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notesSlides/notesSlide14.xml" ContentType="application/vnd.openxmlformats-officedocument.presentationml.notesSlide+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notesSlides/notesSlide15.xml" ContentType="application/vnd.openxmlformats-officedocument.presentationml.notesSlide+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trictFirstAndLastChars="0" saveSubsetFonts="1">
  <p:sldMasterIdLst>
    <p:sldMasterId id="2147483800" r:id="rId1"/>
  </p:sldMasterIdLst>
  <p:notesMasterIdLst>
    <p:notesMasterId r:id="rId104"/>
  </p:notesMasterIdLst>
  <p:handoutMasterIdLst>
    <p:handoutMasterId r:id="rId105"/>
  </p:handoutMasterIdLst>
  <p:sldIdLst>
    <p:sldId id="5704" r:id="rId2"/>
    <p:sldId id="8806" r:id="rId3"/>
    <p:sldId id="8812" r:id="rId4"/>
    <p:sldId id="8813" r:id="rId5"/>
    <p:sldId id="8811" r:id="rId6"/>
    <p:sldId id="8814" r:id="rId7"/>
    <p:sldId id="8815" r:id="rId8"/>
    <p:sldId id="8816" r:id="rId9"/>
    <p:sldId id="8817" r:id="rId10"/>
    <p:sldId id="8818" r:id="rId11"/>
    <p:sldId id="8819" r:id="rId12"/>
    <p:sldId id="8820" r:id="rId13"/>
    <p:sldId id="8821" r:id="rId14"/>
    <p:sldId id="8822" r:id="rId15"/>
    <p:sldId id="8824" r:id="rId16"/>
    <p:sldId id="8825" r:id="rId17"/>
    <p:sldId id="8823" r:id="rId18"/>
    <p:sldId id="8826" r:id="rId19"/>
    <p:sldId id="8827" r:id="rId20"/>
    <p:sldId id="8861" r:id="rId21"/>
    <p:sldId id="8828" r:id="rId22"/>
    <p:sldId id="8853" r:id="rId23"/>
    <p:sldId id="8854" r:id="rId24"/>
    <p:sldId id="8858" r:id="rId25"/>
    <p:sldId id="8856" r:id="rId26"/>
    <p:sldId id="8855" r:id="rId27"/>
    <p:sldId id="8864" r:id="rId28"/>
    <p:sldId id="8865" r:id="rId29"/>
    <p:sldId id="8866" r:id="rId30"/>
    <p:sldId id="8852" r:id="rId31"/>
    <p:sldId id="8829" r:id="rId32"/>
    <p:sldId id="8830" r:id="rId33"/>
    <p:sldId id="8834" r:id="rId34"/>
    <p:sldId id="8831" r:id="rId35"/>
    <p:sldId id="8833" r:id="rId36"/>
    <p:sldId id="8836" r:id="rId37"/>
    <p:sldId id="8835" r:id="rId38"/>
    <p:sldId id="8837" r:id="rId39"/>
    <p:sldId id="8838" r:id="rId40"/>
    <p:sldId id="8848" r:id="rId41"/>
    <p:sldId id="8849" r:id="rId42"/>
    <p:sldId id="8867" r:id="rId43"/>
    <p:sldId id="8868" r:id="rId44"/>
    <p:sldId id="8869" r:id="rId45"/>
    <p:sldId id="8857" r:id="rId46"/>
    <p:sldId id="8870" r:id="rId47"/>
    <p:sldId id="8862" r:id="rId48"/>
    <p:sldId id="8873" r:id="rId49"/>
    <p:sldId id="8871" r:id="rId50"/>
    <p:sldId id="8872" r:id="rId51"/>
    <p:sldId id="8843" r:id="rId52"/>
    <p:sldId id="8844" r:id="rId53"/>
    <p:sldId id="8845" r:id="rId54"/>
    <p:sldId id="8846" r:id="rId55"/>
    <p:sldId id="8860" r:id="rId56"/>
    <p:sldId id="8874" r:id="rId57"/>
    <p:sldId id="8876" r:id="rId58"/>
    <p:sldId id="8881" r:id="rId59"/>
    <p:sldId id="8883" r:id="rId60"/>
    <p:sldId id="8882" r:id="rId61"/>
    <p:sldId id="8884" r:id="rId62"/>
    <p:sldId id="8885" r:id="rId63"/>
    <p:sldId id="8886" r:id="rId64"/>
    <p:sldId id="8877" r:id="rId65"/>
    <p:sldId id="8888" r:id="rId66"/>
    <p:sldId id="8890" r:id="rId67"/>
    <p:sldId id="8891" r:id="rId68"/>
    <p:sldId id="8892" r:id="rId69"/>
    <p:sldId id="8893" r:id="rId70"/>
    <p:sldId id="8895" r:id="rId71"/>
    <p:sldId id="8896" r:id="rId72"/>
    <p:sldId id="8897" r:id="rId73"/>
    <p:sldId id="8898" r:id="rId74"/>
    <p:sldId id="8900" r:id="rId75"/>
    <p:sldId id="8899" r:id="rId76"/>
    <p:sldId id="8901" r:id="rId77"/>
    <p:sldId id="8905" r:id="rId78"/>
    <p:sldId id="8904" r:id="rId79"/>
    <p:sldId id="8903" r:id="rId80"/>
    <p:sldId id="8906" r:id="rId81"/>
    <p:sldId id="8907" r:id="rId82"/>
    <p:sldId id="8908" r:id="rId83"/>
    <p:sldId id="8909" r:id="rId84"/>
    <p:sldId id="9575" r:id="rId85"/>
    <p:sldId id="9577" r:id="rId86"/>
    <p:sldId id="9578" r:id="rId87"/>
    <p:sldId id="9579" r:id="rId88"/>
    <p:sldId id="9580" r:id="rId89"/>
    <p:sldId id="4175" r:id="rId90"/>
    <p:sldId id="9568" r:id="rId91"/>
    <p:sldId id="9569" r:id="rId92"/>
    <p:sldId id="9570" r:id="rId93"/>
    <p:sldId id="8910" r:id="rId94"/>
    <p:sldId id="8912" r:id="rId95"/>
    <p:sldId id="8911" r:id="rId96"/>
    <p:sldId id="8913" r:id="rId97"/>
    <p:sldId id="8914" r:id="rId98"/>
    <p:sldId id="9581" r:id="rId99"/>
    <p:sldId id="9582" r:id="rId100"/>
    <p:sldId id="9583" r:id="rId101"/>
    <p:sldId id="9584" r:id="rId102"/>
    <p:sldId id="8796" r:id="rId103"/>
  </p:sldIdLst>
  <p:sldSz cx="9906000" cy="6858000" type="A4"/>
  <p:notesSz cx="6797675" cy="9926638"/>
  <p:defaultTextStyle>
    <a:defPPr>
      <a:defRPr lang="en-US"/>
    </a:defPPr>
    <a:lvl1pPr algn="l" rtl="0" fontAlgn="base" latinLnBrk="1">
      <a:spcBef>
        <a:spcPct val="0"/>
      </a:spcBef>
      <a:spcAft>
        <a:spcPct val="0"/>
      </a:spcAft>
      <a:defRPr kumimoji="1" sz="1400" b="1" kern="1200">
        <a:solidFill>
          <a:schemeClr val="tx1"/>
        </a:solidFill>
        <a:latin typeface="굴림" charset="-127"/>
        <a:ea typeface="굴림" charset="-127"/>
        <a:cs typeface="+mn-cs"/>
        <a:sym typeface="Wingdings" pitchFamily="2" charset="2"/>
      </a:defRPr>
    </a:lvl1pPr>
    <a:lvl2pPr marL="457200" algn="l" rtl="0" fontAlgn="base" latinLnBrk="1">
      <a:spcBef>
        <a:spcPct val="0"/>
      </a:spcBef>
      <a:spcAft>
        <a:spcPct val="0"/>
      </a:spcAft>
      <a:defRPr kumimoji="1" sz="1400" b="1" kern="1200">
        <a:solidFill>
          <a:schemeClr val="tx1"/>
        </a:solidFill>
        <a:latin typeface="굴림" charset="-127"/>
        <a:ea typeface="굴림" charset="-127"/>
        <a:cs typeface="+mn-cs"/>
        <a:sym typeface="Wingdings" pitchFamily="2" charset="2"/>
      </a:defRPr>
    </a:lvl2pPr>
    <a:lvl3pPr marL="914400" algn="l" rtl="0" fontAlgn="base" latinLnBrk="1">
      <a:spcBef>
        <a:spcPct val="0"/>
      </a:spcBef>
      <a:spcAft>
        <a:spcPct val="0"/>
      </a:spcAft>
      <a:defRPr kumimoji="1" sz="1400" b="1" kern="1200">
        <a:solidFill>
          <a:schemeClr val="tx1"/>
        </a:solidFill>
        <a:latin typeface="굴림" charset="-127"/>
        <a:ea typeface="굴림" charset="-127"/>
        <a:cs typeface="+mn-cs"/>
        <a:sym typeface="Wingdings" pitchFamily="2" charset="2"/>
      </a:defRPr>
    </a:lvl3pPr>
    <a:lvl4pPr marL="1371600" algn="l" rtl="0" fontAlgn="base" latinLnBrk="1">
      <a:spcBef>
        <a:spcPct val="0"/>
      </a:spcBef>
      <a:spcAft>
        <a:spcPct val="0"/>
      </a:spcAft>
      <a:defRPr kumimoji="1" sz="1400" b="1" kern="1200">
        <a:solidFill>
          <a:schemeClr val="tx1"/>
        </a:solidFill>
        <a:latin typeface="굴림" charset="-127"/>
        <a:ea typeface="굴림" charset="-127"/>
        <a:cs typeface="+mn-cs"/>
        <a:sym typeface="Wingdings" pitchFamily="2" charset="2"/>
      </a:defRPr>
    </a:lvl4pPr>
    <a:lvl5pPr marL="1828800" algn="l" rtl="0" fontAlgn="base" latinLnBrk="1">
      <a:spcBef>
        <a:spcPct val="0"/>
      </a:spcBef>
      <a:spcAft>
        <a:spcPct val="0"/>
      </a:spcAft>
      <a:defRPr kumimoji="1" sz="1400" b="1" kern="1200">
        <a:solidFill>
          <a:schemeClr val="tx1"/>
        </a:solidFill>
        <a:latin typeface="굴림" charset="-127"/>
        <a:ea typeface="굴림" charset="-127"/>
        <a:cs typeface="+mn-cs"/>
        <a:sym typeface="Wingdings" pitchFamily="2" charset="2"/>
      </a:defRPr>
    </a:lvl5pPr>
    <a:lvl6pPr marL="2286000" algn="l" defTabSz="914400" rtl="0" eaLnBrk="1" latinLnBrk="1" hangingPunct="1">
      <a:defRPr kumimoji="1" sz="1400" b="1" kern="1200">
        <a:solidFill>
          <a:schemeClr val="tx1"/>
        </a:solidFill>
        <a:latin typeface="굴림" charset="-127"/>
        <a:ea typeface="굴림" charset="-127"/>
        <a:cs typeface="+mn-cs"/>
        <a:sym typeface="Wingdings" pitchFamily="2" charset="2"/>
      </a:defRPr>
    </a:lvl6pPr>
    <a:lvl7pPr marL="2743200" algn="l" defTabSz="914400" rtl="0" eaLnBrk="1" latinLnBrk="1" hangingPunct="1">
      <a:defRPr kumimoji="1" sz="1400" b="1" kern="1200">
        <a:solidFill>
          <a:schemeClr val="tx1"/>
        </a:solidFill>
        <a:latin typeface="굴림" charset="-127"/>
        <a:ea typeface="굴림" charset="-127"/>
        <a:cs typeface="+mn-cs"/>
        <a:sym typeface="Wingdings" pitchFamily="2" charset="2"/>
      </a:defRPr>
    </a:lvl7pPr>
    <a:lvl8pPr marL="3200400" algn="l" defTabSz="914400" rtl="0" eaLnBrk="1" latinLnBrk="1" hangingPunct="1">
      <a:defRPr kumimoji="1" sz="1400" b="1" kern="1200">
        <a:solidFill>
          <a:schemeClr val="tx1"/>
        </a:solidFill>
        <a:latin typeface="굴림" charset="-127"/>
        <a:ea typeface="굴림" charset="-127"/>
        <a:cs typeface="+mn-cs"/>
        <a:sym typeface="Wingdings" pitchFamily="2" charset="2"/>
      </a:defRPr>
    </a:lvl8pPr>
    <a:lvl9pPr marL="3657600" algn="l" defTabSz="914400" rtl="0" eaLnBrk="1" latinLnBrk="1" hangingPunct="1">
      <a:defRPr kumimoji="1" sz="1400" b="1" kern="1200">
        <a:solidFill>
          <a:schemeClr val="tx1"/>
        </a:solidFill>
        <a:latin typeface="굴림" charset="-127"/>
        <a:ea typeface="굴림" charset="-127"/>
        <a:cs typeface="+mn-cs"/>
        <a:sym typeface="Wingdings" pitchFamily="2" charset="2"/>
      </a:defRPr>
    </a:lvl9pPr>
  </p:defaultTextStyle>
  <p:extLst>
    <p:ext uri="{521415D9-36F7-43E2-AB2F-B90AF26B5E84}">
      <p14:sectionLst xmlns:p14="http://schemas.microsoft.com/office/powerpoint/2010/main">
        <p14:section name="기본 구역" id="{F09D443E-0CB3-4F02-B6A5-3EA13A84D60E}">
          <p14:sldIdLst>
            <p14:sldId id="5704"/>
            <p14:sldId id="8806"/>
            <p14:sldId id="8812"/>
            <p14:sldId id="8813"/>
            <p14:sldId id="8811"/>
            <p14:sldId id="8814"/>
            <p14:sldId id="8815"/>
            <p14:sldId id="8816"/>
            <p14:sldId id="8817"/>
            <p14:sldId id="8818"/>
            <p14:sldId id="8819"/>
            <p14:sldId id="8820"/>
            <p14:sldId id="8821"/>
            <p14:sldId id="8822"/>
            <p14:sldId id="8824"/>
            <p14:sldId id="8825"/>
            <p14:sldId id="8823"/>
            <p14:sldId id="8826"/>
            <p14:sldId id="8827"/>
          </p14:sldIdLst>
        </p14:section>
        <p14:section name="탐색적 데이터분석" id="{89117F41-AD15-4AC2-B693-53FC29E099CC}">
          <p14:sldIdLst>
            <p14:sldId id="8861"/>
          </p14:sldIdLst>
        </p14:section>
        <p14:section name="원시데이터 파악" id="{462D8B0D-63ED-4E27-938D-39F21B9820C3}">
          <p14:sldIdLst>
            <p14:sldId id="8828"/>
            <p14:sldId id="8853"/>
            <p14:sldId id="8854"/>
            <p14:sldId id="8858"/>
            <p14:sldId id="8856"/>
            <p14:sldId id="8855"/>
            <p14:sldId id="8864"/>
            <p14:sldId id="8865"/>
            <p14:sldId id="8866"/>
          </p14:sldIdLst>
        </p14:section>
        <p14:section name="군집 분석" id="{8F31D518-F9F8-4E62-B90B-AD31ADEB99F4}">
          <p14:sldIdLst>
            <p14:sldId id="8852"/>
            <p14:sldId id="8829"/>
            <p14:sldId id="8830"/>
            <p14:sldId id="8834"/>
            <p14:sldId id="8831"/>
            <p14:sldId id="8833"/>
            <p14:sldId id="8836"/>
            <p14:sldId id="8835"/>
            <p14:sldId id="8837"/>
            <p14:sldId id="8838"/>
            <p14:sldId id="8848"/>
            <p14:sldId id="8849"/>
            <p14:sldId id="8867"/>
            <p14:sldId id="8868"/>
          </p14:sldIdLst>
        </p14:section>
        <p14:section name="상관분석" id="{7F45763B-20B2-4EA8-840B-D14F7EEE5B22}">
          <p14:sldIdLst>
            <p14:sldId id="8869"/>
            <p14:sldId id="8857"/>
            <p14:sldId id="8870"/>
            <p14:sldId id="8862"/>
            <p14:sldId id="8873"/>
            <p14:sldId id="8871"/>
            <p14:sldId id="8872"/>
          </p14:sldIdLst>
        </p14:section>
        <p14:section name="전이원인 탐색" id="{364DD544-33C8-4D89-9B56-4F200EFB1739}">
          <p14:sldIdLst>
            <p14:sldId id="8843"/>
            <p14:sldId id="8844"/>
            <p14:sldId id="8845"/>
            <p14:sldId id="8846"/>
            <p14:sldId id="8860"/>
            <p14:sldId id="8874"/>
            <p14:sldId id="8876"/>
            <p14:sldId id="8881"/>
            <p14:sldId id="8883"/>
            <p14:sldId id="8882"/>
            <p14:sldId id="8884"/>
            <p14:sldId id="8885"/>
            <p14:sldId id="8886"/>
            <p14:sldId id="8877"/>
            <p14:sldId id="8888"/>
            <p14:sldId id="8890"/>
            <p14:sldId id="8891"/>
            <p14:sldId id="8892"/>
            <p14:sldId id="8893"/>
            <p14:sldId id="8895"/>
            <p14:sldId id="8896"/>
            <p14:sldId id="8897"/>
            <p14:sldId id="8898"/>
            <p14:sldId id="8900"/>
            <p14:sldId id="8899"/>
            <p14:sldId id="8901"/>
            <p14:sldId id="8905"/>
            <p14:sldId id="8904"/>
            <p14:sldId id="8903"/>
            <p14:sldId id="8906"/>
            <p14:sldId id="8907"/>
            <p14:sldId id="8908"/>
            <p14:sldId id="8909"/>
            <p14:sldId id="9575"/>
            <p14:sldId id="9577"/>
            <p14:sldId id="9578"/>
            <p14:sldId id="9579"/>
            <p14:sldId id="9580"/>
            <p14:sldId id="4175"/>
            <p14:sldId id="9568"/>
            <p14:sldId id="9569"/>
            <p14:sldId id="9570"/>
            <p14:sldId id="8910"/>
            <p14:sldId id="8912"/>
            <p14:sldId id="8911"/>
            <p14:sldId id="8913"/>
            <p14:sldId id="8914"/>
            <p14:sldId id="9581"/>
            <p14:sldId id="9582"/>
            <p14:sldId id="9583"/>
            <p14:sldId id="9584"/>
            <p14:sldId id="8796"/>
          </p14:sldIdLst>
        </p14:section>
      </p14:sectionLst>
    </p:ext>
    <p:ext uri="{EFAFB233-063F-42B5-8137-9DF3F51BA10A}">
      <p15:sldGuideLst xmlns:p15="http://schemas.microsoft.com/office/powerpoint/2012/main">
        <p15:guide id="2" orient="horz" pos="4042" userDrawn="1">
          <p15:clr>
            <a:srgbClr val="A4A3A4"/>
          </p15:clr>
        </p15:guide>
        <p15:guide id="5" orient="horz" pos="1094" userDrawn="1">
          <p15:clr>
            <a:srgbClr val="A4A3A4"/>
          </p15:clr>
        </p15:guide>
        <p15:guide id="6" orient="horz" pos="300" userDrawn="1">
          <p15:clr>
            <a:srgbClr val="A4A3A4"/>
          </p15:clr>
        </p15:guide>
        <p15:guide id="7" pos="1532" userDrawn="1">
          <p15:clr>
            <a:srgbClr val="A4A3A4"/>
          </p15:clr>
        </p15:guide>
        <p15:guide id="8" pos="6068" userDrawn="1">
          <p15:clr>
            <a:srgbClr val="A4A3A4"/>
          </p15:clr>
        </p15:guide>
        <p15:guide id="9" pos="3097" userDrawn="1">
          <p15:clr>
            <a:srgbClr val="A4A3A4"/>
          </p15:clr>
        </p15:guide>
        <p15:guide id="10" pos="4662" userDrawn="1">
          <p15:clr>
            <a:srgbClr val="A4A3A4"/>
          </p15:clr>
        </p15:guide>
        <p15:guide id="13" orient="horz" pos="2636" userDrawn="1">
          <p15:clr>
            <a:srgbClr val="A4A3A4"/>
          </p15:clr>
        </p15:guide>
        <p15:guide id="14" pos="126">
          <p15:clr>
            <a:srgbClr val="A4A3A4"/>
          </p15:clr>
        </p15:guide>
        <p15:guide id="15" orient="horz" pos="618" userDrawn="1">
          <p15:clr>
            <a:srgbClr val="A4A3A4"/>
          </p15:clr>
        </p15:guide>
        <p15:guide id="16" orient="horz" pos="405" userDrawn="1">
          <p15:clr>
            <a:srgbClr val="A4A3A4"/>
          </p15:clr>
        </p15:guide>
        <p15:guide id="17" orient="horz" pos="686" userDrawn="1">
          <p15:clr>
            <a:srgbClr val="A4A3A4"/>
          </p15:clr>
        </p15:guide>
        <p15:guide id="18" pos="217" userDrawn="1">
          <p15:clr>
            <a:srgbClr val="A4A3A4"/>
          </p15:clr>
        </p15:guide>
        <p15:guide id="19" orient="horz" pos="3974" userDrawn="1">
          <p15:clr>
            <a:srgbClr val="A4A3A4"/>
          </p15:clr>
        </p15:guide>
      </p15:sldGuideLst>
    </p:ext>
    <p:ext uri="{2D200454-40CA-4A62-9FC3-DE9A4176ACB9}">
      <p15:notesGuideLst xmlns:p15="http://schemas.microsoft.com/office/powerpoint/2012/main">
        <p15:guide id="1" orient="horz" pos="3127" userDrawn="1">
          <p15:clr>
            <a:srgbClr val="A4A3A4"/>
          </p15:clr>
        </p15:guide>
        <p15:guide id="2" pos="2138" userDrawn="1">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34F6478E-575D-4BA1-51CE-EBD847ADD200}" name="ECM" initials="E" userId="ECM" providerId="Non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F38F15"/>
    <a:srgbClr val="3072C2"/>
    <a:srgbClr val="FFFFCC"/>
    <a:srgbClr val="31859C"/>
    <a:srgbClr val="325F96"/>
    <a:srgbClr val="EE541E"/>
    <a:srgbClr val="A6A6A6"/>
    <a:srgbClr val="00FF00"/>
    <a:srgbClr val="31649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스타일 없음, 눈금 없음">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스타일 없음, 표 눈금">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D7B26C5-4107-4FEC-AEDC-1716B250A1EF}" styleName="밝은 스타일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0E3FDE45-AF77-4B5C-9715-49D594BDF05E}" styleName="밝은 스타일 1 - 강조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3B4B98B0-60AC-42C2-AFA5-B58CD77FA1E5}" styleName="밝은 스타일 1 - 강조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7E9639D4-E3E2-4D34-9284-5A2195B3D0D7}" styleName="밝은 스타일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46F890A9-2807-4EBB-B81D-B2AA78EC7F39}" styleName="어두운 스타일 2 - 강조 5/강조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91EBBBCC-DAD2-459C-BE2E-F6DE35CF9A28}" styleName="어두운 스타일 2 - 강조 3/강조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0660B408-B3CF-4A94-85FC-2B1E0A45F4A2}" styleName="어두운 스타일 2 - 강조 1/강조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5202B0CA-FC54-4496-8BCA-5EF66A818D29}" styleName="어두운 스타일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밝은 스타일 2 - 강조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301B821-A1FF-4177-AEE7-76D212191A09}" styleName="보통 스타일 1 - 강조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398" autoAdjust="0"/>
    <p:restoredTop sz="96242" autoAdjust="0"/>
  </p:normalViewPr>
  <p:slideViewPr>
    <p:cSldViewPr snapToGrid="0" snapToObjects="1" showGuides="1">
      <p:cViewPr>
        <p:scale>
          <a:sx n="75" d="100"/>
          <a:sy n="75" d="100"/>
        </p:scale>
        <p:origin x="557" y="72"/>
      </p:cViewPr>
      <p:guideLst>
        <p:guide orient="horz" pos="4042"/>
        <p:guide orient="horz" pos="1094"/>
        <p:guide orient="horz" pos="300"/>
        <p:guide pos="1532"/>
        <p:guide pos="6068"/>
        <p:guide pos="3097"/>
        <p:guide pos="4662"/>
        <p:guide orient="horz" pos="2636"/>
        <p:guide pos="126"/>
        <p:guide orient="horz" pos="618"/>
        <p:guide orient="horz" pos="405"/>
        <p:guide orient="horz" pos="686"/>
        <p:guide pos="217"/>
        <p:guide orient="horz" pos="3974"/>
      </p:guideLst>
    </p:cSldViewPr>
  </p:slideViewPr>
  <p:outlineViewPr>
    <p:cViewPr>
      <p:scale>
        <a:sx n="33" d="100"/>
        <a:sy n="33" d="100"/>
      </p:scale>
      <p:origin x="0" y="-23766"/>
    </p:cViewPr>
  </p:outlineViewPr>
  <p:notesTextViewPr>
    <p:cViewPr>
      <p:scale>
        <a:sx n="3" d="2"/>
        <a:sy n="3" d="2"/>
      </p:scale>
      <p:origin x="0" y="0"/>
    </p:cViewPr>
  </p:notesTextViewPr>
  <p:sorterViewPr>
    <p:cViewPr>
      <p:scale>
        <a:sx n="130" d="100"/>
        <a:sy n="130" d="100"/>
      </p:scale>
      <p:origin x="0" y="-11178"/>
    </p:cViewPr>
  </p:sorterViewPr>
  <p:notesViewPr>
    <p:cSldViewPr snapToGrid="0" snapToObjects="1" showGuides="1">
      <p:cViewPr varScale="1">
        <p:scale>
          <a:sx n="65" d="100"/>
          <a:sy n="65" d="100"/>
        </p:scale>
        <p:origin x="-1644" y="-120"/>
      </p:cViewPr>
      <p:guideLst>
        <p:guide orient="horz" pos="3127"/>
        <p:guide pos="2138"/>
      </p:guideLst>
    </p:cSldViewPr>
  </p:notesViewPr>
  <p:gridSpacing cx="36004" cy="36004"/>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viewProps" Target="viewProps.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theme" Target="theme/theme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tableStyles" Target="tableStyle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microsoft.com/office/2018/10/relationships/authors" Target="author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hdr" sz="quarter"/>
          </p:nvPr>
        </p:nvSpPr>
        <p:spPr bwMode="auto">
          <a:xfrm>
            <a:off x="6" y="6"/>
            <a:ext cx="2942907" cy="496331"/>
          </a:xfrm>
          <a:prstGeom prst="rect">
            <a:avLst/>
          </a:prstGeom>
          <a:noFill/>
          <a:ln w="9525">
            <a:noFill/>
            <a:miter lim="800000"/>
            <a:headEnd/>
            <a:tailEnd/>
          </a:ln>
        </p:spPr>
        <p:txBody>
          <a:bodyPr vert="horz" wrap="square" lIns="94937" tIns="47469" rIns="94937" bIns="47469" numCol="1" anchor="t" anchorCtr="0" compatLnSpc="1">
            <a:prstTxWarp prst="textNoShape">
              <a:avLst/>
            </a:prstTxWarp>
          </a:bodyPr>
          <a:lstStyle>
            <a:lvl1pPr defTabSz="947232" latinLnBrk="0">
              <a:spcBef>
                <a:spcPct val="0"/>
              </a:spcBef>
              <a:defRPr kumimoji="0" sz="1100" b="0">
                <a:latin typeface="Times New Roman" pitchFamily="18" charset="0"/>
                <a:ea typeface="굴림" pitchFamily="50" charset="-127"/>
              </a:defRPr>
            </a:lvl1pPr>
          </a:lstStyle>
          <a:p>
            <a:pPr>
              <a:defRPr/>
            </a:pPr>
            <a:endParaRPr lang="en-US" altLang="ko-KR" dirty="0">
              <a:ea typeface="맑은 고딕" panose="020B0503020000020004" pitchFamily="50" charset="-127"/>
            </a:endParaRPr>
          </a:p>
        </p:txBody>
      </p:sp>
      <p:sp>
        <p:nvSpPr>
          <p:cNvPr id="5123" name="Rectangle 3"/>
          <p:cNvSpPr>
            <a:spLocks noGrp="1" noChangeArrowheads="1"/>
          </p:cNvSpPr>
          <p:nvPr>
            <p:ph type="dt" sz="quarter" idx="1"/>
          </p:nvPr>
        </p:nvSpPr>
        <p:spPr bwMode="auto">
          <a:xfrm>
            <a:off x="3854770" y="6"/>
            <a:ext cx="2942907" cy="496331"/>
          </a:xfrm>
          <a:prstGeom prst="rect">
            <a:avLst/>
          </a:prstGeom>
          <a:noFill/>
          <a:ln w="9525">
            <a:noFill/>
            <a:miter lim="800000"/>
            <a:headEnd/>
            <a:tailEnd/>
          </a:ln>
        </p:spPr>
        <p:txBody>
          <a:bodyPr vert="horz" wrap="square" lIns="94937" tIns="47469" rIns="94937" bIns="47469" numCol="1" anchor="t" anchorCtr="0" compatLnSpc="1">
            <a:prstTxWarp prst="textNoShape">
              <a:avLst/>
            </a:prstTxWarp>
          </a:bodyPr>
          <a:lstStyle>
            <a:lvl1pPr algn="r" defTabSz="947232" latinLnBrk="0">
              <a:spcBef>
                <a:spcPct val="0"/>
              </a:spcBef>
              <a:defRPr kumimoji="0" sz="1100" b="0">
                <a:latin typeface="Times New Roman" pitchFamily="18" charset="0"/>
                <a:ea typeface="굴림" pitchFamily="50" charset="-127"/>
              </a:defRPr>
            </a:lvl1pPr>
          </a:lstStyle>
          <a:p>
            <a:pPr>
              <a:defRPr/>
            </a:pPr>
            <a:endParaRPr lang="en-US" altLang="ko-KR" dirty="0">
              <a:ea typeface="맑은 고딕" panose="020B0503020000020004" pitchFamily="50" charset="-127"/>
            </a:endParaRPr>
          </a:p>
        </p:txBody>
      </p:sp>
      <p:sp>
        <p:nvSpPr>
          <p:cNvPr id="5124" name="Rectangle 4"/>
          <p:cNvSpPr>
            <a:spLocks noGrp="1" noChangeArrowheads="1"/>
          </p:cNvSpPr>
          <p:nvPr>
            <p:ph type="ftr" sz="quarter" idx="2"/>
          </p:nvPr>
        </p:nvSpPr>
        <p:spPr bwMode="auto">
          <a:xfrm>
            <a:off x="6" y="9430308"/>
            <a:ext cx="2942907" cy="496331"/>
          </a:xfrm>
          <a:prstGeom prst="rect">
            <a:avLst/>
          </a:prstGeom>
          <a:noFill/>
          <a:ln w="9525">
            <a:noFill/>
            <a:miter lim="800000"/>
            <a:headEnd/>
            <a:tailEnd/>
          </a:ln>
        </p:spPr>
        <p:txBody>
          <a:bodyPr vert="horz" wrap="square" lIns="94937" tIns="47469" rIns="94937" bIns="47469" numCol="1" anchor="b" anchorCtr="0" compatLnSpc="1">
            <a:prstTxWarp prst="textNoShape">
              <a:avLst/>
            </a:prstTxWarp>
          </a:bodyPr>
          <a:lstStyle>
            <a:lvl1pPr defTabSz="947232" latinLnBrk="0">
              <a:spcBef>
                <a:spcPct val="0"/>
              </a:spcBef>
              <a:defRPr kumimoji="0" sz="1100" b="0">
                <a:latin typeface="Times New Roman" pitchFamily="18" charset="0"/>
                <a:ea typeface="굴림" pitchFamily="50" charset="-127"/>
              </a:defRPr>
            </a:lvl1pPr>
          </a:lstStyle>
          <a:p>
            <a:pPr>
              <a:defRPr/>
            </a:pPr>
            <a:endParaRPr lang="en-US" altLang="ko-KR" dirty="0">
              <a:ea typeface="맑은 고딕" panose="020B0503020000020004" pitchFamily="50" charset="-127"/>
            </a:endParaRPr>
          </a:p>
        </p:txBody>
      </p:sp>
      <p:sp>
        <p:nvSpPr>
          <p:cNvPr id="5125" name="Rectangle 5"/>
          <p:cNvSpPr>
            <a:spLocks noGrp="1" noChangeArrowheads="1"/>
          </p:cNvSpPr>
          <p:nvPr>
            <p:ph type="sldNum" sz="quarter" idx="3"/>
          </p:nvPr>
        </p:nvSpPr>
        <p:spPr bwMode="auto">
          <a:xfrm>
            <a:off x="3854770" y="9430308"/>
            <a:ext cx="2942907" cy="496331"/>
          </a:xfrm>
          <a:prstGeom prst="rect">
            <a:avLst/>
          </a:prstGeom>
          <a:noFill/>
          <a:ln w="9525">
            <a:noFill/>
            <a:miter lim="800000"/>
            <a:headEnd/>
            <a:tailEnd/>
          </a:ln>
        </p:spPr>
        <p:txBody>
          <a:bodyPr vert="horz" wrap="square" lIns="94937" tIns="47469" rIns="94937" bIns="47469" numCol="1" anchor="b" anchorCtr="0" compatLnSpc="1">
            <a:prstTxWarp prst="textNoShape">
              <a:avLst/>
            </a:prstTxWarp>
          </a:bodyPr>
          <a:lstStyle>
            <a:lvl1pPr algn="r" defTabSz="947232" latinLnBrk="0">
              <a:spcBef>
                <a:spcPct val="0"/>
              </a:spcBef>
              <a:defRPr kumimoji="0" sz="1100" b="0">
                <a:latin typeface="Times New Roman" pitchFamily="18" charset="0"/>
                <a:ea typeface="굴림" pitchFamily="50" charset="-127"/>
              </a:defRPr>
            </a:lvl1pPr>
          </a:lstStyle>
          <a:p>
            <a:pPr>
              <a:defRPr/>
            </a:pPr>
            <a:fld id="{D8414D26-1A5B-4156-888F-DCC378C60C78}" type="slidenum">
              <a:rPr lang="ko-KR" altLang="en-US">
                <a:ea typeface="맑은 고딕" panose="020B0503020000020004" pitchFamily="50" charset="-127"/>
              </a:rPr>
              <a:pPr>
                <a:defRPr/>
              </a:pPr>
              <a:t>‹#›</a:t>
            </a:fld>
            <a:endParaRPr lang="en-US" altLang="ko-KR" dirty="0">
              <a:ea typeface="맑은 고딕" panose="020B0503020000020004" pitchFamily="50" charset="-127"/>
            </a:endParaRPr>
          </a:p>
        </p:txBody>
      </p:sp>
    </p:spTree>
    <p:extLst>
      <p:ext uri="{BB962C8B-B14F-4D97-AF65-F5344CB8AC3E}">
        <p14:creationId xmlns:p14="http://schemas.microsoft.com/office/powerpoint/2010/main" val="2560694649"/>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8-11T05:12:51.026"/>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1,'0'0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8-11T05:14:05.842"/>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0 1,'0'0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8-11T05:14:10.063"/>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1 0,'0'0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8-11T04:49:22.351"/>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3,'751'0,"-733"1,0 1,33 8,31 2,-63-11,229-3,-168-10,-50 7,53-3,-67 8,20-1,0 1,0 2,67 13,-95-13,0-1,0 1,0 0,-1 1,1 0,0 0,-1 1,0 0,11 7,33 24,-33-22</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4:49:25.315"/>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97 0,'1912'-97'0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8-11T04:49:28.468"/>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0 102,'7'0,"0"-1,0 0,0-1,0 1,-1-2,1 1,0-1,-1 1,9-6,-8 3,0 2,1-1,-1 1,1 0,0 1,0 0,9-1,18 1,51 5,-62 0,1-2,0-1,0-1,42-7,-15-13,-44 17,-1 0,0 1,1 0,0 0,0 1,0 0,11-1,64-1,125 9,-133 7,19 1,-78-12,0 2,-1 0,1 0,-1 2,18 7,25 6,-55-17,0 0,1 0,-1 1,0-1,0 1,0-1,0 1,0 0,3 3,5 6</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4:49:32.097"/>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0 0,'1136'24'0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8-11T04:49:47.887"/>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1,'0'7,"1"1,-1-1,1 1,1-1,-1 0,1 1,1-1,-1 0,1 0,0 0,1-1,0 1,7 9,2-1,1 0,1-1,26 19,-21-16,-16-13,-1 0,1 0,-1 0,0 1,-1 0,1-1,-1 1,0 0,0 0,0 1,-1-1,1 0,-1 1,-1-1,1 11,-1-10,1 0,0 0,0 0,0 0,1 0,-1 0,1 0,1-1,-1 1,1-1,0 1,0-1,5 5,33 44,-35-44,1 0,0 0,1-1,0 0,12 10,-7-7,-1 0,-1 1,18 25,-13-16,-10-15,-1 0,1 0,0-1,0 0,0 0,1 0,0-1,0 0,1-1,-1 1,1-1,0-1,0 0,0 0,12 2,-9-1,-1 1,1 0,-1 1,0 0,0 0,10 9,21 13,-22-17</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8-11T04:50:09.518"/>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0,'32'2,"58"10,-18-1,-46-6,-1 0,27 9,35 8,14-1,-61-11,2-2,77 5,-71-12,162-5,-87-19,-113 21,0 1,0-2,0 1,0-2,0 1,9-6,-7 4,-1 0,1 1,18-4,-10 5</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8-11T04:50:18.704"/>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0,'10'12,"0"0,0 0,13 24,20 25,2-13,-29-33,-1 0,0 2,-2-1,1 2,-2 0,0 0,-2 1,13 30,-20-41,1 1,0-1,0 1,1-1,-1 0,2-1,-1 1,1-1,0 0,14 11,15 18,-1 1,-1 2,42 67,-69-99,-1-1,2 0,-1 0,1 0,0-1,0 0,1-1,-1 1,1-1,0-1,0 1,17 3,-12-3,0 1,-1 1,1 0,13 9,54 52,-63-51,1 0,1-1,1 0,0-2,26 13,-32-18,-1 1,0 0,0 0,-1 1,-1 1,1 0,-2 0,10 14,-8-11,0 0,1 0,1-2,0 1,20 12,20 8,86 69,-131-95,0-1,1 0,-1-1,1 0,19 6,-18-7,0 1,-1 0,0 0,16 11,-14-7</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8-11T04:50:25.897"/>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1,'6'1,"0"1,0 0,0 0,-1 1,1-1,-1 1,1 0,-1 1,7 5,18 10,-12-11,1-2,26 7,-32-10,-1 0,1 0,-1 2,0-1,0 2,0 0,19 12,14 21,63 70,-67-66,-16-3,-23-35,1 0,-1 0,1 0,0-1,0 1,1-1,-1 0,7 6,13 9,-14-11,0-1,0 0,1 0,12 6,10 4,-1 1,-1 2,49 43,-33-21,-19-15,41 30,-28-37,-33-17,-1 0,1 0,-1 1,1-1,-1 1,6 6,1 0,0 0,1 0,0-2,1 1,19 7,33 19,-63-32,0 1,0 0,-1 0,1 1,-1-1,0 1,0 0,0 0,-1 0,0 0,0 0,0 0,0 0,-1 1,0-1,1 8,0-4,0 1,0-1,1 0,8 16,-9-21,3 4,0 1,0-1,0-1,1 1,0-1,0 0,8 7,-1-7</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8-11T05:12:57.378"/>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0,'0'0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8-11T04:50:27.710"/>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1,'5'1,"-2"0,1 1,0 0,0 0,0 0,-1 0,0 1,1-1,-1 1,0 0,0 0,0 0,0 0,-1 1,0-1,1 1,1 5,13 13,-9-15,0-1,0 1,0-2,1 1,0-1,1 0,9 3,-7-2,0-1,-1 2,21 14,23 15,-44-30,-1 0,0 1,0 0,0 0,10 12,-11-9,0 0,1-1,0 0,0-1,1 0,0-1,0 0,20 9,-19-10,0 0,-1 1,15 11,11 7,57 42,-34-32,-46-29</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8-11T04:50:34.739"/>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0,'8'1,"0"-1,-1 1,1 0,-1 1,1-1,-1 1,0 1,0 0,0 0,0 0,0 1,-1 0,0 0,1 0,8 9,3 6,-2 0,0 1,19 30,-23-31,1 0,1-1,1 0,20 18,2-5,2-1,74 43,-94-61,-1 2,0 0,-1 0,27 32,-39-41,-1 1,0 0,0 0,-1 0,0 0,0 1,3 11,-4-12,0-1,0 1,0-1,0 0,1 0,0 0,0 0,0 0,1-1,0 1,-1-1,9 7,-3-3,0 0,0 0,-1 1,8 11,-10-11,1 0,1-1,-1 0,1-1,12 9,31 29,-38-37</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8-11T04:50:58.058"/>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1 52,'51'19,"-3"-13,0-3,1-1,51-5,2 0,-8 4,106-2,-186-1,0-1,0 0,0-1,0-1,-1 0,20-10,-20 8,1 1,0 0,0 1,1 1,28-5,211 7,-121 5,-25-5,122 5,-149 9,-52-7,55 3,-72-8,5-1,0 1,-1 1,1 1,-1 0,1 1,-1 0,25 10,-26-7,1-1,0-1,0 0,0-1,1-1,32 0,-29-2</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8-11T04:51:46.286"/>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1 0,'12'1,"0"0,-1 1,1 0,0 0,-1 2,1-1,-1 1,15 8,11 9,37 25,14 9,-83-52,0 0,0 0,-1 0,1 0,-1 1,1 0,-1 0,0 0,-1 0,1 1,-1 0,0-1,0 1,0 0,0 1,-1-1,0 0,0 1,-1-1,0 1,0 0,1 8,-1-10,0 0,0 0,0 1,1-1,-1-1,1 1,0 0,1 0,-1-1,0 1,1-1,0 0,0 0,0 0,6 5,4 1,0-1,0 0,17 6,-18-9,-1 1,0 0,0 0,0 1,10 9,85 100,-79-82,2-2,2-1,47 38,8 4,-66-54,2 0,-1-1,2-2,47 27,-52-36,-1 2,-1-1,1 2,-1 0,-1 1,0 1,-1 0,18 20,-24-22,0-1,0 1,1-2,0 1,1-1,-1 0,2-1,-1 0,1-1,0 0,0-1,1 0,15 4,-23-8,0 0,0 0,0 0,0 1,0-1,0 1,-1 0,1 0,0 1,-1-1,0 1,1 0,-1-1,0 1,0 1,-1-1,1 0,-1 1,1-1,-1 1,0 0,-1 0,1 0,-1 0,1 0,0 5,2 1,1 0,0-1,1 1,0-1,1-1,14 16,19 28,-30-36</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8-11T05:04:46.268"/>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1,'15'0,"-1"0,1 2,0 0,-1 0,1 1,-1 1,0 0,0 1,0 1,-1 0,21 13,-26-15,0 0,1-1,-1 0,1 0,0-1,0 0,0 0,0-1,10 0,90-4,-45 0,16 2,106 3,-178-1,0 1,0 0,0 1,0 0,-1 0,11 6,-9-4,0-1,-1-1,1 1,12 2,-1-3</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8-11T05:04:58.088"/>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52,'78'0,"51"2,1-6,171-27,-213 20,2 4,156 7,-97 3,-122-3,-1 0,0 2,50 11,-36-7,0-1,1-2,-1-1,55-6,2 1,-25 3,-51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8-11T05:05:01.753"/>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80,'207'2,"223"-5,-360-4,-1-3,119-34,-185 44,37-7,-1 1,1 3,0 1,66 6,-6-1,455-3,-534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8-11T05:05:15.682"/>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0,'702'0,"-682"0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8-11T05:05:17.423"/>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1,'1'2,"-1"0,0 0,1 0,-1 0,1 0,-1 0,1 0,0 0,0 0,0-1,0 1,0 0,0-1,1 1,-1 0,0-1,4 3,34 22,-7-5,-20-9,-1 0,-1 1,0 0,-1 1,0 0,-1 0,11 27,-14-29,0 1,1-1,1 0,0 0,1 0,0-1,0 0,1-1,1 0,0-1,19 16,-17-18,-1 1,0 1,-1 0,0 0,0 1,-1 0,0 1,-1 0,0 0,-1 1,0 0,-1 0,0 1,-1-1,6 23,-10-31,1-1,-1 0,1 0,0 0,0 0,0 0,1 0,-1 0,1-1,0 1,-1-1,1 1,0-1,0 0,1-1,-1 1,0 0,1-1,-1 0,5 2,9 1,1 0,0-2,18 2,-3-1,-32-3,2 0,1 1,0-1,0 1,0 0,0 0,-1 0,1 0,0 1,-1-1,1 1,-1 0,5 4,2 4</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8-11T05:05:34.680"/>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0,'9'2,"1"0,-1 1,1 0,-1 0,0 1,0 0,0 1,-1 0,0 0,10 9,13 6,7 2,90 58,-99-56,-23-18,1 0,0 0,1-1,0 0,14 8,-5-5,-1 0,0 1,0 1,-1 1,-1 0,1 1,-2 0,0 1,0 1,-1 0,-1 1,18 30,-22-28</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8-11T05:13:08.708"/>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0,'0'0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8-11T05:05:36.440"/>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0,'33'33,"-16"-15,2 0,0-2,38 27,-25-23,56 30,-71-41,0 1,-1 1,0 1,-1 0,25 26,31 25,-37-38,-14-8,2-1,37 20,-13-17,-35-15,-1 0,1 1,-1 0,0 1,12 8,-19-11,1 0,-1 1,0-1,0 1,0 0,0 0,-1 0,1 0,-1 0,0 0,-1 1,1-1,-1 1,0-1,0 1,1 8,-1-3,1 0,1-1,-1 1,1-1,1 0,0 0,0 0,10 14,4 3,31 32,-28-33,-14-18,1 0,-1 0,2-1,-1 0,18 9,-19-11,1 0,-1 1,0-1,0 2,-1-1,1 1,-1-1,-1 2,10 10,-8-4,1-1,0 0,1-1,0 0,1 0,0-1,16 13,-21-18,0 0,-1 0,1 0,-1 0,-1 1,1-1,-1 1,0 0,3 9,22 32,35 50,-59-90,0-1,-1 0,0 1,0 0,-1 0,0-1,2 10,-3-11,0 1,0-1,1 0,0 1,0-1,0 0,0 0,1 0,0-1,0 1,0-1,7 7,2-2</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8-11T05:05:41.671"/>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1,'5'-1,"1"1,-1 0,0 0,1 1,-1-1,0 1,0 0,0 1,0-1,0 1,0 0,0 0,0 0,-1 1,1 0,-1 0,0 0,0 0,0 1,0-1,0 1,-1 0,0 0,1 1,-2-1,1 1,0-1,-1 1,0 0,0 0,2 9,4 11,2-1,1 0,1-1,0 0,21 27,88 98,-98-122,1-2,0-1,46 33,-61-51,0 0,0-1,1 0,12 3,-13-4,1 0,-1 1,1 0,12 8,4 6,-2-1,-1-2,2 0,41 17,-55-27,-1 0,1 0,-2 1,1 1,-1 0,16 15,9 6,-17-15,1-1,1-1,0 0,0-2,1 0,40 12,-54-20,-1 1,0 0,0 0,0 1,0 0,0 0,0 0,-1 0,1 1,-1 0,0-1,0 2,0-1,-1 0,1 1,-1 0,0-1,-1 1,1 1,2 6,1 1,1-1,0 1,-1 1,-1-1,5 22,-6-26,0 0,0 1,1-2,0 1,1 0,0-1,0 0,0-1,15 14,-11-11,0 0,-1 1,0 1,9 14,29 44,-14-25,-26-33</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8-11T05:06:03.928"/>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0 102,'67'0,"37"-1,133 17,-210-15,0-1,-1-1,1-1,0-1,-1-1,0-2,30-10,-24 7,1 1,0 1,0 2,37-1,702 9,-746-5,-1-1,-1 0,45-14,-42 10,1 0,46-3,22 6,114 9,-144 7,-49-8,1-1,27 3,-36-6,0 2,1-1,-1 2,0-1,0 1,0 0,9 5,25 9,-25-12</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8-11T05:07:06.932"/>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1 3,'42'-1,"-21"0,1 0,-1 2,0 0,1 2,-1 0,0 1,31 11,-34-9,0 0,1-1,-1-1,1-1,31 2,101-7,-56-1,630 3,-705 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8-11T05:08:44.345"/>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1 1,'10'1,"1"2,-1-1,1 1,-1 1,0 0,9 6,-8-5,13 7,-2 2,0 0,36 31,-34-25,-1 1,-1 1,-1 1,-1 0,-1 2,-2 1,0 0,14 30,22 35,58 66,-84-112,-21-32,0-1,1 0,1-1,0 1,1-2,0 1,0-1,1 0,20 14,106 69,-121-82,-1 1,1 0,0-1,0-1,1-1,1 0,26 10,-13-8,39 21,-13-5,-43-19,0 0,-1 0,0 1,12 13,-8-9,-2 2,1 0,18 26,-1-1,-22-30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8-11T05:08:57.190"/>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1 1,'7'0,"0"0,0 0,0 0,0 1,0 0,0 1,0-1,-1 1,1 0,0 1,-1 0,0 0,0 0,0 1,0 0,0 0,-1 0,6 7,23 20,2-1,0-1,2-2,54 29,-52-34,-2 2,-1 2,38 34,-34-26,80 49,-110-78,0 1,0 0,-1 1,1 0,-2 1,1 0,-1 0,0 1,0 0,-1 1,-1 0,0 0,0 1,5 11,-3-6,0-2,1 1,1-2,0 1,1-1,0-1,1 0,0-1,1 0,23 13,15 14,-28-15,-1 1,0 0,-2 2,-1 1,-1 0,15 31,-23-39,-1-4,19 33,1-1,44 48,-68-88,1 1,-1 0,0 0,-1 0,0 1,0 0,-1 0,0 0,3 11,-3-10,1 0,0-1,0 0,1 0,0-1,1 1,0-1,0 0,1-1,0 0,0 0,0-1,1 0,11 6,-7-2,-1 1,-1 0,0 1,0 1,-1 0,-1 0,15 27,9 12,53 83,-73-120,0-5</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8-11T05:13:10.422"/>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0,'0'0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8-11T05:13:15.804"/>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1,'0'0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8-11T05:13:42.287"/>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0,'0'0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8-11T05:13:43.518"/>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1,'0'0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8-11T05:13:44.398"/>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0,'0'0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8-11T05:13:55.547"/>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1 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hdr" sz="quarter"/>
          </p:nvPr>
        </p:nvSpPr>
        <p:spPr bwMode="auto">
          <a:xfrm>
            <a:off x="2" y="9"/>
            <a:ext cx="2918611" cy="482014"/>
          </a:xfrm>
          <a:prstGeom prst="rect">
            <a:avLst/>
          </a:prstGeom>
          <a:noFill/>
          <a:ln w="9525">
            <a:noFill/>
            <a:miter lim="800000"/>
            <a:headEnd/>
            <a:tailEnd/>
          </a:ln>
        </p:spPr>
        <p:txBody>
          <a:bodyPr vert="horz" wrap="square" lIns="91894" tIns="45952" rIns="91894" bIns="45952" numCol="1" anchor="t" anchorCtr="0" compatLnSpc="1">
            <a:prstTxWarp prst="textNoShape">
              <a:avLst/>
            </a:prstTxWarp>
          </a:bodyPr>
          <a:lstStyle>
            <a:lvl1pPr defTabSz="916932" latinLnBrk="0">
              <a:spcBef>
                <a:spcPct val="0"/>
              </a:spcBef>
              <a:defRPr kumimoji="0" sz="1100" b="0">
                <a:latin typeface="맑은 고딕" panose="020B0503020000020004" pitchFamily="50" charset="-127"/>
                <a:ea typeface="맑은 고딕" panose="020B0503020000020004" pitchFamily="50" charset="-127"/>
              </a:defRPr>
            </a:lvl1pPr>
          </a:lstStyle>
          <a:p>
            <a:pPr>
              <a:defRPr/>
            </a:pPr>
            <a:endParaRPr lang="en-US" altLang="ko-KR" dirty="0"/>
          </a:p>
        </p:txBody>
      </p:sp>
      <p:sp>
        <p:nvSpPr>
          <p:cNvPr id="8195" name="Rectangle 3"/>
          <p:cNvSpPr>
            <a:spLocks noGrp="1" noChangeArrowheads="1"/>
          </p:cNvSpPr>
          <p:nvPr>
            <p:ph type="dt" idx="1"/>
          </p:nvPr>
        </p:nvSpPr>
        <p:spPr bwMode="auto">
          <a:xfrm>
            <a:off x="3867733" y="9"/>
            <a:ext cx="2918611" cy="482014"/>
          </a:xfrm>
          <a:prstGeom prst="rect">
            <a:avLst/>
          </a:prstGeom>
          <a:noFill/>
          <a:ln w="9525">
            <a:noFill/>
            <a:miter lim="800000"/>
            <a:headEnd/>
            <a:tailEnd/>
          </a:ln>
        </p:spPr>
        <p:txBody>
          <a:bodyPr vert="horz" wrap="square" lIns="91894" tIns="45952" rIns="91894" bIns="45952" numCol="1" anchor="t" anchorCtr="0" compatLnSpc="1">
            <a:prstTxWarp prst="textNoShape">
              <a:avLst/>
            </a:prstTxWarp>
          </a:bodyPr>
          <a:lstStyle>
            <a:lvl1pPr algn="r" defTabSz="916932" latinLnBrk="0">
              <a:spcBef>
                <a:spcPct val="0"/>
              </a:spcBef>
              <a:defRPr kumimoji="0" sz="1100" b="0">
                <a:latin typeface="맑은 고딕" panose="020B0503020000020004" pitchFamily="50" charset="-127"/>
                <a:ea typeface="맑은 고딕" panose="020B0503020000020004" pitchFamily="50" charset="-127"/>
              </a:defRPr>
            </a:lvl1pPr>
          </a:lstStyle>
          <a:p>
            <a:pPr>
              <a:defRPr/>
            </a:pPr>
            <a:endParaRPr lang="en-US" altLang="ko-KR" dirty="0"/>
          </a:p>
        </p:txBody>
      </p:sp>
      <p:sp>
        <p:nvSpPr>
          <p:cNvPr id="117764" name="Rectangle 4"/>
          <p:cNvSpPr>
            <a:spLocks noGrp="1" noRot="1" noChangeAspect="1" noChangeArrowheads="1" noTextEdit="1"/>
          </p:cNvSpPr>
          <p:nvPr>
            <p:ph type="sldImg" idx="2"/>
          </p:nvPr>
        </p:nvSpPr>
        <p:spPr bwMode="auto">
          <a:xfrm>
            <a:off x="715963" y="723900"/>
            <a:ext cx="5438775" cy="3767138"/>
          </a:xfrm>
          <a:prstGeom prst="rect">
            <a:avLst/>
          </a:prstGeom>
          <a:noFill/>
          <a:ln w="9525">
            <a:solidFill>
              <a:srgbClr val="000000"/>
            </a:solidFill>
            <a:miter lim="800000"/>
            <a:headEnd/>
            <a:tailEnd/>
          </a:ln>
        </p:spPr>
      </p:sp>
      <p:sp>
        <p:nvSpPr>
          <p:cNvPr id="8197" name="Rectangle 5"/>
          <p:cNvSpPr>
            <a:spLocks noGrp="1" noChangeArrowheads="1"/>
          </p:cNvSpPr>
          <p:nvPr>
            <p:ph type="body" sz="quarter" idx="3"/>
          </p:nvPr>
        </p:nvSpPr>
        <p:spPr bwMode="auto">
          <a:xfrm>
            <a:off x="876233" y="4732653"/>
            <a:ext cx="5035494" cy="4486077"/>
          </a:xfrm>
          <a:prstGeom prst="rect">
            <a:avLst/>
          </a:prstGeom>
          <a:noFill/>
          <a:ln w="9525">
            <a:noFill/>
            <a:miter lim="800000"/>
            <a:headEnd/>
            <a:tailEnd/>
          </a:ln>
        </p:spPr>
        <p:txBody>
          <a:bodyPr vert="horz" wrap="square" lIns="91894" tIns="45952" rIns="91894" bIns="45952" numCol="1" anchor="t" anchorCtr="0" compatLnSpc="1">
            <a:prstTxWarp prst="textNoShape">
              <a:avLst/>
            </a:prstTxWarp>
          </a:bodyPr>
          <a:lstStyle/>
          <a:p>
            <a:pPr lvl="0"/>
            <a:r>
              <a:rPr lang="en-US" altLang="ko-KR" noProof="0" dirty="0"/>
              <a:t>Click to edit Master text styles</a:t>
            </a:r>
          </a:p>
          <a:p>
            <a:pPr lvl="1"/>
            <a:r>
              <a:rPr lang="en-US" altLang="ko-KR" noProof="0" dirty="0"/>
              <a:t>Second level</a:t>
            </a:r>
          </a:p>
          <a:p>
            <a:pPr lvl="2"/>
            <a:r>
              <a:rPr lang="en-US" altLang="ko-KR" noProof="0" dirty="0"/>
              <a:t>Third level</a:t>
            </a:r>
          </a:p>
          <a:p>
            <a:pPr lvl="3"/>
            <a:r>
              <a:rPr lang="en-US" altLang="ko-KR" noProof="0" dirty="0"/>
              <a:t>Fourth level</a:t>
            </a:r>
          </a:p>
          <a:p>
            <a:pPr lvl="4"/>
            <a:r>
              <a:rPr lang="en-US" altLang="ko-KR" noProof="0" dirty="0"/>
              <a:t>Fifth level</a:t>
            </a:r>
          </a:p>
        </p:txBody>
      </p:sp>
      <p:sp>
        <p:nvSpPr>
          <p:cNvPr id="8198" name="Rectangle 6"/>
          <p:cNvSpPr>
            <a:spLocks noGrp="1" noChangeArrowheads="1"/>
          </p:cNvSpPr>
          <p:nvPr>
            <p:ph type="ftr" sz="quarter" idx="4"/>
          </p:nvPr>
        </p:nvSpPr>
        <p:spPr bwMode="auto">
          <a:xfrm>
            <a:off x="2" y="9460532"/>
            <a:ext cx="2918611" cy="480423"/>
          </a:xfrm>
          <a:prstGeom prst="rect">
            <a:avLst/>
          </a:prstGeom>
          <a:noFill/>
          <a:ln w="9525">
            <a:noFill/>
            <a:miter lim="800000"/>
            <a:headEnd/>
            <a:tailEnd/>
          </a:ln>
        </p:spPr>
        <p:txBody>
          <a:bodyPr vert="horz" wrap="square" lIns="91894" tIns="45952" rIns="91894" bIns="45952" numCol="1" anchor="b" anchorCtr="0" compatLnSpc="1">
            <a:prstTxWarp prst="textNoShape">
              <a:avLst/>
            </a:prstTxWarp>
          </a:bodyPr>
          <a:lstStyle>
            <a:lvl1pPr defTabSz="916932" latinLnBrk="0">
              <a:spcBef>
                <a:spcPct val="0"/>
              </a:spcBef>
              <a:defRPr kumimoji="0" sz="1100" b="0">
                <a:latin typeface="맑은 고딕" panose="020B0503020000020004" pitchFamily="50" charset="-127"/>
                <a:ea typeface="맑은 고딕" panose="020B0503020000020004" pitchFamily="50" charset="-127"/>
              </a:defRPr>
            </a:lvl1pPr>
          </a:lstStyle>
          <a:p>
            <a:pPr>
              <a:defRPr/>
            </a:pPr>
            <a:endParaRPr lang="en-US" altLang="ko-KR" dirty="0"/>
          </a:p>
        </p:txBody>
      </p:sp>
      <p:sp>
        <p:nvSpPr>
          <p:cNvPr id="8199" name="Rectangle 7"/>
          <p:cNvSpPr>
            <a:spLocks noGrp="1" noChangeArrowheads="1"/>
          </p:cNvSpPr>
          <p:nvPr>
            <p:ph type="sldNum" sz="quarter" idx="5"/>
          </p:nvPr>
        </p:nvSpPr>
        <p:spPr bwMode="auto">
          <a:xfrm>
            <a:off x="3867733" y="9460532"/>
            <a:ext cx="2918611" cy="480423"/>
          </a:xfrm>
          <a:prstGeom prst="rect">
            <a:avLst/>
          </a:prstGeom>
          <a:noFill/>
          <a:ln w="9525">
            <a:noFill/>
            <a:miter lim="800000"/>
            <a:headEnd/>
            <a:tailEnd/>
          </a:ln>
        </p:spPr>
        <p:txBody>
          <a:bodyPr vert="horz" wrap="square" lIns="91894" tIns="45952" rIns="91894" bIns="45952" numCol="1" anchor="b" anchorCtr="0" compatLnSpc="1">
            <a:prstTxWarp prst="textNoShape">
              <a:avLst/>
            </a:prstTxWarp>
          </a:bodyPr>
          <a:lstStyle>
            <a:lvl1pPr algn="r" defTabSz="916932" latinLnBrk="0">
              <a:spcBef>
                <a:spcPct val="0"/>
              </a:spcBef>
              <a:defRPr kumimoji="0" sz="1100" b="0">
                <a:latin typeface="맑은 고딕" panose="020B0503020000020004" pitchFamily="50" charset="-127"/>
                <a:ea typeface="맑은 고딕" panose="020B0503020000020004" pitchFamily="50" charset="-127"/>
              </a:defRPr>
            </a:lvl1pPr>
          </a:lstStyle>
          <a:p>
            <a:pPr>
              <a:defRPr/>
            </a:pPr>
            <a:fld id="{79642909-6448-426E-9ED7-EFF6CDC2E25C}" type="slidenum">
              <a:rPr lang="ko-KR" altLang="en-US" smtClean="0"/>
              <a:pPr>
                <a:defRPr/>
              </a:pPr>
              <a:t>‹#›</a:t>
            </a:fld>
            <a:endParaRPr lang="en-US" altLang="ko-KR" dirty="0"/>
          </a:p>
        </p:txBody>
      </p:sp>
    </p:spTree>
    <p:extLst>
      <p:ext uri="{BB962C8B-B14F-4D97-AF65-F5344CB8AC3E}">
        <p14:creationId xmlns:p14="http://schemas.microsoft.com/office/powerpoint/2010/main" val="1997985417"/>
      </p:ext>
    </p:extLst>
  </p:cSld>
  <p:clrMap bg1="lt1" tx1="dk1" bg2="lt2" tx2="dk2" accent1="accent1" accent2="accent2" accent3="accent3" accent4="accent4" accent5="accent5" accent6="accent6" hlink="hlink" folHlink="folHlink"/>
  <p:notesStyle>
    <a:lvl1pPr algn="l" rtl="0" eaLnBrk="0" fontAlgn="base" latinLnBrk="1" hangingPunct="0">
      <a:spcBef>
        <a:spcPct val="30000"/>
      </a:spcBef>
      <a:spcAft>
        <a:spcPct val="0"/>
      </a:spcAft>
      <a:defRPr kumimoji="1" sz="1200" kern="1200">
        <a:solidFill>
          <a:schemeClr val="tx1"/>
        </a:solidFill>
        <a:latin typeface="맑은 고딕" panose="020B0503020000020004" pitchFamily="50" charset="-127"/>
        <a:ea typeface="맑은 고딕" panose="020B0503020000020004" pitchFamily="50" charset="-127"/>
        <a:cs typeface="+mn-cs"/>
      </a:defRPr>
    </a:lvl1pPr>
    <a:lvl2pPr marL="457200" algn="l" rtl="0" eaLnBrk="0" fontAlgn="base" latinLnBrk="1" hangingPunct="0">
      <a:spcBef>
        <a:spcPct val="30000"/>
      </a:spcBef>
      <a:spcAft>
        <a:spcPct val="0"/>
      </a:spcAft>
      <a:defRPr kumimoji="1" sz="1200" kern="1200">
        <a:solidFill>
          <a:schemeClr val="tx1"/>
        </a:solidFill>
        <a:latin typeface="맑은 고딕" panose="020B0503020000020004" pitchFamily="50" charset="-127"/>
        <a:ea typeface="맑은 고딕" panose="020B0503020000020004" pitchFamily="50" charset="-127"/>
        <a:cs typeface="+mn-cs"/>
      </a:defRPr>
    </a:lvl2pPr>
    <a:lvl3pPr marL="914400" algn="l" rtl="0" eaLnBrk="0" fontAlgn="base" latinLnBrk="1" hangingPunct="0">
      <a:spcBef>
        <a:spcPct val="30000"/>
      </a:spcBef>
      <a:spcAft>
        <a:spcPct val="0"/>
      </a:spcAft>
      <a:defRPr kumimoji="1" sz="1200" kern="1200">
        <a:solidFill>
          <a:schemeClr val="tx1"/>
        </a:solidFill>
        <a:latin typeface="맑은 고딕" panose="020B0503020000020004" pitchFamily="50" charset="-127"/>
        <a:ea typeface="맑은 고딕" panose="020B0503020000020004" pitchFamily="50" charset="-127"/>
        <a:cs typeface="+mn-cs"/>
      </a:defRPr>
    </a:lvl3pPr>
    <a:lvl4pPr marL="1371600" algn="l" rtl="0" eaLnBrk="0" fontAlgn="base" latinLnBrk="1" hangingPunct="0">
      <a:spcBef>
        <a:spcPct val="30000"/>
      </a:spcBef>
      <a:spcAft>
        <a:spcPct val="0"/>
      </a:spcAft>
      <a:defRPr kumimoji="1" sz="1200" kern="1200">
        <a:solidFill>
          <a:schemeClr val="tx1"/>
        </a:solidFill>
        <a:latin typeface="맑은 고딕" panose="020B0503020000020004" pitchFamily="50" charset="-127"/>
        <a:ea typeface="맑은 고딕" panose="020B0503020000020004" pitchFamily="50" charset="-127"/>
        <a:cs typeface="+mn-cs"/>
      </a:defRPr>
    </a:lvl4pPr>
    <a:lvl5pPr marL="1828800" algn="l" rtl="0" eaLnBrk="0" fontAlgn="base" latinLnBrk="1" hangingPunct="0">
      <a:spcBef>
        <a:spcPct val="30000"/>
      </a:spcBef>
      <a:spcAft>
        <a:spcPct val="0"/>
      </a:spcAft>
      <a:defRPr kumimoji="1" sz="1200" kern="1200">
        <a:solidFill>
          <a:schemeClr val="tx1"/>
        </a:solidFill>
        <a:latin typeface="맑은 고딕" panose="020B0503020000020004" pitchFamily="50" charset="-127"/>
        <a:ea typeface="맑은 고딕" panose="020B0503020000020004" pitchFamily="50" charset="-127"/>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gymnasium.farama.org/api/env/" TargetMode="External"/><Relationship Id="rId2" Type="http://schemas.openxmlformats.org/officeDocument/2006/relationships/slide" Target="../slides/slide12.xml"/><Relationship Id="rId1" Type="http://schemas.openxmlformats.org/officeDocument/2006/relationships/notesMaster" Target="../notesMasters/notesMaster1.xml"/><Relationship Id="rId4" Type="http://schemas.openxmlformats.org/officeDocument/2006/relationships/hyperlink" Target="https://web.stanford.edu/class/psych209/Readings/SuttonBartoIPRLBook2ndEd.pdf" TargetMode="Externa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gymnasium.farama.org/api/env/" TargetMode="External"/><Relationship Id="rId2" Type="http://schemas.openxmlformats.org/officeDocument/2006/relationships/slide" Target="../slides/slide13.xml"/><Relationship Id="rId1" Type="http://schemas.openxmlformats.org/officeDocument/2006/relationships/notesMaster" Target="../notesMasters/notesMaster1.xml"/><Relationship Id="rId4" Type="http://schemas.openxmlformats.org/officeDocument/2006/relationships/hyperlink" Target="https://web.stanford.edu/class/psych209/Readings/SuttonBartoIPRLBook2ndEd.pdf" TargetMode="Externa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gymnasium.farama.org/api/env/" TargetMode="External"/><Relationship Id="rId2" Type="http://schemas.openxmlformats.org/officeDocument/2006/relationships/slide" Target="../slides/slide14.xml"/><Relationship Id="rId1" Type="http://schemas.openxmlformats.org/officeDocument/2006/relationships/notesMaster" Target="../notesMasters/notesMaster1.xml"/><Relationship Id="rId4" Type="http://schemas.openxmlformats.org/officeDocument/2006/relationships/hyperlink" Target="https://web.stanford.edu/class/psych209/Readings/SuttonBartoIPRLBook2ndEd.pdf" TargetMode="Externa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gymnasium.farama.org/api/env/" TargetMode="External"/><Relationship Id="rId2" Type="http://schemas.openxmlformats.org/officeDocument/2006/relationships/slide" Target="../slides/slide15.xml"/><Relationship Id="rId1" Type="http://schemas.openxmlformats.org/officeDocument/2006/relationships/notesMaster" Target="../notesMasters/notesMaster1.xml"/><Relationship Id="rId4" Type="http://schemas.openxmlformats.org/officeDocument/2006/relationships/hyperlink" Target="https://web.stanford.edu/class/psych209/Readings/SuttonBartoIPRLBook2ndEd.pdf" TargetMode="Externa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gymnasium.farama.org/api/env/" TargetMode="External"/><Relationship Id="rId2" Type="http://schemas.openxmlformats.org/officeDocument/2006/relationships/slide" Target="../slides/slide16.xml"/><Relationship Id="rId1" Type="http://schemas.openxmlformats.org/officeDocument/2006/relationships/notesMaster" Target="../notesMasters/notesMaster1.xml"/><Relationship Id="rId4" Type="http://schemas.openxmlformats.org/officeDocument/2006/relationships/hyperlink" Target="https://web.stanford.edu/class/psych209/Readings/SuttonBartoIPRLBook2ndEd.pdf" TargetMode="Externa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gymnasium.farama.org/api/env/" TargetMode="External"/><Relationship Id="rId2" Type="http://schemas.openxmlformats.org/officeDocument/2006/relationships/slide" Target="../slides/slide17.xml"/><Relationship Id="rId1" Type="http://schemas.openxmlformats.org/officeDocument/2006/relationships/notesMaster" Target="../notesMasters/notesMaster1.xml"/><Relationship Id="rId4" Type="http://schemas.openxmlformats.org/officeDocument/2006/relationships/hyperlink" Target="https://web.stanford.edu/class/psych209/Readings/SuttonBartoIPRLBook2ndEd.pdf" TargetMode="Externa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gymnasium.farama.org/api/env/" TargetMode="External"/><Relationship Id="rId2" Type="http://schemas.openxmlformats.org/officeDocument/2006/relationships/slide" Target="../slides/slide18.xml"/><Relationship Id="rId1" Type="http://schemas.openxmlformats.org/officeDocument/2006/relationships/notesMaster" Target="../notesMasters/notesMaster1.xml"/><Relationship Id="rId4" Type="http://schemas.openxmlformats.org/officeDocument/2006/relationships/hyperlink" Target="https://web.stanford.edu/class/psych209/Readings/SuttonBartoIPRLBook2ndEd.pdf" TargetMode="Externa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gymnasium.farama.org/api/env/" TargetMode="External"/><Relationship Id="rId2" Type="http://schemas.openxmlformats.org/officeDocument/2006/relationships/slide" Target="../slides/slide19.xml"/><Relationship Id="rId1" Type="http://schemas.openxmlformats.org/officeDocument/2006/relationships/notesMaster" Target="../notesMasters/notesMaster1.xml"/><Relationship Id="rId4" Type="http://schemas.openxmlformats.org/officeDocument/2006/relationships/hyperlink" Target="https://web.stanford.edu/class/psych209/Readings/SuttonBartoIPRLBook2ndEd.pdf" TargetMode="Externa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gymnasium.farama.org/api/env/" TargetMode="External"/><Relationship Id="rId2" Type="http://schemas.openxmlformats.org/officeDocument/2006/relationships/slide" Target="../slides/slide20.xml"/><Relationship Id="rId1" Type="http://schemas.openxmlformats.org/officeDocument/2006/relationships/notesMaster" Target="../notesMasters/notesMaster1.xml"/><Relationship Id="rId4" Type="http://schemas.openxmlformats.org/officeDocument/2006/relationships/hyperlink" Target="https://web.stanford.edu/class/psych209/Readings/SuttonBartoIPRLBook2ndEd.pdf"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gymnasium.farama.org/api/env/" TargetMode="External"/><Relationship Id="rId2" Type="http://schemas.openxmlformats.org/officeDocument/2006/relationships/slide" Target="../slides/slide21.xml"/><Relationship Id="rId1" Type="http://schemas.openxmlformats.org/officeDocument/2006/relationships/notesMaster" Target="../notesMasters/notesMaster1.xml"/><Relationship Id="rId4" Type="http://schemas.openxmlformats.org/officeDocument/2006/relationships/hyperlink" Target="https://web.stanford.edu/class/psych209/Readings/SuttonBartoIPRLBook2ndEd.pdf" TargetMode="Externa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gymnasium.farama.org/api/env/" TargetMode="External"/><Relationship Id="rId2" Type="http://schemas.openxmlformats.org/officeDocument/2006/relationships/slide" Target="../slides/slide22.xml"/><Relationship Id="rId1" Type="http://schemas.openxmlformats.org/officeDocument/2006/relationships/notesMaster" Target="../notesMasters/notesMaster1.xml"/><Relationship Id="rId4" Type="http://schemas.openxmlformats.org/officeDocument/2006/relationships/hyperlink" Target="https://web.stanford.edu/class/psych209/Readings/SuttonBartoIPRLBook2ndEd.pdf" TargetMode="Externa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gymnasium.farama.org/api/env/" TargetMode="External"/><Relationship Id="rId2" Type="http://schemas.openxmlformats.org/officeDocument/2006/relationships/slide" Target="../slides/slide23.xml"/><Relationship Id="rId1" Type="http://schemas.openxmlformats.org/officeDocument/2006/relationships/notesMaster" Target="../notesMasters/notesMaster1.xml"/><Relationship Id="rId4" Type="http://schemas.openxmlformats.org/officeDocument/2006/relationships/hyperlink" Target="https://web.stanford.edu/class/psych209/Readings/SuttonBartoIPRLBook2ndEd.pdf" TargetMode="Externa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gymnasium.farama.org/api/env/" TargetMode="External"/><Relationship Id="rId2" Type="http://schemas.openxmlformats.org/officeDocument/2006/relationships/slide" Target="../slides/slide24.xml"/><Relationship Id="rId1" Type="http://schemas.openxmlformats.org/officeDocument/2006/relationships/notesMaster" Target="../notesMasters/notesMaster1.xml"/><Relationship Id="rId4" Type="http://schemas.openxmlformats.org/officeDocument/2006/relationships/hyperlink" Target="https://web.stanford.edu/class/psych209/Readings/SuttonBartoIPRLBook2ndEd.pdf" TargetMode="Externa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gymnasium.farama.org/api/env/" TargetMode="External"/><Relationship Id="rId2" Type="http://schemas.openxmlformats.org/officeDocument/2006/relationships/slide" Target="../slides/slide25.xml"/><Relationship Id="rId1" Type="http://schemas.openxmlformats.org/officeDocument/2006/relationships/notesMaster" Target="../notesMasters/notesMaster1.xml"/><Relationship Id="rId4" Type="http://schemas.openxmlformats.org/officeDocument/2006/relationships/hyperlink" Target="https://web.stanford.edu/class/psych209/Readings/SuttonBartoIPRLBook2ndEd.pdf" TargetMode="Externa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gymnasium.farama.org/api/env/" TargetMode="External"/><Relationship Id="rId2" Type="http://schemas.openxmlformats.org/officeDocument/2006/relationships/slide" Target="../slides/slide26.xml"/><Relationship Id="rId1" Type="http://schemas.openxmlformats.org/officeDocument/2006/relationships/notesMaster" Target="../notesMasters/notesMaster1.xml"/><Relationship Id="rId4" Type="http://schemas.openxmlformats.org/officeDocument/2006/relationships/hyperlink" Target="https://web.stanford.edu/class/psych209/Readings/SuttonBartoIPRLBook2ndEd.pdf" TargetMode="Externa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gymnasium.farama.org/api/env/" TargetMode="External"/><Relationship Id="rId2" Type="http://schemas.openxmlformats.org/officeDocument/2006/relationships/slide" Target="../slides/slide27.xml"/><Relationship Id="rId1" Type="http://schemas.openxmlformats.org/officeDocument/2006/relationships/notesMaster" Target="../notesMasters/notesMaster1.xml"/><Relationship Id="rId4" Type="http://schemas.openxmlformats.org/officeDocument/2006/relationships/hyperlink" Target="https://web.stanford.edu/class/psych209/Readings/SuttonBartoIPRLBook2ndEd.pdf" TargetMode="Externa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gymnasium.farama.org/api/env/" TargetMode="External"/><Relationship Id="rId2" Type="http://schemas.openxmlformats.org/officeDocument/2006/relationships/slide" Target="../slides/slide28.xml"/><Relationship Id="rId1" Type="http://schemas.openxmlformats.org/officeDocument/2006/relationships/notesMaster" Target="../notesMasters/notesMaster1.xml"/><Relationship Id="rId4" Type="http://schemas.openxmlformats.org/officeDocument/2006/relationships/hyperlink" Target="https://web.stanford.edu/class/psych209/Readings/SuttonBartoIPRLBook2ndEd.pdf" TargetMode="Externa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gymnasium.farama.org/api/env/" TargetMode="External"/><Relationship Id="rId2" Type="http://schemas.openxmlformats.org/officeDocument/2006/relationships/slide" Target="../slides/slide29.xml"/><Relationship Id="rId1" Type="http://schemas.openxmlformats.org/officeDocument/2006/relationships/notesMaster" Target="../notesMasters/notesMaster1.xml"/><Relationship Id="rId4" Type="http://schemas.openxmlformats.org/officeDocument/2006/relationships/hyperlink" Target="https://web.stanford.edu/class/psych209/Readings/SuttonBartoIPRLBook2ndEd.pdf" TargetMode="Externa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gymnasium.farama.org/api/env/" TargetMode="External"/><Relationship Id="rId2" Type="http://schemas.openxmlformats.org/officeDocument/2006/relationships/slide" Target="../slides/slide30.xml"/><Relationship Id="rId1" Type="http://schemas.openxmlformats.org/officeDocument/2006/relationships/notesMaster" Target="../notesMasters/notesMaster1.xml"/><Relationship Id="rId4" Type="http://schemas.openxmlformats.org/officeDocument/2006/relationships/hyperlink" Target="https://web.stanford.edu/class/psych209/Readings/SuttonBartoIPRLBook2ndEd.pdf"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gymnasium.farama.org/api/env/" TargetMode="External"/><Relationship Id="rId2" Type="http://schemas.openxmlformats.org/officeDocument/2006/relationships/slide" Target="../slides/slide31.xml"/><Relationship Id="rId1" Type="http://schemas.openxmlformats.org/officeDocument/2006/relationships/notesMaster" Target="../notesMasters/notesMaster1.xml"/><Relationship Id="rId4" Type="http://schemas.openxmlformats.org/officeDocument/2006/relationships/hyperlink" Target="https://web.stanford.edu/class/psych209/Readings/SuttonBartoIPRLBook2ndEd.pdf" TargetMode="Externa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gymnasium.farama.org/api/env/" TargetMode="External"/><Relationship Id="rId2" Type="http://schemas.openxmlformats.org/officeDocument/2006/relationships/slide" Target="../slides/slide32.xml"/><Relationship Id="rId1" Type="http://schemas.openxmlformats.org/officeDocument/2006/relationships/notesMaster" Target="../notesMasters/notesMaster1.xml"/><Relationship Id="rId4" Type="http://schemas.openxmlformats.org/officeDocument/2006/relationships/hyperlink" Target="https://web.stanford.edu/class/psych209/Readings/SuttonBartoIPRLBook2ndEd.pdf" TargetMode="Externa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s://gymnasium.farama.org/api/env/" TargetMode="External"/><Relationship Id="rId2" Type="http://schemas.openxmlformats.org/officeDocument/2006/relationships/slide" Target="../slides/slide33.xml"/><Relationship Id="rId1" Type="http://schemas.openxmlformats.org/officeDocument/2006/relationships/notesMaster" Target="../notesMasters/notesMaster1.xml"/><Relationship Id="rId4" Type="http://schemas.openxmlformats.org/officeDocument/2006/relationships/hyperlink" Target="https://web.stanford.edu/class/psych209/Readings/SuttonBartoIPRLBook2ndEd.pdf" TargetMode="Externa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gymnasium.farama.org/api/env/" TargetMode="External"/><Relationship Id="rId2" Type="http://schemas.openxmlformats.org/officeDocument/2006/relationships/slide" Target="../slides/slide34.xml"/><Relationship Id="rId1" Type="http://schemas.openxmlformats.org/officeDocument/2006/relationships/notesMaster" Target="../notesMasters/notesMaster1.xml"/><Relationship Id="rId4" Type="http://schemas.openxmlformats.org/officeDocument/2006/relationships/hyperlink" Target="https://web.stanford.edu/class/psych209/Readings/SuttonBartoIPRLBook2ndEd.pdf" TargetMode="Externa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s://gymnasium.farama.org/api/env/" TargetMode="External"/><Relationship Id="rId2" Type="http://schemas.openxmlformats.org/officeDocument/2006/relationships/slide" Target="../slides/slide35.xml"/><Relationship Id="rId1" Type="http://schemas.openxmlformats.org/officeDocument/2006/relationships/notesMaster" Target="../notesMasters/notesMaster1.xml"/><Relationship Id="rId4" Type="http://schemas.openxmlformats.org/officeDocument/2006/relationships/hyperlink" Target="https://web.stanford.edu/class/psych209/Readings/SuttonBartoIPRLBook2ndEd.pdf" TargetMode="Externa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s://gymnasium.farama.org/api/env/" TargetMode="External"/><Relationship Id="rId2" Type="http://schemas.openxmlformats.org/officeDocument/2006/relationships/slide" Target="../slides/slide36.xml"/><Relationship Id="rId1" Type="http://schemas.openxmlformats.org/officeDocument/2006/relationships/notesMaster" Target="../notesMasters/notesMaster1.xml"/><Relationship Id="rId4" Type="http://schemas.openxmlformats.org/officeDocument/2006/relationships/hyperlink" Target="https://web.stanford.edu/class/psych209/Readings/SuttonBartoIPRLBook2ndEd.pdf" TargetMode="External"/></Relationships>
</file>

<file path=ppt/notesSlides/_rels/notesSlide36.xml.rels><?xml version="1.0" encoding="UTF-8" standalone="yes"?>
<Relationships xmlns="http://schemas.openxmlformats.org/package/2006/relationships"><Relationship Id="rId3" Type="http://schemas.openxmlformats.org/officeDocument/2006/relationships/hyperlink" Target="https://gymnasium.farama.org/api/env/" TargetMode="External"/><Relationship Id="rId2" Type="http://schemas.openxmlformats.org/officeDocument/2006/relationships/slide" Target="../slides/slide37.xml"/><Relationship Id="rId1" Type="http://schemas.openxmlformats.org/officeDocument/2006/relationships/notesMaster" Target="../notesMasters/notesMaster1.xml"/><Relationship Id="rId4" Type="http://schemas.openxmlformats.org/officeDocument/2006/relationships/hyperlink" Target="https://web.stanford.edu/class/psych209/Readings/SuttonBartoIPRLBook2ndEd.pdf" TargetMode="External"/></Relationships>
</file>

<file path=ppt/notesSlides/_rels/notesSlide37.xml.rels><?xml version="1.0" encoding="UTF-8" standalone="yes"?>
<Relationships xmlns="http://schemas.openxmlformats.org/package/2006/relationships"><Relationship Id="rId3" Type="http://schemas.openxmlformats.org/officeDocument/2006/relationships/hyperlink" Target="https://gymnasium.farama.org/api/env/" TargetMode="External"/><Relationship Id="rId2" Type="http://schemas.openxmlformats.org/officeDocument/2006/relationships/slide" Target="../slides/slide38.xml"/><Relationship Id="rId1" Type="http://schemas.openxmlformats.org/officeDocument/2006/relationships/notesMaster" Target="../notesMasters/notesMaster1.xml"/><Relationship Id="rId4" Type="http://schemas.openxmlformats.org/officeDocument/2006/relationships/hyperlink" Target="https://web.stanford.edu/class/psych209/Readings/SuttonBartoIPRLBook2ndEd.pdf" TargetMode="Externa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s://gymnasium.farama.org/api/env/" TargetMode="External"/><Relationship Id="rId2" Type="http://schemas.openxmlformats.org/officeDocument/2006/relationships/slide" Target="../slides/slide39.xml"/><Relationship Id="rId1" Type="http://schemas.openxmlformats.org/officeDocument/2006/relationships/notesMaster" Target="../notesMasters/notesMaster1.xml"/><Relationship Id="rId4" Type="http://schemas.openxmlformats.org/officeDocument/2006/relationships/hyperlink" Target="https://web.stanford.edu/class/psych209/Readings/SuttonBartoIPRLBook2ndEd.pdf" TargetMode="Externa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s://gymnasium.farama.org/api/env/" TargetMode="External"/><Relationship Id="rId2" Type="http://schemas.openxmlformats.org/officeDocument/2006/relationships/slide" Target="../slides/slide40.xml"/><Relationship Id="rId1" Type="http://schemas.openxmlformats.org/officeDocument/2006/relationships/notesMaster" Target="../notesMasters/notesMaster1.xml"/><Relationship Id="rId4" Type="http://schemas.openxmlformats.org/officeDocument/2006/relationships/hyperlink" Target="https://web.stanford.edu/class/psych209/Readings/SuttonBartoIPRLBook2ndEd.pdf"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3" Type="http://schemas.openxmlformats.org/officeDocument/2006/relationships/hyperlink" Target="https://gymnasium.farama.org/api/env/" TargetMode="External"/><Relationship Id="rId2" Type="http://schemas.openxmlformats.org/officeDocument/2006/relationships/slide" Target="../slides/slide41.xml"/><Relationship Id="rId1" Type="http://schemas.openxmlformats.org/officeDocument/2006/relationships/notesMaster" Target="../notesMasters/notesMaster1.xml"/><Relationship Id="rId4" Type="http://schemas.openxmlformats.org/officeDocument/2006/relationships/hyperlink" Target="https://web.stanford.edu/class/psych209/Readings/SuttonBartoIPRLBook2ndEd.pdf" TargetMode="External"/></Relationships>
</file>

<file path=ppt/notesSlides/_rels/notesSlide41.xml.rels><?xml version="1.0" encoding="UTF-8" standalone="yes"?>
<Relationships xmlns="http://schemas.openxmlformats.org/package/2006/relationships"><Relationship Id="rId3" Type="http://schemas.openxmlformats.org/officeDocument/2006/relationships/hyperlink" Target="https://gymnasium.farama.org/api/env/" TargetMode="External"/><Relationship Id="rId2" Type="http://schemas.openxmlformats.org/officeDocument/2006/relationships/slide" Target="../slides/slide42.xml"/><Relationship Id="rId1" Type="http://schemas.openxmlformats.org/officeDocument/2006/relationships/notesMaster" Target="../notesMasters/notesMaster1.xml"/><Relationship Id="rId4" Type="http://schemas.openxmlformats.org/officeDocument/2006/relationships/hyperlink" Target="https://web.stanford.edu/class/psych209/Readings/SuttonBartoIPRLBook2ndEd.pdf" TargetMode="External"/></Relationships>
</file>

<file path=ppt/notesSlides/_rels/notesSlide42.xml.rels><?xml version="1.0" encoding="UTF-8" standalone="yes"?>
<Relationships xmlns="http://schemas.openxmlformats.org/package/2006/relationships"><Relationship Id="rId3" Type="http://schemas.openxmlformats.org/officeDocument/2006/relationships/hyperlink" Target="https://gymnasium.farama.org/api/env/" TargetMode="External"/><Relationship Id="rId2" Type="http://schemas.openxmlformats.org/officeDocument/2006/relationships/slide" Target="../slides/slide43.xml"/><Relationship Id="rId1" Type="http://schemas.openxmlformats.org/officeDocument/2006/relationships/notesMaster" Target="../notesMasters/notesMaster1.xml"/><Relationship Id="rId4" Type="http://schemas.openxmlformats.org/officeDocument/2006/relationships/hyperlink" Target="https://web.stanford.edu/class/psych209/Readings/SuttonBartoIPRLBook2ndEd.pdf" TargetMode="External"/></Relationships>
</file>

<file path=ppt/notesSlides/_rels/notesSlide43.xml.rels><?xml version="1.0" encoding="UTF-8" standalone="yes"?>
<Relationships xmlns="http://schemas.openxmlformats.org/package/2006/relationships"><Relationship Id="rId3" Type="http://schemas.openxmlformats.org/officeDocument/2006/relationships/hyperlink" Target="https://gymnasium.farama.org/api/env/" TargetMode="External"/><Relationship Id="rId2" Type="http://schemas.openxmlformats.org/officeDocument/2006/relationships/slide" Target="../slides/slide44.xml"/><Relationship Id="rId1" Type="http://schemas.openxmlformats.org/officeDocument/2006/relationships/notesMaster" Target="../notesMasters/notesMaster1.xml"/><Relationship Id="rId4" Type="http://schemas.openxmlformats.org/officeDocument/2006/relationships/hyperlink" Target="https://web.stanford.edu/class/psych209/Readings/SuttonBartoIPRLBook2ndEd.pdf" TargetMode="External"/></Relationships>
</file>

<file path=ppt/notesSlides/_rels/notesSlide44.xml.rels><?xml version="1.0" encoding="UTF-8" standalone="yes"?>
<Relationships xmlns="http://schemas.openxmlformats.org/package/2006/relationships"><Relationship Id="rId3" Type="http://schemas.openxmlformats.org/officeDocument/2006/relationships/hyperlink" Target="https://gymnasium.farama.org/api/env/" TargetMode="External"/><Relationship Id="rId2" Type="http://schemas.openxmlformats.org/officeDocument/2006/relationships/slide" Target="../slides/slide45.xml"/><Relationship Id="rId1" Type="http://schemas.openxmlformats.org/officeDocument/2006/relationships/notesMaster" Target="../notesMasters/notesMaster1.xml"/><Relationship Id="rId4" Type="http://schemas.openxmlformats.org/officeDocument/2006/relationships/hyperlink" Target="https://web.stanford.edu/class/psych209/Readings/SuttonBartoIPRLBook2ndEd.pdf" TargetMode="External"/></Relationships>
</file>

<file path=ppt/notesSlides/_rels/notesSlide45.xml.rels><?xml version="1.0" encoding="UTF-8" standalone="yes"?>
<Relationships xmlns="http://schemas.openxmlformats.org/package/2006/relationships"><Relationship Id="rId3" Type="http://schemas.openxmlformats.org/officeDocument/2006/relationships/hyperlink" Target="https://gymnasium.farama.org/api/env/" TargetMode="External"/><Relationship Id="rId2" Type="http://schemas.openxmlformats.org/officeDocument/2006/relationships/slide" Target="../slides/slide46.xml"/><Relationship Id="rId1" Type="http://schemas.openxmlformats.org/officeDocument/2006/relationships/notesMaster" Target="../notesMasters/notesMaster1.xml"/><Relationship Id="rId4" Type="http://schemas.openxmlformats.org/officeDocument/2006/relationships/hyperlink" Target="https://web.stanford.edu/class/psych209/Readings/SuttonBartoIPRLBook2ndEd.pdf" TargetMode="External"/></Relationships>
</file>

<file path=ppt/notesSlides/_rels/notesSlide46.xml.rels><?xml version="1.0" encoding="UTF-8" standalone="yes"?>
<Relationships xmlns="http://schemas.openxmlformats.org/package/2006/relationships"><Relationship Id="rId3" Type="http://schemas.openxmlformats.org/officeDocument/2006/relationships/hyperlink" Target="https://gymnasium.farama.org/api/env/" TargetMode="External"/><Relationship Id="rId2" Type="http://schemas.openxmlformats.org/officeDocument/2006/relationships/slide" Target="../slides/slide47.xml"/><Relationship Id="rId1" Type="http://schemas.openxmlformats.org/officeDocument/2006/relationships/notesMaster" Target="../notesMasters/notesMaster1.xml"/><Relationship Id="rId4" Type="http://schemas.openxmlformats.org/officeDocument/2006/relationships/hyperlink" Target="https://web.stanford.edu/class/psych209/Readings/SuttonBartoIPRLBook2ndEd.pdf" TargetMode="External"/></Relationships>
</file>

<file path=ppt/notesSlides/_rels/notesSlide47.xml.rels><?xml version="1.0" encoding="UTF-8" standalone="yes"?>
<Relationships xmlns="http://schemas.openxmlformats.org/package/2006/relationships"><Relationship Id="rId3" Type="http://schemas.openxmlformats.org/officeDocument/2006/relationships/hyperlink" Target="https://gymnasium.farama.org/api/env/" TargetMode="External"/><Relationship Id="rId2" Type="http://schemas.openxmlformats.org/officeDocument/2006/relationships/slide" Target="../slides/slide48.xml"/><Relationship Id="rId1" Type="http://schemas.openxmlformats.org/officeDocument/2006/relationships/notesMaster" Target="../notesMasters/notesMaster1.xml"/><Relationship Id="rId4" Type="http://schemas.openxmlformats.org/officeDocument/2006/relationships/hyperlink" Target="https://web.stanford.edu/class/psych209/Readings/SuttonBartoIPRLBook2ndEd.pdf" TargetMode="External"/></Relationships>
</file>

<file path=ppt/notesSlides/_rels/notesSlide48.xml.rels><?xml version="1.0" encoding="UTF-8" standalone="yes"?>
<Relationships xmlns="http://schemas.openxmlformats.org/package/2006/relationships"><Relationship Id="rId3" Type="http://schemas.openxmlformats.org/officeDocument/2006/relationships/hyperlink" Target="https://gymnasium.farama.org/api/env/" TargetMode="External"/><Relationship Id="rId2" Type="http://schemas.openxmlformats.org/officeDocument/2006/relationships/slide" Target="../slides/slide49.xml"/><Relationship Id="rId1" Type="http://schemas.openxmlformats.org/officeDocument/2006/relationships/notesMaster" Target="../notesMasters/notesMaster1.xml"/><Relationship Id="rId4" Type="http://schemas.openxmlformats.org/officeDocument/2006/relationships/hyperlink" Target="https://web.stanford.edu/class/psych209/Readings/SuttonBartoIPRLBook2ndEd.pdf" TargetMode="External"/></Relationships>
</file>

<file path=ppt/notesSlides/_rels/notesSlide49.xml.rels><?xml version="1.0" encoding="UTF-8" standalone="yes"?>
<Relationships xmlns="http://schemas.openxmlformats.org/package/2006/relationships"><Relationship Id="rId3" Type="http://schemas.openxmlformats.org/officeDocument/2006/relationships/hyperlink" Target="https://gymnasium.farama.org/api/env/" TargetMode="External"/><Relationship Id="rId2" Type="http://schemas.openxmlformats.org/officeDocument/2006/relationships/slide" Target="../slides/slide50.xml"/><Relationship Id="rId1" Type="http://schemas.openxmlformats.org/officeDocument/2006/relationships/notesMaster" Target="../notesMasters/notesMaster1.xml"/><Relationship Id="rId4" Type="http://schemas.openxmlformats.org/officeDocument/2006/relationships/hyperlink" Target="https://web.stanford.edu/class/psych209/Readings/SuttonBartoIPRLBook2ndEd.pdf"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3" Type="http://schemas.openxmlformats.org/officeDocument/2006/relationships/hyperlink" Target="https://gymnasium.farama.org/api/env/" TargetMode="External"/><Relationship Id="rId2" Type="http://schemas.openxmlformats.org/officeDocument/2006/relationships/slide" Target="../slides/slide51.xml"/><Relationship Id="rId1" Type="http://schemas.openxmlformats.org/officeDocument/2006/relationships/notesMaster" Target="../notesMasters/notesMaster1.xml"/><Relationship Id="rId4" Type="http://schemas.openxmlformats.org/officeDocument/2006/relationships/hyperlink" Target="https://web.stanford.edu/class/psych209/Readings/SuttonBartoIPRLBook2ndEd.pdf" TargetMode="External"/></Relationships>
</file>

<file path=ppt/notesSlides/_rels/notesSlide51.xml.rels><?xml version="1.0" encoding="UTF-8" standalone="yes"?>
<Relationships xmlns="http://schemas.openxmlformats.org/package/2006/relationships"><Relationship Id="rId3" Type="http://schemas.openxmlformats.org/officeDocument/2006/relationships/hyperlink" Target="https://gymnasium.farama.org/api/env/" TargetMode="External"/><Relationship Id="rId2" Type="http://schemas.openxmlformats.org/officeDocument/2006/relationships/slide" Target="../slides/slide52.xml"/><Relationship Id="rId1" Type="http://schemas.openxmlformats.org/officeDocument/2006/relationships/notesMaster" Target="../notesMasters/notesMaster1.xml"/><Relationship Id="rId4" Type="http://schemas.openxmlformats.org/officeDocument/2006/relationships/hyperlink" Target="https://web.stanford.edu/class/psych209/Readings/SuttonBartoIPRLBook2ndEd.pdf" TargetMode="External"/></Relationships>
</file>

<file path=ppt/notesSlides/_rels/notesSlide52.xml.rels><?xml version="1.0" encoding="UTF-8" standalone="yes"?>
<Relationships xmlns="http://schemas.openxmlformats.org/package/2006/relationships"><Relationship Id="rId3" Type="http://schemas.openxmlformats.org/officeDocument/2006/relationships/hyperlink" Target="https://gymnasium.farama.org/api/env/" TargetMode="External"/><Relationship Id="rId2" Type="http://schemas.openxmlformats.org/officeDocument/2006/relationships/slide" Target="../slides/slide53.xml"/><Relationship Id="rId1" Type="http://schemas.openxmlformats.org/officeDocument/2006/relationships/notesMaster" Target="../notesMasters/notesMaster1.xml"/><Relationship Id="rId4" Type="http://schemas.openxmlformats.org/officeDocument/2006/relationships/hyperlink" Target="https://web.stanford.edu/class/psych209/Readings/SuttonBartoIPRLBook2ndEd.pdf" TargetMode="External"/></Relationships>
</file>

<file path=ppt/notesSlides/_rels/notesSlide53.xml.rels><?xml version="1.0" encoding="UTF-8" standalone="yes"?>
<Relationships xmlns="http://schemas.openxmlformats.org/package/2006/relationships"><Relationship Id="rId3" Type="http://schemas.openxmlformats.org/officeDocument/2006/relationships/hyperlink" Target="https://gymnasium.farama.org/api/env/" TargetMode="External"/><Relationship Id="rId2" Type="http://schemas.openxmlformats.org/officeDocument/2006/relationships/slide" Target="../slides/slide54.xml"/><Relationship Id="rId1" Type="http://schemas.openxmlformats.org/officeDocument/2006/relationships/notesMaster" Target="../notesMasters/notesMaster1.xml"/><Relationship Id="rId4" Type="http://schemas.openxmlformats.org/officeDocument/2006/relationships/hyperlink" Target="https://web.stanford.edu/class/psych209/Readings/SuttonBartoIPRLBook2ndEd.pdf" TargetMode="External"/></Relationships>
</file>

<file path=ppt/notesSlides/_rels/notesSlide54.xml.rels><?xml version="1.0" encoding="UTF-8" standalone="yes"?>
<Relationships xmlns="http://schemas.openxmlformats.org/package/2006/relationships"><Relationship Id="rId3" Type="http://schemas.openxmlformats.org/officeDocument/2006/relationships/hyperlink" Target="https://gymnasium.farama.org/api/env/" TargetMode="External"/><Relationship Id="rId2" Type="http://schemas.openxmlformats.org/officeDocument/2006/relationships/slide" Target="../slides/slide55.xml"/><Relationship Id="rId1" Type="http://schemas.openxmlformats.org/officeDocument/2006/relationships/notesMaster" Target="../notesMasters/notesMaster1.xml"/><Relationship Id="rId4" Type="http://schemas.openxmlformats.org/officeDocument/2006/relationships/hyperlink" Target="https://web.stanford.edu/class/psych209/Readings/SuttonBartoIPRLBook2ndEd.pdf" TargetMode="Externa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슬라이드 노트 개체 틀 2"/>
              <p:cNvSpPr>
                <a:spLocks noGrp="1"/>
              </p:cNvSpPr>
              <p:nvPr>
                <p:ph type="body" idx="1"/>
              </p:nvPr>
            </p:nvSpPr>
            <p:spPr/>
            <p:txBody>
              <a:bodyPr/>
              <a:lstStyle/>
              <a:p>
                <a:pPr marL="285750" indent="-285750">
                  <a:buFont typeface="Arial" panose="020B0604020202020204" pitchFamily="34" charset="0"/>
                  <a:buChar char="•"/>
                </a:pPr>
                <a:r>
                  <a:rPr lang="ko-KR" altLang="en-US" dirty="0">
                    <a:latin typeface="+mn-ea"/>
                  </a:rPr>
                  <a:t>에이전트</a:t>
                </a:r>
                <a:r>
                  <a:rPr lang="en-US" altLang="ko-KR" dirty="0">
                    <a:latin typeface="+mn-ea"/>
                  </a:rPr>
                  <a:t>(agent) : </a:t>
                </a:r>
                <a:r>
                  <a:rPr lang="ko-KR" altLang="en-US" dirty="0">
                    <a:latin typeface="+mn-ea"/>
                  </a:rPr>
                  <a:t>환경 속에서 행동을 하는 주체</a:t>
                </a:r>
                <a:r>
                  <a:rPr lang="en-US" altLang="ko-KR" dirty="0">
                    <a:latin typeface="+mn-ea"/>
                  </a:rPr>
                  <a:t>. </a:t>
                </a:r>
                <a:r>
                  <a:rPr lang="ko-KR" altLang="en-US" dirty="0">
                    <a:latin typeface="+mn-ea"/>
                  </a:rPr>
                  <a:t>학습자</a:t>
                </a:r>
                <a:r>
                  <a:rPr lang="en-US" altLang="ko-KR" dirty="0">
                    <a:latin typeface="+mn-ea"/>
                  </a:rPr>
                  <a:t>(learner)</a:t>
                </a:r>
                <a:r>
                  <a:rPr lang="ko-KR" altLang="en-US" dirty="0">
                    <a:latin typeface="+mn-ea"/>
                  </a:rPr>
                  <a:t>이자 행동을 결정하는 주체</a:t>
                </a:r>
                <a:r>
                  <a:rPr lang="en-US" altLang="ko-KR" dirty="0">
                    <a:latin typeface="+mn-ea"/>
                  </a:rPr>
                  <a:t>(decision-maker)</a:t>
                </a:r>
              </a:p>
              <a:p>
                <a:pPr marL="285750" indent="-285750">
                  <a:buFont typeface="Arial" panose="020B0604020202020204" pitchFamily="34" charset="0"/>
                  <a:buChar char="•"/>
                </a:pPr>
                <a:r>
                  <a:rPr lang="ko-KR" altLang="en-US" dirty="0">
                    <a:latin typeface="+mn-ea"/>
                  </a:rPr>
                  <a:t>환경</a:t>
                </a:r>
                <a:r>
                  <a:rPr lang="en-US" altLang="ko-KR" dirty="0">
                    <a:latin typeface="+mn-ea"/>
                  </a:rPr>
                  <a:t>(environment) : agent</a:t>
                </a:r>
                <a:r>
                  <a:rPr lang="ko-KR" altLang="en-US" dirty="0">
                    <a:latin typeface="+mn-ea"/>
                  </a:rPr>
                  <a:t>를 둘러싸고 있고 </a:t>
                </a:r>
                <a:r>
                  <a:rPr lang="en-US" altLang="ko-KR" dirty="0">
                    <a:latin typeface="+mn-ea"/>
                  </a:rPr>
                  <a:t>agent</a:t>
                </a:r>
                <a:r>
                  <a:rPr lang="ko-KR" altLang="en-US" dirty="0">
                    <a:latin typeface="+mn-ea"/>
                  </a:rPr>
                  <a:t>에게 영향을 미치는 주변환경</a:t>
                </a:r>
                <a:r>
                  <a:rPr lang="en-US" altLang="ko-KR" dirty="0">
                    <a:latin typeface="+mn-ea"/>
                  </a:rPr>
                  <a:t>. </a:t>
                </a:r>
                <a:r>
                  <a:rPr lang="ko-KR" altLang="en-US" dirty="0">
                    <a:latin typeface="+mn-ea"/>
                  </a:rPr>
                  <a:t>강화학습에서 환경은 대개 </a:t>
                </a:r>
                <a:r>
                  <a:rPr lang="en-US" altLang="ko-KR" dirty="0">
                    <a:latin typeface="+mn-ea"/>
                  </a:rPr>
                  <a:t>MDP(Markov decision process)</a:t>
                </a:r>
                <a:r>
                  <a:rPr lang="ko-KR" altLang="en-US" dirty="0">
                    <a:latin typeface="+mn-ea"/>
                  </a:rPr>
                  <a:t>로 묘사된다</a:t>
                </a:r>
                <a:r>
                  <a:rPr lang="en-US" altLang="ko-KR" dirty="0">
                    <a:latin typeface="+mn-ea"/>
                  </a:rPr>
                  <a:t>.</a:t>
                </a:r>
              </a:p>
              <a:p>
                <a:pPr marL="285750" indent="-285750">
                  <a:buFont typeface="Arial" panose="020B0604020202020204" pitchFamily="34" charset="0"/>
                  <a:buChar char="•"/>
                </a:pPr>
                <a:r>
                  <a:rPr lang="ko-KR" altLang="en-US" dirty="0">
                    <a:latin typeface="+mn-ea"/>
                  </a:rPr>
                  <a:t>상태</a:t>
                </a:r>
                <a:r>
                  <a:rPr lang="en-US" altLang="ko-KR" dirty="0">
                    <a:latin typeface="+mn-ea"/>
                  </a:rPr>
                  <a:t>(state, </a:t>
                </a:r>
                <a14:m>
                  <m:oMath xmlns:m="http://schemas.openxmlformats.org/officeDocument/2006/math">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𝑠</m:t>
                        </m:r>
                      </m:e>
                      <m:sub>
                        <m:r>
                          <a:rPr lang="en-US" altLang="ko-KR" b="0" i="1" smtClean="0">
                            <a:latin typeface="Cambria Math" panose="02040503050406030204" pitchFamily="18" charset="0"/>
                          </a:rPr>
                          <m:t>𝑡</m:t>
                        </m:r>
                      </m:sub>
                    </m:sSub>
                  </m:oMath>
                </a14:m>
                <a:r>
                  <a:rPr lang="en-US" altLang="ko-KR" dirty="0">
                    <a:latin typeface="+mn-ea"/>
                  </a:rPr>
                  <a:t>) : </a:t>
                </a:r>
                <a:r>
                  <a:rPr lang="ko-KR" altLang="en-US" dirty="0">
                    <a:latin typeface="+mn-ea"/>
                  </a:rPr>
                  <a:t>환경의 상태</a:t>
                </a:r>
                <a:r>
                  <a:rPr lang="en-US" altLang="ko-KR" dirty="0">
                    <a:latin typeface="+mn-ea"/>
                  </a:rPr>
                  <a:t>, </a:t>
                </a:r>
                <a:r>
                  <a:rPr lang="ko-KR" altLang="en-US" dirty="0">
                    <a:latin typeface="+mn-ea"/>
                  </a:rPr>
                  <a:t>에이전트의 상태</a:t>
                </a:r>
                <a:endParaRPr lang="en-US" altLang="ko-KR" dirty="0">
                  <a:latin typeface="+mn-ea"/>
                </a:endParaRPr>
              </a:p>
              <a:p>
                <a:pPr marL="285750" indent="-285750">
                  <a:buFont typeface="Arial" panose="020B0604020202020204" pitchFamily="34" charset="0"/>
                  <a:buChar char="•"/>
                </a:pPr>
                <a:r>
                  <a:rPr lang="ko-KR" altLang="en-US" dirty="0">
                    <a:latin typeface="+mn-ea"/>
                  </a:rPr>
                  <a:t>행동</a:t>
                </a:r>
                <a:r>
                  <a:rPr lang="en-US" altLang="ko-KR" dirty="0">
                    <a:latin typeface="+mn-ea"/>
                  </a:rPr>
                  <a:t>(action, </a:t>
                </a:r>
                <a14:m>
                  <m:oMath xmlns:m="http://schemas.openxmlformats.org/officeDocument/2006/math">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𝑎</m:t>
                        </m:r>
                      </m:e>
                      <m:sub>
                        <m:r>
                          <a:rPr lang="en-US" altLang="ko-KR" b="0" i="1" smtClean="0">
                            <a:latin typeface="Cambria Math" panose="02040503050406030204" pitchFamily="18" charset="0"/>
                          </a:rPr>
                          <m:t>𝑡</m:t>
                        </m:r>
                      </m:sub>
                    </m:sSub>
                  </m:oMath>
                </a14:m>
                <a:r>
                  <a:rPr lang="en-US" altLang="ko-KR" dirty="0">
                    <a:latin typeface="+mn-ea"/>
                  </a:rPr>
                  <a:t>) : agent</a:t>
                </a:r>
                <a:r>
                  <a:rPr lang="ko-KR" altLang="en-US" dirty="0">
                    <a:latin typeface="+mn-ea"/>
                  </a:rPr>
                  <a:t>가 취하는 행동</a:t>
                </a:r>
                <a:endParaRPr lang="en-US" altLang="ko-KR" dirty="0">
                  <a:latin typeface="+mn-ea"/>
                </a:endParaRPr>
              </a:p>
              <a:p>
                <a:pPr marL="285750" indent="-285750">
                  <a:buFont typeface="Arial" panose="020B0604020202020204" pitchFamily="34" charset="0"/>
                  <a:buChar char="•"/>
                </a:pPr>
                <a:r>
                  <a:rPr lang="ko-KR" altLang="en-US" dirty="0">
                    <a:latin typeface="+mn-ea"/>
                  </a:rPr>
                  <a:t>보상</a:t>
                </a:r>
                <a:r>
                  <a:rPr lang="en-US" altLang="ko-KR" dirty="0">
                    <a:latin typeface="+mn-ea"/>
                  </a:rPr>
                  <a:t>(reward, </a:t>
                </a:r>
                <a14:m>
                  <m:oMath xmlns:m="http://schemas.openxmlformats.org/officeDocument/2006/math">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𝑟</m:t>
                        </m:r>
                      </m:e>
                      <m:sub>
                        <m:r>
                          <a:rPr lang="en-US" altLang="ko-KR" b="0" i="1" smtClean="0">
                            <a:latin typeface="Cambria Math" panose="02040503050406030204" pitchFamily="18" charset="0"/>
                          </a:rPr>
                          <m:t>𝑡</m:t>
                        </m:r>
                      </m:sub>
                    </m:sSub>
                  </m:oMath>
                </a14:m>
                <a:r>
                  <a:rPr lang="en-US" altLang="ko-KR" dirty="0">
                    <a:latin typeface="+mn-ea"/>
                  </a:rPr>
                  <a:t>) : </a:t>
                </a:r>
                <a:r>
                  <a:rPr lang="ko-KR" altLang="en-US" dirty="0">
                    <a:latin typeface="+mn-ea"/>
                  </a:rPr>
                  <a:t>각 단계마다 </a:t>
                </a:r>
                <a:r>
                  <a:rPr lang="en-US" altLang="ko-KR" dirty="0">
                    <a:latin typeface="+mn-ea"/>
                  </a:rPr>
                  <a:t>agent</a:t>
                </a:r>
                <a:r>
                  <a:rPr lang="ko-KR" altLang="en-US" dirty="0">
                    <a:latin typeface="+mn-ea"/>
                  </a:rPr>
                  <a:t>가 받는 보상</a:t>
                </a:r>
                <a:endParaRPr lang="en-US" altLang="ko-KR" dirty="0">
                  <a:latin typeface="+mn-ea"/>
                </a:endParaRPr>
              </a:p>
              <a:p>
                <a:pPr marL="285750" indent="-285750">
                  <a:buFont typeface="Arial" panose="020B0604020202020204" pitchFamily="34" charset="0"/>
                  <a:buChar char="•"/>
                </a:pPr>
                <a:r>
                  <a:rPr lang="ko-KR" altLang="en-US" dirty="0">
                    <a:latin typeface="+mn-ea"/>
                  </a:rPr>
                  <a:t>정책</a:t>
                </a:r>
                <a:r>
                  <a:rPr lang="en-US" altLang="ko-KR" dirty="0">
                    <a:latin typeface="+mn-ea"/>
                  </a:rPr>
                  <a:t>(policy, </a:t>
                </a:r>
                <a14:m>
                  <m:oMath xmlns:m="http://schemas.openxmlformats.org/officeDocument/2006/math">
                    <m:r>
                      <a:rPr lang="en-US" altLang="ko-KR" b="0" i="1" smtClean="0">
                        <a:latin typeface="Cambria Math" panose="02040503050406030204" pitchFamily="18" charset="0"/>
                      </a:rPr>
                      <m:t>𝜋</m:t>
                    </m:r>
                  </m:oMath>
                </a14:m>
                <a:r>
                  <a:rPr lang="en-US" altLang="ko-KR" dirty="0">
                    <a:latin typeface="+mn-ea"/>
                  </a:rPr>
                  <a:t>) : </a:t>
                </a:r>
                <a:r>
                  <a:rPr lang="ko-KR" altLang="en-US" dirty="0">
                    <a:latin typeface="+mn-ea"/>
                  </a:rPr>
                  <a:t>주어진 상태에 대하여 행동을 결정</a:t>
                </a:r>
                <a:r>
                  <a:rPr lang="en-US" altLang="ko-KR" dirty="0">
                    <a:latin typeface="+mn-ea"/>
                  </a:rPr>
                  <a:t>. </a:t>
                </a:r>
                <a:r>
                  <a:rPr lang="ko-KR" altLang="en-US" dirty="0">
                    <a:latin typeface="+mn-ea"/>
                  </a:rPr>
                  <a:t>정확하게는</a:t>
                </a:r>
                <a:r>
                  <a:rPr lang="en-US" altLang="ko-KR" dirty="0">
                    <a:latin typeface="+mn-ea"/>
                  </a:rPr>
                  <a:t>, </a:t>
                </a:r>
                <a:r>
                  <a:rPr lang="ko-KR" altLang="en-US" dirty="0">
                    <a:latin typeface="+mn-ea"/>
                  </a:rPr>
                  <a:t>주어진 상태에 대한 행동들의 이산확률분포</a:t>
                </a:r>
                <a:r>
                  <a:rPr lang="en-US" altLang="ko-KR" dirty="0">
                    <a:latin typeface="+mn-ea"/>
                  </a:rPr>
                  <a:t>. </a:t>
                </a:r>
                <a:r>
                  <a:rPr lang="ko-KR" altLang="en-US" dirty="0">
                    <a:latin typeface="+mn-ea"/>
                  </a:rPr>
                  <a:t>최적 정책을 찾는 것이 강화학습의 목적</a:t>
                </a:r>
                <a:endParaRPr lang="en-US" altLang="ko-KR" dirty="0">
                  <a:latin typeface="+mn-ea"/>
                </a:endParaRPr>
              </a:p>
              <a:p>
                <a:pPr marL="285750" indent="-285750">
                  <a:buFont typeface="Arial" panose="020B0604020202020204" pitchFamily="34" charset="0"/>
                  <a:buChar char="•"/>
                </a:pPr>
                <a:r>
                  <a:rPr lang="ko-KR" altLang="en-US" dirty="0">
                    <a:latin typeface="+mn-ea"/>
                  </a:rPr>
                  <a:t>리턴</a:t>
                </a:r>
                <a:r>
                  <a:rPr lang="en-US" altLang="ko-KR" dirty="0">
                    <a:latin typeface="+mn-ea"/>
                  </a:rPr>
                  <a:t>(return) : </a:t>
                </a:r>
                <a:r>
                  <a:rPr lang="ko-KR" altLang="en-US" dirty="0">
                    <a:latin typeface="+mn-ea"/>
                  </a:rPr>
                  <a:t>보상의 </a:t>
                </a:r>
                <a:r>
                  <a:rPr lang="ko-KR" altLang="en-US" dirty="0" err="1">
                    <a:latin typeface="+mn-ea"/>
                  </a:rPr>
                  <a:t>누적합</a:t>
                </a:r>
                <a:r>
                  <a:rPr lang="en-US" altLang="ko-KR" dirty="0">
                    <a:latin typeface="+mn-ea"/>
                  </a:rPr>
                  <a:t>.</a:t>
                </a:r>
              </a:p>
              <a:p>
                <a:pPr marL="285750" indent="-285750">
                  <a:buFont typeface="Arial" panose="020B0604020202020204" pitchFamily="34" charset="0"/>
                  <a:buChar char="•"/>
                </a:pPr>
                <a:endParaRPr lang="en-US" altLang="ko-KR" dirty="0">
                  <a:latin typeface="+mn-ea"/>
                </a:endParaRPr>
              </a:p>
              <a:p>
                <a:pPr marL="285750" indent="-285750">
                  <a:buFont typeface="Arial" panose="020B0604020202020204" pitchFamily="34" charset="0"/>
                  <a:buChar char="•"/>
                </a:pPr>
                <a:endParaRPr lang="en-US" altLang="ko-KR" dirty="0">
                  <a:latin typeface="+mn-ea"/>
                </a:endParaRPr>
              </a:p>
              <a:p>
                <a:pPr marL="285750" indent="-285750">
                  <a:buFont typeface="Arial" panose="020B0604020202020204" pitchFamily="34" charset="0"/>
                  <a:buChar char="•"/>
                </a:pPr>
                <a:endParaRPr lang="en-US" altLang="ko-KR" dirty="0">
                  <a:latin typeface="+mn-ea"/>
                </a:endParaRPr>
              </a:p>
              <a:p>
                <a:pPr marL="285750" indent="-285750">
                  <a:buFont typeface="Arial" panose="020B0604020202020204" pitchFamily="34" charset="0"/>
                  <a:buChar char="•"/>
                </a:pPr>
                <a:r>
                  <a:rPr lang="ko-KR" altLang="en-US" dirty="0" err="1">
                    <a:latin typeface="+mn-ea"/>
                  </a:rPr>
                  <a:t>마코프성질</a:t>
                </a:r>
                <a:r>
                  <a:rPr lang="ko-KR" altLang="en-US" dirty="0">
                    <a:latin typeface="+mn-ea"/>
                  </a:rPr>
                  <a:t> </a:t>
                </a:r>
                <a:r>
                  <a:rPr lang="en-US" altLang="ko-KR" dirty="0">
                    <a:latin typeface="+mn-ea"/>
                  </a:rPr>
                  <a:t>(Markov property) : </a:t>
                </a:r>
                <a:r>
                  <a:rPr lang="ko-KR" altLang="en-US" dirty="0">
                    <a:latin typeface="+mn-ea"/>
                  </a:rPr>
                  <a:t>다</a:t>
                </a:r>
                <a:r>
                  <a:rPr lang="ko-KR" altLang="en-US" sz="1200" dirty="0">
                    <a:latin typeface="+mn-ea"/>
                  </a:rPr>
                  <a:t>음 상태가 직전 상태와 행동에만 의존</a:t>
                </a:r>
                <a:r>
                  <a:rPr lang="en-US" altLang="ko-KR" sz="1200" dirty="0">
                    <a:latin typeface="+mn-ea"/>
                  </a:rPr>
                  <a:t>. RL</a:t>
                </a:r>
                <a:r>
                  <a:rPr lang="ko-KR" altLang="en-US" sz="1200" dirty="0">
                    <a:latin typeface="+mn-ea"/>
                  </a:rPr>
                  <a:t>의 기본 가정</a:t>
                </a:r>
                <a:endParaRPr lang="en-US" altLang="ko-KR" sz="1200" dirty="0">
                  <a:latin typeface="+mn-ea"/>
                </a:endParaRPr>
              </a:p>
              <a:p>
                <a:pPr marL="285750" indent="-285750">
                  <a:buFont typeface="Arial" panose="020B0604020202020204" pitchFamily="34" charset="0"/>
                  <a:buChar char="•"/>
                </a:pPr>
                <a:endParaRPr lang="en-US" altLang="ko-KR" sz="1200" dirty="0">
                  <a:latin typeface="+mn-ea"/>
                </a:endParaRPr>
              </a:p>
              <a:p>
                <a:pPr marL="1028700" lvl="1">
                  <a:buFont typeface="Arial" panose="020B0604020202020204" pitchFamily="34" charset="0"/>
                  <a:buChar char="•"/>
                </a:pPr>
                <a:endParaRPr lang="en-US" altLang="ko-KR" sz="1200" dirty="0">
                  <a:latin typeface="+mn-ea"/>
                </a:endParaRPr>
              </a:p>
              <a:p>
                <a:pPr marL="285750" indent="-285750">
                  <a:buFont typeface="Arial" panose="020B0604020202020204" pitchFamily="34" charset="0"/>
                  <a:buChar char="•"/>
                </a:pPr>
                <a:endParaRPr lang="en-US" altLang="ko-KR" dirty="0">
                  <a:latin typeface="+mn-ea"/>
                </a:endParaRPr>
              </a:p>
              <a:p>
                <a:endParaRPr lang="ko-KR" altLang="en-US" dirty="0"/>
              </a:p>
            </p:txBody>
          </p:sp>
        </mc:Choice>
        <mc:Fallback xmlns="">
          <p:sp>
            <p:nvSpPr>
              <p:cNvPr id="3" name="슬라이드 노트 개체 틀 2"/>
              <p:cNvSpPr>
                <a:spLocks noGrp="1"/>
              </p:cNvSpPr>
              <p:nvPr>
                <p:ph type="body" idx="1"/>
              </p:nvPr>
            </p:nvSpPr>
            <p:spPr/>
            <p:txBody>
              <a:bodyPr/>
              <a:lstStyle/>
              <a:p>
                <a:pPr marL="285750" indent="-285750">
                  <a:buFont typeface="Arial" panose="020B0604020202020204" pitchFamily="34" charset="0"/>
                  <a:buChar char="•"/>
                </a:pPr>
                <a:r>
                  <a:rPr lang="ko-KR" altLang="en-US" dirty="0">
                    <a:latin typeface="+mn-ea"/>
                  </a:rPr>
                  <a:t>에이전트</a:t>
                </a:r>
                <a:r>
                  <a:rPr lang="en-US" altLang="ko-KR" dirty="0">
                    <a:latin typeface="+mn-ea"/>
                  </a:rPr>
                  <a:t>(agent) : </a:t>
                </a:r>
                <a:r>
                  <a:rPr lang="ko-KR" altLang="en-US" dirty="0">
                    <a:latin typeface="+mn-ea"/>
                  </a:rPr>
                  <a:t>환경 속에서 행동을 하는 주체</a:t>
                </a:r>
                <a:r>
                  <a:rPr lang="en-US" altLang="ko-KR" dirty="0">
                    <a:latin typeface="+mn-ea"/>
                  </a:rPr>
                  <a:t>. </a:t>
                </a:r>
                <a:r>
                  <a:rPr lang="ko-KR" altLang="en-US" dirty="0">
                    <a:latin typeface="+mn-ea"/>
                  </a:rPr>
                  <a:t>학습자</a:t>
                </a:r>
                <a:r>
                  <a:rPr lang="en-US" altLang="ko-KR" dirty="0">
                    <a:latin typeface="+mn-ea"/>
                  </a:rPr>
                  <a:t>(learner)</a:t>
                </a:r>
                <a:r>
                  <a:rPr lang="ko-KR" altLang="en-US" dirty="0">
                    <a:latin typeface="+mn-ea"/>
                  </a:rPr>
                  <a:t>이자 행동을 결정하는 주체</a:t>
                </a:r>
                <a:r>
                  <a:rPr lang="en-US" altLang="ko-KR" dirty="0">
                    <a:latin typeface="+mn-ea"/>
                  </a:rPr>
                  <a:t>(decision-maker)</a:t>
                </a:r>
              </a:p>
              <a:p>
                <a:pPr marL="285750" indent="-285750">
                  <a:buFont typeface="Arial" panose="020B0604020202020204" pitchFamily="34" charset="0"/>
                  <a:buChar char="•"/>
                </a:pPr>
                <a:r>
                  <a:rPr lang="ko-KR" altLang="en-US" dirty="0">
                    <a:latin typeface="+mn-ea"/>
                  </a:rPr>
                  <a:t>환경</a:t>
                </a:r>
                <a:r>
                  <a:rPr lang="en-US" altLang="ko-KR" dirty="0">
                    <a:latin typeface="+mn-ea"/>
                  </a:rPr>
                  <a:t>(environment) : agent</a:t>
                </a:r>
                <a:r>
                  <a:rPr lang="ko-KR" altLang="en-US" dirty="0">
                    <a:latin typeface="+mn-ea"/>
                  </a:rPr>
                  <a:t>를 둘러싸고 있고 </a:t>
                </a:r>
                <a:r>
                  <a:rPr lang="en-US" altLang="ko-KR" dirty="0">
                    <a:latin typeface="+mn-ea"/>
                  </a:rPr>
                  <a:t>agent</a:t>
                </a:r>
                <a:r>
                  <a:rPr lang="ko-KR" altLang="en-US" dirty="0">
                    <a:latin typeface="+mn-ea"/>
                  </a:rPr>
                  <a:t>에게 영향을 미치는 주변환경</a:t>
                </a:r>
                <a:r>
                  <a:rPr lang="en-US" altLang="ko-KR" dirty="0">
                    <a:latin typeface="+mn-ea"/>
                  </a:rPr>
                  <a:t>. </a:t>
                </a:r>
                <a:r>
                  <a:rPr lang="ko-KR" altLang="en-US" dirty="0">
                    <a:latin typeface="+mn-ea"/>
                  </a:rPr>
                  <a:t>강화학습에서 환경은 대개 </a:t>
                </a:r>
                <a:r>
                  <a:rPr lang="en-US" altLang="ko-KR" dirty="0">
                    <a:latin typeface="+mn-ea"/>
                  </a:rPr>
                  <a:t>MDP(Markov decision process)</a:t>
                </a:r>
                <a:r>
                  <a:rPr lang="ko-KR" altLang="en-US" dirty="0">
                    <a:latin typeface="+mn-ea"/>
                  </a:rPr>
                  <a:t>로 묘사된다</a:t>
                </a:r>
                <a:r>
                  <a:rPr lang="en-US" altLang="ko-KR" dirty="0">
                    <a:latin typeface="+mn-ea"/>
                  </a:rPr>
                  <a:t>.</a:t>
                </a:r>
              </a:p>
              <a:p>
                <a:pPr marL="285750" indent="-285750">
                  <a:buFont typeface="Arial" panose="020B0604020202020204" pitchFamily="34" charset="0"/>
                  <a:buChar char="•"/>
                </a:pPr>
                <a:r>
                  <a:rPr lang="ko-KR" altLang="en-US" dirty="0">
                    <a:latin typeface="+mn-ea"/>
                  </a:rPr>
                  <a:t>상태</a:t>
                </a:r>
                <a:r>
                  <a:rPr lang="en-US" altLang="ko-KR" dirty="0">
                    <a:latin typeface="+mn-ea"/>
                  </a:rPr>
                  <a:t>(state, </a:t>
                </a:r>
                <a:r>
                  <a:rPr lang="en-US" altLang="ko-KR" b="0" i="0">
                    <a:latin typeface="Cambria Math" panose="02040503050406030204" pitchFamily="18" charset="0"/>
                  </a:rPr>
                  <a:t>𝑠_𝑡</a:t>
                </a:r>
                <a:r>
                  <a:rPr lang="en-US" altLang="ko-KR" dirty="0">
                    <a:latin typeface="+mn-ea"/>
                  </a:rPr>
                  <a:t>) : </a:t>
                </a:r>
                <a:r>
                  <a:rPr lang="ko-KR" altLang="en-US" dirty="0">
                    <a:latin typeface="+mn-ea"/>
                  </a:rPr>
                  <a:t>환경의 상태</a:t>
                </a:r>
                <a:r>
                  <a:rPr lang="en-US" altLang="ko-KR" dirty="0">
                    <a:latin typeface="+mn-ea"/>
                  </a:rPr>
                  <a:t>, </a:t>
                </a:r>
                <a:r>
                  <a:rPr lang="ko-KR" altLang="en-US" dirty="0">
                    <a:latin typeface="+mn-ea"/>
                  </a:rPr>
                  <a:t>에이전트의 상태</a:t>
                </a:r>
                <a:endParaRPr lang="en-US" altLang="ko-KR" dirty="0">
                  <a:latin typeface="+mn-ea"/>
                </a:endParaRPr>
              </a:p>
              <a:p>
                <a:pPr marL="285750" indent="-285750">
                  <a:buFont typeface="Arial" panose="020B0604020202020204" pitchFamily="34" charset="0"/>
                  <a:buChar char="•"/>
                </a:pPr>
                <a:r>
                  <a:rPr lang="ko-KR" altLang="en-US" dirty="0">
                    <a:latin typeface="+mn-ea"/>
                  </a:rPr>
                  <a:t>행동</a:t>
                </a:r>
                <a:r>
                  <a:rPr lang="en-US" altLang="ko-KR" dirty="0">
                    <a:latin typeface="+mn-ea"/>
                  </a:rPr>
                  <a:t>(action, </a:t>
                </a:r>
                <a:r>
                  <a:rPr lang="en-US" altLang="ko-KR" b="0" i="0">
                    <a:latin typeface="Cambria Math" panose="02040503050406030204" pitchFamily="18" charset="0"/>
                  </a:rPr>
                  <a:t>𝑎_𝑡</a:t>
                </a:r>
                <a:r>
                  <a:rPr lang="en-US" altLang="ko-KR" dirty="0">
                    <a:latin typeface="+mn-ea"/>
                  </a:rPr>
                  <a:t>) : agent</a:t>
                </a:r>
                <a:r>
                  <a:rPr lang="ko-KR" altLang="en-US" dirty="0">
                    <a:latin typeface="+mn-ea"/>
                  </a:rPr>
                  <a:t>가 취하는 행동</a:t>
                </a:r>
                <a:endParaRPr lang="en-US" altLang="ko-KR" dirty="0">
                  <a:latin typeface="+mn-ea"/>
                </a:endParaRPr>
              </a:p>
              <a:p>
                <a:pPr marL="285750" indent="-285750">
                  <a:buFont typeface="Arial" panose="020B0604020202020204" pitchFamily="34" charset="0"/>
                  <a:buChar char="•"/>
                </a:pPr>
                <a:r>
                  <a:rPr lang="ko-KR" altLang="en-US" dirty="0">
                    <a:latin typeface="+mn-ea"/>
                  </a:rPr>
                  <a:t>보상</a:t>
                </a:r>
                <a:r>
                  <a:rPr lang="en-US" altLang="ko-KR" dirty="0">
                    <a:latin typeface="+mn-ea"/>
                  </a:rPr>
                  <a:t>(reward, </a:t>
                </a:r>
                <a:r>
                  <a:rPr lang="en-US" altLang="ko-KR" b="0" i="0">
                    <a:latin typeface="Cambria Math" panose="02040503050406030204" pitchFamily="18" charset="0"/>
                  </a:rPr>
                  <a:t>𝑟_𝑡</a:t>
                </a:r>
                <a:r>
                  <a:rPr lang="en-US" altLang="ko-KR" dirty="0">
                    <a:latin typeface="+mn-ea"/>
                  </a:rPr>
                  <a:t>) : </a:t>
                </a:r>
                <a:r>
                  <a:rPr lang="ko-KR" altLang="en-US" dirty="0">
                    <a:latin typeface="+mn-ea"/>
                  </a:rPr>
                  <a:t>각 단계마다 </a:t>
                </a:r>
                <a:r>
                  <a:rPr lang="en-US" altLang="ko-KR" dirty="0">
                    <a:latin typeface="+mn-ea"/>
                  </a:rPr>
                  <a:t>agent</a:t>
                </a:r>
                <a:r>
                  <a:rPr lang="ko-KR" altLang="en-US" dirty="0">
                    <a:latin typeface="+mn-ea"/>
                  </a:rPr>
                  <a:t>가 받는 보상</a:t>
                </a:r>
                <a:endParaRPr lang="en-US" altLang="ko-KR" dirty="0">
                  <a:latin typeface="+mn-ea"/>
                </a:endParaRPr>
              </a:p>
              <a:p>
                <a:pPr marL="285750" indent="-285750">
                  <a:buFont typeface="Arial" panose="020B0604020202020204" pitchFamily="34" charset="0"/>
                  <a:buChar char="•"/>
                </a:pPr>
                <a:r>
                  <a:rPr lang="ko-KR" altLang="en-US" dirty="0">
                    <a:latin typeface="+mn-ea"/>
                  </a:rPr>
                  <a:t>정책</a:t>
                </a:r>
                <a:r>
                  <a:rPr lang="en-US" altLang="ko-KR" dirty="0">
                    <a:latin typeface="+mn-ea"/>
                  </a:rPr>
                  <a:t>(policy, </a:t>
                </a:r>
                <a:r>
                  <a:rPr lang="en-US" altLang="ko-KR" b="0" i="0">
                    <a:latin typeface="Cambria Math" panose="02040503050406030204" pitchFamily="18" charset="0"/>
                  </a:rPr>
                  <a:t>𝜋</a:t>
                </a:r>
                <a:r>
                  <a:rPr lang="en-US" altLang="ko-KR" dirty="0">
                    <a:latin typeface="+mn-ea"/>
                  </a:rPr>
                  <a:t>) : </a:t>
                </a:r>
                <a:r>
                  <a:rPr lang="ko-KR" altLang="en-US" dirty="0">
                    <a:latin typeface="+mn-ea"/>
                  </a:rPr>
                  <a:t>주어진 상태에 대하여 행동을 결정</a:t>
                </a:r>
                <a:r>
                  <a:rPr lang="en-US" altLang="ko-KR" dirty="0">
                    <a:latin typeface="+mn-ea"/>
                  </a:rPr>
                  <a:t>. </a:t>
                </a:r>
                <a:r>
                  <a:rPr lang="ko-KR" altLang="en-US" dirty="0">
                    <a:latin typeface="+mn-ea"/>
                  </a:rPr>
                  <a:t>정확하게는</a:t>
                </a:r>
                <a:r>
                  <a:rPr lang="en-US" altLang="ko-KR" dirty="0">
                    <a:latin typeface="+mn-ea"/>
                  </a:rPr>
                  <a:t>, </a:t>
                </a:r>
                <a:r>
                  <a:rPr lang="ko-KR" altLang="en-US" dirty="0">
                    <a:latin typeface="+mn-ea"/>
                  </a:rPr>
                  <a:t>주어진 상태에 대한 행동들의 이산확률분포</a:t>
                </a:r>
                <a:r>
                  <a:rPr lang="en-US" altLang="ko-KR" dirty="0">
                    <a:latin typeface="+mn-ea"/>
                  </a:rPr>
                  <a:t>. </a:t>
                </a:r>
                <a:r>
                  <a:rPr lang="ko-KR" altLang="en-US" dirty="0">
                    <a:latin typeface="+mn-ea"/>
                  </a:rPr>
                  <a:t>최적 정책을 찾는 것이 강화학습의 목적</a:t>
                </a:r>
                <a:endParaRPr lang="en-US" altLang="ko-KR" dirty="0">
                  <a:latin typeface="+mn-ea"/>
                </a:endParaRPr>
              </a:p>
              <a:p>
                <a:pPr marL="285750" indent="-285750">
                  <a:buFont typeface="Arial" panose="020B0604020202020204" pitchFamily="34" charset="0"/>
                  <a:buChar char="•"/>
                </a:pPr>
                <a:r>
                  <a:rPr lang="ko-KR" altLang="en-US" dirty="0">
                    <a:latin typeface="+mn-ea"/>
                  </a:rPr>
                  <a:t>리턴</a:t>
                </a:r>
                <a:r>
                  <a:rPr lang="en-US" altLang="ko-KR" dirty="0">
                    <a:latin typeface="+mn-ea"/>
                  </a:rPr>
                  <a:t>(return) : </a:t>
                </a:r>
                <a:r>
                  <a:rPr lang="ko-KR" altLang="en-US" dirty="0">
                    <a:latin typeface="+mn-ea"/>
                  </a:rPr>
                  <a:t>보상의 </a:t>
                </a:r>
                <a:r>
                  <a:rPr lang="ko-KR" altLang="en-US" dirty="0" err="1">
                    <a:latin typeface="+mn-ea"/>
                  </a:rPr>
                  <a:t>누적합</a:t>
                </a:r>
                <a:r>
                  <a:rPr lang="en-US" altLang="ko-KR" dirty="0">
                    <a:latin typeface="+mn-ea"/>
                  </a:rPr>
                  <a:t>.</a:t>
                </a:r>
              </a:p>
              <a:p>
                <a:pPr marL="285750" indent="-285750">
                  <a:buFont typeface="Arial" panose="020B0604020202020204" pitchFamily="34" charset="0"/>
                  <a:buChar char="•"/>
                </a:pPr>
                <a:endParaRPr lang="en-US" altLang="ko-KR" dirty="0">
                  <a:latin typeface="+mn-ea"/>
                </a:endParaRPr>
              </a:p>
              <a:p>
                <a:pPr marL="285750" indent="-285750">
                  <a:buFont typeface="Arial" panose="020B0604020202020204" pitchFamily="34" charset="0"/>
                  <a:buChar char="•"/>
                </a:pPr>
                <a:endParaRPr lang="en-US" altLang="ko-KR" dirty="0">
                  <a:latin typeface="+mn-ea"/>
                </a:endParaRPr>
              </a:p>
              <a:p>
                <a:pPr marL="285750" indent="-285750">
                  <a:buFont typeface="Arial" panose="020B0604020202020204" pitchFamily="34" charset="0"/>
                  <a:buChar char="•"/>
                </a:pPr>
                <a:endParaRPr lang="en-US" altLang="ko-KR" dirty="0">
                  <a:latin typeface="+mn-ea"/>
                </a:endParaRPr>
              </a:p>
              <a:p>
                <a:pPr marL="285750" indent="-285750">
                  <a:buFont typeface="Arial" panose="020B0604020202020204" pitchFamily="34" charset="0"/>
                  <a:buChar char="•"/>
                </a:pPr>
                <a:r>
                  <a:rPr lang="ko-KR" altLang="en-US" dirty="0" err="1">
                    <a:latin typeface="+mn-ea"/>
                  </a:rPr>
                  <a:t>마코프성질</a:t>
                </a:r>
                <a:r>
                  <a:rPr lang="ko-KR" altLang="en-US" dirty="0">
                    <a:latin typeface="+mn-ea"/>
                  </a:rPr>
                  <a:t> </a:t>
                </a:r>
                <a:r>
                  <a:rPr lang="en-US" altLang="ko-KR" dirty="0">
                    <a:latin typeface="+mn-ea"/>
                  </a:rPr>
                  <a:t>(Markov property) : </a:t>
                </a:r>
                <a:r>
                  <a:rPr lang="ko-KR" altLang="en-US" dirty="0">
                    <a:latin typeface="+mn-ea"/>
                  </a:rPr>
                  <a:t>다</a:t>
                </a:r>
                <a:r>
                  <a:rPr lang="ko-KR" altLang="en-US" sz="1200" dirty="0">
                    <a:latin typeface="+mn-ea"/>
                  </a:rPr>
                  <a:t>음 상태가 직전 상태와 행동에만 의존</a:t>
                </a:r>
                <a:r>
                  <a:rPr lang="en-US" altLang="ko-KR" sz="1200" dirty="0">
                    <a:latin typeface="+mn-ea"/>
                  </a:rPr>
                  <a:t>. RL</a:t>
                </a:r>
                <a:r>
                  <a:rPr lang="ko-KR" altLang="en-US" sz="1200" dirty="0">
                    <a:latin typeface="+mn-ea"/>
                  </a:rPr>
                  <a:t>의 기본 가정</a:t>
                </a:r>
                <a:endParaRPr lang="en-US" altLang="ko-KR" sz="1200" dirty="0">
                  <a:latin typeface="+mn-ea"/>
                </a:endParaRPr>
              </a:p>
              <a:p>
                <a:pPr marL="285750" indent="-285750">
                  <a:buFont typeface="Arial" panose="020B0604020202020204" pitchFamily="34" charset="0"/>
                  <a:buChar char="•"/>
                </a:pPr>
                <a:endParaRPr lang="en-US" altLang="ko-KR" sz="1200" dirty="0">
                  <a:latin typeface="+mn-ea"/>
                </a:endParaRPr>
              </a:p>
              <a:p>
                <a:pPr marL="1028700" lvl="1">
                  <a:buFont typeface="Arial" panose="020B0604020202020204" pitchFamily="34" charset="0"/>
                  <a:buChar char="•"/>
                </a:pPr>
                <a:endParaRPr lang="en-US" altLang="ko-KR" sz="1200" dirty="0">
                  <a:latin typeface="+mn-ea"/>
                </a:endParaRPr>
              </a:p>
              <a:p>
                <a:pPr marL="285750" indent="-285750">
                  <a:buFont typeface="Arial" panose="020B0604020202020204" pitchFamily="34" charset="0"/>
                  <a:buChar char="•"/>
                </a:pPr>
                <a:endParaRPr lang="en-US" altLang="ko-KR" dirty="0">
                  <a:latin typeface="+mn-ea"/>
                </a:endParaRPr>
              </a:p>
              <a:p>
                <a:endParaRPr lang="ko-KR" altLang="en-US" dirty="0"/>
              </a:p>
            </p:txBody>
          </p:sp>
        </mc:Fallback>
      </mc:AlternateContent>
      <p:sp>
        <p:nvSpPr>
          <p:cNvPr id="4" name="슬라이드 번호 개체 틀 3"/>
          <p:cNvSpPr>
            <a:spLocks noGrp="1"/>
          </p:cNvSpPr>
          <p:nvPr>
            <p:ph type="sldNum" sz="quarter" idx="5"/>
          </p:nvPr>
        </p:nvSpPr>
        <p:spPr/>
        <p:txBody>
          <a:bodyPr/>
          <a:lstStyle/>
          <a:p>
            <a:pPr>
              <a:defRPr/>
            </a:pPr>
            <a:fld id="{79642909-6448-426E-9ED7-EFF6CDC2E25C}" type="slidenum">
              <a:rPr lang="ko-KR" altLang="en-US" smtClean="0"/>
              <a:pPr>
                <a:defRPr/>
              </a:pPr>
              <a:t>1</a:t>
            </a:fld>
            <a:endParaRPr lang="en-US" altLang="ko-KR" dirty="0"/>
          </a:p>
        </p:txBody>
      </p:sp>
    </p:spTree>
    <p:extLst>
      <p:ext uri="{BB962C8B-B14F-4D97-AF65-F5344CB8AC3E}">
        <p14:creationId xmlns:p14="http://schemas.microsoft.com/office/powerpoint/2010/main" val="13715502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CB661E-50FA-BA22-15AA-947F67B9A609}"/>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503D6616-8A99-F176-33B5-C3C6C525B734}"/>
              </a:ext>
            </a:extLst>
          </p:cNvPr>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슬라이드 노트 개체 틀 2">
                <a:extLst>
                  <a:ext uri="{FF2B5EF4-FFF2-40B4-BE49-F238E27FC236}">
                    <a16:creationId xmlns:a16="http://schemas.microsoft.com/office/drawing/2014/main" id="{A3DF4543-EACB-A1CE-D95C-C06C8A074AA8}"/>
                  </a:ext>
                </a:extLst>
              </p:cNvPr>
              <p:cNvSpPr>
                <a:spLocks noGrp="1"/>
              </p:cNvSpPr>
              <p:nvPr>
                <p:ph type="body" idx="1"/>
              </p:nvPr>
            </p:nvSpPr>
            <p:spPr/>
            <p:txBody>
              <a:bodyPr/>
              <a:lstStyle/>
              <a:p>
                <a:r>
                  <a:rPr lang="en-US" altLang="ko-KR" dirty="0"/>
                  <a:t>1.</a:t>
                </a:r>
                <a:r>
                  <a:rPr lang="ko-KR" altLang="en-US" dirty="0"/>
                  <a:t> 학습에 따른 </a:t>
                </a:r>
                <a:r>
                  <a:rPr lang="en-US" altLang="ko-KR" dirty="0"/>
                  <a:t>total reward </a:t>
                </a:r>
                <a:r>
                  <a:rPr lang="ko-KR" altLang="en-US" dirty="0"/>
                  <a:t>그래프</a:t>
                </a:r>
                <a:r>
                  <a:rPr lang="en-US" altLang="ko-KR" dirty="0"/>
                  <a:t>. episode</a:t>
                </a:r>
                <a:r>
                  <a:rPr lang="ko-KR" altLang="en-US" dirty="0"/>
                  <a:t>가 진행됨에 따라 학습이 잘 진행됨</a:t>
                </a:r>
                <a:r>
                  <a:rPr lang="en-US" altLang="ko-KR" dirty="0"/>
                  <a:t>.</a:t>
                </a:r>
              </a:p>
              <a:p>
                <a:r>
                  <a:rPr lang="en-US" altLang="ko-KR" dirty="0"/>
                  <a:t>2. </a:t>
                </a:r>
                <a:r>
                  <a:rPr lang="ko-KR" altLang="en-US" dirty="0"/>
                  <a:t>학습에 따른 최종 온도의 그래프</a:t>
                </a:r>
                <a:r>
                  <a:rPr lang="en-US" altLang="ko-KR" dirty="0"/>
                  <a:t>. episode</a:t>
                </a:r>
                <a:r>
                  <a:rPr lang="ko-KR" altLang="en-US" dirty="0"/>
                  <a:t>가 진행됨에 따라 최종온도는 목표온도와 </a:t>
                </a:r>
                <a:r>
                  <a:rPr lang="ko-KR" altLang="en-US" dirty="0" err="1"/>
                  <a:t>가까워짐</a:t>
                </a:r>
                <a:r>
                  <a:rPr lang="en-US" altLang="ko-KR" dirty="0"/>
                  <a:t>.</a:t>
                </a:r>
              </a:p>
              <a:p>
                <a:r>
                  <a:rPr lang="en-US" altLang="ko-KR" dirty="0"/>
                  <a:t>3. </a:t>
                </a:r>
                <a:r>
                  <a:rPr lang="ko-KR" altLang="en-US" dirty="0"/>
                  <a:t>학습 이후의 </a:t>
                </a:r>
                <a:r>
                  <a:rPr lang="en-US" altLang="ko-KR" dirty="0"/>
                  <a:t>Q-table. x</a:t>
                </a:r>
                <a:r>
                  <a:rPr lang="ko-KR" altLang="en-US" dirty="0"/>
                  <a:t>축은 </a:t>
                </a:r>
                <a:r>
                  <a:rPr lang="en-US" altLang="ko-KR" dirty="0"/>
                  <a:t>state, y</a:t>
                </a:r>
                <a:r>
                  <a:rPr lang="ko-KR" altLang="en-US" dirty="0"/>
                  <a:t>축은 </a:t>
                </a:r>
                <a:r>
                  <a:rPr lang="en-US" altLang="ko-KR" dirty="0"/>
                  <a:t>action. </a:t>
                </a:r>
                <a:r>
                  <a:rPr lang="ko-KR" altLang="en-US" dirty="0"/>
                  <a:t>온도</a:t>
                </a:r>
                <a:r>
                  <a:rPr lang="en-US" altLang="ko-KR" dirty="0"/>
                  <a:t>(state)</a:t>
                </a:r>
                <a:r>
                  <a:rPr lang="ko-KR" altLang="en-US" dirty="0"/>
                  <a:t>가 가운데 있을 수록 </a:t>
                </a:r>
                <a:r>
                  <a:rPr lang="en-US" altLang="ko-KR" dirty="0"/>
                  <a:t>Q</a:t>
                </a:r>
                <a:r>
                  <a:rPr lang="ko-KR" altLang="en-US" dirty="0"/>
                  <a:t>값이 큰 경향</a:t>
                </a:r>
                <a:r>
                  <a:rPr lang="en-US" altLang="ko-KR" dirty="0"/>
                  <a:t>. 110</a:t>
                </a:r>
                <a:r>
                  <a:rPr lang="ko-KR" altLang="en-US" dirty="0"/>
                  <a:t>도가 넘어가면 큰 페널티를 받으므로 오른쪽 끝은 낮은 </a:t>
                </a:r>
                <a:r>
                  <a:rPr lang="en-US" altLang="ko-KR" dirty="0"/>
                  <a:t>Q</a:t>
                </a:r>
                <a:r>
                  <a:rPr lang="ko-KR" altLang="en-US" dirty="0"/>
                  <a:t>값을 가짐</a:t>
                </a:r>
                <a:r>
                  <a:rPr lang="en-US" altLang="ko-KR" dirty="0"/>
                  <a:t>.</a:t>
                </a:r>
              </a:p>
              <a:p>
                <a:r>
                  <a:rPr lang="en-US" altLang="ko-KR" dirty="0"/>
                  <a:t>4. </a:t>
                </a:r>
                <a:r>
                  <a:rPr lang="ko-KR" altLang="en-US" dirty="0"/>
                  <a:t>각 </a:t>
                </a:r>
                <a:r>
                  <a:rPr lang="en-US" altLang="ko-KR" dirty="0"/>
                  <a:t>state</a:t>
                </a:r>
                <a:r>
                  <a:rPr lang="ko-KR" altLang="en-US" dirty="0"/>
                  <a:t>에 대한 최적 </a:t>
                </a:r>
                <a:r>
                  <a:rPr lang="en-US" altLang="ko-KR" dirty="0"/>
                  <a:t>action. </a:t>
                </a:r>
                <a:r>
                  <a:rPr lang="ko-KR" altLang="en-US" dirty="0"/>
                  <a:t>왼쪽 </a:t>
                </a:r>
                <a:r>
                  <a:rPr lang="en-US" altLang="ko-KR" dirty="0"/>
                  <a:t>state</a:t>
                </a:r>
                <a:r>
                  <a:rPr lang="ko-KR" altLang="en-US" dirty="0"/>
                  <a:t>는 </a:t>
                </a:r>
                <a:r>
                  <a:rPr lang="ko-KR" altLang="en-US" dirty="0" err="1"/>
                  <a:t>교반온도가</a:t>
                </a:r>
                <a:r>
                  <a:rPr lang="ko-KR" altLang="en-US" dirty="0"/>
                  <a:t> 낮으므로 냉각수의 양을 줄여서 </a:t>
                </a:r>
                <a:r>
                  <a:rPr lang="en-US" altLang="ko-KR" dirty="0"/>
                  <a:t>(Decrease)</a:t>
                </a:r>
                <a:r>
                  <a:rPr lang="ko-KR" altLang="en-US" dirty="0"/>
                  <a:t> </a:t>
                </a:r>
                <a:r>
                  <a:rPr lang="ko-KR" altLang="en-US" dirty="0" err="1"/>
                  <a:t>교반온도를</a:t>
                </a:r>
                <a:r>
                  <a:rPr lang="ko-KR" altLang="en-US" dirty="0"/>
                  <a:t> 높여야 함</a:t>
                </a:r>
                <a:r>
                  <a:rPr lang="en-US" altLang="ko-KR" dirty="0"/>
                  <a:t>. </a:t>
                </a:r>
                <a:r>
                  <a:rPr lang="ko-KR" altLang="en-US" dirty="0"/>
                  <a:t>오른쪽 </a:t>
                </a:r>
                <a:r>
                  <a:rPr lang="en-US" altLang="ko-KR" dirty="0"/>
                  <a:t>state</a:t>
                </a:r>
                <a:r>
                  <a:rPr lang="ko-KR" altLang="en-US" dirty="0"/>
                  <a:t>는 </a:t>
                </a:r>
                <a:r>
                  <a:rPr lang="ko-KR" altLang="en-US" dirty="0" err="1"/>
                  <a:t>교반온도가</a:t>
                </a:r>
                <a:r>
                  <a:rPr lang="ko-KR" altLang="en-US" dirty="0"/>
                  <a:t> 높으므로 냉각수의 양을 높여서 </a:t>
                </a:r>
                <a:r>
                  <a:rPr lang="en-US" altLang="ko-KR" dirty="0"/>
                  <a:t>(Increase) </a:t>
                </a:r>
                <a:r>
                  <a:rPr lang="ko-KR" altLang="en-US" dirty="0" err="1"/>
                  <a:t>교반온도를</a:t>
                </a:r>
                <a:r>
                  <a:rPr lang="ko-KR" altLang="en-US" dirty="0"/>
                  <a:t> 낮춰야 함</a:t>
                </a:r>
                <a:r>
                  <a:rPr lang="en-US" altLang="ko-KR" dirty="0"/>
                  <a:t>. </a:t>
                </a:r>
                <a:r>
                  <a:rPr lang="ko-KR" altLang="en-US" dirty="0"/>
                  <a:t>왼쪽은 대체로 최적 </a:t>
                </a:r>
                <a:r>
                  <a:rPr lang="en-US" altLang="ko-KR" dirty="0"/>
                  <a:t>action</a:t>
                </a:r>
                <a:r>
                  <a:rPr lang="ko-KR" altLang="en-US" dirty="0"/>
                  <a:t>이 잘 배정되어 있지만 오른쪽은 잘 배정되지 않는 경향</a:t>
                </a:r>
                <a:r>
                  <a:rPr lang="en-US" altLang="ko-KR" dirty="0"/>
                  <a:t>. </a:t>
                </a:r>
                <a:r>
                  <a:rPr lang="ko-KR" altLang="en-US" dirty="0"/>
                  <a:t>따라서 </a:t>
                </a:r>
                <a:r>
                  <a:rPr lang="en-US" altLang="ko-KR" dirty="0"/>
                  <a:t>Q-table</a:t>
                </a:r>
                <a:r>
                  <a:rPr lang="ko-KR" altLang="en-US" dirty="0"/>
                  <a:t>이 완벽하다고 볼 수는 없다</a:t>
                </a:r>
                <a:r>
                  <a:rPr lang="en-US" altLang="ko-KR" dirty="0"/>
                  <a:t>. </a:t>
                </a:r>
                <a:r>
                  <a:rPr lang="ko-KR" altLang="en-US" dirty="0"/>
                  <a:t>또한 주어진 </a:t>
                </a:r>
                <a:r>
                  <a:rPr lang="en-US" altLang="ko-KR" dirty="0"/>
                  <a:t>s</a:t>
                </a:r>
                <a:r>
                  <a:rPr lang="ko-KR" altLang="en-US" dirty="0"/>
                  <a:t>에 따른 </a:t>
                </a:r>
                <a:r>
                  <a:rPr lang="en-US" altLang="ko-KR" dirty="0"/>
                  <a:t>Q(</a:t>
                </a:r>
                <a:r>
                  <a:rPr lang="en-US" altLang="ko-KR" dirty="0" err="1"/>
                  <a:t>s,a</a:t>
                </a:r>
                <a:r>
                  <a:rPr lang="en-US" altLang="ko-KR" dirty="0"/>
                  <a:t>)</a:t>
                </a:r>
                <a:r>
                  <a:rPr lang="ko-KR" altLang="en-US" dirty="0"/>
                  <a:t>의 값이 </a:t>
                </a:r>
                <a:r>
                  <a:rPr lang="en-US" altLang="ko-KR" dirty="0"/>
                  <a:t>a</a:t>
                </a:r>
                <a:r>
                  <a:rPr lang="ko-KR" altLang="en-US" dirty="0"/>
                  <a:t>별로 큰 차이가 나지는 않는 이슈도 있음</a:t>
                </a:r>
                <a:r>
                  <a:rPr lang="en-US" altLang="ko-KR" dirty="0"/>
                  <a:t>.</a:t>
                </a:r>
              </a:p>
              <a:p>
                <a:r>
                  <a:rPr lang="en-US" altLang="ko-KR" dirty="0"/>
                  <a:t>5. </a:t>
                </a:r>
                <a:r>
                  <a:rPr lang="ko-KR" altLang="en-US" dirty="0"/>
                  <a:t>하나의 </a:t>
                </a:r>
                <a:r>
                  <a:rPr lang="en-US" altLang="ko-KR" dirty="0"/>
                  <a:t>test sample</a:t>
                </a:r>
                <a:r>
                  <a:rPr lang="ko-KR" altLang="en-US" dirty="0"/>
                  <a:t>에 대하여 학습된 </a:t>
                </a:r>
                <a:r>
                  <a:rPr lang="en-US" altLang="ko-KR" dirty="0"/>
                  <a:t>agent</a:t>
                </a:r>
                <a:r>
                  <a:rPr lang="ko-KR" altLang="en-US" dirty="0"/>
                  <a:t>를 테스트</a:t>
                </a:r>
                <a:r>
                  <a:rPr lang="en-US" altLang="ko-KR" dirty="0"/>
                  <a:t>. </a:t>
                </a:r>
                <a:r>
                  <a:rPr lang="ko-KR" altLang="en-US" dirty="0"/>
                  <a:t>성공적으로 목표온도에 도달</a:t>
                </a:r>
                <a:r>
                  <a:rPr lang="en-US" altLang="ko-KR" dirty="0"/>
                  <a:t>.</a:t>
                </a:r>
              </a:p>
            </p:txBody>
          </p:sp>
        </mc:Choice>
        <mc:Fallback xmlns="">
          <p:sp>
            <p:nvSpPr>
              <p:cNvPr id="3" name="슬라이드 노트 개체 틀 2">
                <a:extLst>
                  <a:ext uri="{FF2B5EF4-FFF2-40B4-BE49-F238E27FC236}">
                    <a16:creationId xmlns:a16="http://schemas.microsoft.com/office/drawing/2014/main" id="{DA150843-E663-57CD-7577-6F739DE9EB42}"/>
                  </a:ext>
                </a:extLst>
              </p:cNvPr>
              <p:cNvSpPr>
                <a:spLocks noGrp="1"/>
              </p:cNvSpPr>
              <p:nvPr>
                <p:ph type="body" idx="1"/>
              </p:nvPr>
            </p:nvSpPr>
            <p:spPr/>
            <p:txBody>
              <a:bodyPr/>
              <a:lstStyle/>
              <a:p>
                <a:pPr marL="180000" indent="-180000">
                  <a:buFont typeface="Arial" panose="020B0604020202020204" pitchFamily="34" charset="0"/>
                  <a:buChar char="•"/>
                </a:pPr>
                <a:r>
                  <a:rPr lang="en-US" altLang="ko-KR" sz="1200" dirty="0">
                    <a:latin typeface="+mn-ea"/>
                  </a:rPr>
                  <a:t>DQN</a:t>
                </a:r>
                <a:r>
                  <a:rPr lang="ko-KR" altLang="en-US" sz="1200" dirty="0">
                    <a:latin typeface="+mn-ea"/>
                  </a:rPr>
                  <a:t>과</a:t>
                </a:r>
                <a:r>
                  <a:rPr lang="en-US" altLang="ko-KR" sz="1200" dirty="0">
                    <a:latin typeface="+mn-ea"/>
                  </a:rPr>
                  <a:t> DDPG</a:t>
                </a:r>
                <a:r>
                  <a:rPr lang="ko-KR" altLang="en-US" sz="1200" dirty="0">
                    <a:latin typeface="+mn-ea"/>
                  </a:rPr>
                  <a:t>의 </a:t>
                </a:r>
                <a:r>
                  <a:rPr lang="en-US" altLang="ko-KR" sz="1200" dirty="0">
                    <a:latin typeface="+mn-ea"/>
                  </a:rPr>
                  <a:t>pseudo-code</a:t>
                </a:r>
                <a:r>
                  <a:rPr lang="ko-KR" altLang="en-US" sz="1200" dirty="0">
                    <a:latin typeface="+mn-ea"/>
                  </a:rPr>
                  <a:t>에서 </a:t>
                </a:r>
                <a:r>
                  <a:rPr lang="en-US" altLang="ko-KR" sz="1200" i="0" dirty="0">
                    <a:latin typeface="Cambria Math" panose="02040503050406030204" pitchFamily="18" charset="0"/>
                  </a:rPr>
                  <a:t>𝑠’</a:t>
                </a:r>
                <a:r>
                  <a:rPr lang="en-US" altLang="ko-KR" sz="1200" dirty="0">
                    <a:latin typeface="+mn-ea"/>
                  </a:rPr>
                  <a:t> </a:t>
                </a:r>
                <a:r>
                  <a:rPr lang="ko-KR" altLang="en-US" sz="1200" dirty="0">
                    <a:latin typeface="+mn-ea"/>
                  </a:rPr>
                  <a:t>혹은 </a:t>
                </a:r>
                <a:r>
                  <a:rPr lang="en-US" altLang="ko-KR" sz="1200" i="0" dirty="0">
                    <a:latin typeface="Cambria Math" panose="02040503050406030204" pitchFamily="18" charset="0"/>
                  </a:rPr>
                  <a:t>𝑠_(</a:t>
                </a:r>
                <a:r>
                  <a:rPr lang="en-US" altLang="ko-KR" sz="1200" b="0" i="0" dirty="0">
                    <a:latin typeface="Cambria Math" panose="02040503050406030204" pitchFamily="18" charset="0"/>
                  </a:rPr>
                  <a:t>𝑡+1)</a:t>
                </a:r>
                <a:r>
                  <a:rPr lang="ko-KR" altLang="en-US" sz="1200" dirty="0">
                    <a:latin typeface="+mn-ea"/>
                  </a:rPr>
                  <a:t>을 </a:t>
                </a:r>
                <a:r>
                  <a:rPr lang="en-US" altLang="ko-KR" sz="1200" dirty="0">
                    <a:latin typeface="+mn-ea"/>
                  </a:rPr>
                  <a:t>observe</a:t>
                </a:r>
                <a:r>
                  <a:rPr lang="ko-KR" altLang="en-US" sz="1200" dirty="0">
                    <a:latin typeface="+mn-ea"/>
                  </a:rPr>
                  <a:t>한다고 되어 있다</a:t>
                </a:r>
                <a:r>
                  <a:rPr lang="en-US" altLang="ko-KR" sz="1200" dirty="0">
                    <a:latin typeface="+mn-ea"/>
                  </a:rPr>
                  <a:t>. DQN </a:t>
                </a:r>
                <a:r>
                  <a:rPr lang="ko-KR" altLang="en-US" sz="1200" dirty="0">
                    <a:latin typeface="+mn-ea"/>
                  </a:rPr>
                  <a:t>논문에서의 </a:t>
                </a:r>
                <a:r>
                  <a:rPr lang="en-US" altLang="ko-KR" sz="1200" dirty="0">
                    <a:latin typeface="+mn-ea"/>
                  </a:rPr>
                  <a:t>DQN</a:t>
                </a:r>
                <a:r>
                  <a:rPr lang="ko-KR" altLang="en-US" sz="1200" dirty="0">
                    <a:latin typeface="+mn-ea"/>
                  </a:rPr>
                  <a:t>은 </a:t>
                </a:r>
                <a:r>
                  <a:rPr lang="en-US" altLang="ko-KR" sz="1200" dirty="0" err="1">
                    <a:latin typeface="+mn-ea"/>
                  </a:rPr>
                  <a:t>atari</a:t>
                </a:r>
                <a:r>
                  <a:rPr lang="en-US" altLang="ko-KR" sz="1200" dirty="0">
                    <a:latin typeface="+mn-ea"/>
                  </a:rPr>
                  <a:t> </a:t>
                </a:r>
                <a:r>
                  <a:rPr lang="ko-KR" altLang="en-US" sz="1200" dirty="0">
                    <a:latin typeface="+mn-ea"/>
                  </a:rPr>
                  <a:t>문제를 푸는 것이므로 바로 다음 순간의 화면을 </a:t>
                </a:r>
                <a:r>
                  <a:rPr lang="en-US" altLang="ko-KR" sz="1200" dirty="0">
                    <a:latin typeface="+mn-ea"/>
                  </a:rPr>
                  <a:t>CNN</a:t>
                </a:r>
                <a:r>
                  <a:rPr lang="ko-KR" altLang="en-US" sz="1200" dirty="0">
                    <a:latin typeface="+mn-ea"/>
                  </a:rPr>
                  <a:t>으로 인식할 수 있고 그렇게 </a:t>
                </a:r>
                <a:r>
                  <a:rPr lang="en-US" altLang="ko-KR" sz="1200" dirty="0">
                    <a:latin typeface="+mn-ea"/>
                  </a:rPr>
                  <a:t>next state</a:t>
                </a:r>
                <a:r>
                  <a:rPr lang="ko-KR" altLang="en-US" sz="1200" dirty="0">
                    <a:latin typeface="+mn-ea"/>
                  </a:rPr>
                  <a:t>를 정하는 식으로 되어 있다</a:t>
                </a:r>
                <a:r>
                  <a:rPr lang="en-US" altLang="ko-KR" sz="1200" dirty="0">
                    <a:latin typeface="+mn-ea"/>
                  </a:rPr>
                  <a:t>. </a:t>
                </a:r>
                <a:r>
                  <a:rPr lang="ko-KR" altLang="en-US" sz="1200" dirty="0">
                    <a:latin typeface="+mn-ea"/>
                  </a:rPr>
                  <a:t>즉 </a:t>
                </a:r>
                <a:r>
                  <a:rPr lang="en-US" altLang="ko-KR" sz="1200" dirty="0">
                    <a:latin typeface="+mn-ea"/>
                  </a:rPr>
                  <a:t>emulator</a:t>
                </a:r>
                <a:r>
                  <a:rPr lang="ko-KR" altLang="en-US" sz="1200" dirty="0">
                    <a:latin typeface="+mn-ea"/>
                  </a:rPr>
                  <a:t>가 있어서 문제가 없다</a:t>
                </a:r>
                <a:r>
                  <a:rPr lang="en-US" altLang="ko-KR" sz="1200" dirty="0">
                    <a:latin typeface="+mn-ea"/>
                  </a:rPr>
                  <a:t>.</a:t>
                </a:r>
              </a:p>
              <a:p>
                <a:pPr marL="180000" indent="-180000">
                  <a:buFont typeface="Arial" panose="020B0604020202020204" pitchFamily="34" charset="0"/>
                  <a:buChar char="•"/>
                </a:pPr>
                <a:r>
                  <a:rPr lang="en-US" altLang="ko-KR" sz="1200" dirty="0">
                    <a:latin typeface="+mn-ea"/>
                  </a:rPr>
                  <a:t>DDQN </a:t>
                </a:r>
                <a:r>
                  <a:rPr lang="ko-KR" altLang="en-US" sz="1200" dirty="0">
                    <a:latin typeface="+mn-ea"/>
                  </a:rPr>
                  <a:t>논문에서는 </a:t>
                </a:r>
                <a:r>
                  <a:rPr lang="en-US" altLang="ko-KR" sz="1200" dirty="0">
                    <a:latin typeface="+mn-ea"/>
                  </a:rPr>
                  <a:t>cartpole, gripper(</a:t>
                </a:r>
                <a:r>
                  <a:rPr lang="ko-KR" altLang="en-US" sz="1200" dirty="0" err="1">
                    <a:latin typeface="+mn-ea"/>
                  </a:rPr>
                  <a:t>로봇팔</a:t>
                </a:r>
                <a:r>
                  <a:rPr lang="en-US" altLang="ko-KR" sz="1200" dirty="0">
                    <a:latin typeface="+mn-ea"/>
                  </a:rPr>
                  <a:t>), puck striking, locomotion(</a:t>
                </a:r>
                <a:r>
                  <a:rPr lang="ko-KR" altLang="en-US" sz="1200" dirty="0">
                    <a:latin typeface="+mn-ea"/>
                  </a:rPr>
                  <a:t>자율보행</a:t>
                </a:r>
                <a:r>
                  <a:rPr lang="en-US" altLang="ko-KR" sz="1200" dirty="0">
                    <a:latin typeface="+mn-ea"/>
                  </a:rPr>
                  <a:t>) </a:t>
                </a:r>
                <a:r>
                  <a:rPr lang="ko-KR" altLang="en-US" sz="1200" dirty="0">
                    <a:latin typeface="+mn-ea"/>
                  </a:rPr>
                  <a:t>등의 문제를 다뤘고 그때 </a:t>
                </a:r>
                <a:r>
                  <a:rPr lang="en-US" altLang="ko-KR" sz="1200" dirty="0">
                    <a:latin typeface="+mn-ea"/>
                  </a:rPr>
                  <a:t>emulator</a:t>
                </a:r>
                <a:r>
                  <a:rPr lang="ko-KR" altLang="en-US" sz="1200" dirty="0">
                    <a:latin typeface="+mn-ea"/>
                  </a:rPr>
                  <a:t>로서 물리엔진 </a:t>
                </a:r>
                <a:r>
                  <a:rPr lang="en-US" altLang="ko-KR" sz="1200" dirty="0" err="1">
                    <a:latin typeface="+mn-ea"/>
                  </a:rPr>
                  <a:t>MuJoCo</a:t>
                </a:r>
                <a:r>
                  <a:rPr lang="ko-KR" altLang="en-US" sz="1200" dirty="0">
                    <a:latin typeface="+mn-ea"/>
                  </a:rPr>
                  <a:t>를 사용했다고 되어 있다</a:t>
                </a:r>
                <a:r>
                  <a:rPr lang="en-US" altLang="ko-KR" sz="1200" dirty="0">
                    <a:latin typeface="+mn-ea"/>
                  </a:rPr>
                  <a:t>.</a:t>
                </a:r>
              </a:p>
              <a:p>
                <a:pPr marL="180000" indent="-180000">
                  <a:buFont typeface="Arial" panose="020B0604020202020204" pitchFamily="34" charset="0"/>
                  <a:buChar char="•"/>
                </a:pPr>
                <a:r>
                  <a:rPr lang="ko-KR" altLang="en-US" sz="1200" dirty="0">
                    <a:latin typeface="+mn-ea"/>
                  </a:rPr>
                  <a:t>하지만 일반적인 공정 문제에서는</a:t>
                </a:r>
                <a:r>
                  <a:rPr lang="en-US" altLang="ko-KR" sz="1200" dirty="0">
                    <a:latin typeface="+mn-ea"/>
                  </a:rPr>
                  <a:t>, next state</a:t>
                </a:r>
                <a:r>
                  <a:rPr lang="ko-KR" altLang="en-US" sz="1200" dirty="0">
                    <a:latin typeface="+mn-ea"/>
                  </a:rPr>
                  <a:t>는 모든 </a:t>
                </a:r>
                <a:r>
                  <a:rPr lang="en-US" altLang="ko-KR" sz="1200" dirty="0">
                    <a:latin typeface="+mn-ea"/>
                  </a:rPr>
                  <a:t>state</a:t>
                </a:r>
                <a:r>
                  <a:rPr lang="ko-KR" altLang="en-US" sz="1200" dirty="0">
                    <a:latin typeface="+mn-ea"/>
                  </a:rPr>
                  <a:t>를 실시간으로 측정하지 않는 이상 </a:t>
                </a:r>
                <a:r>
                  <a:rPr lang="en-US" altLang="ko-KR" sz="1200" dirty="0">
                    <a:latin typeface="+mn-ea"/>
                  </a:rPr>
                  <a:t>next state</a:t>
                </a:r>
                <a:r>
                  <a:rPr lang="ko-KR" altLang="en-US" sz="1200" dirty="0">
                    <a:latin typeface="+mn-ea"/>
                  </a:rPr>
                  <a:t>를 얻을 수 없다</a:t>
                </a:r>
                <a:r>
                  <a:rPr lang="en-US" altLang="ko-KR" sz="1200" dirty="0">
                    <a:latin typeface="+mn-ea"/>
                  </a:rPr>
                  <a:t>. </a:t>
                </a:r>
                <a:r>
                  <a:rPr lang="ko-KR" altLang="en-US" sz="1200" dirty="0">
                    <a:latin typeface="+mn-ea"/>
                  </a:rPr>
                  <a:t>학습 시에는 </a:t>
                </a:r>
                <a:r>
                  <a:rPr lang="ko-KR" altLang="en-US" sz="1200" dirty="0" err="1">
                    <a:latin typeface="+mn-ea"/>
                  </a:rPr>
                  <a:t>쌓여있는</a:t>
                </a:r>
                <a:r>
                  <a:rPr lang="ko-KR" altLang="en-US" sz="1200" dirty="0">
                    <a:latin typeface="+mn-ea"/>
                  </a:rPr>
                  <a:t> </a:t>
                </a:r>
                <a:r>
                  <a:rPr lang="en-US" altLang="ko-KR" sz="1200" dirty="0">
                    <a:latin typeface="+mn-ea"/>
                  </a:rPr>
                  <a:t>next state</a:t>
                </a:r>
                <a:r>
                  <a:rPr lang="ko-KR" altLang="en-US" sz="1200" dirty="0">
                    <a:latin typeface="+mn-ea"/>
                  </a:rPr>
                  <a:t>를 사용할 수 있겠고</a:t>
                </a:r>
                <a:r>
                  <a:rPr lang="en-US" altLang="ko-KR" sz="1200" dirty="0">
                    <a:latin typeface="+mn-ea"/>
                  </a:rPr>
                  <a:t>, </a:t>
                </a:r>
                <a:r>
                  <a:rPr lang="ko-KR" altLang="en-US" sz="1200" dirty="0">
                    <a:latin typeface="+mn-ea"/>
                  </a:rPr>
                  <a:t>이것이 일정 부분 도움이 될 수 있겠지만</a:t>
                </a:r>
                <a:r>
                  <a:rPr lang="en-US" altLang="ko-KR" sz="1200" dirty="0">
                    <a:latin typeface="+mn-ea"/>
                  </a:rPr>
                  <a:t>, test</a:t>
                </a:r>
                <a:r>
                  <a:rPr lang="ko-KR" altLang="en-US" sz="1200" dirty="0">
                    <a:latin typeface="+mn-ea"/>
                  </a:rPr>
                  <a:t>시에는 가능하지 않다</a:t>
                </a:r>
                <a:r>
                  <a:rPr lang="en-US" altLang="ko-KR" sz="1200" dirty="0">
                    <a:latin typeface="+mn-ea"/>
                  </a:rPr>
                  <a:t>.</a:t>
                </a:r>
              </a:p>
              <a:p>
                <a:endParaRPr lang="ko-KR" altLang="en-US" dirty="0"/>
              </a:p>
            </p:txBody>
          </p:sp>
        </mc:Fallback>
      </mc:AlternateContent>
      <p:sp>
        <p:nvSpPr>
          <p:cNvPr id="4" name="슬라이드 번호 개체 틀 3">
            <a:extLst>
              <a:ext uri="{FF2B5EF4-FFF2-40B4-BE49-F238E27FC236}">
                <a16:creationId xmlns:a16="http://schemas.microsoft.com/office/drawing/2014/main" id="{D239D620-74BA-2CBA-AE3D-D426C01AB14A}"/>
              </a:ext>
            </a:extLst>
          </p:cNvPr>
          <p:cNvSpPr>
            <a:spLocks noGrp="1"/>
          </p:cNvSpPr>
          <p:nvPr>
            <p:ph type="sldNum" sz="quarter" idx="5"/>
          </p:nvPr>
        </p:nvSpPr>
        <p:spPr/>
        <p:txBody>
          <a:bodyPr/>
          <a:lstStyle/>
          <a:p>
            <a:pPr>
              <a:defRPr/>
            </a:pPr>
            <a:fld id="{79642909-6448-426E-9ED7-EFF6CDC2E25C}" type="slidenum">
              <a:rPr lang="ko-KR" altLang="en-US" smtClean="0"/>
              <a:pPr>
                <a:defRPr/>
              </a:pPr>
              <a:t>10</a:t>
            </a:fld>
            <a:endParaRPr lang="en-US" altLang="ko-KR" dirty="0"/>
          </a:p>
        </p:txBody>
      </p:sp>
    </p:spTree>
    <p:extLst>
      <p:ext uri="{BB962C8B-B14F-4D97-AF65-F5344CB8AC3E}">
        <p14:creationId xmlns:p14="http://schemas.microsoft.com/office/powerpoint/2010/main" val="5991399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935036-90ED-3190-022C-45D0DA1C396B}"/>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28BC0E02-413F-CD8B-D887-00DC965B1CD6}"/>
              </a:ext>
            </a:extLst>
          </p:cNvPr>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슬라이드 노트 개체 틀 2">
                <a:extLst>
                  <a:ext uri="{FF2B5EF4-FFF2-40B4-BE49-F238E27FC236}">
                    <a16:creationId xmlns:a16="http://schemas.microsoft.com/office/drawing/2014/main" id="{FA3E866D-DFA7-5DD8-28FF-A7130526357A}"/>
                  </a:ext>
                </a:extLst>
              </p:cNvPr>
              <p:cNvSpPr>
                <a:spLocks noGrp="1"/>
              </p:cNvSpPr>
              <p:nvPr>
                <p:ph type="body" idx="1"/>
              </p:nvPr>
            </p:nvSpPr>
            <p:spPr/>
            <p:txBody>
              <a:bodyPr/>
              <a:lstStyle/>
              <a:p>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안녕하십니까</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endParaRPr lang="ko-KR" altLang="en-US" dirty="0">
                  <a:effectLst/>
                </a:endParaRPr>
              </a:p>
              <a:p>
                <a:r>
                  <a:rPr kumimoji="1" lang="ko-KR" altLang="en-US" sz="1200" b="0" i="0" kern="1200" dirty="0" err="1">
                    <a:solidFill>
                      <a:schemeClr val="tx1"/>
                    </a:solidFill>
                    <a:effectLst/>
                    <a:latin typeface="맑은 고딕" panose="020B0503020000020004" pitchFamily="50" charset="-127"/>
                    <a:ea typeface="맑은 고딕" panose="020B0503020000020004" pitchFamily="50" charset="-127"/>
                    <a:cs typeface="+mn-cs"/>
                  </a:rPr>
                  <a:t>김선중</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 선임입니다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p>
              <a:p>
                <a:b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br>
                <a:endPar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endParaRPr>
              </a:p>
              <a:p>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파이썬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gymnasium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라이브러리에서</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환경이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state transition</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과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reward</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를 제공한다는 것에 대한 근거를 찾아보았습니다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p>
              <a:p>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- 1_gym_step_1.png</a:t>
                </a:r>
              </a:p>
              <a:p>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- 2_gym_step_2.png</a:t>
                </a:r>
              </a:p>
              <a:p>
                <a:b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br>
                <a:endPar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endParaRPr>
              </a:p>
              <a:p>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출처는 </a:t>
                </a:r>
                <a:r>
                  <a:rPr kumimoji="1" lang="en-US" altLang="ko-KR" sz="1200" b="0" i="0" u="sng" kern="1200" dirty="0">
                    <a:solidFill>
                      <a:schemeClr val="tx1"/>
                    </a:solidFill>
                    <a:effectLst/>
                    <a:latin typeface="맑은 고딕" panose="020B0503020000020004" pitchFamily="50" charset="-127"/>
                    <a:ea typeface="맑은 고딕" panose="020B0503020000020004" pitchFamily="50" charset="-127"/>
                    <a:cs typeface="+mn-cs"/>
                    <a:hlinkClick r:id="rId3"/>
                  </a:rPr>
                  <a:t>https://gymnasium.farama.org/api/env/</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 입니다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Env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클래스의 맨 처음 메소드인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step</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은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action</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을 인자로 받고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next observation, reward</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를 </a:t>
                </a:r>
                <a:r>
                  <a:rPr kumimoji="1" lang="ko-KR" altLang="en-US" sz="1200" b="0" i="0" kern="1200" dirty="0" err="1">
                    <a:solidFill>
                      <a:schemeClr val="tx1"/>
                    </a:solidFill>
                    <a:effectLst/>
                    <a:latin typeface="맑은 고딕" panose="020B0503020000020004" pitchFamily="50" charset="-127"/>
                    <a:ea typeface="맑은 고딕" panose="020B0503020000020004" pitchFamily="50" charset="-127"/>
                    <a:cs typeface="+mn-cs"/>
                  </a:rPr>
                  <a:t>리턴합니다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이때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observation</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은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state</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과 거의 비슷한 것이라고 해석 가능합니다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p>
              <a:p>
                <a:b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br>
                <a:endPar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endParaRPr>
              </a:p>
              <a:p>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또한 환경모델의 의미에 대해서도 찾아보았습니다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state, action</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이 주어졌을 때</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next state</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과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reward</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를 예측하는 모델을 환경모델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(model of the environment)</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이라고 하고 있습니다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p>
              <a:p>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- 3_environment_model.png</a:t>
                </a:r>
              </a:p>
              <a:p>
                <a:b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br>
                <a:endPar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endParaRPr>
              </a:p>
              <a:p>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출처는 강화학습의 교과서로 많이 활용되는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Sutton</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의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"Reinforcement Learning" (</a:t>
                </a:r>
                <a:r>
                  <a:rPr kumimoji="1" lang="en-US" altLang="ko-KR" sz="1200" b="0" i="0" u="sng" kern="1200" dirty="0">
                    <a:solidFill>
                      <a:schemeClr val="tx1"/>
                    </a:solidFill>
                    <a:effectLst/>
                    <a:latin typeface="맑은 고딕" panose="020B0503020000020004" pitchFamily="50" charset="-127"/>
                    <a:ea typeface="맑은 고딕" panose="020B0503020000020004" pitchFamily="50" charset="-127"/>
                    <a:cs typeface="+mn-cs"/>
                    <a:hlinkClick r:id="rId4"/>
                  </a:rPr>
                  <a:t>https://web.stanford.edu/class/psych209/Readings/SuttonBartoIPRLBook2ndEd.pdf</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1</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장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3</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절입니다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이 책의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3</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장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5</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절과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6</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절에 해당 내용이 더 자세히 나오고 있는데</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강화학습의 배경이 되는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(finite) MDP</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가 구성되려면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p(s',</a:t>
                </a:r>
                <a:r>
                  <a:rPr kumimoji="1" lang="en-US" altLang="ko-KR" sz="1200" b="0" i="0" kern="1200" dirty="0" err="1">
                    <a:solidFill>
                      <a:schemeClr val="tx1"/>
                    </a:solidFill>
                    <a:effectLst/>
                    <a:latin typeface="맑은 고딕" panose="020B0503020000020004" pitchFamily="50" charset="-127"/>
                    <a:ea typeface="맑은 고딕" panose="020B0503020000020004" pitchFamily="50" charset="-127"/>
                    <a:cs typeface="+mn-cs"/>
                  </a:rPr>
                  <a:t>r|s,a</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가 필요하다고 되어 있습니다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이를 통해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p(s'|</a:t>
                </a:r>
                <a:r>
                  <a:rPr kumimoji="1" lang="en-US" altLang="ko-KR" sz="1200" b="0" i="0" kern="1200" dirty="0" err="1">
                    <a:solidFill>
                      <a:schemeClr val="tx1"/>
                    </a:solidFill>
                    <a:effectLst/>
                    <a:latin typeface="맑은 고딕" panose="020B0503020000020004" pitchFamily="50" charset="-127"/>
                    <a:ea typeface="맑은 고딕" panose="020B0503020000020004" pitchFamily="50" charset="-127"/>
                    <a:cs typeface="+mn-cs"/>
                  </a:rPr>
                  <a:t>s,a</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와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r(</a:t>
                </a:r>
                <a:r>
                  <a:rPr kumimoji="1" lang="en-US" altLang="ko-KR" sz="1200" b="0" i="0" kern="1200" dirty="0" err="1">
                    <a:solidFill>
                      <a:schemeClr val="tx1"/>
                    </a:solidFill>
                    <a:effectLst/>
                    <a:latin typeface="맑은 고딕" panose="020B0503020000020004" pitchFamily="50" charset="-127"/>
                    <a:ea typeface="맑은 고딕" panose="020B0503020000020004" pitchFamily="50" charset="-127"/>
                    <a:cs typeface="+mn-cs"/>
                  </a:rPr>
                  <a:t>s,a</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을 계산할 수 있음이 식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(3.7), (3.8)</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에 설명되어 있습니다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p>
              <a:p>
                <a:b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br>
                <a:endPar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endParaRPr>
              </a:p>
              <a:p>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이것들에 따르면</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일반적인 강화학습에서 환경이 구성됨에 있어서 두 환경모델인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state transition probability p(s'|</a:t>
                </a:r>
                <a:r>
                  <a:rPr kumimoji="1" lang="en-US" altLang="ko-KR" sz="1200" b="0" i="0" kern="1200" dirty="0" err="1">
                    <a:solidFill>
                      <a:schemeClr val="tx1"/>
                    </a:solidFill>
                    <a:effectLst/>
                    <a:latin typeface="맑은 고딕" panose="020B0503020000020004" pitchFamily="50" charset="-127"/>
                    <a:ea typeface="맑은 고딕" panose="020B0503020000020004" pitchFamily="50" charset="-127"/>
                    <a:cs typeface="+mn-cs"/>
                  </a:rPr>
                  <a:t>s,a</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와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reward function r(</a:t>
                </a:r>
                <a:r>
                  <a:rPr kumimoji="1" lang="en-US" altLang="ko-KR" sz="1200" b="0" i="0" kern="1200" dirty="0" err="1">
                    <a:solidFill>
                      <a:schemeClr val="tx1"/>
                    </a:solidFill>
                    <a:effectLst/>
                    <a:latin typeface="맑은 고딕" panose="020B0503020000020004" pitchFamily="50" charset="-127"/>
                    <a:ea typeface="맑은 고딕" panose="020B0503020000020004" pitchFamily="50" charset="-127"/>
                    <a:cs typeface="+mn-cs"/>
                  </a:rPr>
                  <a:t>s,a</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이 반드시 정의되어야 함을 알 수 있을 것 같습니다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그리고 이 환경모델을 토대로 해야만 강화학습 모델을 만들 수 있을 것 같습니다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p>
              <a:p>
                <a:b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br>
                <a:endPar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endParaRPr>
              </a:p>
              <a:p>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DQN</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이나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DDPG</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와 같은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RL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알고리즘이 환경모델을 알아야 한다고 말하려는 것은 아닙니다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실제로 이 알고리즘들은 환경모델을 모르는 채로 환경을 추정해가며 학습합니다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(model-free).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하지만 일단 강화학습 문제가 성립하기 위해서는 환경모델이 구성되어 있어야 할 것 같다는 취지에서 </a:t>
                </a:r>
                <a:r>
                  <a:rPr kumimoji="1" lang="ko-KR" altLang="en-US" sz="1200" b="0" i="0" kern="1200" dirty="0" err="1">
                    <a:solidFill>
                      <a:schemeClr val="tx1"/>
                    </a:solidFill>
                    <a:effectLst/>
                    <a:latin typeface="맑은 고딕" panose="020B0503020000020004" pitchFamily="50" charset="-127"/>
                    <a:ea typeface="맑은 고딕" panose="020B0503020000020004" pitchFamily="50" charset="-127"/>
                    <a:cs typeface="+mn-cs"/>
                  </a:rPr>
                  <a:t>공유드립니다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p>
              <a:p>
                <a:b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br>
                <a:endPar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endParaRPr>
              </a:p>
              <a:p>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다만</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이상은 일반적인 강화학습에 대한 이야기이므로</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공정 상황에서 강화학습이 어떻게 적용될 수 있을지 하는 문제에 대해서는 더 찾아보겠습니다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p>
              <a:p>
                <a:b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br>
                <a:endPar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endParaRPr>
              </a:p>
              <a:p>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감사합니다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p>
              <a:p>
                <a:r>
                  <a:rPr kumimoji="1" lang="ko-KR" altLang="en-US" sz="1200" b="0" i="0" kern="1200" dirty="0" err="1">
                    <a:solidFill>
                      <a:schemeClr val="tx1"/>
                    </a:solidFill>
                    <a:effectLst/>
                    <a:latin typeface="맑은 고딕" panose="020B0503020000020004" pitchFamily="50" charset="-127"/>
                    <a:ea typeface="맑은 고딕" panose="020B0503020000020004" pitchFamily="50" charset="-127"/>
                    <a:cs typeface="+mn-cs"/>
                  </a:rPr>
                  <a:t>김선중</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 드림</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p>
              <a:p>
                <a:endParaRPr lang="en-US" altLang="ko-KR" dirty="0"/>
              </a:p>
            </p:txBody>
          </p:sp>
        </mc:Choice>
        <mc:Fallback xmlns="">
          <p:sp>
            <p:nvSpPr>
              <p:cNvPr id="3" name="슬라이드 노트 개체 틀 2">
                <a:extLst>
                  <a:ext uri="{FF2B5EF4-FFF2-40B4-BE49-F238E27FC236}">
                    <a16:creationId xmlns:a16="http://schemas.microsoft.com/office/drawing/2014/main" id="{DA150843-E663-57CD-7577-6F739DE9EB42}"/>
                  </a:ext>
                </a:extLst>
              </p:cNvPr>
              <p:cNvSpPr>
                <a:spLocks noGrp="1"/>
              </p:cNvSpPr>
              <p:nvPr>
                <p:ph type="body" idx="1"/>
              </p:nvPr>
            </p:nvSpPr>
            <p:spPr/>
            <p:txBody>
              <a:bodyPr/>
              <a:lstStyle/>
              <a:p>
                <a:pPr marL="180000" indent="-180000">
                  <a:buFont typeface="Arial" panose="020B0604020202020204" pitchFamily="34" charset="0"/>
                  <a:buChar char="•"/>
                </a:pPr>
                <a:r>
                  <a:rPr lang="en-US" altLang="ko-KR" sz="1200" dirty="0">
                    <a:latin typeface="+mn-ea"/>
                  </a:rPr>
                  <a:t>DQN</a:t>
                </a:r>
                <a:r>
                  <a:rPr lang="ko-KR" altLang="en-US" sz="1200" dirty="0">
                    <a:latin typeface="+mn-ea"/>
                  </a:rPr>
                  <a:t>과</a:t>
                </a:r>
                <a:r>
                  <a:rPr lang="en-US" altLang="ko-KR" sz="1200" dirty="0">
                    <a:latin typeface="+mn-ea"/>
                  </a:rPr>
                  <a:t> DDPG</a:t>
                </a:r>
                <a:r>
                  <a:rPr lang="ko-KR" altLang="en-US" sz="1200" dirty="0">
                    <a:latin typeface="+mn-ea"/>
                  </a:rPr>
                  <a:t>의 </a:t>
                </a:r>
                <a:r>
                  <a:rPr lang="en-US" altLang="ko-KR" sz="1200" dirty="0">
                    <a:latin typeface="+mn-ea"/>
                  </a:rPr>
                  <a:t>pseudo-code</a:t>
                </a:r>
                <a:r>
                  <a:rPr lang="ko-KR" altLang="en-US" sz="1200" dirty="0">
                    <a:latin typeface="+mn-ea"/>
                  </a:rPr>
                  <a:t>에서 </a:t>
                </a:r>
                <a:r>
                  <a:rPr lang="en-US" altLang="ko-KR" sz="1200" i="0" dirty="0">
                    <a:latin typeface="Cambria Math" panose="02040503050406030204" pitchFamily="18" charset="0"/>
                  </a:rPr>
                  <a:t>𝑠’</a:t>
                </a:r>
                <a:r>
                  <a:rPr lang="en-US" altLang="ko-KR" sz="1200" dirty="0">
                    <a:latin typeface="+mn-ea"/>
                  </a:rPr>
                  <a:t> </a:t>
                </a:r>
                <a:r>
                  <a:rPr lang="ko-KR" altLang="en-US" sz="1200" dirty="0">
                    <a:latin typeface="+mn-ea"/>
                  </a:rPr>
                  <a:t>혹은 </a:t>
                </a:r>
                <a:r>
                  <a:rPr lang="en-US" altLang="ko-KR" sz="1200" i="0" dirty="0">
                    <a:latin typeface="Cambria Math" panose="02040503050406030204" pitchFamily="18" charset="0"/>
                  </a:rPr>
                  <a:t>𝑠_(</a:t>
                </a:r>
                <a:r>
                  <a:rPr lang="en-US" altLang="ko-KR" sz="1200" b="0" i="0" dirty="0">
                    <a:latin typeface="Cambria Math" panose="02040503050406030204" pitchFamily="18" charset="0"/>
                  </a:rPr>
                  <a:t>𝑡+1)</a:t>
                </a:r>
                <a:r>
                  <a:rPr lang="ko-KR" altLang="en-US" sz="1200" dirty="0">
                    <a:latin typeface="+mn-ea"/>
                  </a:rPr>
                  <a:t>을 </a:t>
                </a:r>
                <a:r>
                  <a:rPr lang="en-US" altLang="ko-KR" sz="1200" dirty="0">
                    <a:latin typeface="+mn-ea"/>
                  </a:rPr>
                  <a:t>observe</a:t>
                </a:r>
                <a:r>
                  <a:rPr lang="ko-KR" altLang="en-US" sz="1200" dirty="0">
                    <a:latin typeface="+mn-ea"/>
                  </a:rPr>
                  <a:t>한다고 되어 있다</a:t>
                </a:r>
                <a:r>
                  <a:rPr lang="en-US" altLang="ko-KR" sz="1200" dirty="0">
                    <a:latin typeface="+mn-ea"/>
                  </a:rPr>
                  <a:t>. DQN </a:t>
                </a:r>
                <a:r>
                  <a:rPr lang="ko-KR" altLang="en-US" sz="1200" dirty="0">
                    <a:latin typeface="+mn-ea"/>
                  </a:rPr>
                  <a:t>논문에서의 </a:t>
                </a:r>
                <a:r>
                  <a:rPr lang="en-US" altLang="ko-KR" sz="1200" dirty="0">
                    <a:latin typeface="+mn-ea"/>
                  </a:rPr>
                  <a:t>DQN</a:t>
                </a:r>
                <a:r>
                  <a:rPr lang="ko-KR" altLang="en-US" sz="1200" dirty="0">
                    <a:latin typeface="+mn-ea"/>
                  </a:rPr>
                  <a:t>은 </a:t>
                </a:r>
                <a:r>
                  <a:rPr lang="en-US" altLang="ko-KR" sz="1200" dirty="0" err="1">
                    <a:latin typeface="+mn-ea"/>
                  </a:rPr>
                  <a:t>atari</a:t>
                </a:r>
                <a:r>
                  <a:rPr lang="en-US" altLang="ko-KR" sz="1200" dirty="0">
                    <a:latin typeface="+mn-ea"/>
                  </a:rPr>
                  <a:t> </a:t>
                </a:r>
                <a:r>
                  <a:rPr lang="ko-KR" altLang="en-US" sz="1200" dirty="0">
                    <a:latin typeface="+mn-ea"/>
                  </a:rPr>
                  <a:t>문제를 푸는 것이므로 바로 다음 순간의 화면을 </a:t>
                </a:r>
                <a:r>
                  <a:rPr lang="en-US" altLang="ko-KR" sz="1200" dirty="0">
                    <a:latin typeface="+mn-ea"/>
                  </a:rPr>
                  <a:t>CNN</a:t>
                </a:r>
                <a:r>
                  <a:rPr lang="ko-KR" altLang="en-US" sz="1200" dirty="0">
                    <a:latin typeface="+mn-ea"/>
                  </a:rPr>
                  <a:t>으로 인식할 수 있고 그렇게 </a:t>
                </a:r>
                <a:r>
                  <a:rPr lang="en-US" altLang="ko-KR" sz="1200" dirty="0">
                    <a:latin typeface="+mn-ea"/>
                  </a:rPr>
                  <a:t>next state</a:t>
                </a:r>
                <a:r>
                  <a:rPr lang="ko-KR" altLang="en-US" sz="1200" dirty="0">
                    <a:latin typeface="+mn-ea"/>
                  </a:rPr>
                  <a:t>를 정하는 식으로 되어 있다</a:t>
                </a:r>
                <a:r>
                  <a:rPr lang="en-US" altLang="ko-KR" sz="1200" dirty="0">
                    <a:latin typeface="+mn-ea"/>
                  </a:rPr>
                  <a:t>. </a:t>
                </a:r>
                <a:r>
                  <a:rPr lang="ko-KR" altLang="en-US" sz="1200" dirty="0">
                    <a:latin typeface="+mn-ea"/>
                  </a:rPr>
                  <a:t>즉 </a:t>
                </a:r>
                <a:r>
                  <a:rPr lang="en-US" altLang="ko-KR" sz="1200" dirty="0">
                    <a:latin typeface="+mn-ea"/>
                  </a:rPr>
                  <a:t>emulator</a:t>
                </a:r>
                <a:r>
                  <a:rPr lang="ko-KR" altLang="en-US" sz="1200" dirty="0">
                    <a:latin typeface="+mn-ea"/>
                  </a:rPr>
                  <a:t>가 있어서 문제가 없다</a:t>
                </a:r>
                <a:r>
                  <a:rPr lang="en-US" altLang="ko-KR" sz="1200" dirty="0">
                    <a:latin typeface="+mn-ea"/>
                  </a:rPr>
                  <a:t>.</a:t>
                </a:r>
              </a:p>
              <a:p>
                <a:pPr marL="180000" indent="-180000">
                  <a:buFont typeface="Arial" panose="020B0604020202020204" pitchFamily="34" charset="0"/>
                  <a:buChar char="•"/>
                </a:pPr>
                <a:r>
                  <a:rPr lang="en-US" altLang="ko-KR" sz="1200" dirty="0">
                    <a:latin typeface="+mn-ea"/>
                  </a:rPr>
                  <a:t>DDQN </a:t>
                </a:r>
                <a:r>
                  <a:rPr lang="ko-KR" altLang="en-US" sz="1200" dirty="0">
                    <a:latin typeface="+mn-ea"/>
                  </a:rPr>
                  <a:t>논문에서는 </a:t>
                </a:r>
                <a:r>
                  <a:rPr lang="en-US" altLang="ko-KR" sz="1200" dirty="0">
                    <a:latin typeface="+mn-ea"/>
                  </a:rPr>
                  <a:t>cartpole, gripper(</a:t>
                </a:r>
                <a:r>
                  <a:rPr lang="ko-KR" altLang="en-US" sz="1200" dirty="0" err="1">
                    <a:latin typeface="+mn-ea"/>
                  </a:rPr>
                  <a:t>로봇팔</a:t>
                </a:r>
                <a:r>
                  <a:rPr lang="en-US" altLang="ko-KR" sz="1200" dirty="0">
                    <a:latin typeface="+mn-ea"/>
                  </a:rPr>
                  <a:t>), puck striking, locomotion(</a:t>
                </a:r>
                <a:r>
                  <a:rPr lang="ko-KR" altLang="en-US" sz="1200" dirty="0">
                    <a:latin typeface="+mn-ea"/>
                  </a:rPr>
                  <a:t>자율보행</a:t>
                </a:r>
                <a:r>
                  <a:rPr lang="en-US" altLang="ko-KR" sz="1200" dirty="0">
                    <a:latin typeface="+mn-ea"/>
                  </a:rPr>
                  <a:t>) </a:t>
                </a:r>
                <a:r>
                  <a:rPr lang="ko-KR" altLang="en-US" sz="1200" dirty="0">
                    <a:latin typeface="+mn-ea"/>
                  </a:rPr>
                  <a:t>등의 문제를 다뤘고 그때 </a:t>
                </a:r>
                <a:r>
                  <a:rPr lang="en-US" altLang="ko-KR" sz="1200" dirty="0">
                    <a:latin typeface="+mn-ea"/>
                  </a:rPr>
                  <a:t>emulator</a:t>
                </a:r>
                <a:r>
                  <a:rPr lang="ko-KR" altLang="en-US" sz="1200" dirty="0">
                    <a:latin typeface="+mn-ea"/>
                  </a:rPr>
                  <a:t>로서 물리엔진 </a:t>
                </a:r>
                <a:r>
                  <a:rPr lang="en-US" altLang="ko-KR" sz="1200" dirty="0" err="1">
                    <a:latin typeface="+mn-ea"/>
                  </a:rPr>
                  <a:t>MuJoCo</a:t>
                </a:r>
                <a:r>
                  <a:rPr lang="ko-KR" altLang="en-US" sz="1200" dirty="0">
                    <a:latin typeface="+mn-ea"/>
                  </a:rPr>
                  <a:t>를 사용했다고 되어 있다</a:t>
                </a:r>
                <a:r>
                  <a:rPr lang="en-US" altLang="ko-KR" sz="1200" dirty="0">
                    <a:latin typeface="+mn-ea"/>
                  </a:rPr>
                  <a:t>.</a:t>
                </a:r>
              </a:p>
              <a:p>
                <a:pPr marL="180000" indent="-180000">
                  <a:buFont typeface="Arial" panose="020B0604020202020204" pitchFamily="34" charset="0"/>
                  <a:buChar char="•"/>
                </a:pPr>
                <a:r>
                  <a:rPr lang="ko-KR" altLang="en-US" sz="1200" dirty="0">
                    <a:latin typeface="+mn-ea"/>
                  </a:rPr>
                  <a:t>하지만 일반적인 공정 문제에서는</a:t>
                </a:r>
                <a:r>
                  <a:rPr lang="en-US" altLang="ko-KR" sz="1200" dirty="0">
                    <a:latin typeface="+mn-ea"/>
                  </a:rPr>
                  <a:t>, next state</a:t>
                </a:r>
                <a:r>
                  <a:rPr lang="ko-KR" altLang="en-US" sz="1200" dirty="0">
                    <a:latin typeface="+mn-ea"/>
                  </a:rPr>
                  <a:t>는 모든 </a:t>
                </a:r>
                <a:r>
                  <a:rPr lang="en-US" altLang="ko-KR" sz="1200" dirty="0">
                    <a:latin typeface="+mn-ea"/>
                  </a:rPr>
                  <a:t>state</a:t>
                </a:r>
                <a:r>
                  <a:rPr lang="ko-KR" altLang="en-US" sz="1200" dirty="0">
                    <a:latin typeface="+mn-ea"/>
                  </a:rPr>
                  <a:t>를 실시간으로 측정하지 않는 이상 </a:t>
                </a:r>
                <a:r>
                  <a:rPr lang="en-US" altLang="ko-KR" sz="1200" dirty="0">
                    <a:latin typeface="+mn-ea"/>
                  </a:rPr>
                  <a:t>next state</a:t>
                </a:r>
                <a:r>
                  <a:rPr lang="ko-KR" altLang="en-US" sz="1200" dirty="0">
                    <a:latin typeface="+mn-ea"/>
                  </a:rPr>
                  <a:t>를 얻을 수 없다</a:t>
                </a:r>
                <a:r>
                  <a:rPr lang="en-US" altLang="ko-KR" sz="1200" dirty="0">
                    <a:latin typeface="+mn-ea"/>
                  </a:rPr>
                  <a:t>. </a:t>
                </a:r>
                <a:r>
                  <a:rPr lang="ko-KR" altLang="en-US" sz="1200" dirty="0">
                    <a:latin typeface="+mn-ea"/>
                  </a:rPr>
                  <a:t>학습 시에는 </a:t>
                </a:r>
                <a:r>
                  <a:rPr lang="ko-KR" altLang="en-US" sz="1200" dirty="0" err="1">
                    <a:latin typeface="+mn-ea"/>
                  </a:rPr>
                  <a:t>쌓여있는</a:t>
                </a:r>
                <a:r>
                  <a:rPr lang="ko-KR" altLang="en-US" sz="1200" dirty="0">
                    <a:latin typeface="+mn-ea"/>
                  </a:rPr>
                  <a:t> </a:t>
                </a:r>
                <a:r>
                  <a:rPr lang="en-US" altLang="ko-KR" sz="1200" dirty="0">
                    <a:latin typeface="+mn-ea"/>
                  </a:rPr>
                  <a:t>next state</a:t>
                </a:r>
                <a:r>
                  <a:rPr lang="ko-KR" altLang="en-US" sz="1200" dirty="0">
                    <a:latin typeface="+mn-ea"/>
                  </a:rPr>
                  <a:t>를 사용할 수 있겠고</a:t>
                </a:r>
                <a:r>
                  <a:rPr lang="en-US" altLang="ko-KR" sz="1200" dirty="0">
                    <a:latin typeface="+mn-ea"/>
                  </a:rPr>
                  <a:t>, </a:t>
                </a:r>
                <a:r>
                  <a:rPr lang="ko-KR" altLang="en-US" sz="1200" dirty="0">
                    <a:latin typeface="+mn-ea"/>
                  </a:rPr>
                  <a:t>이것이 일정 부분 도움이 될 수 있겠지만</a:t>
                </a:r>
                <a:r>
                  <a:rPr lang="en-US" altLang="ko-KR" sz="1200" dirty="0">
                    <a:latin typeface="+mn-ea"/>
                  </a:rPr>
                  <a:t>, test</a:t>
                </a:r>
                <a:r>
                  <a:rPr lang="ko-KR" altLang="en-US" sz="1200" dirty="0">
                    <a:latin typeface="+mn-ea"/>
                  </a:rPr>
                  <a:t>시에는 가능하지 않다</a:t>
                </a:r>
                <a:r>
                  <a:rPr lang="en-US" altLang="ko-KR" sz="1200" dirty="0">
                    <a:latin typeface="+mn-ea"/>
                  </a:rPr>
                  <a:t>.</a:t>
                </a:r>
              </a:p>
              <a:p>
                <a:endParaRPr lang="ko-KR" altLang="en-US" dirty="0"/>
              </a:p>
            </p:txBody>
          </p:sp>
        </mc:Fallback>
      </mc:AlternateContent>
      <p:sp>
        <p:nvSpPr>
          <p:cNvPr id="4" name="슬라이드 번호 개체 틀 3">
            <a:extLst>
              <a:ext uri="{FF2B5EF4-FFF2-40B4-BE49-F238E27FC236}">
                <a16:creationId xmlns:a16="http://schemas.microsoft.com/office/drawing/2014/main" id="{6862A267-4178-97BE-F07B-31599273B9B3}"/>
              </a:ext>
            </a:extLst>
          </p:cNvPr>
          <p:cNvSpPr>
            <a:spLocks noGrp="1"/>
          </p:cNvSpPr>
          <p:nvPr>
            <p:ph type="sldNum" sz="quarter" idx="5"/>
          </p:nvPr>
        </p:nvSpPr>
        <p:spPr/>
        <p:txBody>
          <a:bodyPr/>
          <a:lstStyle/>
          <a:p>
            <a:pPr>
              <a:defRPr/>
            </a:pPr>
            <a:fld id="{79642909-6448-426E-9ED7-EFF6CDC2E25C}" type="slidenum">
              <a:rPr lang="ko-KR" altLang="en-US" smtClean="0"/>
              <a:pPr>
                <a:defRPr/>
              </a:pPr>
              <a:t>11</a:t>
            </a:fld>
            <a:endParaRPr lang="en-US" altLang="ko-KR" dirty="0"/>
          </a:p>
        </p:txBody>
      </p:sp>
    </p:spTree>
    <p:extLst>
      <p:ext uri="{BB962C8B-B14F-4D97-AF65-F5344CB8AC3E}">
        <p14:creationId xmlns:p14="http://schemas.microsoft.com/office/powerpoint/2010/main" val="35596092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1A9B5E-DC9E-EF7F-4616-D9F39A5C7B5C}"/>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B51E5B72-24F4-E282-0B15-27BB5A264E9E}"/>
              </a:ext>
            </a:extLst>
          </p:cNvPr>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슬라이드 노트 개체 틀 2">
                <a:extLst>
                  <a:ext uri="{FF2B5EF4-FFF2-40B4-BE49-F238E27FC236}">
                    <a16:creationId xmlns:a16="http://schemas.microsoft.com/office/drawing/2014/main" id="{69EFD2DD-2678-461D-4A4E-8AD1D9482F9A}"/>
                  </a:ext>
                </a:extLst>
              </p:cNvPr>
              <p:cNvSpPr>
                <a:spLocks noGrp="1"/>
              </p:cNvSpPr>
              <p:nvPr>
                <p:ph type="body" idx="1"/>
              </p:nvPr>
            </p:nvSpPr>
            <p:spPr/>
            <p:txBody>
              <a:bodyPr/>
              <a:lstStyle/>
              <a:p>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안녕하십니까</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endParaRPr lang="ko-KR" altLang="en-US" dirty="0">
                  <a:effectLst/>
                </a:endParaRPr>
              </a:p>
              <a:p>
                <a:r>
                  <a:rPr kumimoji="1" lang="ko-KR" altLang="en-US" sz="1200" b="0" i="0" kern="1200" dirty="0" err="1">
                    <a:solidFill>
                      <a:schemeClr val="tx1"/>
                    </a:solidFill>
                    <a:effectLst/>
                    <a:latin typeface="맑은 고딕" panose="020B0503020000020004" pitchFamily="50" charset="-127"/>
                    <a:ea typeface="맑은 고딕" panose="020B0503020000020004" pitchFamily="50" charset="-127"/>
                    <a:cs typeface="+mn-cs"/>
                  </a:rPr>
                  <a:t>김선중</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 선임입니다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p>
              <a:p>
                <a:b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br>
                <a:endPar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endParaRPr>
              </a:p>
              <a:p>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파이썬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gymnasium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라이브러리에서</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환경이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state transition</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과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reward</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를 제공한다는 것에 대한 근거를 찾아보았습니다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p>
              <a:p>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- 1_gym_step_1.png</a:t>
                </a:r>
              </a:p>
              <a:p>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- 2_gym_step_2.png</a:t>
                </a:r>
              </a:p>
              <a:p>
                <a:b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br>
                <a:endPar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endParaRPr>
              </a:p>
              <a:p>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출처는 </a:t>
                </a:r>
                <a:r>
                  <a:rPr kumimoji="1" lang="en-US" altLang="ko-KR" sz="1200" b="0" i="0" u="sng" kern="1200" dirty="0">
                    <a:solidFill>
                      <a:schemeClr val="tx1"/>
                    </a:solidFill>
                    <a:effectLst/>
                    <a:latin typeface="맑은 고딕" panose="020B0503020000020004" pitchFamily="50" charset="-127"/>
                    <a:ea typeface="맑은 고딕" panose="020B0503020000020004" pitchFamily="50" charset="-127"/>
                    <a:cs typeface="+mn-cs"/>
                    <a:hlinkClick r:id="rId3"/>
                  </a:rPr>
                  <a:t>https://gymnasium.farama.org/api/env/</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 입니다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Env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클래스의 맨 처음 메소드인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step</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은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action</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을 인자로 받고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next observation, reward</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를 </a:t>
                </a:r>
                <a:r>
                  <a:rPr kumimoji="1" lang="ko-KR" altLang="en-US" sz="1200" b="0" i="0" kern="1200" dirty="0" err="1">
                    <a:solidFill>
                      <a:schemeClr val="tx1"/>
                    </a:solidFill>
                    <a:effectLst/>
                    <a:latin typeface="맑은 고딕" panose="020B0503020000020004" pitchFamily="50" charset="-127"/>
                    <a:ea typeface="맑은 고딕" panose="020B0503020000020004" pitchFamily="50" charset="-127"/>
                    <a:cs typeface="+mn-cs"/>
                  </a:rPr>
                  <a:t>리턴합니다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이때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observation</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은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state</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과 거의 비슷한 것이라고 해석 가능합니다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p>
              <a:p>
                <a:b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br>
                <a:endPar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endParaRPr>
              </a:p>
              <a:p>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또한 환경모델의 의미에 대해서도 찾아보았습니다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state, action</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이 주어졌을 때</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next state</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과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reward</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를 예측하는 모델을 환경모델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(model of the environment)</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이라고 하고 있습니다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p>
              <a:p>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- 3_environment_model.png</a:t>
                </a:r>
              </a:p>
              <a:p>
                <a:b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br>
                <a:endPar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endParaRPr>
              </a:p>
              <a:p>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출처는 강화학습의 교과서로 많이 활용되는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Sutton</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의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"Reinforcement Learning" (</a:t>
                </a:r>
                <a:r>
                  <a:rPr kumimoji="1" lang="en-US" altLang="ko-KR" sz="1200" b="0" i="0" u="sng" kern="1200" dirty="0">
                    <a:solidFill>
                      <a:schemeClr val="tx1"/>
                    </a:solidFill>
                    <a:effectLst/>
                    <a:latin typeface="맑은 고딕" panose="020B0503020000020004" pitchFamily="50" charset="-127"/>
                    <a:ea typeface="맑은 고딕" panose="020B0503020000020004" pitchFamily="50" charset="-127"/>
                    <a:cs typeface="+mn-cs"/>
                    <a:hlinkClick r:id="rId4"/>
                  </a:rPr>
                  <a:t>https://web.stanford.edu/class/psych209/Readings/SuttonBartoIPRLBook2ndEd.pdf</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1</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장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3</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절입니다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이 책의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3</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장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5</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절과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6</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절에 해당 내용이 더 자세히 나오고 있는데</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강화학습의 배경이 되는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(finite) MDP</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가 구성되려면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p(s',</a:t>
                </a:r>
                <a:r>
                  <a:rPr kumimoji="1" lang="en-US" altLang="ko-KR" sz="1200" b="0" i="0" kern="1200" dirty="0" err="1">
                    <a:solidFill>
                      <a:schemeClr val="tx1"/>
                    </a:solidFill>
                    <a:effectLst/>
                    <a:latin typeface="맑은 고딕" panose="020B0503020000020004" pitchFamily="50" charset="-127"/>
                    <a:ea typeface="맑은 고딕" panose="020B0503020000020004" pitchFamily="50" charset="-127"/>
                    <a:cs typeface="+mn-cs"/>
                  </a:rPr>
                  <a:t>r|s,a</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가 필요하다고 되어 있습니다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이를 통해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p(s'|</a:t>
                </a:r>
                <a:r>
                  <a:rPr kumimoji="1" lang="en-US" altLang="ko-KR" sz="1200" b="0" i="0" kern="1200" dirty="0" err="1">
                    <a:solidFill>
                      <a:schemeClr val="tx1"/>
                    </a:solidFill>
                    <a:effectLst/>
                    <a:latin typeface="맑은 고딕" panose="020B0503020000020004" pitchFamily="50" charset="-127"/>
                    <a:ea typeface="맑은 고딕" panose="020B0503020000020004" pitchFamily="50" charset="-127"/>
                    <a:cs typeface="+mn-cs"/>
                  </a:rPr>
                  <a:t>s,a</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와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r(</a:t>
                </a:r>
                <a:r>
                  <a:rPr kumimoji="1" lang="en-US" altLang="ko-KR" sz="1200" b="0" i="0" kern="1200" dirty="0" err="1">
                    <a:solidFill>
                      <a:schemeClr val="tx1"/>
                    </a:solidFill>
                    <a:effectLst/>
                    <a:latin typeface="맑은 고딕" panose="020B0503020000020004" pitchFamily="50" charset="-127"/>
                    <a:ea typeface="맑은 고딕" panose="020B0503020000020004" pitchFamily="50" charset="-127"/>
                    <a:cs typeface="+mn-cs"/>
                  </a:rPr>
                  <a:t>s,a</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을 계산할 수 있음이 식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(3.7), (3.8)</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에 설명되어 있습니다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p>
              <a:p>
                <a:b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br>
                <a:endPar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endParaRPr>
              </a:p>
              <a:p>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이것들에 따르면</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일반적인 강화학습에서 환경이 구성됨에 있어서 두 환경모델인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state transition probability p(s'|</a:t>
                </a:r>
                <a:r>
                  <a:rPr kumimoji="1" lang="en-US" altLang="ko-KR" sz="1200" b="0" i="0" kern="1200" dirty="0" err="1">
                    <a:solidFill>
                      <a:schemeClr val="tx1"/>
                    </a:solidFill>
                    <a:effectLst/>
                    <a:latin typeface="맑은 고딕" panose="020B0503020000020004" pitchFamily="50" charset="-127"/>
                    <a:ea typeface="맑은 고딕" panose="020B0503020000020004" pitchFamily="50" charset="-127"/>
                    <a:cs typeface="+mn-cs"/>
                  </a:rPr>
                  <a:t>s,a</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와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reward function r(</a:t>
                </a:r>
                <a:r>
                  <a:rPr kumimoji="1" lang="en-US" altLang="ko-KR" sz="1200" b="0" i="0" kern="1200" dirty="0" err="1">
                    <a:solidFill>
                      <a:schemeClr val="tx1"/>
                    </a:solidFill>
                    <a:effectLst/>
                    <a:latin typeface="맑은 고딕" panose="020B0503020000020004" pitchFamily="50" charset="-127"/>
                    <a:ea typeface="맑은 고딕" panose="020B0503020000020004" pitchFamily="50" charset="-127"/>
                    <a:cs typeface="+mn-cs"/>
                  </a:rPr>
                  <a:t>s,a</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이 반드시 정의되어야 함을 알 수 있을 것 같습니다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그리고 이 환경모델을 토대로 해야만 강화학습 모델을 만들 수 있을 것 같습니다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p>
              <a:p>
                <a:b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br>
                <a:endPar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endParaRPr>
              </a:p>
              <a:p>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DQN</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이나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DDPG</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와 같은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RL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알고리즘이 환경모델을 알아야 한다고 말하려는 것은 아닙니다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실제로 이 알고리즘들은 환경모델을 모르는 채로 환경을 추정해가며 학습합니다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(model-free).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하지만 일단 강화학습 문제가 성립하기 위해서는 환경모델이 구성되어 있어야 할 것 같다는 취지에서 </a:t>
                </a:r>
                <a:r>
                  <a:rPr kumimoji="1" lang="ko-KR" altLang="en-US" sz="1200" b="0" i="0" kern="1200" dirty="0" err="1">
                    <a:solidFill>
                      <a:schemeClr val="tx1"/>
                    </a:solidFill>
                    <a:effectLst/>
                    <a:latin typeface="맑은 고딕" panose="020B0503020000020004" pitchFamily="50" charset="-127"/>
                    <a:ea typeface="맑은 고딕" panose="020B0503020000020004" pitchFamily="50" charset="-127"/>
                    <a:cs typeface="+mn-cs"/>
                  </a:rPr>
                  <a:t>공유드립니다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p>
              <a:p>
                <a:b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br>
                <a:endPar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endParaRPr>
              </a:p>
              <a:p>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다만</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이상은 일반적인 강화학습에 대한 이야기이므로</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공정 상황에서 강화학습이 어떻게 적용될 수 있을지 하는 문제에 대해서는 더 찾아보겠습니다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p>
              <a:p>
                <a:b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br>
                <a:endPar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endParaRPr>
              </a:p>
              <a:p>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감사합니다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p>
              <a:p>
                <a:r>
                  <a:rPr kumimoji="1" lang="ko-KR" altLang="en-US" sz="1200" b="0" i="0" kern="1200" dirty="0" err="1">
                    <a:solidFill>
                      <a:schemeClr val="tx1"/>
                    </a:solidFill>
                    <a:effectLst/>
                    <a:latin typeface="맑은 고딕" panose="020B0503020000020004" pitchFamily="50" charset="-127"/>
                    <a:ea typeface="맑은 고딕" panose="020B0503020000020004" pitchFamily="50" charset="-127"/>
                    <a:cs typeface="+mn-cs"/>
                  </a:rPr>
                  <a:t>김선중</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 드림</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p>
              <a:p>
                <a:endParaRPr lang="en-US" altLang="ko-KR" dirty="0"/>
              </a:p>
            </p:txBody>
          </p:sp>
        </mc:Choice>
        <mc:Fallback xmlns="">
          <p:sp>
            <p:nvSpPr>
              <p:cNvPr id="3" name="슬라이드 노트 개체 틀 2">
                <a:extLst>
                  <a:ext uri="{FF2B5EF4-FFF2-40B4-BE49-F238E27FC236}">
                    <a16:creationId xmlns:a16="http://schemas.microsoft.com/office/drawing/2014/main" id="{DA150843-E663-57CD-7577-6F739DE9EB42}"/>
                  </a:ext>
                </a:extLst>
              </p:cNvPr>
              <p:cNvSpPr>
                <a:spLocks noGrp="1"/>
              </p:cNvSpPr>
              <p:nvPr>
                <p:ph type="body" idx="1"/>
              </p:nvPr>
            </p:nvSpPr>
            <p:spPr/>
            <p:txBody>
              <a:bodyPr/>
              <a:lstStyle/>
              <a:p>
                <a:pPr marL="180000" indent="-180000">
                  <a:buFont typeface="Arial" panose="020B0604020202020204" pitchFamily="34" charset="0"/>
                  <a:buChar char="•"/>
                </a:pPr>
                <a:r>
                  <a:rPr lang="en-US" altLang="ko-KR" sz="1200" dirty="0">
                    <a:latin typeface="+mn-ea"/>
                  </a:rPr>
                  <a:t>DQN</a:t>
                </a:r>
                <a:r>
                  <a:rPr lang="ko-KR" altLang="en-US" sz="1200" dirty="0">
                    <a:latin typeface="+mn-ea"/>
                  </a:rPr>
                  <a:t>과</a:t>
                </a:r>
                <a:r>
                  <a:rPr lang="en-US" altLang="ko-KR" sz="1200" dirty="0">
                    <a:latin typeface="+mn-ea"/>
                  </a:rPr>
                  <a:t> DDPG</a:t>
                </a:r>
                <a:r>
                  <a:rPr lang="ko-KR" altLang="en-US" sz="1200" dirty="0">
                    <a:latin typeface="+mn-ea"/>
                  </a:rPr>
                  <a:t>의 </a:t>
                </a:r>
                <a:r>
                  <a:rPr lang="en-US" altLang="ko-KR" sz="1200" dirty="0">
                    <a:latin typeface="+mn-ea"/>
                  </a:rPr>
                  <a:t>pseudo-code</a:t>
                </a:r>
                <a:r>
                  <a:rPr lang="ko-KR" altLang="en-US" sz="1200" dirty="0">
                    <a:latin typeface="+mn-ea"/>
                  </a:rPr>
                  <a:t>에서 </a:t>
                </a:r>
                <a:r>
                  <a:rPr lang="en-US" altLang="ko-KR" sz="1200" i="0" dirty="0">
                    <a:latin typeface="Cambria Math" panose="02040503050406030204" pitchFamily="18" charset="0"/>
                  </a:rPr>
                  <a:t>𝑠’</a:t>
                </a:r>
                <a:r>
                  <a:rPr lang="en-US" altLang="ko-KR" sz="1200" dirty="0">
                    <a:latin typeface="+mn-ea"/>
                  </a:rPr>
                  <a:t> </a:t>
                </a:r>
                <a:r>
                  <a:rPr lang="ko-KR" altLang="en-US" sz="1200" dirty="0">
                    <a:latin typeface="+mn-ea"/>
                  </a:rPr>
                  <a:t>혹은 </a:t>
                </a:r>
                <a:r>
                  <a:rPr lang="en-US" altLang="ko-KR" sz="1200" i="0" dirty="0">
                    <a:latin typeface="Cambria Math" panose="02040503050406030204" pitchFamily="18" charset="0"/>
                  </a:rPr>
                  <a:t>𝑠_(</a:t>
                </a:r>
                <a:r>
                  <a:rPr lang="en-US" altLang="ko-KR" sz="1200" b="0" i="0" dirty="0">
                    <a:latin typeface="Cambria Math" panose="02040503050406030204" pitchFamily="18" charset="0"/>
                  </a:rPr>
                  <a:t>𝑡+1)</a:t>
                </a:r>
                <a:r>
                  <a:rPr lang="ko-KR" altLang="en-US" sz="1200" dirty="0">
                    <a:latin typeface="+mn-ea"/>
                  </a:rPr>
                  <a:t>을 </a:t>
                </a:r>
                <a:r>
                  <a:rPr lang="en-US" altLang="ko-KR" sz="1200" dirty="0">
                    <a:latin typeface="+mn-ea"/>
                  </a:rPr>
                  <a:t>observe</a:t>
                </a:r>
                <a:r>
                  <a:rPr lang="ko-KR" altLang="en-US" sz="1200" dirty="0">
                    <a:latin typeface="+mn-ea"/>
                  </a:rPr>
                  <a:t>한다고 되어 있다</a:t>
                </a:r>
                <a:r>
                  <a:rPr lang="en-US" altLang="ko-KR" sz="1200" dirty="0">
                    <a:latin typeface="+mn-ea"/>
                  </a:rPr>
                  <a:t>. DQN </a:t>
                </a:r>
                <a:r>
                  <a:rPr lang="ko-KR" altLang="en-US" sz="1200" dirty="0">
                    <a:latin typeface="+mn-ea"/>
                  </a:rPr>
                  <a:t>논문에서의 </a:t>
                </a:r>
                <a:r>
                  <a:rPr lang="en-US" altLang="ko-KR" sz="1200" dirty="0">
                    <a:latin typeface="+mn-ea"/>
                  </a:rPr>
                  <a:t>DQN</a:t>
                </a:r>
                <a:r>
                  <a:rPr lang="ko-KR" altLang="en-US" sz="1200" dirty="0">
                    <a:latin typeface="+mn-ea"/>
                  </a:rPr>
                  <a:t>은 </a:t>
                </a:r>
                <a:r>
                  <a:rPr lang="en-US" altLang="ko-KR" sz="1200" dirty="0" err="1">
                    <a:latin typeface="+mn-ea"/>
                  </a:rPr>
                  <a:t>atari</a:t>
                </a:r>
                <a:r>
                  <a:rPr lang="en-US" altLang="ko-KR" sz="1200" dirty="0">
                    <a:latin typeface="+mn-ea"/>
                  </a:rPr>
                  <a:t> </a:t>
                </a:r>
                <a:r>
                  <a:rPr lang="ko-KR" altLang="en-US" sz="1200" dirty="0">
                    <a:latin typeface="+mn-ea"/>
                  </a:rPr>
                  <a:t>문제를 푸는 것이므로 바로 다음 순간의 화면을 </a:t>
                </a:r>
                <a:r>
                  <a:rPr lang="en-US" altLang="ko-KR" sz="1200" dirty="0">
                    <a:latin typeface="+mn-ea"/>
                  </a:rPr>
                  <a:t>CNN</a:t>
                </a:r>
                <a:r>
                  <a:rPr lang="ko-KR" altLang="en-US" sz="1200" dirty="0">
                    <a:latin typeface="+mn-ea"/>
                  </a:rPr>
                  <a:t>으로 인식할 수 있고 그렇게 </a:t>
                </a:r>
                <a:r>
                  <a:rPr lang="en-US" altLang="ko-KR" sz="1200" dirty="0">
                    <a:latin typeface="+mn-ea"/>
                  </a:rPr>
                  <a:t>next state</a:t>
                </a:r>
                <a:r>
                  <a:rPr lang="ko-KR" altLang="en-US" sz="1200" dirty="0">
                    <a:latin typeface="+mn-ea"/>
                  </a:rPr>
                  <a:t>를 정하는 식으로 되어 있다</a:t>
                </a:r>
                <a:r>
                  <a:rPr lang="en-US" altLang="ko-KR" sz="1200" dirty="0">
                    <a:latin typeface="+mn-ea"/>
                  </a:rPr>
                  <a:t>. </a:t>
                </a:r>
                <a:r>
                  <a:rPr lang="ko-KR" altLang="en-US" sz="1200" dirty="0">
                    <a:latin typeface="+mn-ea"/>
                  </a:rPr>
                  <a:t>즉 </a:t>
                </a:r>
                <a:r>
                  <a:rPr lang="en-US" altLang="ko-KR" sz="1200" dirty="0">
                    <a:latin typeface="+mn-ea"/>
                  </a:rPr>
                  <a:t>emulator</a:t>
                </a:r>
                <a:r>
                  <a:rPr lang="ko-KR" altLang="en-US" sz="1200" dirty="0">
                    <a:latin typeface="+mn-ea"/>
                  </a:rPr>
                  <a:t>가 있어서 문제가 없다</a:t>
                </a:r>
                <a:r>
                  <a:rPr lang="en-US" altLang="ko-KR" sz="1200" dirty="0">
                    <a:latin typeface="+mn-ea"/>
                  </a:rPr>
                  <a:t>.</a:t>
                </a:r>
              </a:p>
              <a:p>
                <a:pPr marL="180000" indent="-180000">
                  <a:buFont typeface="Arial" panose="020B0604020202020204" pitchFamily="34" charset="0"/>
                  <a:buChar char="•"/>
                </a:pPr>
                <a:r>
                  <a:rPr lang="en-US" altLang="ko-KR" sz="1200" dirty="0">
                    <a:latin typeface="+mn-ea"/>
                  </a:rPr>
                  <a:t>DDQN </a:t>
                </a:r>
                <a:r>
                  <a:rPr lang="ko-KR" altLang="en-US" sz="1200" dirty="0">
                    <a:latin typeface="+mn-ea"/>
                  </a:rPr>
                  <a:t>논문에서는 </a:t>
                </a:r>
                <a:r>
                  <a:rPr lang="en-US" altLang="ko-KR" sz="1200" dirty="0">
                    <a:latin typeface="+mn-ea"/>
                  </a:rPr>
                  <a:t>cartpole, gripper(</a:t>
                </a:r>
                <a:r>
                  <a:rPr lang="ko-KR" altLang="en-US" sz="1200" dirty="0" err="1">
                    <a:latin typeface="+mn-ea"/>
                  </a:rPr>
                  <a:t>로봇팔</a:t>
                </a:r>
                <a:r>
                  <a:rPr lang="en-US" altLang="ko-KR" sz="1200" dirty="0">
                    <a:latin typeface="+mn-ea"/>
                  </a:rPr>
                  <a:t>), puck striking, locomotion(</a:t>
                </a:r>
                <a:r>
                  <a:rPr lang="ko-KR" altLang="en-US" sz="1200" dirty="0">
                    <a:latin typeface="+mn-ea"/>
                  </a:rPr>
                  <a:t>자율보행</a:t>
                </a:r>
                <a:r>
                  <a:rPr lang="en-US" altLang="ko-KR" sz="1200" dirty="0">
                    <a:latin typeface="+mn-ea"/>
                  </a:rPr>
                  <a:t>) </a:t>
                </a:r>
                <a:r>
                  <a:rPr lang="ko-KR" altLang="en-US" sz="1200" dirty="0">
                    <a:latin typeface="+mn-ea"/>
                  </a:rPr>
                  <a:t>등의 문제를 다뤘고 그때 </a:t>
                </a:r>
                <a:r>
                  <a:rPr lang="en-US" altLang="ko-KR" sz="1200" dirty="0">
                    <a:latin typeface="+mn-ea"/>
                  </a:rPr>
                  <a:t>emulator</a:t>
                </a:r>
                <a:r>
                  <a:rPr lang="ko-KR" altLang="en-US" sz="1200" dirty="0">
                    <a:latin typeface="+mn-ea"/>
                  </a:rPr>
                  <a:t>로서 물리엔진 </a:t>
                </a:r>
                <a:r>
                  <a:rPr lang="en-US" altLang="ko-KR" sz="1200" dirty="0" err="1">
                    <a:latin typeface="+mn-ea"/>
                  </a:rPr>
                  <a:t>MuJoCo</a:t>
                </a:r>
                <a:r>
                  <a:rPr lang="ko-KR" altLang="en-US" sz="1200" dirty="0">
                    <a:latin typeface="+mn-ea"/>
                  </a:rPr>
                  <a:t>를 사용했다고 되어 있다</a:t>
                </a:r>
                <a:r>
                  <a:rPr lang="en-US" altLang="ko-KR" sz="1200" dirty="0">
                    <a:latin typeface="+mn-ea"/>
                  </a:rPr>
                  <a:t>.</a:t>
                </a:r>
              </a:p>
              <a:p>
                <a:pPr marL="180000" indent="-180000">
                  <a:buFont typeface="Arial" panose="020B0604020202020204" pitchFamily="34" charset="0"/>
                  <a:buChar char="•"/>
                </a:pPr>
                <a:r>
                  <a:rPr lang="ko-KR" altLang="en-US" sz="1200" dirty="0">
                    <a:latin typeface="+mn-ea"/>
                  </a:rPr>
                  <a:t>하지만 일반적인 공정 문제에서는</a:t>
                </a:r>
                <a:r>
                  <a:rPr lang="en-US" altLang="ko-KR" sz="1200" dirty="0">
                    <a:latin typeface="+mn-ea"/>
                  </a:rPr>
                  <a:t>, next state</a:t>
                </a:r>
                <a:r>
                  <a:rPr lang="ko-KR" altLang="en-US" sz="1200" dirty="0">
                    <a:latin typeface="+mn-ea"/>
                  </a:rPr>
                  <a:t>는 모든 </a:t>
                </a:r>
                <a:r>
                  <a:rPr lang="en-US" altLang="ko-KR" sz="1200" dirty="0">
                    <a:latin typeface="+mn-ea"/>
                  </a:rPr>
                  <a:t>state</a:t>
                </a:r>
                <a:r>
                  <a:rPr lang="ko-KR" altLang="en-US" sz="1200" dirty="0">
                    <a:latin typeface="+mn-ea"/>
                  </a:rPr>
                  <a:t>를 실시간으로 측정하지 않는 이상 </a:t>
                </a:r>
                <a:r>
                  <a:rPr lang="en-US" altLang="ko-KR" sz="1200" dirty="0">
                    <a:latin typeface="+mn-ea"/>
                  </a:rPr>
                  <a:t>next state</a:t>
                </a:r>
                <a:r>
                  <a:rPr lang="ko-KR" altLang="en-US" sz="1200" dirty="0">
                    <a:latin typeface="+mn-ea"/>
                  </a:rPr>
                  <a:t>를 얻을 수 없다</a:t>
                </a:r>
                <a:r>
                  <a:rPr lang="en-US" altLang="ko-KR" sz="1200" dirty="0">
                    <a:latin typeface="+mn-ea"/>
                  </a:rPr>
                  <a:t>. </a:t>
                </a:r>
                <a:r>
                  <a:rPr lang="ko-KR" altLang="en-US" sz="1200" dirty="0">
                    <a:latin typeface="+mn-ea"/>
                  </a:rPr>
                  <a:t>학습 시에는 </a:t>
                </a:r>
                <a:r>
                  <a:rPr lang="ko-KR" altLang="en-US" sz="1200" dirty="0" err="1">
                    <a:latin typeface="+mn-ea"/>
                  </a:rPr>
                  <a:t>쌓여있는</a:t>
                </a:r>
                <a:r>
                  <a:rPr lang="ko-KR" altLang="en-US" sz="1200" dirty="0">
                    <a:latin typeface="+mn-ea"/>
                  </a:rPr>
                  <a:t> </a:t>
                </a:r>
                <a:r>
                  <a:rPr lang="en-US" altLang="ko-KR" sz="1200" dirty="0">
                    <a:latin typeface="+mn-ea"/>
                  </a:rPr>
                  <a:t>next state</a:t>
                </a:r>
                <a:r>
                  <a:rPr lang="ko-KR" altLang="en-US" sz="1200" dirty="0">
                    <a:latin typeface="+mn-ea"/>
                  </a:rPr>
                  <a:t>를 사용할 수 있겠고</a:t>
                </a:r>
                <a:r>
                  <a:rPr lang="en-US" altLang="ko-KR" sz="1200" dirty="0">
                    <a:latin typeface="+mn-ea"/>
                  </a:rPr>
                  <a:t>, </a:t>
                </a:r>
                <a:r>
                  <a:rPr lang="ko-KR" altLang="en-US" sz="1200" dirty="0">
                    <a:latin typeface="+mn-ea"/>
                  </a:rPr>
                  <a:t>이것이 일정 부분 도움이 될 수 있겠지만</a:t>
                </a:r>
                <a:r>
                  <a:rPr lang="en-US" altLang="ko-KR" sz="1200" dirty="0">
                    <a:latin typeface="+mn-ea"/>
                  </a:rPr>
                  <a:t>, test</a:t>
                </a:r>
                <a:r>
                  <a:rPr lang="ko-KR" altLang="en-US" sz="1200" dirty="0">
                    <a:latin typeface="+mn-ea"/>
                  </a:rPr>
                  <a:t>시에는 가능하지 않다</a:t>
                </a:r>
                <a:r>
                  <a:rPr lang="en-US" altLang="ko-KR" sz="1200" dirty="0">
                    <a:latin typeface="+mn-ea"/>
                  </a:rPr>
                  <a:t>.</a:t>
                </a:r>
              </a:p>
              <a:p>
                <a:endParaRPr lang="ko-KR" altLang="en-US" dirty="0"/>
              </a:p>
            </p:txBody>
          </p:sp>
        </mc:Fallback>
      </mc:AlternateContent>
      <p:sp>
        <p:nvSpPr>
          <p:cNvPr id="4" name="슬라이드 번호 개체 틀 3">
            <a:extLst>
              <a:ext uri="{FF2B5EF4-FFF2-40B4-BE49-F238E27FC236}">
                <a16:creationId xmlns:a16="http://schemas.microsoft.com/office/drawing/2014/main" id="{451A57D0-8485-585F-A123-D6F8554B9BFA}"/>
              </a:ext>
            </a:extLst>
          </p:cNvPr>
          <p:cNvSpPr>
            <a:spLocks noGrp="1"/>
          </p:cNvSpPr>
          <p:nvPr>
            <p:ph type="sldNum" sz="quarter" idx="5"/>
          </p:nvPr>
        </p:nvSpPr>
        <p:spPr/>
        <p:txBody>
          <a:bodyPr/>
          <a:lstStyle/>
          <a:p>
            <a:pPr>
              <a:defRPr/>
            </a:pPr>
            <a:fld id="{79642909-6448-426E-9ED7-EFF6CDC2E25C}" type="slidenum">
              <a:rPr lang="ko-KR" altLang="en-US" smtClean="0"/>
              <a:pPr>
                <a:defRPr/>
              </a:pPr>
              <a:t>12</a:t>
            </a:fld>
            <a:endParaRPr lang="en-US" altLang="ko-KR" dirty="0"/>
          </a:p>
        </p:txBody>
      </p:sp>
    </p:spTree>
    <p:extLst>
      <p:ext uri="{BB962C8B-B14F-4D97-AF65-F5344CB8AC3E}">
        <p14:creationId xmlns:p14="http://schemas.microsoft.com/office/powerpoint/2010/main" val="22441477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64EE19-80EF-96DE-DC43-A1E355BB417E}"/>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9CFBFE00-64C4-94AF-DCFC-24905179E64F}"/>
              </a:ext>
            </a:extLst>
          </p:cNvPr>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슬라이드 노트 개체 틀 2">
                <a:extLst>
                  <a:ext uri="{FF2B5EF4-FFF2-40B4-BE49-F238E27FC236}">
                    <a16:creationId xmlns:a16="http://schemas.microsoft.com/office/drawing/2014/main" id="{06E75ACC-1DDE-8BCE-5005-5A62EBB3E891}"/>
                  </a:ext>
                </a:extLst>
              </p:cNvPr>
              <p:cNvSpPr>
                <a:spLocks noGrp="1"/>
              </p:cNvSpPr>
              <p:nvPr>
                <p:ph type="body" idx="1"/>
              </p:nvPr>
            </p:nvSpPr>
            <p:spPr/>
            <p:txBody>
              <a:bodyPr/>
              <a:lstStyle/>
              <a:p>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안녕하십니까</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endParaRPr lang="ko-KR" altLang="en-US" dirty="0">
                  <a:effectLst/>
                </a:endParaRPr>
              </a:p>
              <a:p>
                <a:r>
                  <a:rPr kumimoji="1" lang="ko-KR" altLang="en-US" sz="1200" b="0" i="0" kern="1200" dirty="0" err="1">
                    <a:solidFill>
                      <a:schemeClr val="tx1"/>
                    </a:solidFill>
                    <a:effectLst/>
                    <a:latin typeface="맑은 고딕" panose="020B0503020000020004" pitchFamily="50" charset="-127"/>
                    <a:ea typeface="맑은 고딕" panose="020B0503020000020004" pitchFamily="50" charset="-127"/>
                    <a:cs typeface="+mn-cs"/>
                  </a:rPr>
                  <a:t>김선중</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 선임입니다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p>
              <a:p>
                <a:b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br>
                <a:endPar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endParaRPr>
              </a:p>
              <a:p>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파이썬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gymnasium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라이브러리에서</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환경이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state transition</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과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reward</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를 제공한다는 것에 대한 근거를 찾아보았습니다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p>
              <a:p>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- 1_gym_step_1.png</a:t>
                </a:r>
              </a:p>
              <a:p>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- 2_gym_step_2.png</a:t>
                </a:r>
              </a:p>
              <a:p>
                <a:b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br>
                <a:endPar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endParaRPr>
              </a:p>
              <a:p>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출처는 </a:t>
                </a:r>
                <a:r>
                  <a:rPr kumimoji="1" lang="en-US" altLang="ko-KR" sz="1200" b="0" i="0" u="sng" kern="1200" dirty="0">
                    <a:solidFill>
                      <a:schemeClr val="tx1"/>
                    </a:solidFill>
                    <a:effectLst/>
                    <a:latin typeface="맑은 고딕" panose="020B0503020000020004" pitchFamily="50" charset="-127"/>
                    <a:ea typeface="맑은 고딕" panose="020B0503020000020004" pitchFamily="50" charset="-127"/>
                    <a:cs typeface="+mn-cs"/>
                    <a:hlinkClick r:id="rId3"/>
                  </a:rPr>
                  <a:t>https://gymnasium.farama.org/api/env/</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 입니다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Env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클래스의 맨 처음 메소드인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step</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은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action</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을 인자로 받고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next observation, reward</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를 </a:t>
                </a:r>
                <a:r>
                  <a:rPr kumimoji="1" lang="ko-KR" altLang="en-US" sz="1200" b="0" i="0" kern="1200" dirty="0" err="1">
                    <a:solidFill>
                      <a:schemeClr val="tx1"/>
                    </a:solidFill>
                    <a:effectLst/>
                    <a:latin typeface="맑은 고딕" panose="020B0503020000020004" pitchFamily="50" charset="-127"/>
                    <a:ea typeface="맑은 고딕" panose="020B0503020000020004" pitchFamily="50" charset="-127"/>
                    <a:cs typeface="+mn-cs"/>
                  </a:rPr>
                  <a:t>리턴합니다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이때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observation</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은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state</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과 거의 비슷한 것이라고 해석 가능합니다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p>
              <a:p>
                <a:b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br>
                <a:endPar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endParaRPr>
              </a:p>
              <a:p>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또한 환경모델의 의미에 대해서도 찾아보았습니다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state, action</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이 주어졌을 때</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next state</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과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reward</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를 예측하는 모델을 환경모델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(model of the environment)</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이라고 하고 있습니다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p>
              <a:p>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- 3_environment_model.png</a:t>
                </a:r>
              </a:p>
              <a:p>
                <a:b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br>
                <a:endPar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endParaRPr>
              </a:p>
              <a:p>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출처는 강화학습의 교과서로 많이 활용되는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Sutton</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의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"Reinforcement Learning" (</a:t>
                </a:r>
                <a:r>
                  <a:rPr kumimoji="1" lang="en-US" altLang="ko-KR" sz="1200" b="0" i="0" u="sng" kern="1200" dirty="0">
                    <a:solidFill>
                      <a:schemeClr val="tx1"/>
                    </a:solidFill>
                    <a:effectLst/>
                    <a:latin typeface="맑은 고딕" panose="020B0503020000020004" pitchFamily="50" charset="-127"/>
                    <a:ea typeface="맑은 고딕" panose="020B0503020000020004" pitchFamily="50" charset="-127"/>
                    <a:cs typeface="+mn-cs"/>
                    <a:hlinkClick r:id="rId4"/>
                  </a:rPr>
                  <a:t>https://web.stanford.edu/class/psych209/Readings/SuttonBartoIPRLBook2ndEd.pdf</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1</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장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3</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절입니다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이 책의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3</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장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5</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절과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6</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절에 해당 내용이 더 자세히 나오고 있는데</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강화학습의 배경이 되는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(finite) MDP</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가 구성되려면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p(s',</a:t>
                </a:r>
                <a:r>
                  <a:rPr kumimoji="1" lang="en-US" altLang="ko-KR" sz="1200" b="0" i="0" kern="1200" dirty="0" err="1">
                    <a:solidFill>
                      <a:schemeClr val="tx1"/>
                    </a:solidFill>
                    <a:effectLst/>
                    <a:latin typeface="맑은 고딕" panose="020B0503020000020004" pitchFamily="50" charset="-127"/>
                    <a:ea typeface="맑은 고딕" panose="020B0503020000020004" pitchFamily="50" charset="-127"/>
                    <a:cs typeface="+mn-cs"/>
                  </a:rPr>
                  <a:t>r|s,a</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가 필요하다고 되어 있습니다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이를 통해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p(s'|</a:t>
                </a:r>
                <a:r>
                  <a:rPr kumimoji="1" lang="en-US" altLang="ko-KR" sz="1200" b="0" i="0" kern="1200" dirty="0" err="1">
                    <a:solidFill>
                      <a:schemeClr val="tx1"/>
                    </a:solidFill>
                    <a:effectLst/>
                    <a:latin typeface="맑은 고딕" panose="020B0503020000020004" pitchFamily="50" charset="-127"/>
                    <a:ea typeface="맑은 고딕" panose="020B0503020000020004" pitchFamily="50" charset="-127"/>
                    <a:cs typeface="+mn-cs"/>
                  </a:rPr>
                  <a:t>s,a</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와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r(</a:t>
                </a:r>
                <a:r>
                  <a:rPr kumimoji="1" lang="en-US" altLang="ko-KR" sz="1200" b="0" i="0" kern="1200" dirty="0" err="1">
                    <a:solidFill>
                      <a:schemeClr val="tx1"/>
                    </a:solidFill>
                    <a:effectLst/>
                    <a:latin typeface="맑은 고딕" panose="020B0503020000020004" pitchFamily="50" charset="-127"/>
                    <a:ea typeface="맑은 고딕" panose="020B0503020000020004" pitchFamily="50" charset="-127"/>
                    <a:cs typeface="+mn-cs"/>
                  </a:rPr>
                  <a:t>s,a</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을 계산할 수 있음이 식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(3.7), (3.8)</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에 설명되어 있습니다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p>
              <a:p>
                <a:b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br>
                <a:endPar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endParaRPr>
              </a:p>
              <a:p>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이것들에 따르면</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일반적인 강화학습에서 환경이 구성됨에 있어서 두 환경모델인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state transition probability p(s'|</a:t>
                </a:r>
                <a:r>
                  <a:rPr kumimoji="1" lang="en-US" altLang="ko-KR" sz="1200" b="0" i="0" kern="1200" dirty="0" err="1">
                    <a:solidFill>
                      <a:schemeClr val="tx1"/>
                    </a:solidFill>
                    <a:effectLst/>
                    <a:latin typeface="맑은 고딕" panose="020B0503020000020004" pitchFamily="50" charset="-127"/>
                    <a:ea typeface="맑은 고딕" panose="020B0503020000020004" pitchFamily="50" charset="-127"/>
                    <a:cs typeface="+mn-cs"/>
                  </a:rPr>
                  <a:t>s,a</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와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reward function r(</a:t>
                </a:r>
                <a:r>
                  <a:rPr kumimoji="1" lang="en-US" altLang="ko-KR" sz="1200" b="0" i="0" kern="1200" dirty="0" err="1">
                    <a:solidFill>
                      <a:schemeClr val="tx1"/>
                    </a:solidFill>
                    <a:effectLst/>
                    <a:latin typeface="맑은 고딕" panose="020B0503020000020004" pitchFamily="50" charset="-127"/>
                    <a:ea typeface="맑은 고딕" panose="020B0503020000020004" pitchFamily="50" charset="-127"/>
                    <a:cs typeface="+mn-cs"/>
                  </a:rPr>
                  <a:t>s,a</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이 반드시 정의되어야 함을 알 수 있을 것 같습니다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그리고 이 환경모델을 토대로 해야만 강화학습 모델을 만들 수 있을 것 같습니다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p>
              <a:p>
                <a:b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br>
                <a:endPar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endParaRPr>
              </a:p>
              <a:p>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DQN</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이나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DDPG</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와 같은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RL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알고리즘이 환경모델을 알아야 한다고 말하려는 것은 아닙니다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실제로 이 알고리즘들은 환경모델을 모르는 채로 환경을 추정해가며 학습합니다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(model-free).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하지만 일단 강화학습 문제가 성립하기 위해서는 환경모델이 구성되어 있어야 할 것 같다는 취지에서 </a:t>
                </a:r>
                <a:r>
                  <a:rPr kumimoji="1" lang="ko-KR" altLang="en-US" sz="1200" b="0" i="0" kern="1200" dirty="0" err="1">
                    <a:solidFill>
                      <a:schemeClr val="tx1"/>
                    </a:solidFill>
                    <a:effectLst/>
                    <a:latin typeface="맑은 고딕" panose="020B0503020000020004" pitchFamily="50" charset="-127"/>
                    <a:ea typeface="맑은 고딕" panose="020B0503020000020004" pitchFamily="50" charset="-127"/>
                    <a:cs typeface="+mn-cs"/>
                  </a:rPr>
                  <a:t>공유드립니다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p>
              <a:p>
                <a:b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br>
                <a:endPar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endParaRPr>
              </a:p>
              <a:p>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다만</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이상은 일반적인 강화학습에 대한 이야기이므로</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공정 상황에서 강화학습이 어떻게 적용될 수 있을지 하는 문제에 대해서는 더 찾아보겠습니다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p>
              <a:p>
                <a:b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br>
                <a:endPar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endParaRPr>
              </a:p>
              <a:p>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감사합니다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p>
              <a:p>
                <a:r>
                  <a:rPr kumimoji="1" lang="ko-KR" altLang="en-US" sz="1200" b="0" i="0" kern="1200" dirty="0" err="1">
                    <a:solidFill>
                      <a:schemeClr val="tx1"/>
                    </a:solidFill>
                    <a:effectLst/>
                    <a:latin typeface="맑은 고딕" panose="020B0503020000020004" pitchFamily="50" charset="-127"/>
                    <a:ea typeface="맑은 고딕" panose="020B0503020000020004" pitchFamily="50" charset="-127"/>
                    <a:cs typeface="+mn-cs"/>
                  </a:rPr>
                  <a:t>김선중</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 드림</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p>
              <a:p>
                <a:endParaRPr lang="en-US" altLang="ko-KR" dirty="0"/>
              </a:p>
            </p:txBody>
          </p:sp>
        </mc:Choice>
        <mc:Fallback xmlns="">
          <p:sp>
            <p:nvSpPr>
              <p:cNvPr id="3" name="슬라이드 노트 개체 틀 2">
                <a:extLst>
                  <a:ext uri="{FF2B5EF4-FFF2-40B4-BE49-F238E27FC236}">
                    <a16:creationId xmlns:a16="http://schemas.microsoft.com/office/drawing/2014/main" id="{DA150843-E663-57CD-7577-6F739DE9EB42}"/>
                  </a:ext>
                </a:extLst>
              </p:cNvPr>
              <p:cNvSpPr>
                <a:spLocks noGrp="1"/>
              </p:cNvSpPr>
              <p:nvPr>
                <p:ph type="body" idx="1"/>
              </p:nvPr>
            </p:nvSpPr>
            <p:spPr/>
            <p:txBody>
              <a:bodyPr/>
              <a:lstStyle/>
              <a:p>
                <a:pPr marL="180000" indent="-180000">
                  <a:buFont typeface="Arial" panose="020B0604020202020204" pitchFamily="34" charset="0"/>
                  <a:buChar char="•"/>
                </a:pPr>
                <a:r>
                  <a:rPr lang="en-US" altLang="ko-KR" sz="1200" dirty="0">
                    <a:latin typeface="+mn-ea"/>
                  </a:rPr>
                  <a:t>DQN</a:t>
                </a:r>
                <a:r>
                  <a:rPr lang="ko-KR" altLang="en-US" sz="1200" dirty="0">
                    <a:latin typeface="+mn-ea"/>
                  </a:rPr>
                  <a:t>과</a:t>
                </a:r>
                <a:r>
                  <a:rPr lang="en-US" altLang="ko-KR" sz="1200" dirty="0">
                    <a:latin typeface="+mn-ea"/>
                  </a:rPr>
                  <a:t> DDPG</a:t>
                </a:r>
                <a:r>
                  <a:rPr lang="ko-KR" altLang="en-US" sz="1200" dirty="0">
                    <a:latin typeface="+mn-ea"/>
                  </a:rPr>
                  <a:t>의 </a:t>
                </a:r>
                <a:r>
                  <a:rPr lang="en-US" altLang="ko-KR" sz="1200" dirty="0">
                    <a:latin typeface="+mn-ea"/>
                  </a:rPr>
                  <a:t>pseudo-code</a:t>
                </a:r>
                <a:r>
                  <a:rPr lang="ko-KR" altLang="en-US" sz="1200" dirty="0">
                    <a:latin typeface="+mn-ea"/>
                  </a:rPr>
                  <a:t>에서 </a:t>
                </a:r>
                <a:r>
                  <a:rPr lang="en-US" altLang="ko-KR" sz="1200" i="0" dirty="0">
                    <a:latin typeface="Cambria Math" panose="02040503050406030204" pitchFamily="18" charset="0"/>
                  </a:rPr>
                  <a:t>𝑠’</a:t>
                </a:r>
                <a:r>
                  <a:rPr lang="en-US" altLang="ko-KR" sz="1200" dirty="0">
                    <a:latin typeface="+mn-ea"/>
                  </a:rPr>
                  <a:t> </a:t>
                </a:r>
                <a:r>
                  <a:rPr lang="ko-KR" altLang="en-US" sz="1200" dirty="0">
                    <a:latin typeface="+mn-ea"/>
                  </a:rPr>
                  <a:t>혹은 </a:t>
                </a:r>
                <a:r>
                  <a:rPr lang="en-US" altLang="ko-KR" sz="1200" i="0" dirty="0">
                    <a:latin typeface="Cambria Math" panose="02040503050406030204" pitchFamily="18" charset="0"/>
                  </a:rPr>
                  <a:t>𝑠_(</a:t>
                </a:r>
                <a:r>
                  <a:rPr lang="en-US" altLang="ko-KR" sz="1200" b="0" i="0" dirty="0">
                    <a:latin typeface="Cambria Math" panose="02040503050406030204" pitchFamily="18" charset="0"/>
                  </a:rPr>
                  <a:t>𝑡+1)</a:t>
                </a:r>
                <a:r>
                  <a:rPr lang="ko-KR" altLang="en-US" sz="1200" dirty="0">
                    <a:latin typeface="+mn-ea"/>
                  </a:rPr>
                  <a:t>을 </a:t>
                </a:r>
                <a:r>
                  <a:rPr lang="en-US" altLang="ko-KR" sz="1200" dirty="0">
                    <a:latin typeface="+mn-ea"/>
                  </a:rPr>
                  <a:t>observe</a:t>
                </a:r>
                <a:r>
                  <a:rPr lang="ko-KR" altLang="en-US" sz="1200" dirty="0">
                    <a:latin typeface="+mn-ea"/>
                  </a:rPr>
                  <a:t>한다고 되어 있다</a:t>
                </a:r>
                <a:r>
                  <a:rPr lang="en-US" altLang="ko-KR" sz="1200" dirty="0">
                    <a:latin typeface="+mn-ea"/>
                  </a:rPr>
                  <a:t>. DQN </a:t>
                </a:r>
                <a:r>
                  <a:rPr lang="ko-KR" altLang="en-US" sz="1200" dirty="0">
                    <a:latin typeface="+mn-ea"/>
                  </a:rPr>
                  <a:t>논문에서의 </a:t>
                </a:r>
                <a:r>
                  <a:rPr lang="en-US" altLang="ko-KR" sz="1200" dirty="0">
                    <a:latin typeface="+mn-ea"/>
                  </a:rPr>
                  <a:t>DQN</a:t>
                </a:r>
                <a:r>
                  <a:rPr lang="ko-KR" altLang="en-US" sz="1200" dirty="0">
                    <a:latin typeface="+mn-ea"/>
                  </a:rPr>
                  <a:t>은 </a:t>
                </a:r>
                <a:r>
                  <a:rPr lang="en-US" altLang="ko-KR" sz="1200" dirty="0" err="1">
                    <a:latin typeface="+mn-ea"/>
                  </a:rPr>
                  <a:t>atari</a:t>
                </a:r>
                <a:r>
                  <a:rPr lang="en-US" altLang="ko-KR" sz="1200" dirty="0">
                    <a:latin typeface="+mn-ea"/>
                  </a:rPr>
                  <a:t> </a:t>
                </a:r>
                <a:r>
                  <a:rPr lang="ko-KR" altLang="en-US" sz="1200" dirty="0">
                    <a:latin typeface="+mn-ea"/>
                  </a:rPr>
                  <a:t>문제를 푸는 것이므로 바로 다음 순간의 화면을 </a:t>
                </a:r>
                <a:r>
                  <a:rPr lang="en-US" altLang="ko-KR" sz="1200" dirty="0">
                    <a:latin typeface="+mn-ea"/>
                  </a:rPr>
                  <a:t>CNN</a:t>
                </a:r>
                <a:r>
                  <a:rPr lang="ko-KR" altLang="en-US" sz="1200" dirty="0">
                    <a:latin typeface="+mn-ea"/>
                  </a:rPr>
                  <a:t>으로 인식할 수 있고 그렇게 </a:t>
                </a:r>
                <a:r>
                  <a:rPr lang="en-US" altLang="ko-KR" sz="1200" dirty="0">
                    <a:latin typeface="+mn-ea"/>
                  </a:rPr>
                  <a:t>next state</a:t>
                </a:r>
                <a:r>
                  <a:rPr lang="ko-KR" altLang="en-US" sz="1200" dirty="0">
                    <a:latin typeface="+mn-ea"/>
                  </a:rPr>
                  <a:t>를 정하는 식으로 되어 있다</a:t>
                </a:r>
                <a:r>
                  <a:rPr lang="en-US" altLang="ko-KR" sz="1200" dirty="0">
                    <a:latin typeface="+mn-ea"/>
                  </a:rPr>
                  <a:t>. </a:t>
                </a:r>
                <a:r>
                  <a:rPr lang="ko-KR" altLang="en-US" sz="1200" dirty="0">
                    <a:latin typeface="+mn-ea"/>
                  </a:rPr>
                  <a:t>즉 </a:t>
                </a:r>
                <a:r>
                  <a:rPr lang="en-US" altLang="ko-KR" sz="1200" dirty="0">
                    <a:latin typeface="+mn-ea"/>
                  </a:rPr>
                  <a:t>emulator</a:t>
                </a:r>
                <a:r>
                  <a:rPr lang="ko-KR" altLang="en-US" sz="1200" dirty="0">
                    <a:latin typeface="+mn-ea"/>
                  </a:rPr>
                  <a:t>가 있어서 문제가 없다</a:t>
                </a:r>
                <a:r>
                  <a:rPr lang="en-US" altLang="ko-KR" sz="1200" dirty="0">
                    <a:latin typeface="+mn-ea"/>
                  </a:rPr>
                  <a:t>.</a:t>
                </a:r>
              </a:p>
              <a:p>
                <a:pPr marL="180000" indent="-180000">
                  <a:buFont typeface="Arial" panose="020B0604020202020204" pitchFamily="34" charset="0"/>
                  <a:buChar char="•"/>
                </a:pPr>
                <a:r>
                  <a:rPr lang="en-US" altLang="ko-KR" sz="1200" dirty="0">
                    <a:latin typeface="+mn-ea"/>
                  </a:rPr>
                  <a:t>DDQN </a:t>
                </a:r>
                <a:r>
                  <a:rPr lang="ko-KR" altLang="en-US" sz="1200" dirty="0">
                    <a:latin typeface="+mn-ea"/>
                  </a:rPr>
                  <a:t>논문에서는 </a:t>
                </a:r>
                <a:r>
                  <a:rPr lang="en-US" altLang="ko-KR" sz="1200" dirty="0">
                    <a:latin typeface="+mn-ea"/>
                  </a:rPr>
                  <a:t>cartpole, gripper(</a:t>
                </a:r>
                <a:r>
                  <a:rPr lang="ko-KR" altLang="en-US" sz="1200" dirty="0" err="1">
                    <a:latin typeface="+mn-ea"/>
                  </a:rPr>
                  <a:t>로봇팔</a:t>
                </a:r>
                <a:r>
                  <a:rPr lang="en-US" altLang="ko-KR" sz="1200" dirty="0">
                    <a:latin typeface="+mn-ea"/>
                  </a:rPr>
                  <a:t>), puck striking, locomotion(</a:t>
                </a:r>
                <a:r>
                  <a:rPr lang="ko-KR" altLang="en-US" sz="1200" dirty="0">
                    <a:latin typeface="+mn-ea"/>
                  </a:rPr>
                  <a:t>자율보행</a:t>
                </a:r>
                <a:r>
                  <a:rPr lang="en-US" altLang="ko-KR" sz="1200" dirty="0">
                    <a:latin typeface="+mn-ea"/>
                  </a:rPr>
                  <a:t>) </a:t>
                </a:r>
                <a:r>
                  <a:rPr lang="ko-KR" altLang="en-US" sz="1200" dirty="0">
                    <a:latin typeface="+mn-ea"/>
                  </a:rPr>
                  <a:t>등의 문제를 다뤘고 그때 </a:t>
                </a:r>
                <a:r>
                  <a:rPr lang="en-US" altLang="ko-KR" sz="1200" dirty="0">
                    <a:latin typeface="+mn-ea"/>
                  </a:rPr>
                  <a:t>emulator</a:t>
                </a:r>
                <a:r>
                  <a:rPr lang="ko-KR" altLang="en-US" sz="1200" dirty="0">
                    <a:latin typeface="+mn-ea"/>
                  </a:rPr>
                  <a:t>로서 물리엔진 </a:t>
                </a:r>
                <a:r>
                  <a:rPr lang="en-US" altLang="ko-KR" sz="1200" dirty="0" err="1">
                    <a:latin typeface="+mn-ea"/>
                  </a:rPr>
                  <a:t>MuJoCo</a:t>
                </a:r>
                <a:r>
                  <a:rPr lang="ko-KR" altLang="en-US" sz="1200" dirty="0">
                    <a:latin typeface="+mn-ea"/>
                  </a:rPr>
                  <a:t>를 사용했다고 되어 있다</a:t>
                </a:r>
                <a:r>
                  <a:rPr lang="en-US" altLang="ko-KR" sz="1200" dirty="0">
                    <a:latin typeface="+mn-ea"/>
                  </a:rPr>
                  <a:t>.</a:t>
                </a:r>
              </a:p>
              <a:p>
                <a:pPr marL="180000" indent="-180000">
                  <a:buFont typeface="Arial" panose="020B0604020202020204" pitchFamily="34" charset="0"/>
                  <a:buChar char="•"/>
                </a:pPr>
                <a:r>
                  <a:rPr lang="ko-KR" altLang="en-US" sz="1200" dirty="0">
                    <a:latin typeface="+mn-ea"/>
                  </a:rPr>
                  <a:t>하지만 일반적인 공정 문제에서는</a:t>
                </a:r>
                <a:r>
                  <a:rPr lang="en-US" altLang="ko-KR" sz="1200" dirty="0">
                    <a:latin typeface="+mn-ea"/>
                  </a:rPr>
                  <a:t>, next state</a:t>
                </a:r>
                <a:r>
                  <a:rPr lang="ko-KR" altLang="en-US" sz="1200" dirty="0">
                    <a:latin typeface="+mn-ea"/>
                  </a:rPr>
                  <a:t>는 모든 </a:t>
                </a:r>
                <a:r>
                  <a:rPr lang="en-US" altLang="ko-KR" sz="1200" dirty="0">
                    <a:latin typeface="+mn-ea"/>
                  </a:rPr>
                  <a:t>state</a:t>
                </a:r>
                <a:r>
                  <a:rPr lang="ko-KR" altLang="en-US" sz="1200" dirty="0">
                    <a:latin typeface="+mn-ea"/>
                  </a:rPr>
                  <a:t>를 실시간으로 측정하지 않는 이상 </a:t>
                </a:r>
                <a:r>
                  <a:rPr lang="en-US" altLang="ko-KR" sz="1200" dirty="0">
                    <a:latin typeface="+mn-ea"/>
                  </a:rPr>
                  <a:t>next state</a:t>
                </a:r>
                <a:r>
                  <a:rPr lang="ko-KR" altLang="en-US" sz="1200" dirty="0">
                    <a:latin typeface="+mn-ea"/>
                  </a:rPr>
                  <a:t>를 얻을 수 없다</a:t>
                </a:r>
                <a:r>
                  <a:rPr lang="en-US" altLang="ko-KR" sz="1200" dirty="0">
                    <a:latin typeface="+mn-ea"/>
                  </a:rPr>
                  <a:t>. </a:t>
                </a:r>
                <a:r>
                  <a:rPr lang="ko-KR" altLang="en-US" sz="1200" dirty="0">
                    <a:latin typeface="+mn-ea"/>
                  </a:rPr>
                  <a:t>학습 시에는 </a:t>
                </a:r>
                <a:r>
                  <a:rPr lang="ko-KR" altLang="en-US" sz="1200" dirty="0" err="1">
                    <a:latin typeface="+mn-ea"/>
                  </a:rPr>
                  <a:t>쌓여있는</a:t>
                </a:r>
                <a:r>
                  <a:rPr lang="ko-KR" altLang="en-US" sz="1200" dirty="0">
                    <a:latin typeface="+mn-ea"/>
                  </a:rPr>
                  <a:t> </a:t>
                </a:r>
                <a:r>
                  <a:rPr lang="en-US" altLang="ko-KR" sz="1200" dirty="0">
                    <a:latin typeface="+mn-ea"/>
                  </a:rPr>
                  <a:t>next state</a:t>
                </a:r>
                <a:r>
                  <a:rPr lang="ko-KR" altLang="en-US" sz="1200" dirty="0">
                    <a:latin typeface="+mn-ea"/>
                  </a:rPr>
                  <a:t>를 사용할 수 있겠고</a:t>
                </a:r>
                <a:r>
                  <a:rPr lang="en-US" altLang="ko-KR" sz="1200" dirty="0">
                    <a:latin typeface="+mn-ea"/>
                  </a:rPr>
                  <a:t>, </a:t>
                </a:r>
                <a:r>
                  <a:rPr lang="ko-KR" altLang="en-US" sz="1200" dirty="0">
                    <a:latin typeface="+mn-ea"/>
                  </a:rPr>
                  <a:t>이것이 일정 부분 도움이 될 수 있겠지만</a:t>
                </a:r>
                <a:r>
                  <a:rPr lang="en-US" altLang="ko-KR" sz="1200" dirty="0">
                    <a:latin typeface="+mn-ea"/>
                  </a:rPr>
                  <a:t>, test</a:t>
                </a:r>
                <a:r>
                  <a:rPr lang="ko-KR" altLang="en-US" sz="1200" dirty="0">
                    <a:latin typeface="+mn-ea"/>
                  </a:rPr>
                  <a:t>시에는 가능하지 않다</a:t>
                </a:r>
                <a:r>
                  <a:rPr lang="en-US" altLang="ko-KR" sz="1200" dirty="0">
                    <a:latin typeface="+mn-ea"/>
                  </a:rPr>
                  <a:t>.</a:t>
                </a:r>
              </a:p>
              <a:p>
                <a:endParaRPr lang="ko-KR" altLang="en-US" dirty="0"/>
              </a:p>
            </p:txBody>
          </p:sp>
        </mc:Fallback>
      </mc:AlternateContent>
      <p:sp>
        <p:nvSpPr>
          <p:cNvPr id="4" name="슬라이드 번호 개체 틀 3">
            <a:extLst>
              <a:ext uri="{FF2B5EF4-FFF2-40B4-BE49-F238E27FC236}">
                <a16:creationId xmlns:a16="http://schemas.microsoft.com/office/drawing/2014/main" id="{841DCC57-0666-EA33-EC09-04241F366FEC}"/>
              </a:ext>
            </a:extLst>
          </p:cNvPr>
          <p:cNvSpPr>
            <a:spLocks noGrp="1"/>
          </p:cNvSpPr>
          <p:nvPr>
            <p:ph type="sldNum" sz="quarter" idx="5"/>
          </p:nvPr>
        </p:nvSpPr>
        <p:spPr/>
        <p:txBody>
          <a:bodyPr/>
          <a:lstStyle/>
          <a:p>
            <a:pPr>
              <a:defRPr/>
            </a:pPr>
            <a:fld id="{79642909-6448-426E-9ED7-EFF6CDC2E25C}" type="slidenum">
              <a:rPr lang="ko-KR" altLang="en-US" smtClean="0"/>
              <a:pPr>
                <a:defRPr/>
              </a:pPr>
              <a:t>13</a:t>
            </a:fld>
            <a:endParaRPr lang="en-US" altLang="ko-KR" dirty="0"/>
          </a:p>
        </p:txBody>
      </p:sp>
    </p:spTree>
    <p:extLst>
      <p:ext uri="{BB962C8B-B14F-4D97-AF65-F5344CB8AC3E}">
        <p14:creationId xmlns:p14="http://schemas.microsoft.com/office/powerpoint/2010/main" val="18113442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BB0F27-7CAE-4834-02E1-F8EABCBA2B1D}"/>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B211B249-3C87-216E-B353-D20761B1BF94}"/>
              </a:ext>
            </a:extLst>
          </p:cNvPr>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슬라이드 노트 개체 틀 2">
                <a:extLst>
                  <a:ext uri="{FF2B5EF4-FFF2-40B4-BE49-F238E27FC236}">
                    <a16:creationId xmlns:a16="http://schemas.microsoft.com/office/drawing/2014/main" id="{ADEA0F96-33E7-C17E-B92F-5DDB4BF234C0}"/>
                  </a:ext>
                </a:extLst>
              </p:cNvPr>
              <p:cNvSpPr>
                <a:spLocks noGrp="1"/>
              </p:cNvSpPr>
              <p:nvPr>
                <p:ph type="body" idx="1"/>
              </p:nvPr>
            </p:nvSpPr>
            <p:spPr/>
            <p:txBody>
              <a:bodyPr/>
              <a:lstStyle/>
              <a:p>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안녕하십니까</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endParaRPr lang="ko-KR" altLang="en-US" dirty="0">
                  <a:effectLst/>
                </a:endParaRPr>
              </a:p>
              <a:p>
                <a:r>
                  <a:rPr kumimoji="1" lang="ko-KR" altLang="en-US" sz="1200" b="0" i="0" kern="1200" dirty="0" err="1">
                    <a:solidFill>
                      <a:schemeClr val="tx1"/>
                    </a:solidFill>
                    <a:effectLst/>
                    <a:latin typeface="맑은 고딕" panose="020B0503020000020004" pitchFamily="50" charset="-127"/>
                    <a:ea typeface="맑은 고딕" panose="020B0503020000020004" pitchFamily="50" charset="-127"/>
                    <a:cs typeface="+mn-cs"/>
                  </a:rPr>
                  <a:t>김선중</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 선임입니다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p>
              <a:p>
                <a:b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br>
                <a:endPar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endParaRPr>
              </a:p>
              <a:p>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파이썬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gymnasium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라이브러리에서</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환경이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state transition</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과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reward</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를 제공한다는 것에 대한 근거를 찾아보았습니다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p>
              <a:p>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- 1_gym_step_1.png</a:t>
                </a:r>
              </a:p>
              <a:p>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- 2_gym_step_2.png</a:t>
                </a:r>
              </a:p>
              <a:p>
                <a:b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br>
                <a:endPar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endParaRPr>
              </a:p>
              <a:p>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출처는 </a:t>
                </a:r>
                <a:r>
                  <a:rPr kumimoji="1" lang="en-US" altLang="ko-KR" sz="1200" b="0" i="0" u="sng" kern="1200" dirty="0">
                    <a:solidFill>
                      <a:schemeClr val="tx1"/>
                    </a:solidFill>
                    <a:effectLst/>
                    <a:latin typeface="맑은 고딕" panose="020B0503020000020004" pitchFamily="50" charset="-127"/>
                    <a:ea typeface="맑은 고딕" panose="020B0503020000020004" pitchFamily="50" charset="-127"/>
                    <a:cs typeface="+mn-cs"/>
                    <a:hlinkClick r:id="rId3"/>
                  </a:rPr>
                  <a:t>https://gymnasium.farama.org/api/env/</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 입니다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Env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클래스의 맨 처음 메소드인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step</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은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action</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을 인자로 받고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next observation, reward</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를 </a:t>
                </a:r>
                <a:r>
                  <a:rPr kumimoji="1" lang="ko-KR" altLang="en-US" sz="1200" b="0" i="0" kern="1200" dirty="0" err="1">
                    <a:solidFill>
                      <a:schemeClr val="tx1"/>
                    </a:solidFill>
                    <a:effectLst/>
                    <a:latin typeface="맑은 고딕" panose="020B0503020000020004" pitchFamily="50" charset="-127"/>
                    <a:ea typeface="맑은 고딕" panose="020B0503020000020004" pitchFamily="50" charset="-127"/>
                    <a:cs typeface="+mn-cs"/>
                  </a:rPr>
                  <a:t>리턴합니다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이때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observation</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은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state</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과 거의 비슷한 것이라고 해석 가능합니다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p>
              <a:p>
                <a:b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br>
                <a:endPar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endParaRPr>
              </a:p>
              <a:p>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또한 환경모델의 의미에 대해서도 찾아보았습니다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state, action</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이 주어졌을 때</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next state</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과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reward</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를 예측하는 모델을 환경모델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(model of the environment)</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이라고 하고 있습니다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p>
              <a:p>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- 3_environment_model.png</a:t>
                </a:r>
              </a:p>
              <a:p>
                <a:b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br>
                <a:endPar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endParaRPr>
              </a:p>
              <a:p>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출처는 강화학습의 교과서로 많이 활용되는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Sutton</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의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"Reinforcement Learning" (</a:t>
                </a:r>
                <a:r>
                  <a:rPr kumimoji="1" lang="en-US" altLang="ko-KR" sz="1200" b="0" i="0" u="sng" kern="1200" dirty="0">
                    <a:solidFill>
                      <a:schemeClr val="tx1"/>
                    </a:solidFill>
                    <a:effectLst/>
                    <a:latin typeface="맑은 고딕" panose="020B0503020000020004" pitchFamily="50" charset="-127"/>
                    <a:ea typeface="맑은 고딕" panose="020B0503020000020004" pitchFamily="50" charset="-127"/>
                    <a:cs typeface="+mn-cs"/>
                    <a:hlinkClick r:id="rId4"/>
                  </a:rPr>
                  <a:t>https://web.stanford.edu/class/psych209/Readings/SuttonBartoIPRLBook2ndEd.pdf</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1</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장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3</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절입니다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이 책의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3</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장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5</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절과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6</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절에 해당 내용이 더 자세히 나오고 있는데</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강화학습의 배경이 되는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(finite) MDP</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가 구성되려면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p(s',</a:t>
                </a:r>
                <a:r>
                  <a:rPr kumimoji="1" lang="en-US" altLang="ko-KR" sz="1200" b="0" i="0" kern="1200" dirty="0" err="1">
                    <a:solidFill>
                      <a:schemeClr val="tx1"/>
                    </a:solidFill>
                    <a:effectLst/>
                    <a:latin typeface="맑은 고딕" panose="020B0503020000020004" pitchFamily="50" charset="-127"/>
                    <a:ea typeface="맑은 고딕" panose="020B0503020000020004" pitchFamily="50" charset="-127"/>
                    <a:cs typeface="+mn-cs"/>
                  </a:rPr>
                  <a:t>r|s,a</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가 필요하다고 되어 있습니다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이를 통해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p(s'|</a:t>
                </a:r>
                <a:r>
                  <a:rPr kumimoji="1" lang="en-US" altLang="ko-KR" sz="1200" b="0" i="0" kern="1200" dirty="0" err="1">
                    <a:solidFill>
                      <a:schemeClr val="tx1"/>
                    </a:solidFill>
                    <a:effectLst/>
                    <a:latin typeface="맑은 고딕" panose="020B0503020000020004" pitchFamily="50" charset="-127"/>
                    <a:ea typeface="맑은 고딕" panose="020B0503020000020004" pitchFamily="50" charset="-127"/>
                    <a:cs typeface="+mn-cs"/>
                  </a:rPr>
                  <a:t>s,a</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와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r(</a:t>
                </a:r>
                <a:r>
                  <a:rPr kumimoji="1" lang="en-US" altLang="ko-KR" sz="1200" b="0" i="0" kern="1200" dirty="0" err="1">
                    <a:solidFill>
                      <a:schemeClr val="tx1"/>
                    </a:solidFill>
                    <a:effectLst/>
                    <a:latin typeface="맑은 고딕" panose="020B0503020000020004" pitchFamily="50" charset="-127"/>
                    <a:ea typeface="맑은 고딕" panose="020B0503020000020004" pitchFamily="50" charset="-127"/>
                    <a:cs typeface="+mn-cs"/>
                  </a:rPr>
                  <a:t>s,a</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을 계산할 수 있음이 식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(3.7), (3.8)</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에 설명되어 있습니다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p>
              <a:p>
                <a:b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br>
                <a:endPar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endParaRPr>
              </a:p>
              <a:p>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이것들에 따르면</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일반적인 강화학습에서 환경이 구성됨에 있어서 두 환경모델인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state transition probability p(s'|</a:t>
                </a:r>
                <a:r>
                  <a:rPr kumimoji="1" lang="en-US" altLang="ko-KR" sz="1200" b="0" i="0" kern="1200" dirty="0" err="1">
                    <a:solidFill>
                      <a:schemeClr val="tx1"/>
                    </a:solidFill>
                    <a:effectLst/>
                    <a:latin typeface="맑은 고딕" panose="020B0503020000020004" pitchFamily="50" charset="-127"/>
                    <a:ea typeface="맑은 고딕" panose="020B0503020000020004" pitchFamily="50" charset="-127"/>
                    <a:cs typeface="+mn-cs"/>
                  </a:rPr>
                  <a:t>s,a</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와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reward function r(</a:t>
                </a:r>
                <a:r>
                  <a:rPr kumimoji="1" lang="en-US" altLang="ko-KR" sz="1200" b="0" i="0" kern="1200" dirty="0" err="1">
                    <a:solidFill>
                      <a:schemeClr val="tx1"/>
                    </a:solidFill>
                    <a:effectLst/>
                    <a:latin typeface="맑은 고딕" panose="020B0503020000020004" pitchFamily="50" charset="-127"/>
                    <a:ea typeface="맑은 고딕" panose="020B0503020000020004" pitchFamily="50" charset="-127"/>
                    <a:cs typeface="+mn-cs"/>
                  </a:rPr>
                  <a:t>s,a</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이 반드시 정의되어야 함을 알 수 있을 것 같습니다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그리고 이 환경모델을 토대로 해야만 강화학습 모델을 만들 수 있을 것 같습니다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p>
              <a:p>
                <a:b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br>
                <a:endPar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endParaRPr>
              </a:p>
              <a:p>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DQN</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이나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DDPG</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와 같은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RL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알고리즘이 환경모델을 알아야 한다고 말하려는 것은 아닙니다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실제로 이 알고리즘들은 환경모델을 모르는 채로 환경을 추정해가며 학습합니다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(model-free).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하지만 일단 강화학습 문제가 성립하기 위해서는 환경모델이 구성되어 있어야 할 것 같다는 취지에서 </a:t>
                </a:r>
                <a:r>
                  <a:rPr kumimoji="1" lang="ko-KR" altLang="en-US" sz="1200" b="0" i="0" kern="1200" dirty="0" err="1">
                    <a:solidFill>
                      <a:schemeClr val="tx1"/>
                    </a:solidFill>
                    <a:effectLst/>
                    <a:latin typeface="맑은 고딕" panose="020B0503020000020004" pitchFamily="50" charset="-127"/>
                    <a:ea typeface="맑은 고딕" panose="020B0503020000020004" pitchFamily="50" charset="-127"/>
                    <a:cs typeface="+mn-cs"/>
                  </a:rPr>
                  <a:t>공유드립니다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p>
              <a:p>
                <a:b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br>
                <a:endPar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endParaRPr>
              </a:p>
              <a:p>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다만</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이상은 일반적인 강화학습에 대한 이야기이므로</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공정 상황에서 강화학습이 어떻게 적용될 수 있을지 하는 문제에 대해서는 더 찾아보겠습니다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p>
              <a:p>
                <a:b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br>
                <a:endPar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endParaRPr>
              </a:p>
              <a:p>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감사합니다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p>
              <a:p>
                <a:r>
                  <a:rPr kumimoji="1" lang="ko-KR" altLang="en-US" sz="1200" b="0" i="0" kern="1200" dirty="0" err="1">
                    <a:solidFill>
                      <a:schemeClr val="tx1"/>
                    </a:solidFill>
                    <a:effectLst/>
                    <a:latin typeface="맑은 고딕" panose="020B0503020000020004" pitchFamily="50" charset="-127"/>
                    <a:ea typeface="맑은 고딕" panose="020B0503020000020004" pitchFamily="50" charset="-127"/>
                    <a:cs typeface="+mn-cs"/>
                  </a:rPr>
                  <a:t>김선중</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 드림</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p>
              <a:p>
                <a:endParaRPr lang="en-US" altLang="ko-KR" dirty="0"/>
              </a:p>
            </p:txBody>
          </p:sp>
        </mc:Choice>
        <mc:Fallback xmlns="">
          <p:sp>
            <p:nvSpPr>
              <p:cNvPr id="3" name="슬라이드 노트 개체 틀 2">
                <a:extLst>
                  <a:ext uri="{FF2B5EF4-FFF2-40B4-BE49-F238E27FC236}">
                    <a16:creationId xmlns:a16="http://schemas.microsoft.com/office/drawing/2014/main" id="{DA150843-E663-57CD-7577-6F739DE9EB42}"/>
                  </a:ext>
                </a:extLst>
              </p:cNvPr>
              <p:cNvSpPr>
                <a:spLocks noGrp="1"/>
              </p:cNvSpPr>
              <p:nvPr>
                <p:ph type="body" idx="1"/>
              </p:nvPr>
            </p:nvSpPr>
            <p:spPr/>
            <p:txBody>
              <a:bodyPr/>
              <a:lstStyle/>
              <a:p>
                <a:pPr marL="180000" indent="-180000">
                  <a:buFont typeface="Arial" panose="020B0604020202020204" pitchFamily="34" charset="0"/>
                  <a:buChar char="•"/>
                </a:pPr>
                <a:r>
                  <a:rPr lang="en-US" altLang="ko-KR" sz="1200" dirty="0">
                    <a:latin typeface="+mn-ea"/>
                  </a:rPr>
                  <a:t>DQN</a:t>
                </a:r>
                <a:r>
                  <a:rPr lang="ko-KR" altLang="en-US" sz="1200" dirty="0">
                    <a:latin typeface="+mn-ea"/>
                  </a:rPr>
                  <a:t>과</a:t>
                </a:r>
                <a:r>
                  <a:rPr lang="en-US" altLang="ko-KR" sz="1200" dirty="0">
                    <a:latin typeface="+mn-ea"/>
                  </a:rPr>
                  <a:t> DDPG</a:t>
                </a:r>
                <a:r>
                  <a:rPr lang="ko-KR" altLang="en-US" sz="1200" dirty="0">
                    <a:latin typeface="+mn-ea"/>
                  </a:rPr>
                  <a:t>의 </a:t>
                </a:r>
                <a:r>
                  <a:rPr lang="en-US" altLang="ko-KR" sz="1200" dirty="0">
                    <a:latin typeface="+mn-ea"/>
                  </a:rPr>
                  <a:t>pseudo-code</a:t>
                </a:r>
                <a:r>
                  <a:rPr lang="ko-KR" altLang="en-US" sz="1200" dirty="0">
                    <a:latin typeface="+mn-ea"/>
                  </a:rPr>
                  <a:t>에서 </a:t>
                </a:r>
                <a:r>
                  <a:rPr lang="en-US" altLang="ko-KR" sz="1200" i="0" dirty="0">
                    <a:latin typeface="Cambria Math" panose="02040503050406030204" pitchFamily="18" charset="0"/>
                  </a:rPr>
                  <a:t>𝑠’</a:t>
                </a:r>
                <a:r>
                  <a:rPr lang="en-US" altLang="ko-KR" sz="1200" dirty="0">
                    <a:latin typeface="+mn-ea"/>
                  </a:rPr>
                  <a:t> </a:t>
                </a:r>
                <a:r>
                  <a:rPr lang="ko-KR" altLang="en-US" sz="1200" dirty="0">
                    <a:latin typeface="+mn-ea"/>
                  </a:rPr>
                  <a:t>혹은 </a:t>
                </a:r>
                <a:r>
                  <a:rPr lang="en-US" altLang="ko-KR" sz="1200" i="0" dirty="0">
                    <a:latin typeface="Cambria Math" panose="02040503050406030204" pitchFamily="18" charset="0"/>
                  </a:rPr>
                  <a:t>𝑠_(</a:t>
                </a:r>
                <a:r>
                  <a:rPr lang="en-US" altLang="ko-KR" sz="1200" b="0" i="0" dirty="0">
                    <a:latin typeface="Cambria Math" panose="02040503050406030204" pitchFamily="18" charset="0"/>
                  </a:rPr>
                  <a:t>𝑡+1)</a:t>
                </a:r>
                <a:r>
                  <a:rPr lang="ko-KR" altLang="en-US" sz="1200" dirty="0">
                    <a:latin typeface="+mn-ea"/>
                  </a:rPr>
                  <a:t>을 </a:t>
                </a:r>
                <a:r>
                  <a:rPr lang="en-US" altLang="ko-KR" sz="1200" dirty="0">
                    <a:latin typeface="+mn-ea"/>
                  </a:rPr>
                  <a:t>observe</a:t>
                </a:r>
                <a:r>
                  <a:rPr lang="ko-KR" altLang="en-US" sz="1200" dirty="0">
                    <a:latin typeface="+mn-ea"/>
                  </a:rPr>
                  <a:t>한다고 되어 있다</a:t>
                </a:r>
                <a:r>
                  <a:rPr lang="en-US" altLang="ko-KR" sz="1200" dirty="0">
                    <a:latin typeface="+mn-ea"/>
                  </a:rPr>
                  <a:t>. DQN </a:t>
                </a:r>
                <a:r>
                  <a:rPr lang="ko-KR" altLang="en-US" sz="1200" dirty="0">
                    <a:latin typeface="+mn-ea"/>
                  </a:rPr>
                  <a:t>논문에서의 </a:t>
                </a:r>
                <a:r>
                  <a:rPr lang="en-US" altLang="ko-KR" sz="1200" dirty="0">
                    <a:latin typeface="+mn-ea"/>
                  </a:rPr>
                  <a:t>DQN</a:t>
                </a:r>
                <a:r>
                  <a:rPr lang="ko-KR" altLang="en-US" sz="1200" dirty="0">
                    <a:latin typeface="+mn-ea"/>
                  </a:rPr>
                  <a:t>은 </a:t>
                </a:r>
                <a:r>
                  <a:rPr lang="en-US" altLang="ko-KR" sz="1200" dirty="0" err="1">
                    <a:latin typeface="+mn-ea"/>
                  </a:rPr>
                  <a:t>atari</a:t>
                </a:r>
                <a:r>
                  <a:rPr lang="en-US" altLang="ko-KR" sz="1200" dirty="0">
                    <a:latin typeface="+mn-ea"/>
                  </a:rPr>
                  <a:t> </a:t>
                </a:r>
                <a:r>
                  <a:rPr lang="ko-KR" altLang="en-US" sz="1200" dirty="0">
                    <a:latin typeface="+mn-ea"/>
                  </a:rPr>
                  <a:t>문제를 푸는 것이므로 바로 다음 순간의 화면을 </a:t>
                </a:r>
                <a:r>
                  <a:rPr lang="en-US" altLang="ko-KR" sz="1200" dirty="0">
                    <a:latin typeface="+mn-ea"/>
                  </a:rPr>
                  <a:t>CNN</a:t>
                </a:r>
                <a:r>
                  <a:rPr lang="ko-KR" altLang="en-US" sz="1200" dirty="0">
                    <a:latin typeface="+mn-ea"/>
                  </a:rPr>
                  <a:t>으로 인식할 수 있고 그렇게 </a:t>
                </a:r>
                <a:r>
                  <a:rPr lang="en-US" altLang="ko-KR" sz="1200" dirty="0">
                    <a:latin typeface="+mn-ea"/>
                  </a:rPr>
                  <a:t>next state</a:t>
                </a:r>
                <a:r>
                  <a:rPr lang="ko-KR" altLang="en-US" sz="1200" dirty="0">
                    <a:latin typeface="+mn-ea"/>
                  </a:rPr>
                  <a:t>를 정하는 식으로 되어 있다</a:t>
                </a:r>
                <a:r>
                  <a:rPr lang="en-US" altLang="ko-KR" sz="1200" dirty="0">
                    <a:latin typeface="+mn-ea"/>
                  </a:rPr>
                  <a:t>. </a:t>
                </a:r>
                <a:r>
                  <a:rPr lang="ko-KR" altLang="en-US" sz="1200" dirty="0">
                    <a:latin typeface="+mn-ea"/>
                  </a:rPr>
                  <a:t>즉 </a:t>
                </a:r>
                <a:r>
                  <a:rPr lang="en-US" altLang="ko-KR" sz="1200" dirty="0">
                    <a:latin typeface="+mn-ea"/>
                  </a:rPr>
                  <a:t>emulator</a:t>
                </a:r>
                <a:r>
                  <a:rPr lang="ko-KR" altLang="en-US" sz="1200" dirty="0">
                    <a:latin typeface="+mn-ea"/>
                  </a:rPr>
                  <a:t>가 있어서 문제가 없다</a:t>
                </a:r>
                <a:r>
                  <a:rPr lang="en-US" altLang="ko-KR" sz="1200" dirty="0">
                    <a:latin typeface="+mn-ea"/>
                  </a:rPr>
                  <a:t>.</a:t>
                </a:r>
              </a:p>
              <a:p>
                <a:pPr marL="180000" indent="-180000">
                  <a:buFont typeface="Arial" panose="020B0604020202020204" pitchFamily="34" charset="0"/>
                  <a:buChar char="•"/>
                </a:pPr>
                <a:r>
                  <a:rPr lang="en-US" altLang="ko-KR" sz="1200" dirty="0">
                    <a:latin typeface="+mn-ea"/>
                  </a:rPr>
                  <a:t>DDQN </a:t>
                </a:r>
                <a:r>
                  <a:rPr lang="ko-KR" altLang="en-US" sz="1200" dirty="0">
                    <a:latin typeface="+mn-ea"/>
                  </a:rPr>
                  <a:t>논문에서는 </a:t>
                </a:r>
                <a:r>
                  <a:rPr lang="en-US" altLang="ko-KR" sz="1200" dirty="0">
                    <a:latin typeface="+mn-ea"/>
                  </a:rPr>
                  <a:t>cartpole, gripper(</a:t>
                </a:r>
                <a:r>
                  <a:rPr lang="ko-KR" altLang="en-US" sz="1200" dirty="0" err="1">
                    <a:latin typeface="+mn-ea"/>
                  </a:rPr>
                  <a:t>로봇팔</a:t>
                </a:r>
                <a:r>
                  <a:rPr lang="en-US" altLang="ko-KR" sz="1200" dirty="0">
                    <a:latin typeface="+mn-ea"/>
                  </a:rPr>
                  <a:t>), puck striking, locomotion(</a:t>
                </a:r>
                <a:r>
                  <a:rPr lang="ko-KR" altLang="en-US" sz="1200" dirty="0">
                    <a:latin typeface="+mn-ea"/>
                  </a:rPr>
                  <a:t>자율보행</a:t>
                </a:r>
                <a:r>
                  <a:rPr lang="en-US" altLang="ko-KR" sz="1200" dirty="0">
                    <a:latin typeface="+mn-ea"/>
                  </a:rPr>
                  <a:t>) </a:t>
                </a:r>
                <a:r>
                  <a:rPr lang="ko-KR" altLang="en-US" sz="1200" dirty="0">
                    <a:latin typeface="+mn-ea"/>
                  </a:rPr>
                  <a:t>등의 문제를 다뤘고 그때 </a:t>
                </a:r>
                <a:r>
                  <a:rPr lang="en-US" altLang="ko-KR" sz="1200" dirty="0">
                    <a:latin typeface="+mn-ea"/>
                  </a:rPr>
                  <a:t>emulator</a:t>
                </a:r>
                <a:r>
                  <a:rPr lang="ko-KR" altLang="en-US" sz="1200" dirty="0">
                    <a:latin typeface="+mn-ea"/>
                  </a:rPr>
                  <a:t>로서 물리엔진 </a:t>
                </a:r>
                <a:r>
                  <a:rPr lang="en-US" altLang="ko-KR" sz="1200" dirty="0" err="1">
                    <a:latin typeface="+mn-ea"/>
                  </a:rPr>
                  <a:t>MuJoCo</a:t>
                </a:r>
                <a:r>
                  <a:rPr lang="ko-KR" altLang="en-US" sz="1200" dirty="0">
                    <a:latin typeface="+mn-ea"/>
                  </a:rPr>
                  <a:t>를 사용했다고 되어 있다</a:t>
                </a:r>
                <a:r>
                  <a:rPr lang="en-US" altLang="ko-KR" sz="1200" dirty="0">
                    <a:latin typeface="+mn-ea"/>
                  </a:rPr>
                  <a:t>.</a:t>
                </a:r>
              </a:p>
              <a:p>
                <a:pPr marL="180000" indent="-180000">
                  <a:buFont typeface="Arial" panose="020B0604020202020204" pitchFamily="34" charset="0"/>
                  <a:buChar char="•"/>
                </a:pPr>
                <a:r>
                  <a:rPr lang="ko-KR" altLang="en-US" sz="1200" dirty="0">
                    <a:latin typeface="+mn-ea"/>
                  </a:rPr>
                  <a:t>하지만 일반적인 공정 문제에서는</a:t>
                </a:r>
                <a:r>
                  <a:rPr lang="en-US" altLang="ko-KR" sz="1200" dirty="0">
                    <a:latin typeface="+mn-ea"/>
                  </a:rPr>
                  <a:t>, next state</a:t>
                </a:r>
                <a:r>
                  <a:rPr lang="ko-KR" altLang="en-US" sz="1200" dirty="0">
                    <a:latin typeface="+mn-ea"/>
                  </a:rPr>
                  <a:t>는 모든 </a:t>
                </a:r>
                <a:r>
                  <a:rPr lang="en-US" altLang="ko-KR" sz="1200" dirty="0">
                    <a:latin typeface="+mn-ea"/>
                  </a:rPr>
                  <a:t>state</a:t>
                </a:r>
                <a:r>
                  <a:rPr lang="ko-KR" altLang="en-US" sz="1200" dirty="0">
                    <a:latin typeface="+mn-ea"/>
                  </a:rPr>
                  <a:t>를 실시간으로 측정하지 않는 이상 </a:t>
                </a:r>
                <a:r>
                  <a:rPr lang="en-US" altLang="ko-KR" sz="1200" dirty="0">
                    <a:latin typeface="+mn-ea"/>
                  </a:rPr>
                  <a:t>next state</a:t>
                </a:r>
                <a:r>
                  <a:rPr lang="ko-KR" altLang="en-US" sz="1200" dirty="0">
                    <a:latin typeface="+mn-ea"/>
                  </a:rPr>
                  <a:t>를 얻을 수 없다</a:t>
                </a:r>
                <a:r>
                  <a:rPr lang="en-US" altLang="ko-KR" sz="1200" dirty="0">
                    <a:latin typeface="+mn-ea"/>
                  </a:rPr>
                  <a:t>. </a:t>
                </a:r>
                <a:r>
                  <a:rPr lang="ko-KR" altLang="en-US" sz="1200" dirty="0">
                    <a:latin typeface="+mn-ea"/>
                  </a:rPr>
                  <a:t>학습 시에는 </a:t>
                </a:r>
                <a:r>
                  <a:rPr lang="ko-KR" altLang="en-US" sz="1200" dirty="0" err="1">
                    <a:latin typeface="+mn-ea"/>
                  </a:rPr>
                  <a:t>쌓여있는</a:t>
                </a:r>
                <a:r>
                  <a:rPr lang="ko-KR" altLang="en-US" sz="1200" dirty="0">
                    <a:latin typeface="+mn-ea"/>
                  </a:rPr>
                  <a:t> </a:t>
                </a:r>
                <a:r>
                  <a:rPr lang="en-US" altLang="ko-KR" sz="1200" dirty="0">
                    <a:latin typeface="+mn-ea"/>
                  </a:rPr>
                  <a:t>next state</a:t>
                </a:r>
                <a:r>
                  <a:rPr lang="ko-KR" altLang="en-US" sz="1200" dirty="0">
                    <a:latin typeface="+mn-ea"/>
                  </a:rPr>
                  <a:t>를 사용할 수 있겠고</a:t>
                </a:r>
                <a:r>
                  <a:rPr lang="en-US" altLang="ko-KR" sz="1200" dirty="0">
                    <a:latin typeface="+mn-ea"/>
                  </a:rPr>
                  <a:t>, </a:t>
                </a:r>
                <a:r>
                  <a:rPr lang="ko-KR" altLang="en-US" sz="1200" dirty="0">
                    <a:latin typeface="+mn-ea"/>
                  </a:rPr>
                  <a:t>이것이 일정 부분 도움이 될 수 있겠지만</a:t>
                </a:r>
                <a:r>
                  <a:rPr lang="en-US" altLang="ko-KR" sz="1200" dirty="0">
                    <a:latin typeface="+mn-ea"/>
                  </a:rPr>
                  <a:t>, test</a:t>
                </a:r>
                <a:r>
                  <a:rPr lang="ko-KR" altLang="en-US" sz="1200" dirty="0">
                    <a:latin typeface="+mn-ea"/>
                  </a:rPr>
                  <a:t>시에는 가능하지 않다</a:t>
                </a:r>
                <a:r>
                  <a:rPr lang="en-US" altLang="ko-KR" sz="1200" dirty="0">
                    <a:latin typeface="+mn-ea"/>
                  </a:rPr>
                  <a:t>.</a:t>
                </a:r>
              </a:p>
              <a:p>
                <a:endParaRPr lang="ko-KR" altLang="en-US" dirty="0"/>
              </a:p>
            </p:txBody>
          </p:sp>
        </mc:Fallback>
      </mc:AlternateContent>
      <p:sp>
        <p:nvSpPr>
          <p:cNvPr id="4" name="슬라이드 번호 개체 틀 3">
            <a:extLst>
              <a:ext uri="{FF2B5EF4-FFF2-40B4-BE49-F238E27FC236}">
                <a16:creationId xmlns:a16="http://schemas.microsoft.com/office/drawing/2014/main" id="{C3CCC3B6-6D8E-EC5B-3A40-1467C526DBCD}"/>
              </a:ext>
            </a:extLst>
          </p:cNvPr>
          <p:cNvSpPr>
            <a:spLocks noGrp="1"/>
          </p:cNvSpPr>
          <p:nvPr>
            <p:ph type="sldNum" sz="quarter" idx="5"/>
          </p:nvPr>
        </p:nvSpPr>
        <p:spPr/>
        <p:txBody>
          <a:bodyPr/>
          <a:lstStyle/>
          <a:p>
            <a:pPr>
              <a:defRPr/>
            </a:pPr>
            <a:fld id="{79642909-6448-426E-9ED7-EFF6CDC2E25C}" type="slidenum">
              <a:rPr lang="ko-KR" altLang="en-US" smtClean="0"/>
              <a:pPr>
                <a:defRPr/>
              </a:pPr>
              <a:t>14</a:t>
            </a:fld>
            <a:endParaRPr lang="en-US" altLang="ko-KR" dirty="0"/>
          </a:p>
        </p:txBody>
      </p:sp>
    </p:spTree>
    <p:extLst>
      <p:ext uri="{BB962C8B-B14F-4D97-AF65-F5344CB8AC3E}">
        <p14:creationId xmlns:p14="http://schemas.microsoft.com/office/powerpoint/2010/main" val="18259991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251103-74F3-3D7C-00CC-E571FF8B6C07}"/>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2C6A7A7E-9ADD-1F01-DB1B-7889896750F0}"/>
              </a:ext>
            </a:extLst>
          </p:cNvPr>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슬라이드 노트 개체 틀 2">
                <a:extLst>
                  <a:ext uri="{FF2B5EF4-FFF2-40B4-BE49-F238E27FC236}">
                    <a16:creationId xmlns:a16="http://schemas.microsoft.com/office/drawing/2014/main" id="{45F7C4EF-0D12-AF48-D54E-A4670E9668E3}"/>
                  </a:ext>
                </a:extLst>
              </p:cNvPr>
              <p:cNvSpPr>
                <a:spLocks noGrp="1"/>
              </p:cNvSpPr>
              <p:nvPr>
                <p:ph type="body" idx="1"/>
              </p:nvPr>
            </p:nvSpPr>
            <p:spPr/>
            <p:txBody>
              <a:bodyPr/>
              <a:lstStyle/>
              <a:p>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안녕하십니까</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endParaRPr lang="ko-KR" altLang="en-US" dirty="0">
                  <a:effectLst/>
                </a:endParaRPr>
              </a:p>
              <a:p>
                <a:r>
                  <a:rPr kumimoji="1" lang="ko-KR" altLang="en-US" sz="1200" b="0" i="0" kern="1200" dirty="0" err="1">
                    <a:solidFill>
                      <a:schemeClr val="tx1"/>
                    </a:solidFill>
                    <a:effectLst/>
                    <a:latin typeface="맑은 고딕" panose="020B0503020000020004" pitchFamily="50" charset="-127"/>
                    <a:ea typeface="맑은 고딕" panose="020B0503020000020004" pitchFamily="50" charset="-127"/>
                    <a:cs typeface="+mn-cs"/>
                  </a:rPr>
                  <a:t>김선중</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 선임입니다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p>
              <a:p>
                <a:b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br>
                <a:endPar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endParaRPr>
              </a:p>
              <a:p>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파이썬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gymnasium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라이브러리에서</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환경이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state transition</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과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reward</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를 제공한다는 것에 대한 근거를 찾아보았습니다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p>
              <a:p>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- 1_gym_step_1.png</a:t>
                </a:r>
              </a:p>
              <a:p>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- 2_gym_step_2.png</a:t>
                </a:r>
              </a:p>
              <a:p>
                <a:b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br>
                <a:endPar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endParaRPr>
              </a:p>
              <a:p>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출처는 </a:t>
                </a:r>
                <a:r>
                  <a:rPr kumimoji="1" lang="en-US" altLang="ko-KR" sz="1200" b="0" i="0" u="sng" kern="1200" dirty="0">
                    <a:solidFill>
                      <a:schemeClr val="tx1"/>
                    </a:solidFill>
                    <a:effectLst/>
                    <a:latin typeface="맑은 고딕" panose="020B0503020000020004" pitchFamily="50" charset="-127"/>
                    <a:ea typeface="맑은 고딕" panose="020B0503020000020004" pitchFamily="50" charset="-127"/>
                    <a:cs typeface="+mn-cs"/>
                    <a:hlinkClick r:id="rId3"/>
                  </a:rPr>
                  <a:t>https://gymnasium.farama.org/api/env/</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 입니다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Env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클래스의 맨 처음 메소드인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step</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은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action</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을 인자로 받고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next observation, reward</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를 </a:t>
                </a:r>
                <a:r>
                  <a:rPr kumimoji="1" lang="ko-KR" altLang="en-US" sz="1200" b="0" i="0" kern="1200" dirty="0" err="1">
                    <a:solidFill>
                      <a:schemeClr val="tx1"/>
                    </a:solidFill>
                    <a:effectLst/>
                    <a:latin typeface="맑은 고딕" panose="020B0503020000020004" pitchFamily="50" charset="-127"/>
                    <a:ea typeface="맑은 고딕" panose="020B0503020000020004" pitchFamily="50" charset="-127"/>
                    <a:cs typeface="+mn-cs"/>
                  </a:rPr>
                  <a:t>리턴합니다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이때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observation</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은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state</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과 거의 비슷한 것이라고 해석 가능합니다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p>
              <a:p>
                <a:b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br>
                <a:endPar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endParaRPr>
              </a:p>
              <a:p>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또한 환경모델의 의미에 대해서도 찾아보았습니다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state, action</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이 주어졌을 때</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next state</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과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reward</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를 예측하는 모델을 환경모델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(model of the environment)</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이라고 하고 있습니다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p>
              <a:p>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- 3_environment_model.png</a:t>
                </a:r>
              </a:p>
              <a:p>
                <a:b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br>
                <a:endPar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endParaRPr>
              </a:p>
              <a:p>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출처는 강화학습의 교과서로 많이 활용되는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Sutton</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의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"Reinforcement Learning" (</a:t>
                </a:r>
                <a:r>
                  <a:rPr kumimoji="1" lang="en-US" altLang="ko-KR" sz="1200" b="0" i="0" u="sng" kern="1200" dirty="0">
                    <a:solidFill>
                      <a:schemeClr val="tx1"/>
                    </a:solidFill>
                    <a:effectLst/>
                    <a:latin typeface="맑은 고딕" panose="020B0503020000020004" pitchFamily="50" charset="-127"/>
                    <a:ea typeface="맑은 고딕" panose="020B0503020000020004" pitchFamily="50" charset="-127"/>
                    <a:cs typeface="+mn-cs"/>
                    <a:hlinkClick r:id="rId4"/>
                  </a:rPr>
                  <a:t>https://web.stanford.edu/class/psych209/Readings/SuttonBartoIPRLBook2ndEd.pdf</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1</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장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3</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절입니다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이 책의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3</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장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5</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절과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6</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절에 해당 내용이 더 자세히 나오고 있는데</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강화학습의 배경이 되는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(finite) MDP</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가 구성되려면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p(s',</a:t>
                </a:r>
                <a:r>
                  <a:rPr kumimoji="1" lang="en-US" altLang="ko-KR" sz="1200" b="0" i="0" kern="1200" dirty="0" err="1">
                    <a:solidFill>
                      <a:schemeClr val="tx1"/>
                    </a:solidFill>
                    <a:effectLst/>
                    <a:latin typeface="맑은 고딕" panose="020B0503020000020004" pitchFamily="50" charset="-127"/>
                    <a:ea typeface="맑은 고딕" panose="020B0503020000020004" pitchFamily="50" charset="-127"/>
                    <a:cs typeface="+mn-cs"/>
                  </a:rPr>
                  <a:t>r|s,a</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가 필요하다고 되어 있습니다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이를 통해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p(s'|</a:t>
                </a:r>
                <a:r>
                  <a:rPr kumimoji="1" lang="en-US" altLang="ko-KR" sz="1200" b="0" i="0" kern="1200" dirty="0" err="1">
                    <a:solidFill>
                      <a:schemeClr val="tx1"/>
                    </a:solidFill>
                    <a:effectLst/>
                    <a:latin typeface="맑은 고딕" panose="020B0503020000020004" pitchFamily="50" charset="-127"/>
                    <a:ea typeface="맑은 고딕" panose="020B0503020000020004" pitchFamily="50" charset="-127"/>
                    <a:cs typeface="+mn-cs"/>
                  </a:rPr>
                  <a:t>s,a</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와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r(</a:t>
                </a:r>
                <a:r>
                  <a:rPr kumimoji="1" lang="en-US" altLang="ko-KR" sz="1200" b="0" i="0" kern="1200" dirty="0" err="1">
                    <a:solidFill>
                      <a:schemeClr val="tx1"/>
                    </a:solidFill>
                    <a:effectLst/>
                    <a:latin typeface="맑은 고딕" panose="020B0503020000020004" pitchFamily="50" charset="-127"/>
                    <a:ea typeface="맑은 고딕" panose="020B0503020000020004" pitchFamily="50" charset="-127"/>
                    <a:cs typeface="+mn-cs"/>
                  </a:rPr>
                  <a:t>s,a</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을 계산할 수 있음이 식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(3.7), (3.8)</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에 설명되어 있습니다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p>
              <a:p>
                <a:b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br>
                <a:endPar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endParaRPr>
              </a:p>
              <a:p>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이것들에 따르면</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일반적인 강화학습에서 환경이 구성됨에 있어서 두 환경모델인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state transition probability p(s'|</a:t>
                </a:r>
                <a:r>
                  <a:rPr kumimoji="1" lang="en-US" altLang="ko-KR" sz="1200" b="0" i="0" kern="1200" dirty="0" err="1">
                    <a:solidFill>
                      <a:schemeClr val="tx1"/>
                    </a:solidFill>
                    <a:effectLst/>
                    <a:latin typeface="맑은 고딕" panose="020B0503020000020004" pitchFamily="50" charset="-127"/>
                    <a:ea typeface="맑은 고딕" panose="020B0503020000020004" pitchFamily="50" charset="-127"/>
                    <a:cs typeface="+mn-cs"/>
                  </a:rPr>
                  <a:t>s,a</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와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reward function r(</a:t>
                </a:r>
                <a:r>
                  <a:rPr kumimoji="1" lang="en-US" altLang="ko-KR" sz="1200" b="0" i="0" kern="1200" dirty="0" err="1">
                    <a:solidFill>
                      <a:schemeClr val="tx1"/>
                    </a:solidFill>
                    <a:effectLst/>
                    <a:latin typeface="맑은 고딕" panose="020B0503020000020004" pitchFamily="50" charset="-127"/>
                    <a:ea typeface="맑은 고딕" panose="020B0503020000020004" pitchFamily="50" charset="-127"/>
                    <a:cs typeface="+mn-cs"/>
                  </a:rPr>
                  <a:t>s,a</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이 반드시 정의되어야 함을 알 수 있을 것 같습니다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그리고 이 환경모델을 토대로 해야만 강화학습 모델을 만들 수 있을 것 같습니다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p>
              <a:p>
                <a:b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br>
                <a:endPar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endParaRPr>
              </a:p>
              <a:p>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DQN</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이나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DDPG</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와 같은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RL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알고리즘이 환경모델을 알아야 한다고 말하려는 것은 아닙니다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실제로 이 알고리즘들은 환경모델을 모르는 채로 환경을 추정해가며 학습합니다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(model-free).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하지만 일단 강화학습 문제가 성립하기 위해서는 환경모델이 구성되어 있어야 할 것 같다는 취지에서 </a:t>
                </a:r>
                <a:r>
                  <a:rPr kumimoji="1" lang="ko-KR" altLang="en-US" sz="1200" b="0" i="0" kern="1200" dirty="0" err="1">
                    <a:solidFill>
                      <a:schemeClr val="tx1"/>
                    </a:solidFill>
                    <a:effectLst/>
                    <a:latin typeface="맑은 고딕" panose="020B0503020000020004" pitchFamily="50" charset="-127"/>
                    <a:ea typeface="맑은 고딕" panose="020B0503020000020004" pitchFamily="50" charset="-127"/>
                    <a:cs typeface="+mn-cs"/>
                  </a:rPr>
                  <a:t>공유드립니다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p>
              <a:p>
                <a:b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br>
                <a:endPar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endParaRPr>
              </a:p>
              <a:p>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다만</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이상은 일반적인 강화학습에 대한 이야기이므로</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공정 상황에서 강화학습이 어떻게 적용될 수 있을지 하는 문제에 대해서는 더 찾아보겠습니다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p>
              <a:p>
                <a:b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br>
                <a:endPar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endParaRPr>
              </a:p>
              <a:p>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감사합니다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p>
              <a:p>
                <a:r>
                  <a:rPr kumimoji="1" lang="ko-KR" altLang="en-US" sz="1200" b="0" i="0" kern="1200" dirty="0" err="1">
                    <a:solidFill>
                      <a:schemeClr val="tx1"/>
                    </a:solidFill>
                    <a:effectLst/>
                    <a:latin typeface="맑은 고딕" panose="020B0503020000020004" pitchFamily="50" charset="-127"/>
                    <a:ea typeface="맑은 고딕" panose="020B0503020000020004" pitchFamily="50" charset="-127"/>
                    <a:cs typeface="+mn-cs"/>
                  </a:rPr>
                  <a:t>김선중</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 드림</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p>
              <a:p>
                <a:endParaRPr lang="en-US" altLang="ko-KR" dirty="0"/>
              </a:p>
            </p:txBody>
          </p:sp>
        </mc:Choice>
        <mc:Fallback xmlns="">
          <p:sp>
            <p:nvSpPr>
              <p:cNvPr id="3" name="슬라이드 노트 개체 틀 2">
                <a:extLst>
                  <a:ext uri="{FF2B5EF4-FFF2-40B4-BE49-F238E27FC236}">
                    <a16:creationId xmlns:a16="http://schemas.microsoft.com/office/drawing/2014/main" id="{DA150843-E663-57CD-7577-6F739DE9EB42}"/>
                  </a:ext>
                </a:extLst>
              </p:cNvPr>
              <p:cNvSpPr>
                <a:spLocks noGrp="1"/>
              </p:cNvSpPr>
              <p:nvPr>
                <p:ph type="body" idx="1"/>
              </p:nvPr>
            </p:nvSpPr>
            <p:spPr/>
            <p:txBody>
              <a:bodyPr/>
              <a:lstStyle/>
              <a:p>
                <a:pPr marL="180000" indent="-180000">
                  <a:buFont typeface="Arial" panose="020B0604020202020204" pitchFamily="34" charset="0"/>
                  <a:buChar char="•"/>
                </a:pPr>
                <a:r>
                  <a:rPr lang="en-US" altLang="ko-KR" sz="1200" dirty="0">
                    <a:latin typeface="+mn-ea"/>
                  </a:rPr>
                  <a:t>DQN</a:t>
                </a:r>
                <a:r>
                  <a:rPr lang="ko-KR" altLang="en-US" sz="1200" dirty="0">
                    <a:latin typeface="+mn-ea"/>
                  </a:rPr>
                  <a:t>과</a:t>
                </a:r>
                <a:r>
                  <a:rPr lang="en-US" altLang="ko-KR" sz="1200" dirty="0">
                    <a:latin typeface="+mn-ea"/>
                  </a:rPr>
                  <a:t> DDPG</a:t>
                </a:r>
                <a:r>
                  <a:rPr lang="ko-KR" altLang="en-US" sz="1200" dirty="0">
                    <a:latin typeface="+mn-ea"/>
                  </a:rPr>
                  <a:t>의 </a:t>
                </a:r>
                <a:r>
                  <a:rPr lang="en-US" altLang="ko-KR" sz="1200" dirty="0">
                    <a:latin typeface="+mn-ea"/>
                  </a:rPr>
                  <a:t>pseudo-code</a:t>
                </a:r>
                <a:r>
                  <a:rPr lang="ko-KR" altLang="en-US" sz="1200" dirty="0">
                    <a:latin typeface="+mn-ea"/>
                  </a:rPr>
                  <a:t>에서 </a:t>
                </a:r>
                <a:r>
                  <a:rPr lang="en-US" altLang="ko-KR" sz="1200" i="0" dirty="0">
                    <a:latin typeface="Cambria Math" panose="02040503050406030204" pitchFamily="18" charset="0"/>
                  </a:rPr>
                  <a:t>𝑠’</a:t>
                </a:r>
                <a:r>
                  <a:rPr lang="en-US" altLang="ko-KR" sz="1200" dirty="0">
                    <a:latin typeface="+mn-ea"/>
                  </a:rPr>
                  <a:t> </a:t>
                </a:r>
                <a:r>
                  <a:rPr lang="ko-KR" altLang="en-US" sz="1200" dirty="0">
                    <a:latin typeface="+mn-ea"/>
                  </a:rPr>
                  <a:t>혹은 </a:t>
                </a:r>
                <a:r>
                  <a:rPr lang="en-US" altLang="ko-KR" sz="1200" i="0" dirty="0">
                    <a:latin typeface="Cambria Math" panose="02040503050406030204" pitchFamily="18" charset="0"/>
                  </a:rPr>
                  <a:t>𝑠_(</a:t>
                </a:r>
                <a:r>
                  <a:rPr lang="en-US" altLang="ko-KR" sz="1200" b="0" i="0" dirty="0">
                    <a:latin typeface="Cambria Math" panose="02040503050406030204" pitchFamily="18" charset="0"/>
                  </a:rPr>
                  <a:t>𝑡+1)</a:t>
                </a:r>
                <a:r>
                  <a:rPr lang="ko-KR" altLang="en-US" sz="1200" dirty="0">
                    <a:latin typeface="+mn-ea"/>
                  </a:rPr>
                  <a:t>을 </a:t>
                </a:r>
                <a:r>
                  <a:rPr lang="en-US" altLang="ko-KR" sz="1200" dirty="0">
                    <a:latin typeface="+mn-ea"/>
                  </a:rPr>
                  <a:t>observe</a:t>
                </a:r>
                <a:r>
                  <a:rPr lang="ko-KR" altLang="en-US" sz="1200" dirty="0">
                    <a:latin typeface="+mn-ea"/>
                  </a:rPr>
                  <a:t>한다고 되어 있다</a:t>
                </a:r>
                <a:r>
                  <a:rPr lang="en-US" altLang="ko-KR" sz="1200" dirty="0">
                    <a:latin typeface="+mn-ea"/>
                  </a:rPr>
                  <a:t>. DQN </a:t>
                </a:r>
                <a:r>
                  <a:rPr lang="ko-KR" altLang="en-US" sz="1200" dirty="0">
                    <a:latin typeface="+mn-ea"/>
                  </a:rPr>
                  <a:t>논문에서의 </a:t>
                </a:r>
                <a:r>
                  <a:rPr lang="en-US" altLang="ko-KR" sz="1200" dirty="0">
                    <a:latin typeface="+mn-ea"/>
                  </a:rPr>
                  <a:t>DQN</a:t>
                </a:r>
                <a:r>
                  <a:rPr lang="ko-KR" altLang="en-US" sz="1200" dirty="0">
                    <a:latin typeface="+mn-ea"/>
                  </a:rPr>
                  <a:t>은 </a:t>
                </a:r>
                <a:r>
                  <a:rPr lang="en-US" altLang="ko-KR" sz="1200" dirty="0" err="1">
                    <a:latin typeface="+mn-ea"/>
                  </a:rPr>
                  <a:t>atari</a:t>
                </a:r>
                <a:r>
                  <a:rPr lang="en-US" altLang="ko-KR" sz="1200" dirty="0">
                    <a:latin typeface="+mn-ea"/>
                  </a:rPr>
                  <a:t> </a:t>
                </a:r>
                <a:r>
                  <a:rPr lang="ko-KR" altLang="en-US" sz="1200" dirty="0">
                    <a:latin typeface="+mn-ea"/>
                  </a:rPr>
                  <a:t>문제를 푸는 것이므로 바로 다음 순간의 화면을 </a:t>
                </a:r>
                <a:r>
                  <a:rPr lang="en-US" altLang="ko-KR" sz="1200" dirty="0">
                    <a:latin typeface="+mn-ea"/>
                  </a:rPr>
                  <a:t>CNN</a:t>
                </a:r>
                <a:r>
                  <a:rPr lang="ko-KR" altLang="en-US" sz="1200" dirty="0">
                    <a:latin typeface="+mn-ea"/>
                  </a:rPr>
                  <a:t>으로 인식할 수 있고 그렇게 </a:t>
                </a:r>
                <a:r>
                  <a:rPr lang="en-US" altLang="ko-KR" sz="1200" dirty="0">
                    <a:latin typeface="+mn-ea"/>
                  </a:rPr>
                  <a:t>next state</a:t>
                </a:r>
                <a:r>
                  <a:rPr lang="ko-KR" altLang="en-US" sz="1200" dirty="0">
                    <a:latin typeface="+mn-ea"/>
                  </a:rPr>
                  <a:t>를 정하는 식으로 되어 있다</a:t>
                </a:r>
                <a:r>
                  <a:rPr lang="en-US" altLang="ko-KR" sz="1200" dirty="0">
                    <a:latin typeface="+mn-ea"/>
                  </a:rPr>
                  <a:t>. </a:t>
                </a:r>
                <a:r>
                  <a:rPr lang="ko-KR" altLang="en-US" sz="1200" dirty="0">
                    <a:latin typeface="+mn-ea"/>
                  </a:rPr>
                  <a:t>즉 </a:t>
                </a:r>
                <a:r>
                  <a:rPr lang="en-US" altLang="ko-KR" sz="1200" dirty="0">
                    <a:latin typeface="+mn-ea"/>
                  </a:rPr>
                  <a:t>emulator</a:t>
                </a:r>
                <a:r>
                  <a:rPr lang="ko-KR" altLang="en-US" sz="1200" dirty="0">
                    <a:latin typeface="+mn-ea"/>
                  </a:rPr>
                  <a:t>가 있어서 문제가 없다</a:t>
                </a:r>
                <a:r>
                  <a:rPr lang="en-US" altLang="ko-KR" sz="1200" dirty="0">
                    <a:latin typeface="+mn-ea"/>
                  </a:rPr>
                  <a:t>.</a:t>
                </a:r>
              </a:p>
              <a:p>
                <a:pPr marL="180000" indent="-180000">
                  <a:buFont typeface="Arial" panose="020B0604020202020204" pitchFamily="34" charset="0"/>
                  <a:buChar char="•"/>
                </a:pPr>
                <a:r>
                  <a:rPr lang="en-US" altLang="ko-KR" sz="1200" dirty="0">
                    <a:latin typeface="+mn-ea"/>
                  </a:rPr>
                  <a:t>DDQN </a:t>
                </a:r>
                <a:r>
                  <a:rPr lang="ko-KR" altLang="en-US" sz="1200" dirty="0">
                    <a:latin typeface="+mn-ea"/>
                  </a:rPr>
                  <a:t>논문에서는 </a:t>
                </a:r>
                <a:r>
                  <a:rPr lang="en-US" altLang="ko-KR" sz="1200" dirty="0">
                    <a:latin typeface="+mn-ea"/>
                  </a:rPr>
                  <a:t>cartpole, gripper(</a:t>
                </a:r>
                <a:r>
                  <a:rPr lang="ko-KR" altLang="en-US" sz="1200" dirty="0" err="1">
                    <a:latin typeface="+mn-ea"/>
                  </a:rPr>
                  <a:t>로봇팔</a:t>
                </a:r>
                <a:r>
                  <a:rPr lang="en-US" altLang="ko-KR" sz="1200" dirty="0">
                    <a:latin typeface="+mn-ea"/>
                  </a:rPr>
                  <a:t>), puck striking, locomotion(</a:t>
                </a:r>
                <a:r>
                  <a:rPr lang="ko-KR" altLang="en-US" sz="1200" dirty="0">
                    <a:latin typeface="+mn-ea"/>
                  </a:rPr>
                  <a:t>자율보행</a:t>
                </a:r>
                <a:r>
                  <a:rPr lang="en-US" altLang="ko-KR" sz="1200" dirty="0">
                    <a:latin typeface="+mn-ea"/>
                  </a:rPr>
                  <a:t>) </a:t>
                </a:r>
                <a:r>
                  <a:rPr lang="ko-KR" altLang="en-US" sz="1200" dirty="0">
                    <a:latin typeface="+mn-ea"/>
                  </a:rPr>
                  <a:t>등의 문제를 다뤘고 그때 </a:t>
                </a:r>
                <a:r>
                  <a:rPr lang="en-US" altLang="ko-KR" sz="1200" dirty="0">
                    <a:latin typeface="+mn-ea"/>
                  </a:rPr>
                  <a:t>emulator</a:t>
                </a:r>
                <a:r>
                  <a:rPr lang="ko-KR" altLang="en-US" sz="1200" dirty="0">
                    <a:latin typeface="+mn-ea"/>
                  </a:rPr>
                  <a:t>로서 물리엔진 </a:t>
                </a:r>
                <a:r>
                  <a:rPr lang="en-US" altLang="ko-KR" sz="1200" dirty="0" err="1">
                    <a:latin typeface="+mn-ea"/>
                  </a:rPr>
                  <a:t>MuJoCo</a:t>
                </a:r>
                <a:r>
                  <a:rPr lang="ko-KR" altLang="en-US" sz="1200" dirty="0">
                    <a:latin typeface="+mn-ea"/>
                  </a:rPr>
                  <a:t>를 사용했다고 되어 있다</a:t>
                </a:r>
                <a:r>
                  <a:rPr lang="en-US" altLang="ko-KR" sz="1200" dirty="0">
                    <a:latin typeface="+mn-ea"/>
                  </a:rPr>
                  <a:t>.</a:t>
                </a:r>
              </a:p>
              <a:p>
                <a:pPr marL="180000" indent="-180000">
                  <a:buFont typeface="Arial" panose="020B0604020202020204" pitchFamily="34" charset="0"/>
                  <a:buChar char="•"/>
                </a:pPr>
                <a:r>
                  <a:rPr lang="ko-KR" altLang="en-US" sz="1200" dirty="0">
                    <a:latin typeface="+mn-ea"/>
                  </a:rPr>
                  <a:t>하지만 일반적인 공정 문제에서는</a:t>
                </a:r>
                <a:r>
                  <a:rPr lang="en-US" altLang="ko-KR" sz="1200" dirty="0">
                    <a:latin typeface="+mn-ea"/>
                  </a:rPr>
                  <a:t>, next state</a:t>
                </a:r>
                <a:r>
                  <a:rPr lang="ko-KR" altLang="en-US" sz="1200" dirty="0">
                    <a:latin typeface="+mn-ea"/>
                  </a:rPr>
                  <a:t>는 모든 </a:t>
                </a:r>
                <a:r>
                  <a:rPr lang="en-US" altLang="ko-KR" sz="1200" dirty="0">
                    <a:latin typeface="+mn-ea"/>
                  </a:rPr>
                  <a:t>state</a:t>
                </a:r>
                <a:r>
                  <a:rPr lang="ko-KR" altLang="en-US" sz="1200" dirty="0">
                    <a:latin typeface="+mn-ea"/>
                  </a:rPr>
                  <a:t>를 실시간으로 측정하지 않는 이상 </a:t>
                </a:r>
                <a:r>
                  <a:rPr lang="en-US" altLang="ko-KR" sz="1200" dirty="0">
                    <a:latin typeface="+mn-ea"/>
                  </a:rPr>
                  <a:t>next state</a:t>
                </a:r>
                <a:r>
                  <a:rPr lang="ko-KR" altLang="en-US" sz="1200" dirty="0">
                    <a:latin typeface="+mn-ea"/>
                  </a:rPr>
                  <a:t>를 얻을 수 없다</a:t>
                </a:r>
                <a:r>
                  <a:rPr lang="en-US" altLang="ko-KR" sz="1200" dirty="0">
                    <a:latin typeface="+mn-ea"/>
                  </a:rPr>
                  <a:t>. </a:t>
                </a:r>
                <a:r>
                  <a:rPr lang="ko-KR" altLang="en-US" sz="1200" dirty="0">
                    <a:latin typeface="+mn-ea"/>
                  </a:rPr>
                  <a:t>학습 시에는 </a:t>
                </a:r>
                <a:r>
                  <a:rPr lang="ko-KR" altLang="en-US" sz="1200" dirty="0" err="1">
                    <a:latin typeface="+mn-ea"/>
                  </a:rPr>
                  <a:t>쌓여있는</a:t>
                </a:r>
                <a:r>
                  <a:rPr lang="ko-KR" altLang="en-US" sz="1200" dirty="0">
                    <a:latin typeface="+mn-ea"/>
                  </a:rPr>
                  <a:t> </a:t>
                </a:r>
                <a:r>
                  <a:rPr lang="en-US" altLang="ko-KR" sz="1200" dirty="0">
                    <a:latin typeface="+mn-ea"/>
                  </a:rPr>
                  <a:t>next state</a:t>
                </a:r>
                <a:r>
                  <a:rPr lang="ko-KR" altLang="en-US" sz="1200" dirty="0">
                    <a:latin typeface="+mn-ea"/>
                  </a:rPr>
                  <a:t>를 사용할 수 있겠고</a:t>
                </a:r>
                <a:r>
                  <a:rPr lang="en-US" altLang="ko-KR" sz="1200" dirty="0">
                    <a:latin typeface="+mn-ea"/>
                  </a:rPr>
                  <a:t>, </a:t>
                </a:r>
                <a:r>
                  <a:rPr lang="ko-KR" altLang="en-US" sz="1200" dirty="0">
                    <a:latin typeface="+mn-ea"/>
                  </a:rPr>
                  <a:t>이것이 일정 부분 도움이 될 수 있겠지만</a:t>
                </a:r>
                <a:r>
                  <a:rPr lang="en-US" altLang="ko-KR" sz="1200" dirty="0">
                    <a:latin typeface="+mn-ea"/>
                  </a:rPr>
                  <a:t>, test</a:t>
                </a:r>
                <a:r>
                  <a:rPr lang="ko-KR" altLang="en-US" sz="1200" dirty="0">
                    <a:latin typeface="+mn-ea"/>
                  </a:rPr>
                  <a:t>시에는 가능하지 않다</a:t>
                </a:r>
                <a:r>
                  <a:rPr lang="en-US" altLang="ko-KR" sz="1200" dirty="0">
                    <a:latin typeface="+mn-ea"/>
                  </a:rPr>
                  <a:t>.</a:t>
                </a:r>
              </a:p>
              <a:p>
                <a:endParaRPr lang="ko-KR" altLang="en-US" dirty="0"/>
              </a:p>
            </p:txBody>
          </p:sp>
        </mc:Fallback>
      </mc:AlternateContent>
      <p:sp>
        <p:nvSpPr>
          <p:cNvPr id="4" name="슬라이드 번호 개체 틀 3">
            <a:extLst>
              <a:ext uri="{FF2B5EF4-FFF2-40B4-BE49-F238E27FC236}">
                <a16:creationId xmlns:a16="http://schemas.microsoft.com/office/drawing/2014/main" id="{A54BA3CA-00FA-DDD1-2D2C-D5767F3D53AF}"/>
              </a:ext>
            </a:extLst>
          </p:cNvPr>
          <p:cNvSpPr>
            <a:spLocks noGrp="1"/>
          </p:cNvSpPr>
          <p:nvPr>
            <p:ph type="sldNum" sz="quarter" idx="5"/>
          </p:nvPr>
        </p:nvSpPr>
        <p:spPr/>
        <p:txBody>
          <a:bodyPr/>
          <a:lstStyle/>
          <a:p>
            <a:pPr>
              <a:defRPr/>
            </a:pPr>
            <a:fld id="{79642909-6448-426E-9ED7-EFF6CDC2E25C}" type="slidenum">
              <a:rPr lang="ko-KR" altLang="en-US" smtClean="0"/>
              <a:pPr>
                <a:defRPr/>
              </a:pPr>
              <a:t>15</a:t>
            </a:fld>
            <a:endParaRPr lang="en-US" altLang="ko-KR" dirty="0"/>
          </a:p>
        </p:txBody>
      </p:sp>
    </p:spTree>
    <p:extLst>
      <p:ext uri="{BB962C8B-B14F-4D97-AF65-F5344CB8AC3E}">
        <p14:creationId xmlns:p14="http://schemas.microsoft.com/office/powerpoint/2010/main" val="20862646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EB8BE1-20F5-BB49-1D2E-87B003FB1F9C}"/>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DC3AB4C6-0ED6-E4B6-86D4-D248E9938CD2}"/>
              </a:ext>
            </a:extLst>
          </p:cNvPr>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슬라이드 노트 개체 틀 2">
                <a:extLst>
                  <a:ext uri="{FF2B5EF4-FFF2-40B4-BE49-F238E27FC236}">
                    <a16:creationId xmlns:a16="http://schemas.microsoft.com/office/drawing/2014/main" id="{04B18C98-CC6D-F125-2030-EF2F729EC564}"/>
                  </a:ext>
                </a:extLst>
              </p:cNvPr>
              <p:cNvSpPr>
                <a:spLocks noGrp="1"/>
              </p:cNvSpPr>
              <p:nvPr>
                <p:ph type="body" idx="1"/>
              </p:nvPr>
            </p:nvSpPr>
            <p:spPr/>
            <p:txBody>
              <a:bodyPr/>
              <a:lstStyle/>
              <a:p>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안녕하십니까</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endParaRPr lang="ko-KR" altLang="en-US" dirty="0">
                  <a:effectLst/>
                </a:endParaRPr>
              </a:p>
              <a:p>
                <a:r>
                  <a:rPr kumimoji="1" lang="ko-KR" altLang="en-US" sz="1200" b="0" i="0" kern="1200" dirty="0" err="1">
                    <a:solidFill>
                      <a:schemeClr val="tx1"/>
                    </a:solidFill>
                    <a:effectLst/>
                    <a:latin typeface="맑은 고딕" panose="020B0503020000020004" pitchFamily="50" charset="-127"/>
                    <a:ea typeface="맑은 고딕" panose="020B0503020000020004" pitchFamily="50" charset="-127"/>
                    <a:cs typeface="+mn-cs"/>
                  </a:rPr>
                  <a:t>김선중</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 선임입니다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p>
              <a:p>
                <a:b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br>
                <a:endPar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endParaRPr>
              </a:p>
              <a:p>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파이썬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gymnasium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라이브러리에서</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환경이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state transition</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과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reward</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를 제공한다는 것에 대한 근거를 찾아보았습니다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p>
              <a:p>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- 1_gym_step_1.png</a:t>
                </a:r>
              </a:p>
              <a:p>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- 2_gym_step_2.png</a:t>
                </a:r>
              </a:p>
              <a:p>
                <a:b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br>
                <a:endPar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endParaRPr>
              </a:p>
              <a:p>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출처는 </a:t>
                </a:r>
                <a:r>
                  <a:rPr kumimoji="1" lang="en-US" altLang="ko-KR" sz="1200" b="0" i="0" u="sng" kern="1200" dirty="0">
                    <a:solidFill>
                      <a:schemeClr val="tx1"/>
                    </a:solidFill>
                    <a:effectLst/>
                    <a:latin typeface="맑은 고딕" panose="020B0503020000020004" pitchFamily="50" charset="-127"/>
                    <a:ea typeface="맑은 고딕" panose="020B0503020000020004" pitchFamily="50" charset="-127"/>
                    <a:cs typeface="+mn-cs"/>
                    <a:hlinkClick r:id="rId3"/>
                  </a:rPr>
                  <a:t>https://gymnasium.farama.org/api/env/</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 입니다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Env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클래스의 맨 처음 메소드인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step</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은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action</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을 인자로 받고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next observation, reward</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를 </a:t>
                </a:r>
                <a:r>
                  <a:rPr kumimoji="1" lang="ko-KR" altLang="en-US" sz="1200" b="0" i="0" kern="1200" dirty="0" err="1">
                    <a:solidFill>
                      <a:schemeClr val="tx1"/>
                    </a:solidFill>
                    <a:effectLst/>
                    <a:latin typeface="맑은 고딕" panose="020B0503020000020004" pitchFamily="50" charset="-127"/>
                    <a:ea typeface="맑은 고딕" panose="020B0503020000020004" pitchFamily="50" charset="-127"/>
                    <a:cs typeface="+mn-cs"/>
                  </a:rPr>
                  <a:t>리턴합니다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이때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observation</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은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state</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과 거의 비슷한 것이라고 해석 가능합니다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p>
              <a:p>
                <a:b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br>
                <a:endPar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endParaRPr>
              </a:p>
              <a:p>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또한 환경모델의 의미에 대해서도 찾아보았습니다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state, action</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이 주어졌을 때</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next state</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과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reward</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를 예측하는 모델을 환경모델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(model of the environment)</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이라고 하고 있습니다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p>
              <a:p>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- 3_environment_model.png</a:t>
                </a:r>
              </a:p>
              <a:p>
                <a:b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br>
                <a:endPar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endParaRPr>
              </a:p>
              <a:p>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출처는 강화학습의 교과서로 많이 활용되는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Sutton</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의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"Reinforcement Learning" (</a:t>
                </a:r>
                <a:r>
                  <a:rPr kumimoji="1" lang="en-US" altLang="ko-KR" sz="1200" b="0" i="0" u="sng" kern="1200" dirty="0">
                    <a:solidFill>
                      <a:schemeClr val="tx1"/>
                    </a:solidFill>
                    <a:effectLst/>
                    <a:latin typeface="맑은 고딕" panose="020B0503020000020004" pitchFamily="50" charset="-127"/>
                    <a:ea typeface="맑은 고딕" panose="020B0503020000020004" pitchFamily="50" charset="-127"/>
                    <a:cs typeface="+mn-cs"/>
                    <a:hlinkClick r:id="rId4"/>
                  </a:rPr>
                  <a:t>https://web.stanford.edu/class/psych209/Readings/SuttonBartoIPRLBook2ndEd.pdf</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1</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장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3</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절입니다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이 책의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3</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장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5</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절과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6</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절에 해당 내용이 더 자세히 나오고 있는데</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강화학습의 배경이 되는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(finite) MDP</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가 구성되려면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p(s',</a:t>
                </a:r>
                <a:r>
                  <a:rPr kumimoji="1" lang="en-US" altLang="ko-KR" sz="1200" b="0" i="0" kern="1200" dirty="0" err="1">
                    <a:solidFill>
                      <a:schemeClr val="tx1"/>
                    </a:solidFill>
                    <a:effectLst/>
                    <a:latin typeface="맑은 고딕" panose="020B0503020000020004" pitchFamily="50" charset="-127"/>
                    <a:ea typeface="맑은 고딕" panose="020B0503020000020004" pitchFamily="50" charset="-127"/>
                    <a:cs typeface="+mn-cs"/>
                  </a:rPr>
                  <a:t>r|s,a</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가 필요하다고 되어 있습니다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이를 통해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p(s'|</a:t>
                </a:r>
                <a:r>
                  <a:rPr kumimoji="1" lang="en-US" altLang="ko-KR" sz="1200" b="0" i="0" kern="1200" dirty="0" err="1">
                    <a:solidFill>
                      <a:schemeClr val="tx1"/>
                    </a:solidFill>
                    <a:effectLst/>
                    <a:latin typeface="맑은 고딕" panose="020B0503020000020004" pitchFamily="50" charset="-127"/>
                    <a:ea typeface="맑은 고딕" panose="020B0503020000020004" pitchFamily="50" charset="-127"/>
                    <a:cs typeface="+mn-cs"/>
                  </a:rPr>
                  <a:t>s,a</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와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r(</a:t>
                </a:r>
                <a:r>
                  <a:rPr kumimoji="1" lang="en-US" altLang="ko-KR" sz="1200" b="0" i="0" kern="1200" dirty="0" err="1">
                    <a:solidFill>
                      <a:schemeClr val="tx1"/>
                    </a:solidFill>
                    <a:effectLst/>
                    <a:latin typeface="맑은 고딕" panose="020B0503020000020004" pitchFamily="50" charset="-127"/>
                    <a:ea typeface="맑은 고딕" panose="020B0503020000020004" pitchFamily="50" charset="-127"/>
                    <a:cs typeface="+mn-cs"/>
                  </a:rPr>
                  <a:t>s,a</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을 계산할 수 있음이 식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(3.7), (3.8)</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에 설명되어 있습니다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p>
              <a:p>
                <a:b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br>
                <a:endPar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endParaRPr>
              </a:p>
              <a:p>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이것들에 따르면</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일반적인 강화학습에서 환경이 구성됨에 있어서 두 환경모델인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state transition probability p(s'|</a:t>
                </a:r>
                <a:r>
                  <a:rPr kumimoji="1" lang="en-US" altLang="ko-KR" sz="1200" b="0" i="0" kern="1200" dirty="0" err="1">
                    <a:solidFill>
                      <a:schemeClr val="tx1"/>
                    </a:solidFill>
                    <a:effectLst/>
                    <a:latin typeface="맑은 고딕" panose="020B0503020000020004" pitchFamily="50" charset="-127"/>
                    <a:ea typeface="맑은 고딕" panose="020B0503020000020004" pitchFamily="50" charset="-127"/>
                    <a:cs typeface="+mn-cs"/>
                  </a:rPr>
                  <a:t>s,a</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와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reward function r(</a:t>
                </a:r>
                <a:r>
                  <a:rPr kumimoji="1" lang="en-US" altLang="ko-KR" sz="1200" b="0" i="0" kern="1200" dirty="0" err="1">
                    <a:solidFill>
                      <a:schemeClr val="tx1"/>
                    </a:solidFill>
                    <a:effectLst/>
                    <a:latin typeface="맑은 고딕" panose="020B0503020000020004" pitchFamily="50" charset="-127"/>
                    <a:ea typeface="맑은 고딕" panose="020B0503020000020004" pitchFamily="50" charset="-127"/>
                    <a:cs typeface="+mn-cs"/>
                  </a:rPr>
                  <a:t>s,a</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이 반드시 정의되어야 함을 알 수 있을 것 같습니다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그리고 이 환경모델을 토대로 해야만 강화학습 모델을 만들 수 있을 것 같습니다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p>
              <a:p>
                <a:b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br>
                <a:endPar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endParaRPr>
              </a:p>
              <a:p>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DQN</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이나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DDPG</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와 같은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RL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알고리즘이 환경모델을 알아야 한다고 말하려는 것은 아닙니다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실제로 이 알고리즘들은 환경모델을 모르는 채로 환경을 추정해가며 학습합니다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(model-free).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하지만 일단 강화학습 문제가 성립하기 위해서는 환경모델이 구성되어 있어야 할 것 같다는 취지에서 </a:t>
                </a:r>
                <a:r>
                  <a:rPr kumimoji="1" lang="ko-KR" altLang="en-US" sz="1200" b="0" i="0" kern="1200" dirty="0" err="1">
                    <a:solidFill>
                      <a:schemeClr val="tx1"/>
                    </a:solidFill>
                    <a:effectLst/>
                    <a:latin typeface="맑은 고딕" panose="020B0503020000020004" pitchFamily="50" charset="-127"/>
                    <a:ea typeface="맑은 고딕" panose="020B0503020000020004" pitchFamily="50" charset="-127"/>
                    <a:cs typeface="+mn-cs"/>
                  </a:rPr>
                  <a:t>공유드립니다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p>
              <a:p>
                <a:b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br>
                <a:endPar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endParaRPr>
              </a:p>
              <a:p>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다만</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이상은 일반적인 강화학습에 대한 이야기이므로</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공정 상황에서 강화학습이 어떻게 적용될 수 있을지 하는 문제에 대해서는 더 찾아보겠습니다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p>
              <a:p>
                <a:b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br>
                <a:endPar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endParaRPr>
              </a:p>
              <a:p>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감사합니다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p>
              <a:p>
                <a:r>
                  <a:rPr kumimoji="1" lang="ko-KR" altLang="en-US" sz="1200" b="0" i="0" kern="1200" dirty="0" err="1">
                    <a:solidFill>
                      <a:schemeClr val="tx1"/>
                    </a:solidFill>
                    <a:effectLst/>
                    <a:latin typeface="맑은 고딕" panose="020B0503020000020004" pitchFamily="50" charset="-127"/>
                    <a:ea typeface="맑은 고딕" panose="020B0503020000020004" pitchFamily="50" charset="-127"/>
                    <a:cs typeface="+mn-cs"/>
                  </a:rPr>
                  <a:t>김선중</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 드림</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p>
              <a:p>
                <a:endParaRPr lang="en-US" altLang="ko-KR" dirty="0"/>
              </a:p>
            </p:txBody>
          </p:sp>
        </mc:Choice>
        <mc:Fallback xmlns="">
          <p:sp>
            <p:nvSpPr>
              <p:cNvPr id="3" name="슬라이드 노트 개체 틀 2">
                <a:extLst>
                  <a:ext uri="{FF2B5EF4-FFF2-40B4-BE49-F238E27FC236}">
                    <a16:creationId xmlns:a16="http://schemas.microsoft.com/office/drawing/2014/main" id="{DA150843-E663-57CD-7577-6F739DE9EB42}"/>
                  </a:ext>
                </a:extLst>
              </p:cNvPr>
              <p:cNvSpPr>
                <a:spLocks noGrp="1"/>
              </p:cNvSpPr>
              <p:nvPr>
                <p:ph type="body" idx="1"/>
              </p:nvPr>
            </p:nvSpPr>
            <p:spPr/>
            <p:txBody>
              <a:bodyPr/>
              <a:lstStyle/>
              <a:p>
                <a:pPr marL="180000" indent="-180000">
                  <a:buFont typeface="Arial" panose="020B0604020202020204" pitchFamily="34" charset="0"/>
                  <a:buChar char="•"/>
                </a:pPr>
                <a:r>
                  <a:rPr lang="en-US" altLang="ko-KR" sz="1200" dirty="0">
                    <a:latin typeface="+mn-ea"/>
                  </a:rPr>
                  <a:t>DQN</a:t>
                </a:r>
                <a:r>
                  <a:rPr lang="ko-KR" altLang="en-US" sz="1200" dirty="0">
                    <a:latin typeface="+mn-ea"/>
                  </a:rPr>
                  <a:t>과</a:t>
                </a:r>
                <a:r>
                  <a:rPr lang="en-US" altLang="ko-KR" sz="1200" dirty="0">
                    <a:latin typeface="+mn-ea"/>
                  </a:rPr>
                  <a:t> DDPG</a:t>
                </a:r>
                <a:r>
                  <a:rPr lang="ko-KR" altLang="en-US" sz="1200" dirty="0">
                    <a:latin typeface="+mn-ea"/>
                  </a:rPr>
                  <a:t>의 </a:t>
                </a:r>
                <a:r>
                  <a:rPr lang="en-US" altLang="ko-KR" sz="1200" dirty="0">
                    <a:latin typeface="+mn-ea"/>
                  </a:rPr>
                  <a:t>pseudo-code</a:t>
                </a:r>
                <a:r>
                  <a:rPr lang="ko-KR" altLang="en-US" sz="1200" dirty="0">
                    <a:latin typeface="+mn-ea"/>
                  </a:rPr>
                  <a:t>에서 </a:t>
                </a:r>
                <a:r>
                  <a:rPr lang="en-US" altLang="ko-KR" sz="1200" i="0" dirty="0">
                    <a:latin typeface="Cambria Math" panose="02040503050406030204" pitchFamily="18" charset="0"/>
                  </a:rPr>
                  <a:t>𝑠’</a:t>
                </a:r>
                <a:r>
                  <a:rPr lang="en-US" altLang="ko-KR" sz="1200" dirty="0">
                    <a:latin typeface="+mn-ea"/>
                  </a:rPr>
                  <a:t> </a:t>
                </a:r>
                <a:r>
                  <a:rPr lang="ko-KR" altLang="en-US" sz="1200" dirty="0">
                    <a:latin typeface="+mn-ea"/>
                  </a:rPr>
                  <a:t>혹은 </a:t>
                </a:r>
                <a:r>
                  <a:rPr lang="en-US" altLang="ko-KR" sz="1200" i="0" dirty="0">
                    <a:latin typeface="Cambria Math" panose="02040503050406030204" pitchFamily="18" charset="0"/>
                  </a:rPr>
                  <a:t>𝑠_(</a:t>
                </a:r>
                <a:r>
                  <a:rPr lang="en-US" altLang="ko-KR" sz="1200" b="0" i="0" dirty="0">
                    <a:latin typeface="Cambria Math" panose="02040503050406030204" pitchFamily="18" charset="0"/>
                  </a:rPr>
                  <a:t>𝑡+1)</a:t>
                </a:r>
                <a:r>
                  <a:rPr lang="ko-KR" altLang="en-US" sz="1200" dirty="0">
                    <a:latin typeface="+mn-ea"/>
                  </a:rPr>
                  <a:t>을 </a:t>
                </a:r>
                <a:r>
                  <a:rPr lang="en-US" altLang="ko-KR" sz="1200" dirty="0">
                    <a:latin typeface="+mn-ea"/>
                  </a:rPr>
                  <a:t>observe</a:t>
                </a:r>
                <a:r>
                  <a:rPr lang="ko-KR" altLang="en-US" sz="1200" dirty="0">
                    <a:latin typeface="+mn-ea"/>
                  </a:rPr>
                  <a:t>한다고 되어 있다</a:t>
                </a:r>
                <a:r>
                  <a:rPr lang="en-US" altLang="ko-KR" sz="1200" dirty="0">
                    <a:latin typeface="+mn-ea"/>
                  </a:rPr>
                  <a:t>. DQN </a:t>
                </a:r>
                <a:r>
                  <a:rPr lang="ko-KR" altLang="en-US" sz="1200" dirty="0">
                    <a:latin typeface="+mn-ea"/>
                  </a:rPr>
                  <a:t>논문에서의 </a:t>
                </a:r>
                <a:r>
                  <a:rPr lang="en-US" altLang="ko-KR" sz="1200" dirty="0">
                    <a:latin typeface="+mn-ea"/>
                  </a:rPr>
                  <a:t>DQN</a:t>
                </a:r>
                <a:r>
                  <a:rPr lang="ko-KR" altLang="en-US" sz="1200" dirty="0">
                    <a:latin typeface="+mn-ea"/>
                  </a:rPr>
                  <a:t>은 </a:t>
                </a:r>
                <a:r>
                  <a:rPr lang="en-US" altLang="ko-KR" sz="1200" dirty="0" err="1">
                    <a:latin typeface="+mn-ea"/>
                  </a:rPr>
                  <a:t>atari</a:t>
                </a:r>
                <a:r>
                  <a:rPr lang="en-US" altLang="ko-KR" sz="1200" dirty="0">
                    <a:latin typeface="+mn-ea"/>
                  </a:rPr>
                  <a:t> </a:t>
                </a:r>
                <a:r>
                  <a:rPr lang="ko-KR" altLang="en-US" sz="1200" dirty="0">
                    <a:latin typeface="+mn-ea"/>
                  </a:rPr>
                  <a:t>문제를 푸는 것이므로 바로 다음 순간의 화면을 </a:t>
                </a:r>
                <a:r>
                  <a:rPr lang="en-US" altLang="ko-KR" sz="1200" dirty="0">
                    <a:latin typeface="+mn-ea"/>
                  </a:rPr>
                  <a:t>CNN</a:t>
                </a:r>
                <a:r>
                  <a:rPr lang="ko-KR" altLang="en-US" sz="1200" dirty="0">
                    <a:latin typeface="+mn-ea"/>
                  </a:rPr>
                  <a:t>으로 인식할 수 있고 그렇게 </a:t>
                </a:r>
                <a:r>
                  <a:rPr lang="en-US" altLang="ko-KR" sz="1200" dirty="0">
                    <a:latin typeface="+mn-ea"/>
                  </a:rPr>
                  <a:t>next state</a:t>
                </a:r>
                <a:r>
                  <a:rPr lang="ko-KR" altLang="en-US" sz="1200" dirty="0">
                    <a:latin typeface="+mn-ea"/>
                  </a:rPr>
                  <a:t>를 정하는 식으로 되어 있다</a:t>
                </a:r>
                <a:r>
                  <a:rPr lang="en-US" altLang="ko-KR" sz="1200" dirty="0">
                    <a:latin typeface="+mn-ea"/>
                  </a:rPr>
                  <a:t>. </a:t>
                </a:r>
                <a:r>
                  <a:rPr lang="ko-KR" altLang="en-US" sz="1200" dirty="0">
                    <a:latin typeface="+mn-ea"/>
                  </a:rPr>
                  <a:t>즉 </a:t>
                </a:r>
                <a:r>
                  <a:rPr lang="en-US" altLang="ko-KR" sz="1200" dirty="0">
                    <a:latin typeface="+mn-ea"/>
                  </a:rPr>
                  <a:t>emulator</a:t>
                </a:r>
                <a:r>
                  <a:rPr lang="ko-KR" altLang="en-US" sz="1200" dirty="0">
                    <a:latin typeface="+mn-ea"/>
                  </a:rPr>
                  <a:t>가 있어서 문제가 없다</a:t>
                </a:r>
                <a:r>
                  <a:rPr lang="en-US" altLang="ko-KR" sz="1200" dirty="0">
                    <a:latin typeface="+mn-ea"/>
                  </a:rPr>
                  <a:t>.</a:t>
                </a:r>
              </a:p>
              <a:p>
                <a:pPr marL="180000" indent="-180000">
                  <a:buFont typeface="Arial" panose="020B0604020202020204" pitchFamily="34" charset="0"/>
                  <a:buChar char="•"/>
                </a:pPr>
                <a:r>
                  <a:rPr lang="en-US" altLang="ko-KR" sz="1200" dirty="0">
                    <a:latin typeface="+mn-ea"/>
                  </a:rPr>
                  <a:t>DDQN </a:t>
                </a:r>
                <a:r>
                  <a:rPr lang="ko-KR" altLang="en-US" sz="1200" dirty="0">
                    <a:latin typeface="+mn-ea"/>
                  </a:rPr>
                  <a:t>논문에서는 </a:t>
                </a:r>
                <a:r>
                  <a:rPr lang="en-US" altLang="ko-KR" sz="1200" dirty="0">
                    <a:latin typeface="+mn-ea"/>
                  </a:rPr>
                  <a:t>cartpole, gripper(</a:t>
                </a:r>
                <a:r>
                  <a:rPr lang="ko-KR" altLang="en-US" sz="1200" dirty="0" err="1">
                    <a:latin typeface="+mn-ea"/>
                  </a:rPr>
                  <a:t>로봇팔</a:t>
                </a:r>
                <a:r>
                  <a:rPr lang="en-US" altLang="ko-KR" sz="1200" dirty="0">
                    <a:latin typeface="+mn-ea"/>
                  </a:rPr>
                  <a:t>), puck striking, locomotion(</a:t>
                </a:r>
                <a:r>
                  <a:rPr lang="ko-KR" altLang="en-US" sz="1200" dirty="0">
                    <a:latin typeface="+mn-ea"/>
                  </a:rPr>
                  <a:t>자율보행</a:t>
                </a:r>
                <a:r>
                  <a:rPr lang="en-US" altLang="ko-KR" sz="1200" dirty="0">
                    <a:latin typeface="+mn-ea"/>
                  </a:rPr>
                  <a:t>) </a:t>
                </a:r>
                <a:r>
                  <a:rPr lang="ko-KR" altLang="en-US" sz="1200" dirty="0">
                    <a:latin typeface="+mn-ea"/>
                  </a:rPr>
                  <a:t>등의 문제를 다뤘고 그때 </a:t>
                </a:r>
                <a:r>
                  <a:rPr lang="en-US" altLang="ko-KR" sz="1200" dirty="0">
                    <a:latin typeface="+mn-ea"/>
                  </a:rPr>
                  <a:t>emulator</a:t>
                </a:r>
                <a:r>
                  <a:rPr lang="ko-KR" altLang="en-US" sz="1200" dirty="0">
                    <a:latin typeface="+mn-ea"/>
                  </a:rPr>
                  <a:t>로서 물리엔진 </a:t>
                </a:r>
                <a:r>
                  <a:rPr lang="en-US" altLang="ko-KR" sz="1200" dirty="0" err="1">
                    <a:latin typeface="+mn-ea"/>
                  </a:rPr>
                  <a:t>MuJoCo</a:t>
                </a:r>
                <a:r>
                  <a:rPr lang="ko-KR" altLang="en-US" sz="1200" dirty="0">
                    <a:latin typeface="+mn-ea"/>
                  </a:rPr>
                  <a:t>를 사용했다고 되어 있다</a:t>
                </a:r>
                <a:r>
                  <a:rPr lang="en-US" altLang="ko-KR" sz="1200" dirty="0">
                    <a:latin typeface="+mn-ea"/>
                  </a:rPr>
                  <a:t>.</a:t>
                </a:r>
              </a:p>
              <a:p>
                <a:pPr marL="180000" indent="-180000">
                  <a:buFont typeface="Arial" panose="020B0604020202020204" pitchFamily="34" charset="0"/>
                  <a:buChar char="•"/>
                </a:pPr>
                <a:r>
                  <a:rPr lang="ko-KR" altLang="en-US" sz="1200" dirty="0">
                    <a:latin typeface="+mn-ea"/>
                  </a:rPr>
                  <a:t>하지만 일반적인 공정 문제에서는</a:t>
                </a:r>
                <a:r>
                  <a:rPr lang="en-US" altLang="ko-KR" sz="1200" dirty="0">
                    <a:latin typeface="+mn-ea"/>
                  </a:rPr>
                  <a:t>, next state</a:t>
                </a:r>
                <a:r>
                  <a:rPr lang="ko-KR" altLang="en-US" sz="1200" dirty="0">
                    <a:latin typeface="+mn-ea"/>
                  </a:rPr>
                  <a:t>는 모든 </a:t>
                </a:r>
                <a:r>
                  <a:rPr lang="en-US" altLang="ko-KR" sz="1200" dirty="0">
                    <a:latin typeface="+mn-ea"/>
                  </a:rPr>
                  <a:t>state</a:t>
                </a:r>
                <a:r>
                  <a:rPr lang="ko-KR" altLang="en-US" sz="1200" dirty="0">
                    <a:latin typeface="+mn-ea"/>
                  </a:rPr>
                  <a:t>를 실시간으로 측정하지 않는 이상 </a:t>
                </a:r>
                <a:r>
                  <a:rPr lang="en-US" altLang="ko-KR" sz="1200" dirty="0">
                    <a:latin typeface="+mn-ea"/>
                  </a:rPr>
                  <a:t>next state</a:t>
                </a:r>
                <a:r>
                  <a:rPr lang="ko-KR" altLang="en-US" sz="1200" dirty="0">
                    <a:latin typeface="+mn-ea"/>
                  </a:rPr>
                  <a:t>를 얻을 수 없다</a:t>
                </a:r>
                <a:r>
                  <a:rPr lang="en-US" altLang="ko-KR" sz="1200" dirty="0">
                    <a:latin typeface="+mn-ea"/>
                  </a:rPr>
                  <a:t>. </a:t>
                </a:r>
                <a:r>
                  <a:rPr lang="ko-KR" altLang="en-US" sz="1200" dirty="0">
                    <a:latin typeface="+mn-ea"/>
                  </a:rPr>
                  <a:t>학습 시에는 </a:t>
                </a:r>
                <a:r>
                  <a:rPr lang="ko-KR" altLang="en-US" sz="1200" dirty="0" err="1">
                    <a:latin typeface="+mn-ea"/>
                  </a:rPr>
                  <a:t>쌓여있는</a:t>
                </a:r>
                <a:r>
                  <a:rPr lang="ko-KR" altLang="en-US" sz="1200" dirty="0">
                    <a:latin typeface="+mn-ea"/>
                  </a:rPr>
                  <a:t> </a:t>
                </a:r>
                <a:r>
                  <a:rPr lang="en-US" altLang="ko-KR" sz="1200" dirty="0">
                    <a:latin typeface="+mn-ea"/>
                  </a:rPr>
                  <a:t>next state</a:t>
                </a:r>
                <a:r>
                  <a:rPr lang="ko-KR" altLang="en-US" sz="1200" dirty="0">
                    <a:latin typeface="+mn-ea"/>
                  </a:rPr>
                  <a:t>를 사용할 수 있겠고</a:t>
                </a:r>
                <a:r>
                  <a:rPr lang="en-US" altLang="ko-KR" sz="1200" dirty="0">
                    <a:latin typeface="+mn-ea"/>
                  </a:rPr>
                  <a:t>, </a:t>
                </a:r>
                <a:r>
                  <a:rPr lang="ko-KR" altLang="en-US" sz="1200" dirty="0">
                    <a:latin typeface="+mn-ea"/>
                  </a:rPr>
                  <a:t>이것이 일정 부분 도움이 될 수 있겠지만</a:t>
                </a:r>
                <a:r>
                  <a:rPr lang="en-US" altLang="ko-KR" sz="1200" dirty="0">
                    <a:latin typeface="+mn-ea"/>
                  </a:rPr>
                  <a:t>, test</a:t>
                </a:r>
                <a:r>
                  <a:rPr lang="ko-KR" altLang="en-US" sz="1200" dirty="0">
                    <a:latin typeface="+mn-ea"/>
                  </a:rPr>
                  <a:t>시에는 가능하지 않다</a:t>
                </a:r>
                <a:r>
                  <a:rPr lang="en-US" altLang="ko-KR" sz="1200" dirty="0">
                    <a:latin typeface="+mn-ea"/>
                  </a:rPr>
                  <a:t>.</a:t>
                </a:r>
              </a:p>
              <a:p>
                <a:endParaRPr lang="ko-KR" altLang="en-US" dirty="0"/>
              </a:p>
            </p:txBody>
          </p:sp>
        </mc:Fallback>
      </mc:AlternateContent>
      <p:sp>
        <p:nvSpPr>
          <p:cNvPr id="4" name="슬라이드 번호 개체 틀 3">
            <a:extLst>
              <a:ext uri="{FF2B5EF4-FFF2-40B4-BE49-F238E27FC236}">
                <a16:creationId xmlns:a16="http://schemas.microsoft.com/office/drawing/2014/main" id="{FA2FCC28-5F48-B1BE-9F26-554BCB13470D}"/>
              </a:ext>
            </a:extLst>
          </p:cNvPr>
          <p:cNvSpPr>
            <a:spLocks noGrp="1"/>
          </p:cNvSpPr>
          <p:nvPr>
            <p:ph type="sldNum" sz="quarter" idx="5"/>
          </p:nvPr>
        </p:nvSpPr>
        <p:spPr/>
        <p:txBody>
          <a:bodyPr/>
          <a:lstStyle/>
          <a:p>
            <a:pPr>
              <a:defRPr/>
            </a:pPr>
            <a:fld id="{79642909-6448-426E-9ED7-EFF6CDC2E25C}" type="slidenum">
              <a:rPr lang="ko-KR" altLang="en-US" smtClean="0"/>
              <a:pPr>
                <a:defRPr/>
              </a:pPr>
              <a:t>16</a:t>
            </a:fld>
            <a:endParaRPr lang="en-US" altLang="ko-KR" dirty="0"/>
          </a:p>
        </p:txBody>
      </p:sp>
    </p:spTree>
    <p:extLst>
      <p:ext uri="{BB962C8B-B14F-4D97-AF65-F5344CB8AC3E}">
        <p14:creationId xmlns:p14="http://schemas.microsoft.com/office/powerpoint/2010/main" val="31205059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B8F093-8E2D-4473-F98E-BD61AFF66E75}"/>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B41032BC-E08A-540C-A4F3-1611F8B720B0}"/>
              </a:ext>
            </a:extLst>
          </p:cNvPr>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슬라이드 노트 개체 틀 2">
                <a:extLst>
                  <a:ext uri="{FF2B5EF4-FFF2-40B4-BE49-F238E27FC236}">
                    <a16:creationId xmlns:a16="http://schemas.microsoft.com/office/drawing/2014/main" id="{EB1D5525-132D-4B76-6021-D9CF2C23BBF9}"/>
                  </a:ext>
                </a:extLst>
              </p:cNvPr>
              <p:cNvSpPr>
                <a:spLocks noGrp="1"/>
              </p:cNvSpPr>
              <p:nvPr>
                <p:ph type="body" idx="1"/>
              </p:nvPr>
            </p:nvSpPr>
            <p:spPr/>
            <p:txBody>
              <a:bodyPr/>
              <a:lstStyle/>
              <a:p>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안녕하십니까</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endParaRPr lang="ko-KR" altLang="en-US" dirty="0">
                  <a:effectLst/>
                </a:endParaRPr>
              </a:p>
              <a:p>
                <a:r>
                  <a:rPr kumimoji="1" lang="ko-KR" altLang="en-US" sz="1200" b="0" i="0" kern="1200" dirty="0" err="1">
                    <a:solidFill>
                      <a:schemeClr val="tx1"/>
                    </a:solidFill>
                    <a:effectLst/>
                    <a:latin typeface="맑은 고딕" panose="020B0503020000020004" pitchFamily="50" charset="-127"/>
                    <a:ea typeface="맑은 고딕" panose="020B0503020000020004" pitchFamily="50" charset="-127"/>
                    <a:cs typeface="+mn-cs"/>
                  </a:rPr>
                  <a:t>김선중</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 선임입니다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p>
              <a:p>
                <a:b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br>
                <a:endPar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endParaRPr>
              </a:p>
              <a:p>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파이썬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gymnasium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라이브러리에서</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환경이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state transition</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과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reward</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를 제공한다는 것에 대한 근거를 찾아보았습니다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p>
              <a:p>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- 1_gym_step_1.png</a:t>
                </a:r>
              </a:p>
              <a:p>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- 2_gym_step_2.png</a:t>
                </a:r>
              </a:p>
              <a:p>
                <a:b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br>
                <a:endPar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endParaRPr>
              </a:p>
              <a:p>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출처는 </a:t>
                </a:r>
                <a:r>
                  <a:rPr kumimoji="1" lang="en-US" altLang="ko-KR" sz="1200" b="0" i="0" u="sng" kern="1200" dirty="0">
                    <a:solidFill>
                      <a:schemeClr val="tx1"/>
                    </a:solidFill>
                    <a:effectLst/>
                    <a:latin typeface="맑은 고딕" panose="020B0503020000020004" pitchFamily="50" charset="-127"/>
                    <a:ea typeface="맑은 고딕" panose="020B0503020000020004" pitchFamily="50" charset="-127"/>
                    <a:cs typeface="+mn-cs"/>
                    <a:hlinkClick r:id="rId3"/>
                  </a:rPr>
                  <a:t>https://gymnasium.farama.org/api/env/</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 입니다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Env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클래스의 맨 처음 메소드인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step</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은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action</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을 인자로 받고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next observation, reward</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를 </a:t>
                </a:r>
                <a:r>
                  <a:rPr kumimoji="1" lang="ko-KR" altLang="en-US" sz="1200" b="0" i="0" kern="1200" dirty="0" err="1">
                    <a:solidFill>
                      <a:schemeClr val="tx1"/>
                    </a:solidFill>
                    <a:effectLst/>
                    <a:latin typeface="맑은 고딕" panose="020B0503020000020004" pitchFamily="50" charset="-127"/>
                    <a:ea typeface="맑은 고딕" panose="020B0503020000020004" pitchFamily="50" charset="-127"/>
                    <a:cs typeface="+mn-cs"/>
                  </a:rPr>
                  <a:t>리턴합니다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이때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observation</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은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state</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과 거의 비슷한 것이라고 해석 가능합니다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p>
              <a:p>
                <a:b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br>
                <a:endPar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endParaRPr>
              </a:p>
              <a:p>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또한 환경모델의 의미에 대해서도 찾아보았습니다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state, action</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이 주어졌을 때</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next state</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과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reward</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를 예측하는 모델을 환경모델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(model of the environment)</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이라고 하고 있습니다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p>
              <a:p>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- 3_environment_model.png</a:t>
                </a:r>
              </a:p>
              <a:p>
                <a:b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br>
                <a:endPar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endParaRPr>
              </a:p>
              <a:p>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출처는 강화학습의 교과서로 많이 활용되는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Sutton</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의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"Reinforcement Learning" (</a:t>
                </a:r>
                <a:r>
                  <a:rPr kumimoji="1" lang="en-US" altLang="ko-KR" sz="1200" b="0" i="0" u="sng" kern="1200" dirty="0">
                    <a:solidFill>
                      <a:schemeClr val="tx1"/>
                    </a:solidFill>
                    <a:effectLst/>
                    <a:latin typeface="맑은 고딕" panose="020B0503020000020004" pitchFamily="50" charset="-127"/>
                    <a:ea typeface="맑은 고딕" panose="020B0503020000020004" pitchFamily="50" charset="-127"/>
                    <a:cs typeface="+mn-cs"/>
                    <a:hlinkClick r:id="rId4"/>
                  </a:rPr>
                  <a:t>https://web.stanford.edu/class/psych209/Readings/SuttonBartoIPRLBook2ndEd.pdf</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1</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장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3</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절입니다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이 책의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3</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장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5</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절과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6</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절에 해당 내용이 더 자세히 나오고 있는데</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강화학습의 배경이 되는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(finite) MDP</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가 구성되려면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p(s',</a:t>
                </a:r>
                <a:r>
                  <a:rPr kumimoji="1" lang="en-US" altLang="ko-KR" sz="1200" b="0" i="0" kern="1200" dirty="0" err="1">
                    <a:solidFill>
                      <a:schemeClr val="tx1"/>
                    </a:solidFill>
                    <a:effectLst/>
                    <a:latin typeface="맑은 고딕" panose="020B0503020000020004" pitchFamily="50" charset="-127"/>
                    <a:ea typeface="맑은 고딕" panose="020B0503020000020004" pitchFamily="50" charset="-127"/>
                    <a:cs typeface="+mn-cs"/>
                  </a:rPr>
                  <a:t>r|s,a</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가 필요하다고 되어 있습니다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이를 통해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p(s'|</a:t>
                </a:r>
                <a:r>
                  <a:rPr kumimoji="1" lang="en-US" altLang="ko-KR" sz="1200" b="0" i="0" kern="1200" dirty="0" err="1">
                    <a:solidFill>
                      <a:schemeClr val="tx1"/>
                    </a:solidFill>
                    <a:effectLst/>
                    <a:latin typeface="맑은 고딕" panose="020B0503020000020004" pitchFamily="50" charset="-127"/>
                    <a:ea typeface="맑은 고딕" panose="020B0503020000020004" pitchFamily="50" charset="-127"/>
                    <a:cs typeface="+mn-cs"/>
                  </a:rPr>
                  <a:t>s,a</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와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r(</a:t>
                </a:r>
                <a:r>
                  <a:rPr kumimoji="1" lang="en-US" altLang="ko-KR" sz="1200" b="0" i="0" kern="1200" dirty="0" err="1">
                    <a:solidFill>
                      <a:schemeClr val="tx1"/>
                    </a:solidFill>
                    <a:effectLst/>
                    <a:latin typeface="맑은 고딕" panose="020B0503020000020004" pitchFamily="50" charset="-127"/>
                    <a:ea typeface="맑은 고딕" panose="020B0503020000020004" pitchFamily="50" charset="-127"/>
                    <a:cs typeface="+mn-cs"/>
                  </a:rPr>
                  <a:t>s,a</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을 계산할 수 있음이 식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(3.7), (3.8)</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에 설명되어 있습니다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p>
              <a:p>
                <a:b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br>
                <a:endPar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endParaRPr>
              </a:p>
              <a:p>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이것들에 따르면</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일반적인 강화학습에서 환경이 구성됨에 있어서 두 환경모델인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state transition probability p(s'|</a:t>
                </a:r>
                <a:r>
                  <a:rPr kumimoji="1" lang="en-US" altLang="ko-KR" sz="1200" b="0" i="0" kern="1200" dirty="0" err="1">
                    <a:solidFill>
                      <a:schemeClr val="tx1"/>
                    </a:solidFill>
                    <a:effectLst/>
                    <a:latin typeface="맑은 고딕" panose="020B0503020000020004" pitchFamily="50" charset="-127"/>
                    <a:ea typeface="맑은 고딕" panose="020B0503020000020004" pitchFamily="50" charset="-127"/>
                    <a:cs typeface="+mn-cs"/>
                  </a:rPr>
                  <a:t>s,a</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와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reward function r(</a:t>
                </a:r>
                <a:r>
                  <a:rPr kumimoji="1" lang="en-US" altLang="ko-KR" sz="1200" b="0" i="0" kern="1200" dirty="0" err="1">
                    <a:solidFill>
                      <a:schemeClr val="tx1"/>
                    </a:solidFill>
                    <a:effectLst/>
                    <a:latin typeface="맑은 고딕" panose="020B0503020000020004" pitchFamily="50" charset="-127"/>
                    <a:ea typeface="맑은 고딕" panose="020B0503020000020004" pitchFamily="50" charset="-127"/>
                    <a:cs typeface="+mn-cs"/>
                  </a:rPr>
                  <a:t>s,a</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이 반드시 정의되어야 함을 알 수 있을 것 같습니다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그리고 이 환경모델을 토대로 해야만 강화학습 모델을 만들 수 있을 것 같습니다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p>
              <a:p>
                <a:b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br>
                <a:endPar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endParaRPr>
              </a:p>
              <a:p>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DQN</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이나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DDPG</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와 같은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RL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알고리즘이 환경모델을 알아야 한다고 말하려는 것은 아닙니다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실제로 이 알고리즘들은 환경모델을 모르는 채로 환경을 추정해가며 학습합니다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(model-free).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하지만 일단 강화학습 문제가 성립하기 위해서는 환경모델이 구성되어 있어야 할 것 같다는 취지에서 </a:t>
                </a:r>
                <a:r>
                  <a:rPr kumimoji="1" lang="ko-KR" altLang="en-US" sz="1200" b="0" i="0" kern="1200" dirty="0" err="1">
                    <a:solidFill>
                      <a:schemeClr val="tx1"/>
                    </a:solidFill>
                    <a:effectLst/>
                    <a:latin typeface="맑은 고딕" panose="020B0503020000020004" pitchFamily="50" charset="-127"/>
                    <a:ea typeface="맑은 고딕" panose="020B0503020000020004" pitchFamily="50" charset="-127"/>
                    <a:cs typeface="+mn-cs"/>
                  </a:rPr>
                  <a:t>공유드립니다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p>
              <a:p>
                <a:b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br>
                <a:endPar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endParaRPr>
              </a:p>
              <a:p>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다만</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이상은 일반적인 강화학습에 대한 이야기이므로</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공정 상황에서 강화학습이 어떻게 적용될 수 있을지 하는 문제에 대해서는 더 찾아보겠습니다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p>
              <a:p>
                <a:b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br>
                <a:endPar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endParaRPr>
              </a:p>
              <a:p>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감사합니다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p>
              <a:p>
                <a:r>
                  <a:rPr kumimoji="1" lang="ko-KR" altLang="en-US" sz="1200" b="0" i="0" kern="1200" dirty="0" err="1">
                    <a:solidFill>
                      <a:schemeClr val="tx1"/>
                    </a:solidFill>
                    <a:effectLst/>
                    <a:latin typeface="맑은 고딕" panose="020B0503020000020004" pitchFamily="50" charset="-127"/>
                    <a:ea typeface="맑은 고딕" panose="020B0503020000020004" pitchFamily="50" charset="-127"/>
                    <a:cs typeface="+mn-cs"/>
                  </a:rPr>
                  <a:t>김선중</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 드림</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p>
              <a:p>
                <a:endParaRPr lang="en-US" altLang="ko-KR" dirty="0"/>
              </a:p>
            </p:txBody>
          </p:sp>
        </mc:Choice>
        <mc:Fallback xmlns="">
          <p:sp>
            <p:nvSpPr>
              <p:cNvPr id="3" name="슬라이드 노트 개체 틀 2">
                <a:extLst>
                  <a:ext uri="{FF2B5EF4-FFF2-40B4-BE49-F238E27FC236}">
                    <a16:creationId xmlns:a16="http://schemas.microsoft.com/office/drawing/2014/main" id="{DA150843-E663-57CD-7577-6F739DE9EB42}"/>
                  </a:ext>
                </a:extLst>
              </p:cNvPr>
              <p:cNvSpPr>
                <a:spLocks noGrp="1"/>
              </p:cNvSpPr>
              <p:nvPr>
                <p:ph type="body" idx="1"/>
              </p:nvPr>
            </p:nvSpPr>
            <p:spPr/>
            <p:txBody>
              <a:bodyPr/>
              <a:lstStyle/>
              <a:p>
                <a:pPr marL="180000" indent="-180000">
                  <a:buFont typeface="Arial" panose="020B0604020202020204" pitchFamily="34" charset="0"/>
                  <a:buChar char="•"/>
                </a:pPr>
                <a:r>
                  <a:rPr lang="en-US" altLang="ko-KR" sz="1200" dirty="0">
                    <a:latin typeface="+mn-ea"/>
                  </a:rPr>
                  <a:t>DQN</a:t>
                </a:r>
                <a:r>
                  <a:rPr lang="ko-KR" altLang="en-US" sz="1200" dirty="0">
                    <a:latin typeface="+mn-ea"/>
                  </a:rPr>
                  <a:t>과</a:t>
                </a:r>
                <a:r>
                  <a:rPr lang="en-US" altLang="ko-KR" sz="1200" dirty="0">
                    <a:latin typeface="+mn-ea"/>
                  </a:rPr>
                  <a:t> DDPG</a:t>
                </a:r>
                <a:r>
                  <a:rPr lang="ko-KR" altLang="en-US" sz="1200" dirty="0">
                    <a:latin typeface="+mn-ea"/>
                  </a:rPr>
                  <a:t>의 </a:t>
                </a:r>
                <a:r>
                  <a:rPr lang="en-US" altLang="ko-KR" sz="1200" dirty="0">
                    <a:latin typeface="+mn-ea"/>
                  </a:rPr>
                  <a:t>pseudo-code</a:t>
                </a:r>
                <a:r>
                  <a:rPr lang="ko-KR" altLang="en-US" sz="1200" dirty="0">
                    <a:latin typeface="+mn-ea"/>
                  </a:rPr>
                  <a:t>에서 </a:t>
                </a:r>
                <a:r>
                  <a:rPr lang="en-US" altLang="ko-KR" sz="1200" i="0" dirty="0">
                    <a:latin typeface="Cambria Math" panose="02040503050406030204" pitchFamily="18" charset="0"/>
                  </a:rPr>
                  <a:t>𝑠’</a:t>
                </a:r>
                <a:r>
                  <a:rPr lang="en-US" altLang="ko-KR" sz="1200" dirty="0">
                    <a:latin typeface="+mn-ea"/>
                  </a:rPr>
                  <a:t> </a:t>
                </a:r>
                <a:r>
                  <a:rPr lang="ko-KR" altLang="en-US" sz="1200" dirty="0">
                    <a:latin typeface="+mn-ea"/>
                  </a:rPr>
                  <a:t>혹은 </a:t>
                </a:r>
                <a:r>
                  <a:rPr lang="en-US" altLang="ko-KR" sz="1200" i="0" dirty="0">
                    <a:latin typeface="Cambria Math" panose="02040503050406030204" pitchFamily="18" charset="0"/>
                  </a:rPr>
                  <a:t>𝑠_(</a:t>
                </a:r>
                <a:r>
                  <a:rPr lang="en-US" altLang="ko-KR" sz="1200" b="0" i="0" dirty="0">
                    <a:latin typeface="Cambria Math" panose="02040503050406030204" pitchFamily="18" charset="0"/>
                  </a:rPr>
                  <a:t>𝑡+1)</a:t>
                </a:r>
                <a:r>
                  <a:rPr lang="ko-KR" altLang="en-US" sz="1200" dirty="0">
                    <a:latin typeface="+mn-ea"/>
                  </a:rPr>
                  <a:t>을 </a:t>
                </a:r>
                <a:r>
                  <a:rPr lang="en-US" altLang="ko-KR" sz="1200" dirty="0">
                    <a:latin typeface="+mn-ea"/>
                  </a:rPr>
                  <a:t>observe</a:t>
                </a:r>
                <a:r>
                  <a:rPr lang="ko-KR" altLang="en-US" sz="1200" dirty="0">
                    <a:latin typeface="+mn-ea"/>
                  </a:rPr>
                  <a:t>한다고 되어 있다</a:t>
                </a:r>
                <a:r>
                  <a:rPr lang="en-US" altLang="ko-KR" sz="1200" dirty="0">
                    <a:latin typeface="+mn-ea"/>
                  </a:rPr>
                  <a:t>. DQN </a:t>
                </a:r>
                <a:r>
                  <a:rPr lang="ko-KR" altLang="en-US" sz="1200" dirty="0">
                    <a:latin typeface="+mn-ea"/>
                  </a:rPr>
                  <a:t>논문에서의 </a:t>
                </a:r>
                <a:r>
                  <a:rPr lang="en-US" altLang="ko-KR" sz="1200" dirty="0">
                    <a:latin typeface="+mn-ea"/>
                  </a:rPr>
                  <a:t>DQN</a:t>
                </a:r>
                <a:r>
                  <a:rPr lang="ko-KR" altLang="en-US" sz="1200" dirty="0">
                    <a:latin typeface="+mn-ea"/>
                  </a:rPr>
                  <a:t>은 </a:t>
                </a:r>
                <a:r>
                  <a:rPr lang="en-US" altLang="ko-KR" sz="1200" dirty="0" err="1">
                    <a:latin typeface="+mn-ea"/>
                  </a:rPr>
                  <a:t>atari</a:t>
                </a:r>
                <a:r>
                  <a:rPr lang="en-US" altLang="ko-KR" sz="1200" dirty="0">
                    <a:latin typeface="+mn-ea"/>
                  </a:rPr>
                  <a:t> </a:t>
                </a:r>
                <a:r>
                  <a:rPr lang="ko-KR" altLang="en-US" sz="1200" dirty="0">
                    <a:latin typeface="+mn-ea"/>
                  </a:rPr>
                  <a:t>문제를 푸는 것이므로 바로 다음 순간의 화면을 </a:t>
                </a:r>
                <a:r>
                  <a:rPr lang="en-US" altLang="ko-KR" sz="1200" dirty="0">
                    <a:latin typeface="+mn-ea"/>
                  </a:rPr>
                  <a:t>CNN</a:t>
                </a:r>
                <a:r>
                  <a:rPr lang="ko-KR" altLang="en-US" sz="1200" dirty="0">
                    <a:latin typeface="+mn-ea"/>
                  </a:rPr>
                  <a:t>으로 인식할 수 있고 그렇게 </a:t>
                </a:r>
                <a:r>
                  <a:rPr lang="en-US" altLang="ko-KR" sz="1200" dirty="0">
                    <a:latin typeface="+mn-ea"/>
                  </a:rPr>
                  <a:t>next state</a:t>
                </a:r>
                <a:r>
                  <a:rPr lang="ko-KR" altLang="en-US" sz="1200" dirty="0">
                    <a:latin typeface="+mn-ea"/>
                  </a:rPr>
                  <a:t>를 정하는 식으로 되어 있다</a:t>
                </a:r>
                <a:r>
                  <a:rPr lang="en-US" altLang="ko-KR" sz="1200" dirty="0">
                    <a:latin typeface="+mn-ea"/>
                  </a:rPr>
                  <a:t>. </a:t>
                </a:r>
                <a:r>
                  <a:rPr lang="ko-KR" altLang="en-US" sz="1200" dirty="0">
                    <a:latin typeface="+mn-ea"/>
                  </a:rPr>
                  <a:t>즉 </a:t>
                </a:r>
                <a:r>
                  <a:rPr lang="en-US" altLang="ko-KR" sz="1200" dirty="0">
                    <a:latin typeface="+mn-ea"/>
                  </a:rPr>
                  <a:t>emulator</a:t>
                </a:r>
                <a:r>
                  <a:rPr lang="ko-KR" altLang="en-US" sz="1200" dirty="0">
                    <a:latin typeface="+mn-ea"/>
                  </a:rPr>
                  <a:t>가 있어서 문제가 없다</a:t>
                </a:r>
                <a:r>
                  <a:rPr lang="en-US" altLang="ko-KR" sz="1200" dirty="0">
                    <a:latin typeface="+mn-ea"/>
                  </a:rPr>
                  <a:t>.</a:t>
                </a:r>
              </a:p>
              <a:p>
                <a:pPr marL="180000" indent="-180000">
                  <a:buFont typeface="Arial" panose="020B0604020202020204" pitchFamily="34" charset="0"/>
                  <a:buChar char="•"/>
                </a:pPr>
                <a:r>
                  <a:rPr lang="en-US" altLang="ko-KR" sz="1200" dirty="0">
                    <a:latin typeface="+mn-ea"/>
                  </a:rPr>
                  <a:t>DDQN </a:t>
                </a:r>
                <a:r>
                  <a:rPr lang="ko-KR" altLang="en-US" sz="1200" dirty="0">
                    <a:latin typeface="+mn-ea"/>
                  </a:rPr>
                  <a:t>논문에서는 </a:t>
                </a:r>
                <a:r>
                  <a:rPr lang="en-US" altLang="ko-KR" sz="1200" dirty="0">
                    <a:latin typeface="+mn-ea"/>
                  </a:rPr>
                  <a:t>cartpole, gripper(</a:t>
                </a:r>
                <a:r>
                  <a:rPr lang="ko-KR" altLang="en-US" sz="1200" dirty="0" err="1">
                    <a:latin typeface="+mn-ea"/>
                  </a:rPr>
                  <a:t>로봇팔</a:t>
                </a:r>
                <a:r>
                  <a:rPr lang="en-US" altLang="ko-KR" sz="1200" dirty="0">
                    <a:latin typeface="+mn-ea"/>
                  </a:rPr>
                  <a:t>), puck striking, locomotion(</a:t>
                </a:r>
                <a:r>
                  <a:rPr lang="ko-KR" altLang="en-US" sz="1200" dirty="0">
                    <a:latin typeface="+mn-ea"/>
                  </a:rPr>
                  <a:t>자율보행</a:t>
                </a:r>
                <a:r>
                  <a:rPr lang="en-US" altLang="ko-KR" sz="1200" dirty="0">
                    <a:latin typeface="+mn-ea"/>
                  </a:rPr>
                  <a:t>) </a:t>
                </a:r>
                <a:r>
                  <a:rPr lang="ko-KR" altLang="en-US" sz="1200" dirty="0">
                    <a:latin typeface="+mn-ea"/>
                  </a:rPr>
                  <a:t>등의 문제를 다뤘고 그때 </a:t>
                </a:r>
                <a:r>
                  <a:rPr lang="en-US" altLang="ko-KR" sz="1200" dirty="0">
                    <a:latin typeface="+mn-ea"/>
                  </a:rPr>
                  <a:t>emulator</a:t>
                </a:r>
                <a:r>
                  <a:rPr lang="ko-KR" altLang="en-US" sz="1200" dirty="0">
                    <a:latin typeface="+mn-ea"/>
                  </a:rPr>
                  <a:t>로서 물리엔진 </a:t>
                </a:r>
                <a:r>
                  <a:rPr lang="en-US" altLang="ko-KR" sz="1200" dirty="0" err="1">
                    <a:latin typeface="+mn-ea"/>
                  </a:rPr>
                  <a:t>MuJoCo</a:t>
                </a:r>
                <a:r>
                  <a:rPr lang="ko-KR" altLang="en-US" sz="1200" dirty="0">
                    <a:latin typeface="+mn-ea"/>
                  </a:rPr>
                  <a:t>를 사용했다고 되어 있다</a:t>
                </a:r>
                <a:r>
                  <a:rPr lang="en-US" altLang="ko-KR" sz="1200" dirty="0">
                    <a:latin typeface="+mn-ea"/>
                  </a:rPr>
                  <a:t>.</a:t>
                </a:r>
              </a:p>
              <a:p>
                <a:pPr marL="180000" indent="-180000">
                  <a:buFont typeface="Arial" panose="020B0604020202020204" pitchFamily="34" charset="0"/>
                  <a:buChar char="•"/>
                </a:pPr>
                <a:r>
                  <a:rPr lang="ko-KR" altLang="en-US" sz="1200" dirty="0">
                    <a:latin typeface="+mn-ea"/>
                  </a:rPr>
                  <a:t>하지만 일반적인 공정 문제에서는</a:t>
                </a:r>
                <a:r>
                  <a:rPr lang="en-US" altLang="ko-KR" sz="1200" dirty="0">
                    <a:latin typeface="+mn-ea"/>
                  </a:rPr>
                  <a:t>, next state</a:t>
                </a:r>
                <a:r>
                  <a:rPr lang="ko-KR" altLang="en-US" sz="1200" dirty="0">
                    <a:latin typeface="+mn-ea"/>
                  </a:rPr>
                  <a:t>는 모든 </a:t>
                </a:r>
                <a:r>
                  <a:rPr lang="en-US" altLang="ko-KR" sz="1200" dirty="0">
                    <a:latin typeface="+mn-ea"/>
                  </a:rPr>
                  <a:t>state</a:t>
                </a:r>
                <a:r>
                  <a:rPr lang="ko-KR" altLang="en-US" sz="1200" dirty="0">
                    <a:latin typeface="+mn-ea"/>
                  </a:rPr>
                  <a:t>를 실시간으로 측정하지 않는 이상 </a:t>
                </a:r>
                <a:r>
                  <a:rPr lang="en-US" altLang="ko-KR" sz="1200" dirty="0">
                    <a:latin typeface="+mn-ea"/>
                  </a:rPr>
                  <a:t>next state</a:t>
                </a:r>
                <a:r>
                  <a:rPr lang="ko-KR" altLang="en-US" sz="1200" dirty="0">
                    <a:latin typeface="+mn-ea"/>
                  </a:rPr>
                  <a:t>를 얻을 수 없다</a:t>
                </a:r>
                <a:r>
                  <a:rPr lang="en-US" altLang="ko-KR" sz="1200" dirty="0">
                    <a:latin typeface="+mn-ea"/>
                  </a:rPr>
                  <a:t>. </a:t>
                </a:r>
                <a:r>
                  <a:rPr lang="ko-KR" altLang="en-US" sz="1200" dirty="0">
                    <a:latin typeface="+mn-ea"/>
                  </a:rPr>
                  <a:t>학습 시에는 </a:t>
                </a:r>
                <a:r>
                  <a:rPr lang="ko-KR" altLang="en-US" sz="1200" dirty="0" err="1">
                    <a:latin typeface="+mn-ea"/>
                  </a:rPr>
                  <a:t>쌓여있는</a:t>
                </a:r>
                <a:r>
                  <a:rPr lang="ko-KR" altLang="en-US" sz="1200" dirty="0">
                    <a:latin typeface="+mn-ea"/>
                  </a:rPr>
                  <a:t> </a:t>
                </a:r>
                <a:r>
                  <a:rPr lang="en-US" altLang="ko-KR" sz="1200" dirty="0">
                    <a:latin typeface="+mn-ea"/>
                  </a:rPr>
                  <a:t>next state</a:t>
                </a:r>
                <a:r>
                  <a:rPr lang="ko-KR" altLang="en-US" sz="1200" dirty="0">
                    <a:latin typeface="+mn-ea"/>
                  </a:rPr>
                  <a:t>를 사용할 수 있겠고</a:t>
                </a:r>
                <a:r>
                  <a:rPr lang="en-US" altLang="ko-KR" sz="1200" dirty="0">
                    <a:latin typeface="+mn-ea"/>
                  </a:rPr>
                  <a:t>, </a:t>
                </a:r>
                <a:r>
                  <a:rPr lang="ko-KR" altLang="en-US" sz="1200" dirty="0">
                    <a:latin typeface="+mn-ea"/>
                  </a:rPr>
                  <a:t>이것이 일정 부분 도움이 될 수 있겠지만</a:t>
                </a:r>
                <a:r>
                  <a:rPr lang="en-US" altLang="ko-KR" sz="1200" dirty="0">
                    <a:latin typeface="+mn-ea"/>
                  </a:rPr>
                  <a:t>, test</a:t>
                </a:r>
                <a:r>
                  <a:rPr lang="ko-KR" altLang="en-US" sz="1200" dirty="0">
                    <a:latin typeface="+mn-ea"/>
                  </a:rPr>
                  <a:t>시에는 가능하지 않다</a:t>
                </a:r>
                <a:r>
                  <a:rPr lang="en-US" altLang="ko-KR" sz="1200" dirty="0">
                    <a:latin typeface="+mn-ea"/>
                  </a:rPr>
                  <a:t>.</a:t>
                </a:r>
              </a:p>
              <a:p>
                <a:endParaRPr lang="ko-KR" altLang="en-US" dirty="0"/>
              </a:p>
            </p:txBody>
          </p:sp>
        </mc:Fallback>
      </mc:AlternateContent>
      <p:sp>
        <p:nvSpPr>
          <p:cNvPr id="4" name="슬라이드 번호 개체 틀 3">
            <a:extLst>
              <a:ext uri="{FF2B5EF4-FFF2-40B4-BE49-F238E27FC236}">
                <a16:creationId xmlns:a16="http://schemas.microsoft.com/office/drawing/2014/main" id="{52CE0447-AB03-9EF9-2A97-478214A79698}"/>
              </a:ext>
            </a:extLst>
          </p:cNvPr>
          <p:cNvSpPr>
            <a:spLocks noGrp="1"/>
          </p:cNvSpPr>
          <p:nvPr>
            <p:ph type="sldNum" sz="quarter" idx="5"/>
          </p:nvPr>
        </p:nvSpPr>
        <p:spPr/>
        <p:txBody>
          <a:bodyPr/>
          <a:lstStyle/>
          <a:p>
            <a:pPr>
              <a:defRPr/>
            </a:pPr>
            <a:fld id="{79642909-6448-426E-9ED7-EFF6CDC2E25C}" type="slidenum">
              <a:rPr lang="ko-KR" altLang="en-US" smtClean="0"/>
              <a:pPr>
                <a:defRPr/>
              </a:pPr>
              <a:t>17</a:t>
            </a:fld>
            <a:endParaRPr lang="en-US" altLang="ko-KR" dirty="0"/>
          </a:p>
        </p:txBody>
      </p:sp>
    </p:spTree>
    <p:extLst>
      <p:ext uri="{BB962C8B-B14F-4D97-AF65-F5344CB8AC3E}">
        <p14:creationId xmlns:p14="http://schemas.microsoft.com/office/powerpoint/2010/main" val="42106043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5A0543-1A42-C980-6A43-A806A6957BDF}"/>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B30018E6-FD8D-CD14-33A7-8E79651F6A6E}"/>
              </a:ext>
            </a:extLst>
          </p:cNvPr>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슬라이드 노트 개체 틀 2">
                <a:extLst>
                  <a:ext uri="{FF2B5EF4-FFF2-40B4-BE49-F238E27FC236}">
                    <a16:creationId xmlns:a16="http://schemas.microsoft.com/office/drawing/2014/main" id="{0280742A-23DF-E863-AD65-630F6F501669}"/>
                  </a:ext>
                </a:extLst>
              </p:cNvPr>
              <p:cNvSpPr>
                <a:spLocks noGrp="1"/>
              </p:cNvSpPr>
              <p:nvPr>
                <p:ph type="body" idx="1"/>
              </p:nvPr>
            </p:nvSpPr>
            <p:spPr/>
            <p:txBody>
              <a:bodyPr/>
              <a:lstStyle/>
              <a:p>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안녕하십니까</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endParaRPr lang="ko-KR" altLang="en-US" dirty="0">
                  <a:effectLst/>
                </a:endParaRPr>
              </a:p>
              <a:p>
                <a:r>
                  <a:rPr kumimoji="1" lang="ko-KR" altLang="en-US" sz="1200" b="0" i="0" kern="1200" dirty="0" err="1">
                    <a:solidFill>
                      <a:schemeClr val="tx1"/>
                    </a:solidFill>
                    <a:effectLst/>
                    <a:latin typeface="맑은 고딕" panose="020B0503020000020004" pitchFamily="50" charset="-127"/>
                    <a:ea typeface="맑은 고딕" panose="020B0503020000020004" pitchFamily="50" charset="-127"/>
                    <a:cs typeface="+mn-cs"/>
                  </a:rPr>
                  <a:t>김선중</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 선임입니다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p>
              <a:p>
                <a:b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br>
                <a:endPar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endParaRPr>
              </a:p>
              <a:p>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파이썬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gymnasium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라이브러리에서</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환경이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state transition</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과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reward</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를 제공한다는 것에 대한 근거를 찾아보았습니다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p>
              <a:p>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- 1_gym_step_1.png</a:t>
                </a:r>
              </a:p>
              <a:p>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- 2_gym_step_2.png</a:t>
                </a:r>
              </a:p>
              <a:p>
                <a:b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br>
                <a:endPar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endParaRPr>
              </a:p>
              <a:p>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출처는 </a:t>
                </a:r>
                <a:r>
                  <a:rPr kumimoji="1" lang="en-US" altLang="ko-KR" sz="1200" b="0" i="0" u="sng" kern="1200" dirty="0">
                    <a:solidFill>
                      <a:schemeClr val="tx1"/>
                    </a:solidFill>
                    <a:effectLst/>
                    <a:latin typeface="맑은 고딕" panose="020B0503020000020004" pitchFamily="50" charset="-127"/>
                    <a:ea typeface="맑은 고딕" panose="020B0503020000020004" pitchFamily="50" charset="-127"/>
                    <a:cs typeface="+mn-cs"/>
                    <a:hlinkClick r:id="rId3"/>
                  </a:rPr>
                  <a:t>https://gymnasium.farama.org/api/env/</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 입니다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Env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클래스의 맨 처음 메소드인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step</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은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action</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을 인자로 받고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next observation, reward</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를 </a:t>
                </a:r>
                <a:r>
                  <a:rPr kumimoji="1" lang="ko-KR" altLang="en-US" sz="1200" b="0" i="0" kern="1200" dirty="0" err="1">
                    <a:solidFill>
                      <a:schemeClr val="tx1"/>
                    </a:solidFill>
                    <a:effectLst/>
                    <a:latin typeface="맑은 고딕" panose="020B0503020000020004" pitchFamily="50" charset="-127"/>
                    <a:ea typeface="맑은 고딕" panose="020B0503020000020004" pitchFamily="50" charset="-127"/>
                    <a:cs typeface="+mn-cs"/>
                  </a:rPr>
                  <a:t>리턴합니다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이때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observation</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은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state</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과 거의 비슷한 것이라고 해석 가능합니다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p>
              <a:p>
                <a:b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br>
                <a:endPar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endParaRPr>
              </a:p>
              <a:p>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또한 환경모델의 의미에 대해서도 찾아보았습니다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state, action</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이 주어졌을 때</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next state</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과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reward</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를 예측하는 모델을 환경모델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(model of the environment)</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이라고 하고 있습니다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p>
              <a:p>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- 3_environment_model.png</a:t>
                </a:r>
              </a:p>
              <a:p>
                <a:b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br>
                <a:endPar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endParaRPr>
              </a:p>
              <a:p>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출처는 강화학습의 교과서로 많이 활용되는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Sutton</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의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"Reinforcement Learning" (</a:t>
                </a:r>
                <a:r>
                  <a:rPr kumimoji="1" lang="en-US" altLang="ko-KR" sz="1200" b="0" i="0" u="sng" kern="1200" dirty="0">
                    <a:solidFill>
                      <a:schemeClr val="tx1"/>
                    </a:solidFill>
                    <a:effectLst/>
                    <a:latin typeface="맑은 고딕" panose="020B0503020000020004" pitchFamily="50" charset="-127"/>
                    <a:ea typeface="맑은 고딕" panose="020B0503020000020004" pitchFamily="50" charset="-127"/>
                    <a:cs typeface="+mn-cs"/>
                    <a:hlinkClick r:id="rId4"/>
                  </a:rPr>
                  <a:t>https://web.stanford.edu/class/psych209/Readings/SuttonBartoIPRLBook2ndEd.pdf</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1</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장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3</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절입니다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이 책의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3</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장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5</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절과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6</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절에 해당 내용이 더 자세히 나오고 있는데</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강화학습의 배경이 되는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(finite) MDP</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가 구성되려면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p(s',</a:t>
                </a:r>
                <a:r>
                  <a:rPr kumimoji="1" lang="en-US" altLang="ko-KR" sz="1200" b="0" i="0" kern="1200" dirty="0" err="1">
                    <a:solidFill>
                      <a:schemeClr val="tx1"/>
                    </a:solidFill>
                    <a:effectLst/>
                    <a:latin typeface="맑은 고딕" panose="020B0503020000020004" pitchFamily="50" charset="-127"/>
                    <a:ea typeface="맑은 고딕" panose="020B0503020000020004" pitchFamily="50" charset="-127"/>
                    <a:cs typeface="+mn-cs"/>
                  </a:rPr>
                  <a:t>r|s,a</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가 필요하다고 되어 있습니다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이를 통해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p(s'|</a:t>
                </a:r>
                <a:r>
                  <a:rPr kumimoji="1" lang="en-US" altLang="ko-KR" sz="1200" b="0" i="0" kern="1200" dirty="0" err="1">
                    <a:solidFill>
                      <a:schemeClr val="tx1"/>
                    </a:solidFill>
                    <a:effectLst/>
                    <a:latin typeface="맑은 고딕" panose="020B0503020000020004" pitchFamily="50" charset="-127"/>
                    <a:ea typeface="맑은 고딕" panose="020B0503020000020004" pitchFamily="50" charset="-127"/>
                    <a:cs typeface="+mn-cs"/>
                  </a:rPr>
                  <a:t>s,a</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와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r(</a:t>
                </a:r>
                <a:r>
                  <a:rPr kumimoji="1" lang="en-US" altLang="ko-KR" sz="1200" b="0" i="0" kern="1200" dirty="0" err="1">
                    <a:solidFill>
                      <a:schemeClr val="tx1"/>
                    </a:solidFill>
                    <a:effectLst/>
                    <a:latin typeface="맑은 고딕" panose="020B0503020000020004" pitchFamily="50" charset="-127"/>
                    <a:ea typeface="맑은 고딕" panose="020B0503020000020004" pitchFamily="50" charset="-127"/>
                    <a:cs typeface="+mn-cs"/>
                  </a:rPr>
                  <a:t>s,a</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을 계산할 수 있음이 식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(3.7), (3.8)</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에 설명되어 있습니다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p>
              <a:p>
                <a:b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br>
                <a:endPar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endParaRPr>
              </a:p>
              <a:p>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이것들에 따르면</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일반적인 강화학습에서 환경이 구성됨에 있어서 두 환경모델인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state transition probability p(s'|</a:t>
                </a:r>
                <a:r>
                  <a:rPr kumimoji="1" lang="en-US" altLang="ko-KR" sz="1200" b="0" i="0" kern="1200" dirty="0" err="1">
                    <a:solidFill>
                      <a:schemeClr val="tx1"/>
                    </a:solidFill>
                    <a:effectLst/>
                    <a:latin typeface="맑은 고딕" panose="020B0503020000020004" pitchFamily="50" charset="-127"/>
                    <a:ea typeface="맑은 고딕" panose="020B0503020000020004" pitchFamily="50" charset="-127"/>
                    <a:cs typeface="+mn-cs"/>
                  </a:rPr>
                  <a:t>s,a</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와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reward function r(</a:t>
                </a:r>
                <a:r>
                  <a:rPr kumimoji="1" lang="en-US" altLang="ko-KR" sz="1200" b="0" i="0" kern="1200" dirty="0" err="1">
                    <a:solidFill>
                      <a:schemeClr val="tx1"/>
                    </a:solidFill>
                    <a:effectLst/>
                    <a:latin typeface="맑은 고딕" panose="020B0503020000020004" pitchFamily="50" charset="-127"/>
                    <a:ea typeface="맑은 고딕" panose="020B0503020000020004" pitchFamily="50" charset="-127"/>
                    <a:cs typeface="+mn-cs"/>
                  </a:rPr>
                  <a:t>s,a</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이 반드시 정의되어야 함을 알 수 있을 것 같습니다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그리고 이 환경모델을 토대로 해야만 강화학습 모델을 만들 수 있을 것 같습니다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p>
              <a:p>
                <a:b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br>
                <a:endPar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endParaRPr>
              </a:p>
              <a:p>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DQN</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이나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DDPG</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와 같은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RL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알고리즘이 환경모델을 알아야 한다고 말하려는 것은 아닙니다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실제로 이 알고리즘들은 환경모델을 모르는 채로 환경을 추정해가며 학습합니다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(model-free).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하지만 일단 강화학습 문제가 성립하기 위해서는 환경모델이 구성되어 있어야 할 것 같다는 취지에서 </a:t>
                </a:r>
                <a:r>
                  <a:rPr kumimoji="1" lang="ko-KR" altLang="en-US" sz="1200" b="0" i="0" kern="1200" dirty="0" err="1">
                    <a:solidFill>
                      <a:schemeClr val="tx1"/>
                    </a:solidFill>
                    <a:effectLst/>
                    <a:latin typeface="맑은 고딕" panose="020B0503020000020004" pitchFamily="50" charset="-127"/>
                    <a:ea typeface="맑은 고딕" panose="020B0503020000020004" pitchFamily="50" charset="-127"/>
                    <a:cs typeface="+mn-cs"/>
                  </a:rPr>
                  <a:t>공유드립니다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p>
              <a:p>
                <a:b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br>
                <a:endPar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endParaRPr>
              </a:p>
              <a:p>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다만</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이상은 일반적인 강화학습에 대한 이야기이므로</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공정 상황에서 강화학습이 어떻게 적용될 수 있을지 하는 문제에 대해서는 더 찾아보겠습니다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p>
              <a:p>
                <a:b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br>
                <a:endPar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endParaRPr>
              </a:p>
              <a:p>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감사합니다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p>
              <a:p>
                <a:r>
                  <a:rPr kumimoji="1" lang="ko-KR" altLang="en-US" sz="1200" b="0" i="0" kern="1200" dirty="0" err="1">
                    <a:solidFill>
                      <a:schemeClr val="tx1"/>
                    </a:solidFill>
                    <a:effectLst/>
                    <a:latin typeface="맑은 고딕" panose="020B0503020000020004" pitchFamily="50" charset="-127"/>
                    <a:ea typeface="맑은 고딕" panose="020B0503020000020004" pitchFamily="50" charset="-127"/>
                    <a:cs typeface="+mn-cs"/>
                  </a:rPr>
                  <a:t>김선중</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 드림</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p>
              <a:p>
                <a:endParaRPr lang="en-US" altLang="ko-KR" dirty="0"/>
              </a:p>
            </p:txBody>
          </p:sp>
        </mc:Choice>
        <mc:Fallback xmlns="">
          <p:sp>
            <p:nvSpPr>
              <p:cNvPr id="3" name="슬라이드 노트 개체 틀 2">
                <a:extLst>
                  <a:ext uri="{FF2B5EF4-FFF2-40B4-BE49-F238E27FC236}">
                    <a16:creationId xmlns:a16="http://schemas.microsoft.com/office/drawing/2014/main" id="{DA150843-E663-57CD-7577-6F739DE9EB42}"/>
                  </a:ext>
                </a:extLst>
              </p:cNvPr>
              <p:cNvSpPr>
                <a:spLocks noGrp="1"/>
              </p:cNvSpPr>
              <p:nvPr>
                <p:ph type="body" idx="1"/>
              </p:nvPr>
            </p:nvSpPr>
            <p:spPr/>
            <p:txBody>
              <a:bodyPr/>
              <a:lstStyle/>
              <a:p>
                <a:pPr marL="180000" indent="-180000">
                  <a:buFont typeface="Arial" panose="020B0604020202020204" pitchFamily="34" charset="0"/>
                  <a:buChar char="•"/>
                </a:pPr>
                <a:r>
                  <a:rPr lang="en-US" altLang="ko-KR" sz="1200" dirty="0">
                    <a:latin typeface="+mn-ea"/>
                  </a:rPr>
                  <a:t>DQN</a:t>
                </a:r>
                <a:r>
                  <a:rPr lang="ko-KR" altLang="en-US" sz="1200" dirty="0">
                    <a:latin typeface="+mn-ea"/>
                  </a:rPr>
                  <a:t>과</a:t>
                </a:r>
                <a:r>
                  <a:rPr lang="en-US" altLang="ko-KR" sz="1200" dirty="0">
                    <a:latin typeface="+mn-ea"/>
                  </a:rPr>
                  <a:t> DDPG</a:t>
                </a:r>
                <a:r>
                  <a:rPr lang="ko-KR" altLang="en-US" sz="1200" dirty="0">
                    <a:latin typeface="+mn-ea"/>
                  </a:rPr>
                  <a:t>의 </a:t>
                </a:r>
                <a:r>
                  <a:rPr lang="en-US" altLang="ko-KR" sz="1200" dirty="0">
                    <a:latin typeface="+mn-ea"/>
                  </a:rPr>
                  <a:t>pseudo-code</a:t>
                </a:r>
                <a:r>
                  <a:rPr lang="ko-KR" altLang="en-US" sz="1200" dirty="0">
                    <a:latin typeface="+mn-ea"/>
                  </a:rPr>
                  <a:t>에서 </a:t>
                </a:r>
                <a:r>
                  <a:rPr lang="en-US" altLang="ko-KR" sz="1200" i="0" dirty="0">
                    <a:latin typeface="Cambria Math" panose="02040503050406030204" pitchFamily="18" charset="0"/>
                  </a:rPr>
                  <a:t>𝑠’</a:t>
                </a:r>
                <a:r>
                  <a:rPr lang="en-US" altLang="ko-KR" sz="1200" dirty="0">
                    <a:latin typeface="+mn-ea"/>
                  </a:rPr>
                  <a:t> </a:t>
                </a:r>
                <a:r>
                  <a:rPr lang="ko-KR" altLang="en-US" sz="1200" dirty="0">
                    <a:latin typeface="+mn-ea"/>
                  </a:rPr>
                  <a:t>혹은 </a:t>
                </a:r>
                <a:r>
                  <a:rPr lang="en-US" altLang="ko-KR" sz="1200" i="0" dirty="0">
                    <a:latin typeface="Cambria Math" panose="02040503050406030204" pitchFamily="18" charset="0"/>
                  </a:rPr>
                  <a:t>𝑠_(</a:t>
                </a:r>
                <a:r>
                  <a:rPr lang="en-US" altLang="ko-KR" sz="1200" b="0" i="0" dirty="0">
                    <a:latin typeface="Cambria Math" panose="02040503050406030204" pitchFamily="18" charset="0"/>
                  </a:rPr>
                  <a:t>𝑡+1)</a:t>
                </a:r>
                <a:r>
                  <a:rPr lang="ko-KR" altLang="en-US" sz="1200" dirty="0">
                    <a:latin typeface="+mn-ea"/>
                  </a:rPr>
                  <a:t>을 </a:t>
                </a:r>
                <a:r>
                  <a:rPr lang="en-US" altLang="ko-KR" sz="1200" dirty="0">
                    <a:latin typeface="+mn-ea"/>
                  </a:rPr>
                  <a:t>observe</a:t>
                </a:r>
                <a:r>
                  <a:rPr lang="ko-KR" altLang="en-US" sz="1200" dirty="0">
                    <a:latin typeface="+mn-ea"/>
                  </a:rPr>
                  <a:t>한다고 되어 있다</a:t>
                </a:r>
                <a:r>
                  <a:rPr lang="en-US" altLang="ko-KR" sz="1200" dirty="0">
                    <a:latin typeface="+mn-ea"/>
                  </a:rPr>
                  <a:t>. DQN </a:t>
                </a:r>
                <a:r>
                  <a:rPr lang="ko-KR" altLang="en-US" sz="1200" dirty="0">
                    <a:latin typeface="+mn-ea"/>
                  </a:rPr>
                  <a:t>논문에서의 </a:t>
                </a:r>
                <a:r>
                  <a:rPr lang="en-US" altLang="ko-KR" sz="1200" dirty="0">
                    <a:latin typeface="+mn-ea"/>
                  </a:rPr>
                  <a:t>DQN</a:t>
                </a:r>
                <a:r>
                  <a:rPr lang="ko-KR" altLang="en-US" sz="1200" dirty="0">
                    <a:latin typeface="+mn-ea"/>
                  </a:rPr>
                  <a:t>은 </a:t>
                </a:r>
                <a:r>
                  <a:rPr lang="en-US" altLang="ko-KR" sz="1200" dirty="0" err="1">
                    <a:latin typeface="+mn-ea"/>
                  </a:rPr>
                  <a:t>atari</a:t>
                </a:r>
                <a:r>
                  <a:rPr lang="en-US" altLang="ko-KR" sz="1200" dirty="0">
                    <a:latin typeface="+mn-ea"/>
                  </a:rPr>
                  <a:t> </a:t>
                </a:r>
                <a:r>
                  <a:rPr lang="ko-KR" altLang="en-US" sz="1200" dirty="0">
                    <a:latin typeface="+mn-ea"/>
                  </a:rPr>
                  <a:t>문제를 푸는 것이므로 바로 다음 순간의 화면을 </a:t>
                </a:r>
                <a:r>
                  <a:rPr lang="en-US" altLang="ko-KR" sz="1200" dirty="0">
                    <a:latin typeface="+mn-ea"/>
                  </a:rPr>
                  <a:t>CNN</a:t>
                </a:r>
                <a:r>
                  <a:rPr lang="ko-KR" altLang="en-US" sz="1200" dirty="0">
                    <a:latin typeface="+mn-ea"/>
                  </a:rPr>
                  <a:t>으로 인식할 수 있고 그렇게 </a:t>
                </a:r>
                <a:r>
                  <a:rPr lang="en-US" altLang="ko-KR" sz="1200" dirty="0">
                    <a:latin typeface="+mn-ea"/>
                  </a:rPr>
                  <a:t>next state</a:t>
                </a:r>
                <a:r>
                  <a:rPr lang="ko-KR" altLang="en-US" sz="1200" dirty="0">
                    <a:latin typeface="+mn-ea"/>
                  </a:rPr>
                  <a:t>를 정하는 식으로 되어 있다</a:t>
                </a:r>
                <a:r>
                  <a:rPr lang="en-US" altLang="ko-KR" sz="1200" dirty="0">
                    <a:latin typeface="+mn-ea"/>
                  </a:rPr>
                  <a:t>. </a:t>
                </a:r>
                <a:r>
                  <a:rPr lang="ko-KR" altLang="en-US" sz="1200" dirty="0">
                    <a:latin typeface="+mn-ea"/>
                  </a:rPr>
                  <a:t>즉 </a:t>
                </a:r>
                <a:r>
                  <a:rPr lang="en-US" altLang="ko-KR" sz="1200" dirty="0">
                    <a:latin typeface="+mn-ea"/>
                  </a:rPr>
                  <a:t>emulator</a:t>
                </a:r>
                <a:r>
                  <a:rPr lang="ko-KR" altLang="en-US" sz="1200" dirty="0">
                    <a:latin typeface="+mn-ea"/>
                  </a:rPr>
                  <a:t>가 있어서 문제가 없다</a:t>
                </a:r>
                <a:r>
                  <a:rPr lang="en-US" altLang="ko-KR" sz="1200" dirty="0">
                    <a:latin typeface="+mn-ea"/>
                  </a:rPr>
                  <a:t>.</a:t>
                </a:r>
              </a:p>
              <a:p>
                <a:pPr marL="180000" indent="-180000">
                  <a:buFont typeface="Arial" panose="020B0604020202020204" pitchFamily="34" charset="0"/>
                  <a:buChar char="•"/>
                </a:pPr>
                <a:r>
                  <a:rPr lang="en-US" altLang="ko-KR" sz="1200" dirty="0">
                    <a:latin typeface="+mn-ea"/>
                  </a:rPr>
                  <a:t>DDQN </a:t>
                </a:r>
                <a:r>
                  <a:rPr lang="ko-KR" altLang="en-US" sz="1200" dirty="0">
                    <a:latin typeface="+mn-ea"/>
                  </a:rPr>
                  <a:t>논문에서는 </a:t>
                </a:r>
                <a:r>
                  <a:rPr lang="en-US" altLang="ko-KR" sz="1200" dirty="0">
                    <a:latin typeface="+mn-ea"/>
                  </a:rPr>
                  <a:t>cartpole, gripper(</a:t>
                </a:r>
                <a:r>
                  <a:rPr lang="ko-KR" altLang="en-US" sz="1200" dirty="0" err="1">
                    <a:latin typeface="+mn-ea"/>
                  </a:rPr>
                  <a:t>로봇팔</a:t>
                </a:r>
                <a:r>
                  <a:rPr lang="en-US" altLang="ko-KR" sz="1200" dirty="0">
                    <a:latin typeface="+mn-ea"/>
                  </a:rPr>
                  <a:t>), puck striking, locomotion(</a:t>
                </a:r>
                <a:r>
                  <a:rPr lang="ko-KR" altLang="en-US" sz="1200" dirty="0">
                    <a:latin typeface="+mn-ea"/>
                  </a:rPr>
                  <a:t>자율보행</a:t>
                </a:r>
                <a:r>
                  <a:rPr lang="en-US" altLang="ko-KR" sz="1200" dirty="0">
                    <a:latin typeface="+mn-ea"/>
                  </a:rPr>
                  <a:t>) </a:t>
                </a:r>
                <a:r>
                  <a:rPr lang="ko-KR" altLang="en-US" sz="1200" dirty="0">
                    <a:latin typeface="+mn-ea"/>
                  </a:rPr>
                  <a:t>등의 문제를 다뤘고 그때 </a:t>
                </a:r>
                <a:r>
                  <a:rPr lang="en-US" altLang="ko-KR" sz="1200" dirty="0">
                    <a:latin typeface="+mn-ea"/>
                  </a:rPr>
                  <a:t>emulator</a:t>
                </a:r>
                <a:r>
                  <a:rPr lang="ko-KR" altLang="en-US" sz="1200" dirty="0">
                    <a:latin typeface="+mn-ea"/>
                  </a:rPr>
                  <a:t>로서 물리엔진 </a:t>
                </a:r>
                <a:r>
                  <a:rPr lang="en-US" altLang="ko-KR" sz="1200" dirty="0" err="1">
                    <a:latin typeface="+mn-ea"/>
                  </a:rPr>
                  <a:t>MuJoCo</a:t>
                </a:r>
                <a:r>
                  <a:rPr lang="ko-KR" altLang="en-US" sz="1200" dirty="0">
                    <a:latin typeface="+mn-ea"/>
                  </a:rPr>
                  <a:t>를 사용했다고 되어 있다</a:t>
                </a:r>
                <a:r>
                  <a:rPr lang="en-US" altLang="ko-KR" sz="1200" dirty="0">
                    <a:latin typeface="+mn-ea"/>
                  </a:rPr>
                  <a:t>.</a:t>
                </a:r>
              </a:p>
              <a:p>
                <a:pPr marL="180000" indent="-180000">
                  <a:buFont typeface="Arial" panose="020B0604020202020204" pitchFamily="34" charset="0"/>
                  <a:buChar char="•"/>
                </a:pPr>
                <a:r>
                  <a:rPr lang="ko-KR" altLang="en-US" sz="1200" dirty="0">
                    <a:latin typeface="+mn-ea"/>
                  </a:rPr>
                  <a:t>하지만 일반적인 공정 문제에서는</a:t>
                </a:r>
                <a:r>
                  <a:rPr lang="en-US" altLang="ko-KR" sz="1200" dirty="0">
                    <a:latin typeface="+mn-ea"/>
                  </a:rPr>
                  <a:t>, next state</a:t>
                </a:r>
                <a:r>
                  <a:rPr lang="ko-KR" altLang="en-US" sz="1200" dirty="0">
                    <a:latin typeface="+mn-ea"/>
                  </a:rPr>
                  <a:t>는 모든 </a:t>
                </a:r>
                <a:r>
                  <a:rPr lang="en-US" altLang="ko-KR" sz="1200" dirty="0">
                    <a:latin typeface="+mn-ea"/>
                  </a:rPr>
                  <a:t>state</a:t>
                </a:r>
                <a:r>
                  <a:rPr lang="ko-KR" altLang="en-US" sz="1200" dirty="0">
                    <a:latin typeface="+mn-ea"/>
                  </a:rPr>
                  <a:t>를 실시간으로 측정하지 않는 이상 </a:t>
                </a:r>
                <a:r>
                  <a:rPr lang="en-US" altLang="ko-KR" sz="1200" dirty="0">
                    <a:latin typeface="+mn-ea"/>
                  </a:rPr>
                  <a:t>next state</a:t>
                </a:r>
                <a:r>
                  <a:rPr lang="ko-KR" altLang="en-US" sz="1200" dirty="0">
                    <a:latin typeface="+mn-ea"/>
                  </a:rPr>
                  <a:t>를 얻을 수 없다</a:t>
                </a:r>
                <a:r>
                  <a:rPr lang="en-US" altLang="ko-KR" sz="1200" dirty="0">
                    <a:latin typeface="+mn-ea"/>
                  </a:rPr>
                  <a:t>. </a:t>
                </a:r>
                <a:r>
                  <a:rPr lang="ko-KR" altLang="en-US" sz="1200" dirty="0">
                    <a:latin typeface="+mn-ea"/>
                  </a:rPr>
                  <a:t>학습 시에는 </a:t>
                </a:r>
                <a:r>
                  <a:rPr lang="ko-KR" altLang="en-US" sz="1200" dirty="0" err="1">
                    <a:latin typeface="+mn-ea"/>
                  </a:rPr>
                  <a:t>쌓여있는</a:t>
                </a:r>
                <a:r>
                  <a:rPr lang="ko-KR" altLang="en-US" sz="1200" dirty="0">
                    <a:latin typeface="+mn-ea"/>
                  </a:rPr>
                  <a:t> </a:t>
                </a:r>
                <a:r>
                  <a:rPr lang="en-US" altLang="ko-KR" sz="1200" dirty="0">
                    <a:latin typeface="+mn-ea"/>
                  </a:rPr>
                  <a:t>next state</a:t>
                </a:r>
                <a:r>
                  <a:rPr lang="ko-KR" altLang="en-US" sz="1200" dirty="0">
                    <a:latin typeface="+mn-ea"/>
                  </a:rPr>
                  <a:t>를 사용할 수 있겠고</a:t>
                </a:r>
                <a:r>
                  <a:rPr lang="en-US" altLang="ko-KR" sz="1200" dirty="0">
                    <a:latin typeface="+mn-ea"/>
                  </a:rPr>
                  <a:t>, </a:t>
                </a:r>
                <a:r>
                  <a:rPr lang="ko-KR" altLang="en-US" sz="1200" dirty="0">
                    <a:latin typeface="+mn-ea"/>
                  </a:rPr>
                  <a:t>이것이 일정 부분 도움이 될 수 있겠지만</a:t>
                </a:r>
                <a:r>
                  <a:rPr lang="en-US" altLang="ko-KR" sz="1200" dirty="0">
                    <a:latin typeface="+mn-ea"/>
                  </a:rPr>
                  <a:t>, test</a:t>
                </a:r>
                <a:r>
                  <a:rPr lang="ko-KR" altLang="en-US" sz="1200" dirty="0">
                    <a:latin typeface="+mn-ea"/>
                  </a:rPr>
                  <a:t>시에는 가능하지 않다</a:t>
                </a:r>
                <a:r>
                  <a:rPr lang="en-US" altLang="ko-KR" sz="1200" dirty="0">
                    <a:latin typeface="+mn-ea"/>
                  </a:rPr>
                  <a:t>.</a:t>
                </a:r>
              </a:p>
              <a:p>
                <a:endParaRPr lang="ko-KR" altLang="en-US" dirty="0"/>
              </a:p>
            </p:txBody>
          </p:sp>
        </mc:Fallback>
      </mc:AlternateContent>
      <p:sp>
        <p:nvSpPr>
          <p:cNvPr id="4" name="슬라이드 번호 개체 틀 3">
            <a:extLst>
              <a:ext uri="{FF2B5EF4-FFF2-40B4-BE49-F238E27FC236}">
                <a16:creationId xmlns:a16="http://schemas.microsoft.com/office/drawing/2014/main" id="{644914FD-53AF-4DD5-7B54-CCFFCCB9E451}"/>
              </a:ext>
            </a:extLst>
          </p:cNvPr>
          <p:cNvSpPr>
            <a:spLocks noGrp="1"/>
          </p:cNvSpPr>
          <p:nvPr>
            <p:ph type="sldNum" sz="quarter" idx="5"/>
          </p:nvPr>
        </p:nvSpPr>
        <p:spPr/>
        <p:txBody>
          <a:bodyPr/>
          <a:lstStyle/>
          <a:p>
            <a:pPr>
              <a:defRPr/>
            </a:pPr>
            <a:fld id="{79642909-6448-426E-9ED7-EFF6CDC2E25C}" type="slidenum">
              <a:rPr lang="ko-KR" altLang="en-US" smtClean="0"/>
              <a:pPr>
                <a:defRPr/>
              </a:pPr>
              <a:t>18</a:t>
            </a:fld>
            <a:endParaRPr lang="en-US" altLang="ko-KR" dirty="0"/>
          </a:p>
        </p:txBody>
      </p:sp>
    </p:spTree>
    <p:extLst>
      <p:ext uri="{BB962C8B-B14F-4D97-AF65-F5344CB8AC3E}">
        <p14:creationId xmlns:p14="http://schemas.microsoft.com/office/powerpoint/2010/main" val="14526613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AC9A67-44C5-AAE7-E808-B327855E4B39}"/>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6460065E-76D1-3026-8FB3-D6D104FFF711}"/>
              </a:ext>
            </a:extLst>
          </p:cNvPr>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슬라이드 노트 개체 틀 2">
                <a:extLst>
                  <a:ext uri="{FF2B5EF4-FFF2-40B4-BE49-F238E27FC236}">
                    <a16:creationId xmlns:a16="http://schemas.microsoft.com/office/drawing/2014/main" id="{52C451D4-4505-8129-BC22-07DFCABC59B4}"/>
                  </a:ext>
                </a:extLst>
              </p:cNvPr>
              <p:cNvSpPr>
                <a:spLocks noGrp="1"/>
              </p:cNvSpPr>
              <p:nvPr>
                <p:ph type="body" idx="1"/>
              </p:nvPr>
            </p:nvSpPr>
            <p:spPr/>
            <p:txBody>
              <a:bodyPr/>
              <a:lstStyle/>
              <a:p>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안녕하십니까</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endParaRPr lang="ko-KR" altLang="en-US" dirty="0">
                  <a:effectLst/>
                </a:endParaRPr>
              </a:p>
              <a:p>
                <a:r>
                  <a:rPr kumimoji="1" lang="ko-KR" altLang="en-US" sz="1200" b="0" i="0" kern="1200" dirty="0" err="1">
                    <a:solidFill>
                      <a:schemeClr val="tx1"/>
                    </a:solidFill>
                    <a:effectLst/>
                    <a:latin typeface="맑은 고딕" panose="020B0503020000020004" pitchFamily="50" charset="-127"/>
                    <a:ea typeface="맑은 고딕" panose="020B0503020000020004" pitchFamily="50" charset="-127"/>
                    <a:cs typeface="+mn-cs"/>
                  </a:rPr>
                  <a:t>김선중</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 선임입니다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p>
              <a:p>
                <a:b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br>
                <a:endPar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endParaRPr>
              </a:p>
              <a:p>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파이썬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gymnasium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라이브러리에서</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환경이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state transition</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과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reward</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를 제공한다는 것에 대한 근거를 찾아보았습니다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p>
              <a:p>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- 1_gym_step_1.png</a:t>
                </a:r>
              </a:p>
              <a:p>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- 2_gym_step_2.png</a:t>
                </a:r>
              </a:p>
              <a:p>
                <a:b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br>
                <a:endPar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endParaRPr>
              </a:p>
              <a:p>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출처는 </a:t>
                </a:r>
                <a:r>
                  <a:rPr kumimoji="1" lang="en-US" altLang="ko-KR" sz="1200" b="0" i="0" u="sng" kern="1200" dirty="0">
                    <a:solidFill>
                      <a:schemeClr val="tx1"/>
                    </a:solidFill>
                    <a:effectLst/>
                    <a:latin typeface="맑은 고딕" panose="020B0503020000020004" pitchFamily="50" charset="-127"/>
                    <a:ea typeface="맑은 고딕" panose="020B0503020000020004" pitchFamily="50" charset="-127"/>
                    <a:cs typeface="+mn-cs"/>
                    <a:hlinkClick r:id="rId3"/>
                  </a:rPr>
                  <a:t>https://gymnasium.farama.org/api/env/</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 입니다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Env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클래스의 맨 처음 메소드인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step</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은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action</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을 인자로 받고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next observation, reward</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를 </a:t>
                </a:r>
                <a:r>
                  <a:rPr kumimoji="1" lang="ko-KR" altLang="en-US" sz="1200" b="0" i="0" kern="1200" dirty="0" err="1">
                    <a:solidFill>
                      <a:schemeClr val="tx1"/>
                    </a:solidFill>
                    <a:effectLst/>
                    <a:latin typeface="맑은 고딕" panose="020B0503020000020004" pitchFamily="50" charset="-127"/>
                    <a:ea typeface="맑은 고딕" panose="020B0503020000020004" pitchFamily="50" charset="-127"/>
                    <a:cs typeface="+mn-cs"/>
                  </a:rPr>
                  <a:t>리턴합니다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이때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observation</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은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state</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과 거의 비슷한 것이라고 해석 가능합니다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p>
              <a:p>
                <a:b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br>
                <a:endPar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endParaRPr>
              </a:p>
              <a:p>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또한 환경모델의 의미에 대해서도 찾아보았습니다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state, action</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이 주어졌을 때</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next state</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과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reward</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를 예측하는 모델을 환경모델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(model of the environment)</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이라고 하고 있습니다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p>
              <a:p>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- 3_environment_model.png</a:t>
                </a:r>
              </a:p>
              <a:p>
                <a:b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br>
                <a:endPar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endParaRPr>
              </a:p>
              <a:p>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출처는 강화학습의 교과서로 많이 활용되는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Sutton</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의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"Reinforcement Learning" (</a:t>
                </a:r>
                <a:r>
                  <a:rPr kumimoji="1" lang="en-US" altLang="ko-KR" sz="1200" b="0" i="0" u="sng" kern="1200" dirty="0">
                    <a:solidFill>
                      <a:schemeClr val="tx1"/>
                    </a:solidFill>
                    <a:effectLst/>
                    <a:latin typeface="맑은 고딕" panose="020B0503020000020004" pitchFamily="50" charset="-127"/>
                    <a:ea typeface="맑은 고딕" panose="020B0503020000020004" pitchFamily="50" charset="-127"/>
                    <a:cs typeface="+mn-cs"/>
                    <a:hlinkClick r:id="rId4"/>
                  </a:rPr>
                  <a:t>https://web.stanford.edu/class/psych209/Readings/SuttonBartoIPRLBook2ndEd.pdf</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1</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장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3</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절입니다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이 책의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3</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장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5</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절과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6</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절에 해당 내용이 더 자세히 나오고 있는데</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강화학습의 배경이 되는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(finite) MDP</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가 구성되려면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p(s',</a:t>
                </a:r>
                <a:r>
                  <a:rPr kumimoji="1" lang="en-US" altLang="ko-KR" sz="1200" b="0" i="0" kern="1200" dirty="0" err="1">
                    <a:solidFill>
                      <a:schemeClr val="tx1"/>
                    </a:solidFill>
                    <a:effectLst/>
                    <a:latin typeface="맑은 고딕" panose="020B0503020000020004" pitchFamily="50" charset="-127"/>
                    <a:ea typeface="맑은 고딕" panose="020B0503020000020004" pitchFamily="50" charset="-127"/>
                    <a:cs typeface="+mn-cs"/>
                  </a:rPr>
                  <a:t>r|s,a</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가 필요하다고 되어 있습니다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이를 통해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p(s'|</a:t>
                </a:r>
                <a:r>
                  <a:rPr kumimoji="1" lang="en-US" altLang="ko-KR" sz="1200" b="0" i="0" kern="1200" dirty="0" err="1">
                    <a:solidFill>
                      <a:schemeClr val="tx1"/>
                    </a:solidFill>
                    <a:effectLst/>
                    <a:latin typeface="맑은 고딕" panose="020B0503020000020004" pitchFamily="50" charset="-127"/>
                    <a:ea typeface="맑은 고딕" panose="020B0503020000020004" pitchFamily="50" charset="-127"/>
                    <a:cs typeface="+mn-cs"/>
                  </a:rPr>
                  <a:t>s,a</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와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r(</a:t>
                </a:r>
                <a:r>
                  <a:rPr kumimoji="1" lang="en-US" altLang="ko-KR" sz="1200" b="0" i="0" kern="1200" dirty="0" err="1">
                    <a:solidFill>
                      <a:schemeClr val="tx1"/>
                    </a:solidFill>
                    <a:effectLst/>
                    <a:latin typeface="맑은 고딕" panose="020B0503020000020004" pitchFamily="50" charset="-127"/>
                    <a:ea typeface="맑은 고딕" panose="020B0503020000020004" pitchFamily="50" charset="-127"/>
                    <a:cs typeface="+mn-cs"/>
                  </a:rPr>
                  <a:t>s,a</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을 계산할 수 있음이 식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(3.7), (3.8)</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에 설명되어 있습니다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p>
              <a:p>
                <a:b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br>
                <a:endPar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endParaRPr>
              </a:p>
              <a:p>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이것들에 따르면</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일반적인 강화학습에서 환경이 구성됨에 있어서 두 환경모델인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state transition probability p(s'|</a:t>
                </a:r>
                <a:r>
                  <a:rPr kumimoji="1" lang="en-US" altLang="ko-KR" sz="1200" b="0" i="0" kern="1200" dirty="0" err="1">
                    <a:solidFill>
                      <a:schemeClr val="tx1"/>
                    </a:solidFill>
                    <a:effectLst/>
                    <a:latin typeface="맑은 고딕" panose="020B0503020000020004" pitchFamily="50" charset="-127"/>
                    <a:ea typeface="맑은 고딕" panose="020B0503020000020004" pitchFamily="50" charset="-127"/>
                    <a:cs typeface="+mn-cs"/>
                  </a:rPr>
                  <a:t>s,a</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와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reward function r(</a:t>
                </a:r>
                <a:r>
                  <a:rPr kumimoji="1" lang="en-US" altLang="ko-KR" sz="1200" b="0" i="0" kern="1200" dirty="0" err="1">
                    <a:solidFill>
                      <a:schemeClr val="tx1"/>
                    </a:solidFill>
                    <a:effectLst/>
                    <a:latin typeface="맑은 고딕" panose="020B0503020000020004" pitchFamily="50" charset="-127"/>
                    <a:ea typeface="맑은 고딕" panose="020B0503020000020004" pitchFamily="50" charset="-127"/>
                    <a:cs typeface="+mn-cs"/>
                  </a:rPr>
                  <a:t>s,a</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이 반드시 정의되어야 함을 알 수 있을 것 같습니다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그리고 이 환경모델을 토대로 해야만 강화학습 모델을 만들 수 있을 것 같습니다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p>
              <a:p>
                <a:b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br>
                <a:endPar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endParaRPr>
              </a:p>
              <a:p>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DQN</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이나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DDPG</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와 같은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RL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알고리즘이 환경모델을 알아야 한다고 말하려는 것은 아닙니다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실제로 이 알고리즘들은 환경모델을 모르는 채로 환경을 추정해가며 학습합니다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(model-free).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하지만 일단 강화학습 문제가 성립하기 위해서는 환경모델이 구성되어 있어야 할 것 같다는 취지에서 </a:t>
                </a:r>
                <a:r>
                  <a:rPr kumimoji="1" lang="ko-KR" altLang="en-US" sz="1200" b="0" i="0" kern="1200" dirty="0" err="1">
                    <a:solidFill>
                      <a:schemeClr val="tx1"/>
                    </a:solidFill>
                    <a:effectLst/>
                    <a:latin typeface="맑은 고딕" panose="020B0503020000020004" pitchFamily="50" charset="-127"/>
                    <a:ea typeface="맑은 고딕" panose="020B0503020000020004" pitchFamily="50" charset="-127"/>
                    <a:cs typeface="+mn-cs"/>
                  </a:rPr>
                  <a:t>공유드립니다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p>
              <a:p>
                <a:b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br>
                <a:endPar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endParaRPr>
              </a:p>
              <a:p>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다만</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이상은 일반적인 강화학습에 대한 이야기이므로</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공정 상황에서 강화학습이 어떻게 적용될 수 있을지 하는 문제에 대해서는 더 찾아보겠습니다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p>
              <a:p>
                <a:b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br>
                <a:endPar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endParaRPr>
              </a:p>
              <a:p>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감사합니다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p>
              <a:p>
                <a:r>
                  <a:rPr kumimoji="1" lang="ko-KR" altLang="en-US" sz="1200" b="0" i="0" kern="1200" dirty="0" err="1">
                    <a:solidFill>
                      <a:schemeClr val="tx1"/>
                    </a:solidFill>
                    <a:effectLst/>
                    <a:latin typeface="맑은 고딕" panose="020B0503020000020004" pitchFamily="50" charset="-127"/>
                    <a:ea typeface="맑은 고딕" panose="020B0503020000020004" pitchFamily="50" charset="-127"/>
                    <a:cs typeface="+mn-cs"/>
                  </a:rPr>
                  <a:t>김선중</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 드림</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p>
              <a:p>
                <a:endParaRPr lang="en-US" altLang="ko-KR" dirty="0"/>
              </a:p>
            </p:txBody>
          </p:sp>
        </mc:Choice>
        <mc:Fallback xmlns="">
          <p:sp>
            <p:nvSpPr>
              <p:cNvPr id="3" name="슬라이드 노트 개체 틀 2">
                <a:extLst>
                  <a:ext uri="{FF2B5EF4-FFF2-40B4-BE49-F238E27FC236}">
                    <a16:creationId xmlns:a16="http://schemas.microsoft.com/office/drawing/2014/main" id="{DA150843-E663-57CD-7577-6F739DE9EB42}"/>
                  </a:ext>
                </a:extLst>
              </p:cNvPr>
              <p:cNvSpPr>
                <a:spLocks noGrp="1"/>
              </p:cNvSpPr>
              <p:nvPr>
                <p:ph type="body" idx="1"/>
              </p:nvPr>
            </p:nvSpPr>
            <p:spPr/>
            <p:txBody>
              <a:bodyPr/>
              <a:lstStyle/>
              <a:p>
                <a:pPr marL="180000" indent="-180000">
                  <a:buFont typeface="Arial" panose="020B0604020202020204" pitchFamily="34" charset="0"/>
                  <a:buChar char="•"/>
                </a:pPr>
                <a:r>
                  <a:rPr lang="en-US" altLang="ko-KR" sz="1200" dirty="0">
                    <a:latin typeface="+mn-ea"/>
                  </a:rPr>
                  <a:t>DQN</a:t>
                </a:r>
                <a:r>
                  <a:rPr lang="ko-KR" altLang="en-US" sz="1200" dirty="0">
                    <a:latin typeface="+mn-ea"/>
                  </a:rPr>
                  <a:t>과</a:t>
                </a:r>
                <a:r>
                  <a:rPr lang="en-US" altLang="ko-KR" sz="1200" dirty="0">
                    <a:latin typeface="+mn-ea"/>
                  </a:rPr>
                  <a:t> DDPG</a:t>
                </a:r>
                <a:r>
                  <a:rPr lang="ko-KR" altLang="en-US" sz="1200" dirty="0">
                    <a:latin typeface="+mn-ea"/>
                  </a:rPr>
                  <a:t>의 </a:t>
                </a:r>
                <a:r>
                  <a:rPr lang="en-US" altLang="ko-KR" sz="1200" dirty="0">
                    <a:latin typeface="+mn-ea"/>
                  </a:rPr>
                  <a:t>pseudo-code</a:t>
                </a:r>
                <a:r>
                  <a:rPr lang="ko-KR" altLang="en-US" sz="1200" dirty="0">
                    <a:latin typeface="+mn-ea"/>
                  </a:rPr>
                  <a:t>에서 </a:t>
                </a:r>
                <a:r>
                  <a:rPr lang="en-US" altLang="ko-KR" sz="1200" i="0" dirty="0">
                    <a:latin typeface="Cambria Math" panose="02040503050406030204" pitchFamily="18" charset="0"/>
                  </a:rPr>
                  <a:t>𝑠’</a:t>
                </a:r>
                <a:r>
                  <a:rPr lang="en-US" altLang="ko-KR" sz="1200" dirty="0">
                    <a:latin typeface="+mn-ea"/>
                  </a:rPr>
                  <a:t> </a:t>
                </a:r>
                <a:r>
                  <a:rPr lang="ko-KR" altLang="en-US" sz="1200" dirty="0">
                    <a:latin typeface="+mn-ea"/>
                  </a:rPr>
                  <a:t>혹은 </a:t>
                </a:r>
                <a:r>
                  <a:rPr lang="en-US" altLang="ko-KR" sz="1200" i="0" dirty="0">
                    <a:latin typeface="Cambria Math" panose="02040503050406030204" pitchFamily="18" charset="0"/>
                  </a:rPr>
                  <a:t>𝑠_(</a:t>
                </a:r>
                <a:r>
                  <a:rPr lang="en-US" altLang="ko-KR" sz="1200" b="0" i="0" dirty="0">
                    <a:latin typeface="Cambria Math" panose="02040503050406030204" pitchFamily="18" charset="0"/>
                  </a:rPr>
                  <a:t>𝑡+1)</a:t>
                </a:r>
                <a:r>
                  <a:rPr lang="ko-KR" altLang="en-US" sz="1200" dirty="0">
                    <a:latin typeface="+mn-ea"/>
                  </a:rPr>
                  <a:t>을 </a:t>
                </a:r>
                <a:r>
                  <a:rPr lang="en-US" altLang="ko-KR" sz="1200" dirty="0">
                    <a:latin typeface="+mn-ea"/>
                  </a:rPr>
                  <a:t>observe</a:t>
                </a:r>
                <a:r>
                  <a:rPr lang="ko-KR" altLang="en-US" sz="1200" dirty="0">
                    <a:latin typeface="+mn-ea"/>
                  </a:rPr>
                  <a:t>한다고 되어 있다</a:t>
                </a:r>
                <a:r>
                  <a:rPr lang="en-US" altLang="ko-KR" sz="1200" dirty="0">
                    <a:latin typeface="+mn-ea"/>
                  </a:rPr>
                  <a:t>. DQN </a:t>
                </a:r>
                <a:r>
                  <a:rPr lang="ko-KR" altLang="en-US" sz="1200" dirty="0">
                    <a:latin typeface="+mn-ea"/>
                  </a:rPr>
                  <a:t>논문에서의 </a:t>
                </a:r>
                <a:r>
                  <a:rPr lang="en-US" altLang="ko-KR" sz="1200" dirty="0">
                    <a:latin typeface="+mn-ea"/>
                  </a:rPr>
                  <a:t>DQN</a:t>
                </a:r>
                <a:r>
                  <a:rPr lang="ko-KR" altLang="en-US" sz="1200" dirty="0">
                    <a:latin typeface="+mn-ea"/>
                  </a:rPr>
                  <a:t>은 </a:t>
                </a:r>
                <a:r>
                  <a:rPr lang="en-US" altLang="ko-KR" sz="1200" dirty="0" err="1">
                    <a:latin typeface="+mn-ea"/>
                  </a:rPr>
                  <a:t>atari</a:t>
                </a:r>
                <a:r>
                  <a:rPr lang="en-US" altLang="ko-KR" sz="1200" dirty="0">
                    <a:latin typeface="+mn-ea"/>
                  </a:rPr>
                  <a:t> </a:t>
                </a:r>
                <a:r>
                  <a:rPr lang="ko-KR" altLang="en-US" sz="1200" dirty="0">
                    <a:latin typeface="+mn-ea"/>
                  </a:rPr>
                  <a:t>문제를 푸는 것이므로 바로 다음 순간의 화면을 </a:t>
                </a:r>
                <a:r>
                  <a:rPr lang="en-US" altLang="ko-KR" sz="1200" dirty="0">
                    <a:latin typeface="+mn-ea"/>
                  </a:rPr>
                  <a:t>CNN</a:t>
                </a:r>
                <a:r>
                  <a:rPr lang="ko-KR" altLang="en-US" sz="1200" dirty="0">
                    <a:latin typeface="+mn-ea"/>
                  </a:rPr>
                  <a:t>으로 인식할 수 있고 그렇게 </a:t>
                </a:r>
                <a:r>
                  <a:rPr lang="en-US" altLang="ko-KR" sz="1200" dirty="0">
                    <a:latin typeface="+mn-ea"/>
                  </a:rPr>
                  <a:t>next state</a:t>
                </a:r>
                <a:r>
                  <a:rPr lang="ko-KR" altLang="en-US" sz="1200" dirty="0">
                    <a:latin typeface="+mn-ea"/>
                  </a:rPr>
                  <a:t>를 정하는 식으로 되어 있다</a:t>
                </a:r>
                <a:r>
                  <a:rPr lang="en-US" altLang="ko-KR" sz="1200" dirty="0">
                    <a:latin typeface="+mn-ea"/>
                  </a:rPr>
                  <a:t>. </a:t>
                </a:r>
                <a:r>
                  <a:rPr lang="ko-KR" altLang="en-US" sz="1200" dirty="0">
                    <a:latin typeface="+mn-ea"/>
                  </a:rPr>
                  <a:t>즉 </a:t>
                </a:r>
                <a:r>
                  <a:rPr lang="en-US" altLang="ko-KR" sz="1200" dirty="0">
                    <a:latin typeface="+mn-ea"/>
                  </a:rPr>
                  <a:t>emulator</a:t>
                </a:r>
                <a:r>
                  <a:rPr lang="ko-KR" altLang="en-US" sz="1200" dirty="0">
                    <a:latin typeface="+mn-ea"/>
                  </a:rPr>
                  <a:t>가 있어서 문제가 없다</a:t>
                </a:r>
                <a:r>
                  <a:rPr lang="en-US" altLang="ko-KR" sz="1200" dirty="0">
                    <a:latin typeface="+mn-ea"/>
                  </a:rPr>
                  <a:t>.</a:t>
                </a:r>
              </a:p>
              <a:p>
                <a:pPr marL="180000" indent="-180000">
                  <a:buFont typeface="Arial" panose="020B0604020202020204" pitchFamily="34" charset="0"/>
                  <a:buChar char="•"/>
                </a:pPr>
                <a:r>
                  <a:rPr lang="en-US" altLang="ko-KR" sz="1200" dirty="0">
                    <a:latin typeface="+mn-ea"/>
                  </a:rPr>
                  <a:t>DDQN </a:t>
                </a:r>
                <a:r>
                  <a:rPr lang="ko-KR" altLang="en-US" sz="1200" dirty="0">
                    <a:latin typeface="+mn-ea"/>
                  </a:rPr>
                  <a:t>논문에서는 </a:t>
                </a:r>
                <a:r>
                  <a:rPr lang="en-US" altLang="ko-KR" sz="1200" dirty="0">
                    <a:latin typeface="+mn-ea"/>
                  </a:rPr>
                  <a:t>cartpole, gripper(</a:t>
                </a:r>
                <a:r>
                  <a:rPr lang="ko-KR" altLang="en-US" sz="1200" dirty="0" err="1">
                    <a:latin typeface="+mn-ea"/>
                  </a:rPr>
                  <a:t>로봇팔</a:t>
                </a:r>
                <a:r>
                  <a:rPr lang="en-US" altLang="ko-KR" sz="1200" dirty="0">
                    <a:latin typeface="+mn-ea"/>
                  </a:rPr>
                  <a:t>), puck striking, locomotion(</a:t>
                </a:r>
                <a:r>
                  <a:rPr lang="ko-KR" altLang="en-US" sz="1200" dirty="0">
                    <a:latin typeface="+mn-ea"/>
                  </a:rPr>
                  <a:t>자율보행</a:t>
                </a:r>
                <a:r>
                  <a:rPr lang="en-US" altLang="ko-KR" sz="1200" dirty="0">
                    <a:latin typeface="+mn-ea"/>
                  </a:rPr>
                  <a:t>) </a:t>
                </a:r>
                <a:r>
                  <a:rPr lang="ko-KR" altLang="en-US" sz="1200" dirty="0">
                    <a:latin typeface="+mn-ea"/>
                  </a:rPr>
                  <a:t>등의 문제를 다뤘고 그때 </a:t>
                </a:r>
                <a:r>
                  <a:rPr lang="en-US" altLang="ko-KR" sz="1200" dirty="0">
                    <a:latin typeface="+mn-ea"/>
                  </a:rPr>
                  <a:t>emulator</a:t>
                </a:r>
                <a:r>
                  <a:rPr lang="ko-KR" altLang="en-US" sz="1200" dirty="0">
                    <a:latin typeface="+mn-ea"/>
                  </a:rPr>
                  <a:t>로서 물리엔진 </a:t>
                </a:r>
                <a:r>
                  <a:rPr lang="en-US" altLang="ko-KR" sz="1200" dirty="0" err="1">
                    <a:latin typeface="+mn-ea"/>
                  </a:rPr>
                  <a:t>MuJoCo</a:t>
                </a:r>
                <a:r>
                  <a:rPr lang="ko-KR" altLang="en-US" sz="1200" dirty="0">
                    <a:latin typeface="+mn-ea"/>
                  </a:rPr>
                  <a:t>를 사용했다고 되어 있다</a:t>
                </a:r>
                <a:r>
                  <a:rPr lang="en-US" altLang="ko-KR" sz="1200" dirty="0">
                    <a:latin typeface="+mn-ea"/>
                  </a:rPr>
                  <a:t>.</a:t>
                </a:r>
              </a:p>
              <a:p>
                <a:pPr marL="180000" indent="-180000">
                  <a:buFont typeface="Arial" panose="020B0604020202020204" pitchFamily="34" charset="0"/>
                  <a:buChar char="•"/>
                </a:pPr>
                <a:r>
                  <a:rPr lang="ko-KR" altLang="en-US" sz="1200" dirty="0">
                    <a:latin typeface="+mn-ea"/>
                  </a:rPr>
                  <a:t>하지만 일반적인 공정 문제에서는</a:t>
                </a:r>
                <a:r>
                  <a:rPr lang="en-US" altLang="ko-KR" sz="1200" dirty="0">
                    <a:latin typeface="+mn-ea"/>
                  </a:rPr>
                  <a:t>, next state</a:t>
                </a:r>
                <a:r>
                  <a:rPr lang="ko-KR" altLang="en-US" sz="1200" dirty="0">
                    <a:latin typeface="+mn-ea"/>
                  </a:rPr>
                  <a:t>는 모든 </a:t>
                </a:r>
                <a:r>
                  <a:rPr lang="en-US" altLang="ko-KR" sz="1200" dirty="0">
                    <a:latin typeface="+mn-ea"/>
                  </a:rPr>
                  <a:t>state</a:t>
                </a:r>
                <a:r>
                  <a:rPr lang="ko-KR" altLang="en-US" sz="1200" dirty="0">
                    <a:latin typeface="+mn-ea"/>
                  </a:rPr>
                  <a:t>를 실시간으로 측정하지 않는 이상 </a:t>
                </a:r>
                <a:r>
                  <a:rPr lang="en-US" altLang="ko-KR" sz="1200" dirty="0">
                    <a:latin typeface="+mn-ea"/>
                  </a:rPr>
                  <a:t>next state</a:t>
                </a:r>
                <a:r>
                  <a:rPr lang="ko-KR" altLang="en-US" sz="1200" dirty="0">
                    <a:latin typeface="+mn-ea"/>
                  </a:rPr>
                  <a:t>를 얻을 수 없다</a:t>
                </a:r>
                <a:r>
                  <a:rPr lang="en-US" altLang="ko-KR" sz="1200" dirty="0">
                    <a:latin typeface="+mn-ea"/>
                  </a:rPr>
                  <a:t>. </a:t>
                </a:r>
                <a:r>
                  <a:rPr lang="ko-KR" altLang="en-US" sz="1200" dirty="0">
                    <a:latin typeface="+mn-ea"/>
                  </a:rPr>
                  <a:t>학습 시에는 </a:t>
                </a:r>
                <a:r>
                  <a:rPr lang="ko-KR" altLang="en-US" sz="1200" dirty="0" err="1">
                    <a:latin typeface="+mn-ea"/>
                  </a:rPr>
                  <a:t>쌓여있는</a:t>
                </a:r>
                <a:r>
                  <a:rPr lang="ko-KR" altLang="en-US" sz="1200" dirty="0">
                    <a:latin typeface="+mn-ea"/>
                  </a:rPr>
                  <a:t> </a:t>
                </a:r>
                <a:r>
                  <a:rPr lang="en-US" altLang="ko-KR" sz="1200" dirty="0">
                    <a:latin typeface="+mn-ea"/>
                  </a:rPr>
                  <a:t>next state</a:t>
                </a:r>
                <a:r>
                  <a:rPr lang="ko-KR" altLang="en-US" sz="1200" dirty="0">
                    <a:latin typeface="+mn-ea"/>
                  </a:rPr>
                  <a:t>를 사용할 수 있겠고</a:t>
                </a:r>
                <a:r>
                  <a:rPr lang="en-US" altLang="ko-KR" sz="1200" dirty="0">
                    <a:latin typeface="+mn-ea"/>
                  </a:rPr>
                  <a:t>, </a:t>
                </a:r>
                <a:r>
                  <a:rPr lang="ko-KR" altLang="en-US" sz="1200" dirty="0">
                    <a:latin typeface="+mn-ea"/>
                  </a:rPr>
                  <a:t>이것이 일정 부분 도움이 될 수 있겠지만</a:t>
                </a:r>
                <a:r>
                  <a:rPr lang="en-US" altLang="ko-KR" sz="1200" dirty="0">
                    <a:latin typeface="+mn-ea"/>
                  </a:rPr>
                  <a:t>, test</a:t>
                </a:r>
                <a:r>
                  <a:rPr lang="ko-KR" altLang="en-US" sz="1200" dirty="0">
                    <a:latin typeface="+mn-ea"/>
                  </a:rPr>
                  <a:t>시에는 가능하지 않다</a:t>
                </a:r>
                <a:r>
                  <a:rPr lang="en-US" altLang="ko-KR" sz="1200" dirty="0">
                    <a:latin typeface="+mn-ea"/>
                  </a:rPr>
                  <a:t>.</a:t>
                </a:r>
              </a:p>
              <a:p>
                <a:endParaRPr lang="ko-KR" altLang="en-US" dirty="0"/>
              </a:p>
            </p:txBody>
          </p:sp>
        </mc:Fallback>
      </mc:AlternateContent>
      <p:sp>
        <p:nvSpPr>
          <p:cNvPr id="4" name="슬라이드 번호 개체 틀 3">
            <a:extLst>
              <a:ext uri="{FF2B5EF4-FFF2-40B4-BE49-F238E27FC236}">
                <a16:creationId xmlns:a16="http://schemas.microsoft.com/office/drawing/2014/main" id="{FE9E809F-AA0C-BDEF-517C-DD959AEA7CB1}"/>
              </a:ext>
            </a:extLst>
          </p:cNvPr>
          <p:cNvSpPr>
            <a:spLocks noGrp="1"/>
          </p:cNvSpPr>
          <p:nvPr>
            <p:ph type="sldNum" sz="quarter" idx="5"/>
          </p:nvPr>
        </p:nvSpPr>
        <p:spPr/>
        <p:txBody>
          <a:bodyPr/>
          <a:lstStyle/>
          <a:p>
            <a:pPr>
              <a:defRPr/>
            </a:pPr>
            <a:fld id="{79642909-6448-426E-9ED7-EFF6CDC2E25C}" type="slidenum">
              <a:rPr lang="ko-KR" altLang="en-US" smtClean="0"/>
              <a:pPr>
                <a:defRPr/>
              </a:pPr>
              <a:t>19</a:t>
            </a:fld>
            <a:endParaRPr lang="en-US" altLang="ko-KR" dirty="0"/>
          </a:p>
        </p:txBody>
      </p:sp>
    </p:spTree>
    <p:extLst>
      <p:ext uri="{BB962C8B-B14F-4D97-AF65-F5344CB8AC3E}">
        <p14:creationId xmlns:p14="http://schemas.microsoft.com/office/powerpoint/2010/main" val="35610786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상태함수를 알면 강화학습 문제가 풀린다</a:t>
            </a:r>
            <a:r>
              <a:rPr lang="en-US" altLang="ko-KR" dirty="0"/>
              <a:t>. </a:t>
            </a:r>
            <a:r>
              <a:rPr lang="ko-KR" altLang="en-US" dirty="0"/>
              <a:t>가령 </a:t>
            </a:r>
            <a:r>
              <a:rPr lang="en-US" altLang="ko-KR" dirty="0"/>
              <a:t>Q function</a:t>
            </a:r>
            <a:r>
              <a:rPr lang="ko-KR" altLang="en-US" dirty="0"/>
              <a:t>을 알면 주어진 </a:t>
            </a:r>
            <a:r>
              <a:rPr lang="en-US" altLang="ko-KR" dirty="0"/>
              <a:t>state</a:t>
            </a:r>
            <a:r>
              <a:rPr lang="ko-KR" altLang="en-US" dirty="0"/>
              <a:t>에서 어떤 </a:t>
            </a:r>
            <a:r>
              <a:rPr lang="en-US" altLang="ko-KR" dirty="0"/>
              <a:t>action</a:t>
            </a:r>
            <a:r>
              <a:rPr lang="ko-KR" altLang="en-US" dirty="0"/>
              <a:t>을 취하는 것이 가장 효과적인지가 결정되는 셈이기 때문이다</a:t>
            </a:r>
            <a:r>
              <a:rPr lang="en-US" altLang="ko-KR" dirty="0"/>
              <a:t>. Q function</a:t>
            </a:r>
            <a:r>
              <a:rPr lang="ko-KR" altLang="en-US" dirty="0"/>
              <a:t>을 알면 최적 정책도 결정되는 셈이다</a:t>
            </a:r>
            <a:r>
              <a:rPr lang="en-US" altLang="ko-KR" dirty="0"/>
              <a:t>. DQN </a:t>
            </a:r>
            <a:r>
              <a:rPr lang="ko-KR" altLang="en-US" dirty="0"/>
              <a:t>또한 </a:t>
            </a:r>
            <a:r>
              <a:rPr lang="en-US" altLang="ko-KR" dirty="0"/>
              <a:t>Q function</a:t>
            </a:r>
            <a:r>
              <a:rPr lang="ko-KR" altLang="en-US" dirty="0"/>
              <a:t>을 근사하는 데 그 초점을 둔다</a:t>
            </a:r>
            <a:r>
              <a:rPr lang="en-US" altLang="ko-KR" dirty="0"/>
              <a:t>.</a:t>
            </a:r>
          </a:p>
        </p:txBody>
      </p:sp>
      <p:sp>
        <p:nvSpPr>
          <p:cNvPr id="4" name="슬라이드 번호 개체 틀 3"/>
          <p:cNvSpPr>
            <a:spLocks noGrp="1"/>
          </p:cNvSpPr>
          <p:nvPr>
            <p:ph type="sldNum" sz="quarter" idx="5"/>
          </p:nvPr>
        </p:nvSpPr>
        <p:spPr/>
        <p:txBody>
          <a:bodyPr/>
          <a:lstStyle/>
          <a:p>
            <a:pPr>
              <a:defRPr/>
            </a:pPr>
            <a:fld id="{79642909-6448-426E-9ED7-EFF6CDC2E25C}" type="slidenum">
              <a:rPr lang="ko-KR" altLang="en-US" smtClean="0"/>
              <a:pPr>
                <a:defRPr/>
              </a:pPr>
              <a:t>2</a:t>
            </a:fld>
            <a:endParaRPr lang="en-US" altLang="ko-KR" dirty="0"/>
          </a:p>
        </p:txBody>
      </p:sp>
    </p:spTree>
    <p:extLst>
      <p:ext uri="{BB962C8B-B14F-4D97-AF65-F5344CB8AC3E}">
        <p14:creationId xmlns:p14="http://schemas.microsoft.com/office/powerpoint/2010/main" val="4863981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2AED66-66DF-4060-316D-2223D18DC090}"/>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F2F692FB-CB1B-CB84-28DE-D22F65FE0E6B}"/>
              </a:ext>
            </a:extLst>
          </p:cNvPr>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슬라이드 노트 개체 틀 2">
                <a:extLst>
                  <a:ext uri="{FF2B5EF4-FFF2-40B4-BE49-F238E27FC236}">
                    <a16:creationId xmlns:a16="http://schemas.microsoft.com/office/drawing/2014/main" id="{112F898B-2A7A-F7DF-3DBD-D58BC37C753D}"/>
                  </a:ext>
                </a:extLst>
              </p:cNvPr>
              <p:cNvSpPr>
                <a:spLocks noGrp="1"/>
              </p:cNvSpPr>
              <p:nvPr>
                <p:ph type="body" idx="1"/>
              </p:nvPr>
            </p:nvSpPr>
            <p:spPr/>
            <p:txBody>
              <a:bodyPr/>
              <a:lstStyle/>
              <a:p>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안녕하십니까</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endParaRPr lang="ko-KR" altLang="en-US" dirty="0">
                  <a:effectLst/>
                </a:endParaRPr>
              </a:p>
              <a:p>
                <a:r>
                  <a:rPr kumimoji="1" lang="ko-KR" altLang="en-US" sz="1200" b="0" i="0" kern="1200" dirty="0" err="1">
                    <a:solidFill>
                      <a:schemeClr val="tx1"/>
                    </a:solidFill>
                    <a:effectLst/>
                    <a:latin typeface="맑은 고딕" panose="020B0503020000020004" pitchFamily="50" charset="-127"/>
                    <a:ea typeface="맑은 고딕" panose="020B0503020000020004" pitchFamily="50" charset="-127"/>
                    <a:cs typeface="+mn-cs"/>
                  </a:rPr>
                  <a:t>김선중</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 선임입니다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p>
              <a:p>
                <a:b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br>
                <a:endPar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endParaRPr>
              </a:p>
              <a:p>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파이썬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gymnasium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라이브러리에서</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환경이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state transition</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과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reward</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를 제공한다는 것에 대한 근거를 찾아보았습니다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p>
              <a:p>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- 1_gym_step_1.png</a:t>
                </a:r>
              </a:p>
              <a:p>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- 2_gym_step_2.png</a:t>
                </a:r>
              </a:p>
              <a:p>
                <a:b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br>
                <a:endPar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endParaRPr>
              </a:p>
              <a:p>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출처는 </a:t>
                </a:r>
                <a:r>
                  <a:rPr kumimoji="1" lang="en-US" altLang="ko-KR" sz="1200" b="0" i="0" u="sng" kern="1200" dirty="0">
                    <a:solidFill>
                      <a:schemeClr val="tx1"/>
                    </a:solidFill>
                    <a:effectLst/>
                    <a:latin typeface="맑은 고딕" panose="020B0503020000020004" pitchFamily="50" charset="-127"/>
                    <a:ea typeface="맑은 고딕" panose="020B0503020000020004" pitchFamily="50" charset="-127"/>
                    <a:cs typeface="+mn-cs"/>
                    <a:hlinkClick r:id="rId3"/>
                  </a:rPr>
                  <a:t>https://gymnasium.farama.org/api/env/</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 입니다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Env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클래스의 맨 처음 메소드인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step</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은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action</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을 인자로 받고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next observation, reward</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를 </a:t>
                </a:r>
                <a:r>
                  <a:rPr kumimoji="1" lang="ko-KR" altLang="en-US" sz="1200" b="0" i="0" kern="1200" dirty="0" err="1">
                    <a:solidFill>
                      <a:schemeClr val="tx1"/>
                    </a:solidFill>
                    <a:effectLst/>
                    <a:latin typeface="맑은 고딕" panose="020B0503020000020004" pitchFamily="50" charset="-127"/>
                    <a:ea typeface="맑은 고딕" panose="020B0503020000020004" pitchFamily="50" charset="-127"/>
                    <a:cs typeface="+mn-cs"/>
                  </a:rPr>
                  <a:t>리턴합니다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이때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observation</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은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state</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과 거의 비슷한 것이라고 해석 가능합니다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p>
              <a:p>
                <a:b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br>
                <a:endPar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endParaRPr>
              </a:p>
              <a:p>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또한 환경모델의 의미에 대해서도 찾아보았습니다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state, action</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이 주어졌을 때</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next state</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과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reward</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를 예측하는 모델을 환경모델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(model of the environment)</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이라고 하고 있습니다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p>
              <a:p>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- 3_environment_model.png</a:t>
                </a:r>
              </a:p>
              <a:p>
                <a:b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br>
                <a:endPar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endParaRPr>
              </a:p>
              <a:p>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출처는 강화학습의 교과서로 많이 활용되는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Sutton</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의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"Reinforcement Learning" (</a:t>
                </a:r>
                <a:r>
                  <a:rPr kumimoji="1" lang="en-US" altLang="ko-KR" sz="1200" b="0" i="0" u="sng" kern="1200" dirty="0">
                    <a:solidFill>
                      <a:schemeClr val="tx1"/>
                    </a:solidFill>
                    <a:effectLst/>
                    <a:latin typeface="맑은 고딕" panose="020B0503020000020004" pitchFamily="50" charset="-127"/>
                    <a:ea typeface="맑은 고딕" panose="020B0503020000020004" pitchFamily="50" charset="-127"/>
                    <a:cs typeface="+mn-cs"/>
                    <a:hlinkClick r:id="rId4"/>
                  </a:rPr>
                  <a:t>https://web.stanford.edu/class/psych209/Readings/SuttonBartoIPRLBook2ndEd.pdf</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1</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장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3</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절입니다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이 책의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3</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장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5</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절과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6</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절에 해당 내용이 더 자세히 나오고 있는데</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강화학습의 배경이 되는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(finite) MDP</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가 구성되려면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p(s',</a:t>
                </a:r>
                <a:r>
                  <a:rPr kumimoji="1" lang="en-US" altLang="ko-KR" sz="1200" b="0" i="0" kern="1200" dirty="0" err="1">
                    <a:solidFill>
                      <a:schemeClr val="tx1"/>
                    </a:solidFill>
                    <a:effectLst/>
                    <a:latin typeface="맑은 고딕" panose="020B0503020000020004" pitchFamily="50" charset="-127"/>
                    <a:ea typeface="맑은 고딕" panose="020B0503020000020004" pitchFamily="50" charset="-127"/>
                    <a:cs typeface="+mn-cs"/>
                  </a:rPr>
                  <a:t>r|s,a</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가 필요하다고 되어 있습니다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이를 통해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p(s'|</a:t>
                </a:r>
                <a:r>
                  <a:rPr kumimoji="1" lang="en-US" altLang="ko-KR" sz="1200" b="0" i="0" kern="1200" dirty="0" err="1">
                    <a:solidFill>
                      <a:schemeClr val="tx1"/>
                    </a:solidFill>
                    <a:effectLst/>
                    <a:latin typeface="맑은 고딕" panose="020B0503020000020004" pitchFamily="50" charset="-127"/>
                    <a:ea typeface="맑은 고딕" panose="020B0503020000020004" pitchFamily="50" charset="-127"/>
                    <a:cs typeface="+mn-cs"/>
                  </a:rPr>
                  <a:t>s,a</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와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r(</a:t>
                </a:r>
                <a:r>
                  <a:rPr kumimoji="1" lang="en-US" altLang="ko-KR" sz="1200" b="0" i="0" kern="1200" dirty="0" err="1">
                    <a:solidFill>
                      <a:schemeClr val="tx1"/>
                    </a:solidFill>
                    <a:effectLst/>
                    <a:latin typeface="맑은 고딕" panose="020B0503020000020004" pitchFamily="50" charset="-127"/>
                    <a:ea typeface="맑은 고딕" panose="020B0503020000020004" pitchFamily="50" charset="-127"/>
                    <a:cs typeface="+mn-cs"/>
                  </a:rPr>
                  <a:t>s,a</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을 계산할 수 있음이 식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(3.7), (3.8)</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에 설명되어 있습니다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p>
              <a:p>
                <a:b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br>
                <a:endPar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endParaRPr>
              </a:p>
              <a:p>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이것들에 따르면</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일반적인 강화학습에서 환경이 구성됨에 있어서 두 환경모델인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state transition probability p(s'|</a:t>
                </a:r>
                <a:r>
                  <a:rPr kumimoji="1" lang="en-US" altLang="ko-KR" sz="1200" b="0" i="0" kern="1200" dirty="0" err="1">
                    <a:solidFill>
                      <a:schemeClr val="tx1"/>
                    </a:solidFill>
                    <a:effectLst/>
                    <a:latin typeface="맑은 고딕" panose="020B0503020000020004" pitchFamily="50" charset="-127"/>
                    <a:ea typeface="맑은 고딕" panose="020B0503020000020004" pitchFamily="50" charset="-127"/>
                    <a:cs typeface="+mn-cs"/>
                  </a:rPr>
                  <a:t>s,a</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와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reward function r(</a:t>
                </a:r>
                <a:r>
                  <a:rPr kumimoji="1" lang="en-US" altLang="ko-KR" sz="1200" b="0" i="0" kern="1200" dirty="0" err="1">
                    <a:solidFill>
                      <a:schemeClr val="tx1"/>
                    </a:solidFill>
                    <a:effectLst/>
                    <a:latin typeface="맑은 고딕" panose="020B0503020000020004" pitchFamily="50" charset="-127"/>
                    <a:ea typeface="맑은 고딕" panose="020B0503020000020004" pitchFamily="50" charset="-127"/>
                    <a:cs typeface="+mn-cs"/>
                  </a:rPr>
                  <a:t>s,a</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이 반드시 정의되어야 함을 알 수 있을 것 같습니다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그리고 이 환경모델을 토대로 해야만 강화학습 모델을 만들 수 있을 것 같습니다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p>
              <a:p>
                <a:b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br>
                <a:endPar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endParaRPr>
              </a:p>
              <a:p>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DQN</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이나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DDPG</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와 같은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RL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알고리즘이 환경모델을 알아야 한다고 말하려는 것은 아닙니다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실제로 이 알고리즘들은 환경모델을 모르는 채로 환경을 추정해가며 학습합니다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(model-free).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하지만 일단 강화학습 문제가 성립하기 위해서는 환경모델이 구성되어 있어야 할 것 같다는 취지에서 </a:t>
                </a:r>
                <a:r>
                  <a:rPr kumimoji="1" lang="ko-KR" altLang="en-US" sz="1200" b="0" i="0" kern="1200" dirty="0" err="1">
                    <a:solidFill>
                      <a:schemeClr val="tx1"/>
                    </a:solidFill>
                    <a:effectLst/>
                    <a:latin typeface="맑은 고딕" panose="020B0503020000020004" pitchFamily="50" charset="-127"/>
                    <a:ea typeface="맑은 고딕" panose="020B0503020000020004" pitchFamily="50" charset="-127"/>
                    <a:cs typeface="+mn-cs"/>
                  </a:rPr>
                  <a:t>공유드립니다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p>
              <a:p>
                <a:b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br>
                <a:endPar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endParaRPr>
              </a:p>
              <a:p>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다만</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이상은 일반적인 강화학습에 대한 이야기이므로</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공정 상황에서 강화학습이 어떻게 적용될 수 있을지 하는 문제에 대해서는 더 찾아보겠습니다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p>
              <a:p>
                <a:b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br>
                <a:endPar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endParaRPr>
              </a:p>
              <a:p>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감사합니다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p>
              <a:p>
                <a:r>
                  <a:rPr kumimoji="1" lang="ko-KR" altLang="en-US" sz="1200" b="0" i="0" kern="1200" dirty="0" err="1">
                    <a:solidFill>
                      <a:schemeClr val="tx1"/>
                    </a:solidFill>
                    <a:effectLst/>
                    <a:latin typeface="맑은 고딕" panose="020B0503020000020004" pitchFamily="50" charset="-127"/>
                    <a:ea typeface="맑은 고딕" panose="020B0503020000020004" pitchFamily="50" charset="-127"/>
                    <a:cs typeface="+mn-cs"/>
                  </a:rPr>
                  <a:t>김선중</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 드림</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p>
              <a:p>
                <a:endParaRPr lang="en-US" altLang="ko-KR" dirty="0"/>
              </a:p>
            </p:txBody>
          </p:sp>
        </mc:Choice>
        <mc:Fallback xmlns="">
          <p:sp>
            <p:nvSpPr>
              <p:cNvPr id="3" name="슬라이드 노트 개체 틀 2">
                <a:extLst>
                  <a:ext uri="{FF2B5EF4-FFF2-40B4-BE49-F238E27FC236}">
                    <a16:creationId xmlns:a16="http://schemas.microsoft.com/office/drawing/2014/main" id="{DA150843-E663-57CD-7577-6F739DE9EB42}"/>
                  </a:ext>
                </a:extLst>
              </p:cNvPr>
              <p:cNvSpPr>
                <a:spLocks noGrp="1"/>
              </p:cNvSpPr>
              <p:nvPr>
                <p:ph type="body" idx="1"/>
              </p:nvPr>
            </p:nvSpPr>
            <p:spPr/>
            <p:txBody>
              <a:bodyPr/>
              <a:lstStyle/>
              <a:p>
                <a:pPr marL="180000" indent="-180000">
                  <a:buFont typeface="Arial" panose="020B0604020202020204" pitchFamily="34" charset="0"/>
                  <a:buChar char="•"/>
                </a:pPr>
                <a:r>
                  <a:rPr lang="en-US" altLang="ko-KR" sz="1200" dirty="0">
                    <a:latin typeface="+mn-ea"/>
                  </a:rPr>
                  <a:t>DQN</a:t>
                </a:r>
                <a:r>
                  <a:rPr lang="ko-KR" altLang="en-US" sz="1200" dirty="0">
                    <a:latin typeface="+mn-ea"/>
                  </a:rPr>
                  <a:t>과</a:t>
                </a:r>
                <a:r>
                  <a:rPr lang="en-US" altLang="ko-KR" sz="1200" dirty="0">
                    <a:latin typeface="+mn-ea"/>
                  </a:rPr>
                  <a:t> DDPG</a:t>
                </a:r>
                <a:r>
                  <a:rPr lang="ko-KR" altLang="en-US" sz="1200" dirty="0">
                    <a:latin typeface="+mn-ea"/>
                  </a:rPr>
                  <a:t>의 </a:t>
                </a:r>
                <a:r>
                  <a:rPr lang="en-US" altLang="ko-KR" sz="1200" dirty="0">
                    <a:latin typeface="+mn-ea"/>
                  </a:rPr>
                  <a:t>pseudo-code</a:t>
                </a:r>
                <a:r>
                  <a:rPr lang="ko-KR" altLang="en-US" sz="1200" dirty="0">
                    <a:latin typeface="+mn-ea"/>
                  </a:rPr>
                  <a:t>에서 </a:t>
                </a:r>
                <a:r>
                  <a:rPr lang="en-US" altLang="ko-KR" sz="1200" i="0" dirty="0">
                    <a:latin typeface="Cambria Math" panose="02040503050406030204" pitchFamily="18" charset="0"/>
                  </a:rPr>
                  <a:t>𝑠’</a:t>
                </a:r>
                <a:r>
                  <a:rPr lang="en-US" altLang="ko-KR" sz="1200" dirty="0">
                    <a:latin typeface="+mn-ea"/>
                  </a:rPr>
                  <a:t> </a:t>
                </a:r>
                <a:r>
                  <a:rPr lang="ko-KR" altLang="en-US" sz="1200" dirty="0">
                    <a:latin typeface="+mn-ea"/>
                  </a:rPr>
                  <a:t>혹은 </a:t>
                </a:r>
                <a:r>
                  <a:rPr lang="en-US" altLang="ko-KR" sz="1200" i="0" dirty="0">
                    <a:latin typeface="Cambria Math" panose="02040503050406030204" pitchFamily="18" charset="0"/>
                  </a:rPr>
                  <a:t>𝑠_(</a:t>
                </a:r>
                <a:r>
                  <a:rPr lang="en-US" altLang="ko-KR" sz="1200" b="0" i="0" dirty="0">
                    <a:latin typeface="Cambria Math" panose="02040503050406030204" pitchFamily="18" charset="0"/>
                  </a:rPr>
                  <a:t>𝑡+1)</a:t>
                </a:r>
                <a:r>
                  <a:rPr lang="ko-KR" altLang="en-US" sz="1200" dirty="0">
                    <a:latin typeface="+mn-ea"/>
                  </a:rPr>
                  <a:t>을 </a:t>
                </a:r>
                <a:r>
                  <a:rPr lang="en-US" altLang="ko-KR" sz="1200" dirty="0">
                    <a:latin typeface="+mn-ea"/>
                  </a:rPr>
                  <a:t>observe</a:t>
                </a:r>
                <a:r>
                  <a:rPr lang="ko-KR" altLang="en-US" sz="1200" dirty="0">
                    <a:latin typeface="+mn-ea"/>
                  </a:rPr>
                  <a:t>한다고 되어 있다</a:t>
                </a:r>
                <a:r>
                  <a:rPr lang="en-US" altLang="ko-KR" sz="1200" dirty="0">
                    <a:latin typeface="+mn-ea"/>
                  </a:rPr>
                  <a:t>. DQN </a:t>
                </a:r>
                <a:r>
                  <a:rPr lang="ko-KR" altLang="en-US" sz="1200" dirty="0">
                    <a:latin typeface="+mn-ea"/>
                  </a:rPr>
                  <a:t>논문에서의 </a:t>
                </a:r>
                <a:r>
                  <a:rPr lang="en-US" altLang="ko-KR" sz="1200" dirty="0">
                    <a:latin typeface="+mn-ea"/>
                  </a:rPr>
                  <a:t>DQN</a:t>
                </a:r>
                <a:r>
                  <a:rPr lang="ko-KR" altLang="en-US" sz="1200" dirty="0">
                    <a:latin typeface="+mn-ea"/>
                  </a:rPr>
                  <a:t>은 </a:t>
                </a:r>
                <a:r>
                  <a:rPr lang="en-US" altLang="ko-KR" sz="1200" dirty="0" err="1">
                    <a:latin typeface="+mn-ea"/>
                  </a:rPr>
                  <a:t>atari</a:t>
                </a:r>
                <a:r>
                  <a:rPr lang="en-US" altLang="ko-KR" sz="1200" dirty="0">
                    <a:latin typeface="+mn-ea"/>
                  </a:rPr>
                  <a:t> </a:t>
                </a:r>
                <a:r>
                  <a:rPr lang="ko-KR" altLang="en-US" sz="1200" dirty="0">
                    <a:latin typeface="+mn-ea"/>
                  </a:rPr>
                  <a:t>문제를 푸는 것이므로 바로 다음 순간의 화면을 </a:t>
                </a:r>
                <a:r>
                  <a:rPr lang="en-US" altLang="ko-KR" sz="1200" dirty="0">
                    <a:latin typeface="+mn-ea"/>
                  </a:rPr>
                  <a:t>CNN</a:t>
                </a:r>
                <a:r>
                  <a:rPr lang="ko-KR" altLang="en-US" sz="1200" dirty="0">
                    <a:latin typeface="+mn-ea"/>
                  </a:rPr>
                  <a:t>으로 인식할 수 있고 그렇게 </a:t>
                </a:r>
                <a:r>
                  <a:rPr lang="en-US" altLang="ko-KR" sz="1200" dirty="0">
                    <a:latin typeface="+mn-ea"/>
                  </a:rPr>
                  <a:t>next state</a:t>
                </a:r>
                <a:r>
                  <a:rPr lang="ko-KR" altLang="en-US" sz="1200" dirty="0">
                    <a:latin typeface="+mn-ea"/>
                  </a:rPr>
                  <a:t>를 정하는 식으로 되어 있다</a:t>
                </a:r>
                <a:r>
                  <a:rPr lang="en-US" altLang="ko-KR" sz="1200" dirty="0">
                    <a:latin typeface="+mn-ea"/>
                  </a:rPr>
                  <a:t>. </a:t>
                </a:r>
                <a:r>
                  <a:rPr lang="ko-KR" altLang="en-US" sz="1200" dirty="0">
                    <a:latin typeface="+mn-ea"/>
                  </a:rPr>
                  <a:t>즉 </a:t>
                </a:r>
                <a:r>
                  <a:rPr lang="en-US" altLang="ko-KR" sz="1200" dirty="0">
                    <a:latin typeface="+mn-ea"/>
                  </a:rPr>
                  <a:t>emulator</a:t>
                </a:r>
                <a:r>
                  <a:rPr lang="ko-KR" altLang="en-US" sz="1200" dirty="0">
                    <a:latin typeface="+mn-ea"/>
                  </a:rPr>
                  <a:t>가 있어서 문제가 없다</a:t>
                </a:r>
                <a:r>
                  <a:rPr lang="en-US" altLang="ko-KR" sz="1200" dirty="0">
                    <a:latin typeface="+mn-ea"/>
                  </a:rPr>
                  <a:t>.</a:t>
                </a:r>
              </a:p>
              <a:p>
                <a:pPr marL="180000" indent="-180000">
                  <a:buFont typeface="Arial" panose="020B0604020202020204" pitchFamily="34" charset="0"/>
                  <a:buChar char="•"/>
                </a:pPr>
                <a:r>
                  <a:rPr lang="en-US" altLang="ko-KR" sz="1200" dirty="0">
                    <a:latin typeface="+mn-ea"/>
                  </a:rPr>
                  <a:t>DDQN </a:t>
                </a:r>
                <a:r>
                  <a:rPr lang="ko-KR" altLang="en-US" sz="1200" dirty="0">
                    <a:latin typeface="+mn-ea"/>
                  </a:rPr>
                  <a:t>논문에서는 </a:t>
                </a:r>
                <a:r>
                  <a:rPr lang="en-US" altLang="ko-KR" sz="1200" dirty="0">
                    <a:latin typeface="+mn-ea"/>
                  </a:rPr>
                  <a:t>cartpole, gripper(</a:t>
                </a:r>
                <a:r>
                  <a:rPr lang="ko-KR" altLang="en-US" sz="1200" dirty="0" err="1">
                    <a:latin typeface="+mn-ea"/>
                  </a:rPr>
                  <a:t>로봇팔</a:t>
                </a:r>
                <a:r>
                  <a:rPr lang="en-US" altLang="ko-KR" sz="1200" dirty="0">
                    <a:latin typeface="+mn-ea"/>
                  </a:rPr>
                  <a:t>), puck striking, locomotion(</a:t>
                </a:r>
                <a:r>
                  <a:rPr lang="ko-KR" altLang="en-US" sz="1200" dirty="0">
                    <a:latin typeface="+mn-ea"/>
                  </a:rPr>
                  <a:t>자율보행</a:t>
                </a:r>
                <a:r>
                  <a:rPr lang="en-US" altLang="ko-KR" sz="1200" dirty="0">
                    <a:latin typeface="+mn-ea"/>
                  </a:rPr>
                  <a:t>) </a:t>
                </a:r>
                <a:r>
                  <a:rPr lang="ko-KR" altLang="en-US" sz="1200" dirty="0">
                    <a:latin typeface="+mn-ea"/>
                  </a:rPr>
                  <a:t>등의 문제를 다뤘고 그때 </a:t>
                </a:r>
                <a:r>
                  <a:rPr lang="en-US" altLang="ko-KR" sz="1200" dirty="0">
                    <a:latin typeface="+mn-ea"/>
                  </a:rPr>
                  <a:t>emulator</a:t>
                </a:r>
                <a:r>
                  <a:rPr lang="ko-KR" altLang="en-US" sz="1200" dirty="0">
                    <a:latin typeface="+mn-ea"/>
                  </a:rPr>
                  <a:t>로서 물리엔진 </a:t>
                </a:r>
                <a:r>
                  <a:rPr lang="en-US" altLang="ko-KR" sz="1200" dirty="0" err="1">
                    <a:latin typeface="+mn-ea"/>
                  </a:rPr>
                  <a:t>MuJoCo</a:t>
                </a:r>
                <a:r>
                  <a:rPr lang="ko-KR" altLang="en-US" sz="1200" dirty="0">
                    <a:latin typeface="+mn-ea"/>
                  </a:rPr>
                  <a:t>를 사용했다고 되어 있다</a:t>
                </a:r>
                <a:r>
                  <a:rPr lang="en-US" altLang="ko-KR" sz="1200" dirty="0">
                    <a:latin typeface="+mn-ea"/>
                  </a:rPr>
                  <a:t>.</a:t>
                </a:r>
              </a:p>
              <a:p>
                <a:pPr marL="180000" indent="-180000">
                  <a:buFont typeface="Arial" panose="020B0604020202020204" pitchFamily="34" charset="0"/>
                  <a:buChar char="•"/>
                </a:pPr>
                <a:r>
                  <a:rPr lang="ko-KR" altLang="en-US" sz="1200" dirty="0">
                    <a:latin typeface="+mn-ea"/>
                  </a:rPr>
                  <a:t>하지만 일반적인 공정 문제에서는</a:t>
                </a:r>
                <a:r>
                  <a:rPr lang="en-US" altLang="ko-KR" sz="1200" dirty="0">
                    <a:latin typeface="+mn-ea"/>
                  </a:rPr>
                  <a:t>, next state</a:t>
                </a:r>
                <a:r>
                  <a:rPr lang="ko-KR" altLang="en-US" sz="1200" dirty="0">
                    <a:latin typeface="+mn-ea"/>
                  </a:rPr>
                  <a:t>는 모든 </a:t>
                </a:r>
                <a:r>
                  <a:rPr lang="en-US" altLang="ko-KR" sz="1200" dirty="0">
                    <a:latin typeface="+mn-ea"/>
                  </a:rPr>
                  <a:t>state</a:t>
                </a:r>
                <a:r>
                  <a:rPr lang="ko-KR" altLang="en-US" sz="1200" dirty="0">
                    <a:latin typeface="+mn-ea"/>
                  </a:rPr>
                  <a:t>를 실시간으로 측정하지 않는 이상 </a:t>
                </a:r>
                <a:r>
                  <a:rPr lang="en-US" altLang="ko-KR" sz="1200" dirty="0">
                    <a:latin typeface="+mn-ea"/>
                  </a:rPr>
                  <a:t>next state</a:t>
                </a:r>
                <a:r>
                  <a:rPr lang="ko-KR" altLang="en-US" sz="1200" dirty="0">
                    <a:latin typeface="+mn-ea"/>
                  </a:rPr>
                  <a:t>를 얻을 수 없다</a:t>
                </a:r>
                <a:r>
                  <a:rPr lang="en-US" altLang="ko-KR" sz="1200" dirty="0">
                    <a:latin typeface="+mn-ea"/>
                  </a:rPr>
                  <a:t>. </a:t>
                </a:r>
                <a:r>
                  <a:rPr lang="ko-KR" altLang="en-US" sz="1200" dirty="0">
                    <a:latin typeface="+mn-ea"/>
                  </a:rPr>
                  <a:t>학습 시에는 </a:t>
                </a:r>
                <a:r>
                  <a:rPr lang="ko-KR" altLang="en-US" sz="1200" dirty="0" err="1">
                    <a:latin typeface="+mn-ea"/>
                  </a:rPr>
                  <a:t>쌓여있는</a:t>
                </a:r>
                <a:r>
                  <a:rPr lang="ko-KR" altLang="en-US" sz="1200" dirty="0">
                    <a:latin typeface="+mn-ea"/>
                  </a:rPr>
                  <a:t> </a:t>
                </a:r>
                <a:r>
                  <a:rPr lang="en-US" altLang="ko-KR" sz="1200" dirty="0">
                    <a:latin typeface="+mn-ea"/>
                  </a:rPr>
                  <a:t>next state</a:t>
                </a:r>
                <a:r>
                  <a:rPr lang="ko-KR" altLang="en-US" sz="1200" dirty="0">
                    <a:latin typeface="+mn-ea"/>
                  </a:rPr>
                  <a:t>를 사용할 수 있겠고</a:t>
                </a:r>
                <a:r>
                  <a:rPr lang="en-US" altLang="ko-KR" sz="1200" dirty="0">
                    <a:latin typeface="+mn-ea"/>
                  </a:rPr>
                  <a:t>, </a:t>
                </a:r>
                <a:r>
                  <a:rPr lang="ko-KR" altLang="en-US" sz="1200" dirty="0">
                    <a:latin typeface="+mn-ea"/>
                  </a:rPr>
                  <a:t>이것이 일정 부분 도움이 될 수 있겠지만</a:t>
                </a:r>
                <a:r>
                  <a:rPr lang="en-US" altLang="ko-KR" sz="1200" dirty="0">
                    <a:latin typeface="+mn-ea"/>
                  </a:rPr>
                  <a:t>, test</a:t>
                </a:r>
                <a:r>
                  <a:rPr lang="ko-KR" altLang="en-US" sz="1200" dirty="0">
                    <a:latin typeface="+mn-ea"/>
                  </a:rPr>
                  <a:t>시에는 가능하지 않다</a:t>
                </a:r>
                <a:r>
                  <a:rPr lang="en-US" altLang="ko-KR" sz="1200" dirty="0">
                    <a:latin typeface="+mn-ea"/>
                  </a:rPr>
                  <a:t>.</a:t>
                </a:r>
              </a:p>
              <a:p>
                <a:endParaRPr lang="ko-KR" altLang="en-US" dirty="0"/>
              </a:p>
            </p:txBody>
          </p:sp>
        </mc:Fallback>
      </mc:AlternateContent>
      <p:sp>
        <p:nvSpPr>
          <p:cNvPr id="4" name="슬라이드 번호 개체 틀 3">
            <a:extLst>
              <a:ext uri="{FF2B5EF4-FFF2-40B4-BE49-F238E27FC236}">
                <a16:creationId xmlns:a16="http://schemas.microsoft.com/office/drawing/2014/main" id="{CDEEFD2A-D215-999A-FF77-A020A7568A56}"/>
              </a:ext>
            </a:extLst>
          </p:cNvPr>
          <p:cNvSpPr>
            <a:spLocks noGrp="1"/>
          </p:cNvSpPr>
          <p:nvPr>
            <p:ph type="sldNum" sz="quarter" idx="5"/>
          </p:nvPr>
        </p:nvSpPr>
        <p:spPr/>
        <p:txBody>
          <a:bodyPr/>
          <a:lstStyle/>
          <a:p>
            <a:pPr>
              <a:defRPr/>
            </a:pPr>
            <a:fld id="{79642909-6448-426E-9ED7-EFF6CDC2E25C}" type="slidenum">
              <a:rPr lang="ko-KR" altLang="en-US" smtClean="0"/>
              <a:pPr>
                <a:defRPr/>
              </a:pPr>
              <a:t>20</a:t>
            </a:fld>
            <a:endParaRPr lang="en-US" altLang="ko-KR" dirty="0"/>
          </a:p>
        </p:txBody>
      </p:sp>
    </p:spTree>
    <p:extLst>
      <p:ext uri="{BB962C8B-B14F-4D97-AF65-F5344CB8AC3E}">
        <p14:creationId xmlns:p14="http://schemas.microsoft.com/office/powerpoint/2010/main" val="399875935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8500D2-2ABC-5BFF-2CBB-A2B92D60AA77}"/>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223DA15A-D9F6-9C13-A557-55E0ABF6639C}"/>
              </a:ext>
            </a:extLst>
          </p:cNvPr>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슬라이드 노트 개체 틀 2">
                <a:extLst>
                  <a:ext uri="{FF2B5EF4-FFF2-40B4-BE49-F238E27FC236}">
                    <a16:creationId xmlns:a16="http://schemas.microsoft.com/office/drawing/2014/main" id="{A2A64D34-85DB-4B16-0502-07936470F74A}"/>
                  </a:ext>
                </a:extLst>
              </p:cNvPr>
              <p:cNvSpPr>
                <a:spLocks noGrp="1"/>
              </p:cNvSpPr>
              <p:nvPr>
                <p:ph type="body" idx="1"/>
              </p:nvPr>
            </p:nvSpPr>
            <p:spPr/>
            <p:txBody>
              <a:bodyPr/>
              <a:lstStyle/>
              <a:p>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안녕하십니까</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endParaRPr lang="ko-KR" altLang="en-US" dirty="0">
                  <a:effectLst/>
                </a:endParaRPr>
              </a:p>
              <a:p>
                <a:r>
                  <a:rPr kumimoji="1" lang="ko-KR" altLang="en-US" sz="1200" b="0" i="0" kern="1200" dirty="0" err="1">
                    <a:solidFill>
                      <a:schemeClr val="tx1"/>
                    </a:solidFill>
                    <a:effectLst/>
                    <a:latin typeface="맑은 고딕" panose="020B0503020000020004" pitchFamily="50" charset="-127"/>
                    <a:ea typeface="맑은 고딕" panose="020B0503020000020004" pitchFamily="50" charset="-127"/>
                    <a:cs typeface="+mn-cs"/>
                  </a:rPr>
                  <a:t>김선중</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 선임입니다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p>
              <a:p>
                <a:b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br>
                <a:endPar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endParaRPr>
              </a:p>
              <a:p>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파이썬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gymnasium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라이브러리에서</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환경이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state transition</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과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reward</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를 제공한다는 것에 대한 근거를 찾아보았습니다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p>
              <a:p>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- 1_gym_step_1.png</a:t>
                </a:r>
              </a:p>
              <a:p>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- 2_gym_step_2.png</a:t>
                </a:r>
              </a:p>
              <a:p>
                <a:b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br>
                <a:endPar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endParaRPr>
              </a:p>
              <a:p>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출처는 </a:t>
                </a:r>
                <a:r>
                  <a:rPr kumimoji="1" lang="en-US" altLang="ko-KR" sz="1200" b="0" i="0" u="sng" kern="1200" dirty="0">
                    <a:solidFill>
                      <a:schemeClr val="tx1"/>
                    </a:solidFill>
                    <a:effectLst/>
                    <a:latin typeface="맑은 고딕" panose="020B0503020000020004" pitchFamily="50" charset="-127"/>
                    <a:ea typeface="맑은 고딕" panose="020B0503020000020004" pitchFamily="50" charset="-127"/>
                    <a:cs typeface="+mn-cs"/>
                    <a:hlinkClick r:id="rId3"/>
                  </a:rPr>
                  <a:t>https://gymnasium.farama.org/api/env/</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 입니다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Env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클래스의 맨 처음 메소드인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step</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은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action</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을 인자로 받고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next observation, reward</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를 </a:t>
                </a:r>
                <a:r>
                  <a:rPr kumimoji="1" lang="ko-KR" altLang="en-US" sz="1200" b="0" i="0" kern="1200" dirty="0" err="1">
                    <a:solidFill>
                      <a:schemeClr val="tx1"/>
                    </a:solidFill>
                    <a:effectLst/>
                    <a:latin typeface="맑은 고딕" panose="020B0503020000020004" pitchFamily="50" charset="-127"/>
                    <a:ea typeface="맑은 고딕" panose="020B0503020000020004" pitchFamily="50" charset="-127"/>
                    <a:cs typeface="+mn-cs"/>
                  </a:rPr>
                  <a:t>리턴합니다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이때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observation</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은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state</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과 거의 비슷한 것이라고 해석 가능합니다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p>
              <a:p>
                <a:b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br>
                <a:endPar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endParaRPr>
              </a:p>
              <a:p>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또한 환경모델의 의미에 대해서도 찾아보았습니다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state, action</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이 주어졌을 때</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next state</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과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reward</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를 예측하는 모델을 환경모델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(model of the environment)</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이라고 하고 있습니다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p>
              <a:p>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- 3_environment_model.png</a:t>
                </a:r>
              </a:p>
              <a:p>
                <a:b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br>
                <a:endPar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endParaRPr>
              </a:p>
              <a:p>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출처는 강화학습의 교과서로 많이 활용되는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Sutton</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의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"Reinforcement Learning" (</a:t>
                </a:r>
                <a:r>
                  <a:rPr kumimoji="1" lang="en-US" altLang="ko-KR" sz="1200" b="0" i="0" u="sng" kern="1200" dirty="0">
                    <a:solidFill>
                      <a:schemeClr val="tx1"/>
                    </a:solidFill>
                    <a:effectLst/>
                    <a:latin typeface="맑은 고딕" panose="020B0503020000020004" pitchFamily="50" charset="-127"/>
                    <a:ea typeface="맑은 고딕" panose="020B0503020000020004" pitchFamily="50" charset="-127"/>
                    <a:cs typeface="+mn-cs"/>
                    <a:hlinkClick r:id="rId4"/>
                  </a:rPr>
                  <a:t>https://web.stanford.edu/class/psych209/Readings/SuttonBartoIPRLBook2ndEd.pdf</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1</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장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3</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절입니다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이 책의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3</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장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5</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절과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6</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절에 해당 내용이 더 자세히 나오고 있는데</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강화학습의 배경이 되는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(finite) MDP</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가 구성되려면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p(s',</a:t>
                </a:r>
                <a:r>
                  <a:rPr kumimoji="1" lang="en-US" altLang="ko-KR" sz="1200" b="0" i="0" kern="1200" dirty="0" err="1">
                    <a:solidFill>
                      <a:schemeClr val="tx1"/>
                    </a:solidFill>
                    <a:effectLst/>
                    <a:latin typeface="맑은 고딕" panose="020B0503020000020004" pitchFamily="50" charset="-127"/>
                    <a:ea typeface="맑은 고딕" panose="020B0503020000020004" pitchFamily="50" charset="-127"/>
                    <a:cs typeface="+mn-cs"/>
                  </a:rPr>
                  <a:t>r|s,a</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가 필요하다고 되어 있습니다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이를 통해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p(s'|</a:t>
                </a:r>
                <a:r>
                  <a:rPr kumimoji="1" lang="en-US" altLang="ko-KR" sz="1200" b="0" i="0" kern="1200" dirty="0" err="1">
                    <a:solidFill>
                      <a:schemeClr val="tx1"/>
                    </a:solidFill>
                    <a:effectLst/>
                    <a:latin typeface="맑은 고딕" panose="020B0503020000020004" pitchFamily="50" charset="-127"/>
                    <a:ea typeface="맑은 고딕" panose="020B0503020000020004" pitchFamily="50" charset="-127"/>
                    <a:cs typeface="+mn-cs"/>
                  </a:rPr>
                  <a:t>s,a</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와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r(</a:t>
                </a:r>
                <a:r>
                  <a:rPr kumimoji="1" lang="en-US" altLang="ko-KR" sz="1200" b="0" i="0" kern="1200" dirty="0" err="1">
                    <a:solidFill>
                      <a:schemeClr val="tx1"/>
                    </a:solidFill>
                    <a:effectLst/>
                    <a:latin typeface="맑은 고딕" panose="020B0503020000020004" pitchFamily="50" charset="-127"/>
                    <a:ea typeface="맑은 고딕" panose="020B0503020000020004" pitchFamily="50" charset="-127"/>
                    <a:cs typeface="+mn-cs"/>
                  </a:rPr>
                  <a:t>s,a</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을 계산할 수 있음이 식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(3.7), (3.8)</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에 설명되어 있습니다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p>
              <a:p>
                <a:b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br>
                <a:endPar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endParaRPr>
              </a:p>
              <a:p>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이것들에 따르면</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일반적인 강화학습에서 환경이 구성됨에 있어서 두 환경모델인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state transition probability p(s'|</a:t>
                </a:r>
                <a:r>
                  <a:rPr kumimoji="1" lang="en-US" altLang="ko-KR" sz="1200" b="0" i="0" kern="1200" dirty="0" err="1">
                    <a:solidFill>
                      <a:schemeClr val="tx1"/>
                    </a:solidFill>
                    <a:effectLst/>
                    <a:latin typeface="맑은 고딕" panose="020B0503020000020004" pitchFamily="50" charset="-127"/>
                    <a:ea typeface="맑은 고딕" panose="020B0503020000020004" pitchFamily="50" charset="-127"/>
                    <a:cs typeface="+mn-cs"/>
                  </a:rPr>
                  <a:t>s,a</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와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reward function r(</a:t>
                </a:r>
                <a:r>
                  <a:rPr kumimoji="1" lang="en-US" altLang="ko-KR" sz="1200" b="0" i="0" kern="1200" dirty="0" err="1">
                    <a:solidFill>
                      <a:schemeClr val="tx1"/>
                    </a:solidFill>
                    <a:effectLst/>
                    <a:latin typeface="맑은 고딕" panose="020B0503020000020004" pitchFamily="50" charset="-127"/>
                    <a:ea typeface="맑은 고딕" panose="020B0503020000020004" pitchFamily="50" charset="-127"/>
                    <a:cs typeface="+mn-cs"/>
                  </a:rPr>
                  <a:t>s,a</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이 반드시 정의되어야 함을 알 수 있을 것 같습니다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그리고 이 환경모델을 토대로 해야만 강화학습 모델을 만들 수 있을 것 같습니다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p>
              <a:p>
                <a:b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br>
                <a:endPar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endParaRPr>
              </a:p>
              <a:p>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DQN</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이나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DDPG</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와 같은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RL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알고리즘이 환경모델을 알아야 한다고 말하려는 것은 아닙니다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실제로 이 알고리즘들은 환경모델을 모르는 채로 환경을 추정해가며 학습합니다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(model-free).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하지만 일단 강화학습 문제가 성립하기 위해서는 환경모델이 구성되어 있어야 할 것 같다는 취지에서 </a:t>
                </a:r>
                <a:r>
                  <a:rPr kumimoji="1" lang="ko-KR" altLang="en-US" sz="1200" b="0" i="0" kern="1200" dirty="0" err="1">
                    <a:solidFill>
                      <a:schemeClr val="tx1"/>
                    </a:solidFill>
                    <a:effectLst/>
                    <a:latin typeface="맑은 고딕" panose="020B0503020000020004" pitchFamily="50" charset="-127"/>
                    <a:ea typeface="맑은 고딕" panose="020B0503020000020004" pitchFamily="50" charset="-127"/>
                    <a:cs typeface="+mn-cs"/>
                  </a:rPr>
                  <a:t>공유드립니다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p>
              <a:p>
                <a:b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br>
                <a:endPar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endParaRPr>
              </a:p>
              <a:p>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다만</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이상은 일반적인 강화학습에 대한 이야기이므로</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공정 상황에서 강화학습이 어떻게 적용될 수 있을지 하는 문제에 대해서는 더 찾아보겠습니다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p>
              <a:p>
                <a:b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br>
                <a:endPar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endParaRPr>
              </a:p>
              <a:p>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감사합니다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p>
              <a:p>
                <a:r>
                  <a:rPr kumimoji="1" lang="ko-KR" altLang="en-US" sz="1200" b="0" i="0" kern="1200" dirty="0" err="1">
                    <a:solidFill>
                      <a:schemeClr val="tx1"/>
                    </a:solidFill>
                    <a:effectLst/>
                    <a:latin typeface="맑은 고딕" panose="020B0503020000020004" pitchFamily="50" charset="-127"/>
                    <a:ea typeface="맑은 고딕" panose="020B0503020000020004" pitchFamily="50" charset="-127"/>
                    <a:cs typeface="+mn-cs"/>
                  </a:rPr>
                  <a:t>김선중</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 드림</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p>
              <a:p>
                <a:endParaRPr lang="en-US" altLang="ko-KR" dirty="0"/>
              </a:p>
            </p:txBody>
          </p:sp>
        </mc:Choice>
        <mc:Fallback xmlns="">
          <p:sp>
            <p:nvSpPr>
              <p:cNvPr id="3" name="슬라이드 노트 개체 틀 2">
                <a:extLst>
                  <a:ext uri="{FF2B5EF4-FFF2-40B4-BE49-F238E27FC236}">
                    <a16:creationId xmlns:a16="http://schemas.microsoft.com/office/drawing/2014/main" id="{DA150843-E663-57CD-7577-6F739DE9EB42}"/>
                  </a:ext>
                </a:extLst>
              </p:cNvPr>
              <p:cNvSpPr>
                <a:spLocks noGrp="1"/>
              </p:cNvSpPr>
              <p:nvPr>
                <p:ph type="body" idx="1"/>
              </p:nvPr>
            </p:nvSpPr>
            <p:spPr/>
            <p:txBody>
              <a:bodyPr/>
              <a:lstStyle/>
              <a:p>
                <a:pPr marL="180000" indent="-180000">
                  <a:buFont typeface="Arial" panose="020B0604020202020204" pitchFamily="34" charset="0"/>
                  <a:buChar char="•"/>
                </a:pPr>
                <a:r>
                  <a:rPr lang="en-US" altLang="ko-KR" sz="1200" dirty="0">
                    <a:latin typeface="+mn-ea"/>
                  </a:rPr>
                  <a:t>DQN</a:t>
                </a:r>
                <a:r>
                  <a:rPr lang="ko-KR" altLang="en-US" sz="1200" dirty="0">
                    <a:latin typeface="+mn-ea"/>
                  </a:rPr>
                  <a:t>과</a:t>
                </a:r>
                <a:r>
                  <a:rPr lang="en-US" altLang="ko-KR" sz="1200" dirty="0">
                    <a:latin typeface="+mn-ea"/>
                  </a:rPr>
                  <a:t> DDPG</a:t>
                </a:r>
                <a:r>
                  <a:rPr lang="ko-KR" altLang="en-US" sz="1200" dirty="0">
                    <a:latin typeface="+mn-ea"/>
                  </a:rPr>
                  <a:t>의 </a:t>
                </a:r>
                <a:r>
                  <a:rPr lang="en-US" altLang="ko-KR" sz="1200" dirty="0">
                    <a:latin typeface="+mn-ea"/>
                  </a:rPr>
                  <a:t>pseudo-code</a:t>
                </a:r>
                <a:r>
                  <a:rPr lang="ko-KR" altLang="en-US" sz="1200" dirty="0">
                    <a:latin typeface="+mn-ea"/>
                  </a:rPr>
                  <a:t>에서 </a:t>
                </a:r>
                <a:r>
                  <a:rPr lang="en-US" altLang="ko-KR" sz="1200" i="0" dirty="0">
                    <a:latin typeface="Cambria Math" panose="02040503050406030204" pitchFamily="18" charset="0"/>
                  </a:rPr>
                  <a:t>𝑠’</a:t>
                </a:r>
                <a:r>
                  <a:rPr lang="en-US" altLang="ko-KR" sz="1200" dirty="0">
                    <a:latin typeface="+mn-ea"/>
                  </a:rPr>
                  <a:t> </a:t>
                </a:r>
                <a:r>
                  <a:rPr lang="ko-KR" altLang="en-US" sz="1200" dirty="0">
                    <a:latin typeface="+mn-ea"/>
                  </a:rPr>
                  <a:t>혹은 </a:t>
                </a:r>
                <a:r>
                  <a:rPr lang="en-US" altLang="ko-KR" sz="1200" i="0" dirty="0">
                    <a:latin typeface="Cambria Math" panose="02040503050406030204" pitchFamily="18" charset="0"/>
                  </a:rPr>
                  <a:t>𝑠_(</a:t>
                </a:r>
                <a:r>
                  <a:rPr lang="en-US" altLang="ko-KR" sz="1200" b="0" i="0" dirty="0">
                    <a:latin typeface="Cambria Math" panose="02040503050406030204" pitchFamily="18" charset="0"/>
                  </a:rPr>
                  <a:t>𝑡+1)</a:t>
                </a:r>
                <a:r>
                  <a:rPr lang="ko-KR" altLang="en-US" sz="1200" dirty="0">
                    <a:latin typeface="+mn-ea"/>
                  </a:rPr>
                  <a:t>을 </a:t>
                </a:r>
                <a:r>
                  <a:rPr lang="en-US" altLang="ko-KR" sz="1200" dirty="0">
                    <a:latin typeface="+mn-ea"/>
                  </a:rPr>
                  <a:t>observe</a:t>
                </a:r>
                <a:r>
                  <a:rPr lang="ko-KR" altLang="en-US" sz="1200" dirty="0">
                    <a:latin typeface="+mn-ea"/>
                  </a:rPr>
                  <a:t>한다고 되어 있다</a:t>
                </a:r>
                <a:r>
                  <a:rPr lang="en-US" altLang="ko-KR" sz="1200" dirty="0">
                    <a:latin typeface="+mn-ea"/>
                  </a:rPr>
                  <a:t>. DQN </a:t>
                </a:r>
                <a:r>
                  <a:rPr lang="ko-KR" altLang="en-US" sz="1200" dirty="0">
                    <a:latin typeface="+mn-ea"/>
                  </a:rPr>
                  <a:t>논문에서의 </a:t>
                </a:r>
                <a:r>
                  <a:rPr lang="en-US" altLang="ko-KR" sz="1200" dirty="0">
                    <a:latin typeface="+mn-ea"/>
                  </a:rPr>
                  <a:t>DQN</a:t>
                </a:r>
                <a:r>
                  <a:rPr lang="ko-KR" altLang="en-US" sz="1200" dirty="0">
                    <a:latin typeface="+mn-ea"/>
                  </a:rPr>
                  <a:t>은 </a:t>
                </a:r>
                <a:r>
                  <a:rPr lang="en-US" altLang="ko-KR" sz="1200" dirty="0" err="1">
                    <a:latin typeface="+mn-ea"/>
                  </a:rPr>
                  <a:t>atari</a:t>
                </a:r>
                <a:r>
                  <a:rPr lang="en-US" altLang="ko-KR" sz="1200" dirty="0">
                    <a:latin typeface="+mn-ea"/>
                  </a:rPr>
                  <a:t> </a:t>
                </a:r>
                <a:r>
                  <a:rPr lang="ko-KR" altLang="en-US" sz="1200" dirty="0">
                    <a:latin typeface="+mn-ea"/>
                  </a:rPr>
                  <a:t>문제를 푸는 것이므로 바로 다음 순간의 화면을 </a:t>
                </a:r>
                <a:r>
                  <a:rPr lang="en-US" altLang="ko-KR" sz="1200" dirty="0">
                    <a:latin typeface="+mn-ea"/>
                  </a:rPr>
                  <a:t>CNN</a:t>
                </a:r>
                <a:r>
                  <a:rPr lang="ko-KR" altLang="en-US" sz="1200" dirty="0">
                    <a:latin typeface="+mn-ea"/>
                  </a:rPr>
                  <a:t>으로 인식할 수 있고 그렇게 </a:t>
                </a:r>
                <a:r>
                  <a:rPr lang="en-US" altLang="ko-KR" sz="1200" dirty="0">
                    <a:latin typeface="+mn-ea"/>
                  </a:rPr>
                  <a:t>next state</a:t>
                </a:r>
                <a:r>
                  <a:rPr lang="ko-KR" altLang="en-US" sz="1200" dirty="0">
                    <a:latin typeface="+mn-ea"/>
                  </a:rPr>
                  <a:t>를 정하는 식으로 되어 있다</a:t>
                </a:r>
                <a:r>
                  <a:rPr lang="en-US" altLang="ko-KR" sz="1200" dirty="0">
                    <a:latin typeface="+mn-ea"/>
                  </a:rPr>
                  <a:t>. </a:t>
                </a:r>
                <a:r>
                  <a:rPr lang="ko-KR" altLang="en-US" sz="1200" dirty="0">
                    <a:latin typeface="+mn-ea"/>
                  </a:rPr>
                  <a:t>즉 </a:t>
                </a:r>
                <a:r>
                  <a:rPr lang="en-US" altLang="ko-KR" sz="1200" dirty="0">
                    <a:latin typeface="+mn-ea"/>
                  </a:rPr>
                  <a:t>emulator</a:t>
                </a:r>
                <a:r>
                  <a:rPr lang="ko-KR" altLang="en-US" sz="1200" dirty="0">
                    <a:latin typeface="+mn-ea"/>
                  </a:rPr>
                  <a:t>가 있어서 문제가 없다</a:t>
                </a:r>
                <a:r>
                  <a:rPr lang="en-US" altLang="ko-KR" sz="1200" dirty="0">
                    <a:latin typeface="+mn-ea"/>
                  </a:rPr>
                  <a:t>.</a:t>
                </a:r>
              </a:p>
              <a:p>
                <a:pPr marL="180000" indent="-180000">
                  <a:buFont typeface="Arial" panose="020B0604020202020204" pitchFamily="34" charset="0"/>
                  <a:buChar char="•"/>
                </a:pPr>
                <a:r>
                  <a:rPr lang="en-US" altLang="ko-KR" sz="1200" dirty="0">
                    <a:latin typeface="+mn-ea"/>
                  </a:rPr>
                  <a:t>DDQN </a:t>
                </a:r>
                <a:r>
                  <a:rPr lang="ko-KR" altLang="en-US" sz="1200" dirty="0">
                    <a:latin typeface="+mn-ea"/>
                  </a:rPr>
                  <a:t>논문에서는 </a:t>
                </a:r>
                <a:r>
                  <a:rPr lang="en-US" altLang="ko-KR" sz="1200" dirty="0">
                    <a:latin typeface="+mn-ea"/>
                  </a:rPr>
                  <a:t>cartpole, gripper(</a:t>
                </a:r>
                <a:r>
                  <a:rPr lang="ko-KR" altLang="en-US" sz="1200" dirty="0" err="1">
                    <a:latin typeface="+mn-ea"/>
                  </a:rPr>
                  <a:t>로봇팔</a:t>
                </a:r>
                <a:r>
                  <a:rPr lang="en-US" altLang="ko-KR" sz="1200" dirty="0">
                    <a:latin typeface="+mn-ea"/>
                  </a:rPr>
                  <a:t>), puck striking, locomotion(</a:t>
                </a:r>
                <a:r>
                  <a:rPr lang="ko-KR" altLang="en-US" sz="1200" dirty="0">
                    <a:latin typeface="+mn-ea"/>
                  </a:rPr>
                  <a:t>자율보행</a:t>
                </a:r>
                <a:r>
                  <a:rPr lang="en-US" altLang="ko-KR" sz="1200" dirty="0">
                    <a:latin typeface="+mn-ea"/>
                  </a:rPr>
                  <a:t>) </a:t>
                </a:r>
                <a:r>
                  <a:rPr lang="ko-KR" altLang="en-US" sz="1200" dirty="0">
                    <a:latin typeface="+mn-ea"/>
                  </a:rPr>
                  <a:t>등의 문제를 다뤘고 그때 </a:t>
                </a:r>
                <a:r>
                  <a:rPr lang="en-US" altLang="ko-KR" sz="1200" dirty="0">
                    <a:latin typeface="+mn-ea"/>
                  </a:rPr>
                  <a:t>emulator</a:t>
                </a:r>
                <a:r>
                  <a:rPr lang="ko-KR" altLang="en-US" sz="1200" dirty="0">
                    <a:latin typeface="+mn-ea"/>
                  </a:rPr>
                  <a:t>로서 물리엔진 </a:t>
                </a:r>
                <a:r>
                  <a:rPr lang="en-US" altLang="ko-KR" sz="1200" dirty="0" err="1">
                    <a:latin typeface="+mn-ea"/>
                  </a:rPr>
                  <a:t>MuJoCo</a:t>
                </a:r>
                <a:r>
                  <a:rPr lang="ko-KR" altLang="en-US" sz="1200" dirty="0">
                    <a:latin typeface="+mn-ea"/>
                  </a:rPr>
                  <a:t>를 사용했다고 되어 있다</a:t>
                </a:r>
                <a:r>
                  <a:rPr lang="en-US" altLang="ko-KR" sz="1200" dirty="0">
                    <a:latin typeface="+mn-ea"/>
                  </a:rPr>
                  <a:t>.</a:t>
                </a:r>
              </a:p>
              <a:p>
                <a:pPr marL="180000" indent="-180000">
                  <a:buFont typeface="Arial" panose="020B0604020202020204" pitchFamily="34" charset="0"/>
                  <a:buChar char="•"/>
                </a:pPr>
                <a:r>
                  <a:rPr lang="ko-KR" altLang="en-US" sz="1200" dirty="0">
                    <a:latin typeface="+mn-ea"/>
                  </a:rPr>
                  <a:t>하지만 일반적인 공정 문제에서는</a:t>
                </a:r>
                <a:r>
                  <a:rPr lang="en-US" altLang="ko-KR" sz="1200" dirty="0">
                    <a:latin typeface="+mn-ea"/>
                  </a:rPr>
                  <a:t>, next state</a:t>
                </a:r>
                <a:r>
                  <a:rPr lang="ko-KR" altLang="en-US" sz="1200" dirty="0">
                    <a:latin typeface="+mn-ea"/>
                  </a:rPr>
                  <a:t>는 모든 </a:t>
                </a:r>
                <a:r>
                  <a:rPr lang="en-US" altLang="ko-KR" sz="1200" dirty="0">
                    <a:latin typeface="+mn-ea"/>
                  </a:rPr>
                  <a:t>state</a:t>
                </a:r>
                <a:r>
                  <a:rPr lang="ko-KR" altLang="en-US" sz="1200" dirty="0">
                    <a:latin typeface="+mn-ea"/>
                  </a:rPr>
                  <a:t>를 실시간으로 측정하지 않는 이상 </a:t>
                </a:r>
                <a:r>
                  <a:rPr lang="en-US" altLang="ko-KR" sz="1200" dirty="0">
                    <a:latin typeface="+mn-ea"/>
                  </a:rPr>
                  <a:t>next state</a:t>
                </a:r>
                <a:r>
                  <a:rPr lang="ko-KR" altLang="en-US" sz="1200" dirty="0">
                    <a:latin typeface="+mn-ea"/>
                  </a:rPr>
                  <a:t>를 얻을 수 없다</a:t>
                </a:r>
                <a:r>
                  <a:rPr lang="en-US" altLang="ko-KR" sz="1200" dirty="0">
                    <a:latin typeface="+mn-ea"/>
                  </a:rPr>
                  <a:t>. </a:t>
                </a:r>
                <a:r>
                  <a:rPr lang="ko-KR" altLang="en-US" sz="1200" dirty="0">
                    <a:latin typeface="+mn-ea"/>
                  </a:rPr>
                  <a:t>학습 시에는 </a:t>
                </a:r>
                <a:r>
                  <a:rPr lang="ko-KR" altLang="en-US" sz="1200" dirty="0" err="1">
                    <a:latin typeface="+mn-ea"/>
                  </a:rPr>
                  <a:t>쌓여있는</a:t>
                </a:r>
                <a:r>
                  <a:rPr lang="ko-KR" altLang="en-US" sz="1200" dirty="0">
                    <a:latin typeface="+mn-ea"/>
                  </a:rPr>
                  <a:t> </a:t>
                </a:r>
                <a:r>
                  <a:rPr lang="en-US" altLang="ko-KR" sz="1200" dirty="0">
                    <a:latin typeface="+mn-ea"/>
                  </a:rPr>
                  <a:t>next state</a:t>
                </a:r>
                <a:r>
                  <a:rPr lang="ko-KR" altLang="en-US" sz="1200" dirty="0">
                    <a:latin typeface="+mn-ea"/>
                  </a:rPr>
                  <a:t>를 사용할 수 있겠고</a:t>
                </a:r>
                <a:r>
                  <a:rPr lang="en-US" altLang="ko-KR" sz="1200" dirty="0">
                    <a:latin typeface="+mn-ea"/>
                  </a:rPr>
                  <a:t>, </a:t>
                </a:r>
                <a:r>
                  <a:rPr lang="ko-KR" altLang="en-US" sz="1200" dirty="0">
                    <a:latin typeface="+mn-ea"/>
                  </a:rPr>
                  <a:t>이것이 일정 부분 도움이 될 수 있겠지만</a:t>
                </a:r>
                <a:r>
                  <a:rPr lang="en-US" altLang="ko-KR" sz="1200" dirty="0">
                    <a:latin typeface="+mn-ea"/>
                  </a:rPr>
                  <a:t>, test</a:t>
                </a:r>
                <a:r>
                  <a:rPr lang="ko-KR" altLang="en-US" sz="1200" dirty="0">
                    <a:latin typeface="+mn-ea"/>
                  </a:rPr>
                  <a:t>시에는 가능하지 않다</a:t>
                </a:r>
                <a:r>
                  <a:rPr lang="en-US" altLang="ko-KR" sz="1200" dirty="0">
                    <a:latin typeface="+mn-ea"/>
                  </a:rPr>
                  <a:t>.</a:t>
                </a:r>
              </a:p>
              <a:p>
                <a:endParaRPr lang="ko-KR" altLang="en-US" dirty="0"/>
              </a:p>
            </p:txBody>
          </p:sp>
        </mc:Fallback>
      </mc:AlternateContent>
      <p:sp>
        <p:nvSpPr>
          <p:cNvPr id="4" name="슬라이드 번호 개체 틀 3">
            <a:extLst>
              <a:ext uri="{FF2B5EF4-FFF2-40B4-BE49-F238E27FC236}">
                <a16:creationId xmlns:a16="http://schemas.microsoft.com/office/drawing/2014/main" id="{E96EED41-393F-B596-0584-0D3F304EB07C}"/>
              </a:ext>
            </a:extLst>
          </p:cNvPr>
          <p:cNvSpPr>
            <a:spLocks noGrp="1"/>
          </p:cNvSpPr>
          <p:nvPr>
            <p:ph type="sldNum" sz="quarter" idx="5"/>
          </p:nvPr>
        </p:nvSpPr>
        <p:spPr/>
        <p:txBody>
          <a:bodyPr/>
          <a:lstStyle/>
          <a:p>
            <a:pPr>
              <a:defRPr/>
            </a:pPr>
            <a:fld id="{79642909-6448-426E-9ED7-EFF6CDC2E25C}" type="slidenum">
              <a:rPr lang="ko-KR" altLang="en-US" smtClean="0"/>
              <a:pPr>
                <a:defRPr/>
              </a:pPr>
              <a:t>21</a:t>
            </a:fld>
            <a:endParaRPr lang="en-US" altLang="ko-KR" dirty="0"/>
          </a:p>
        </p:txBody>
      </p:sp>
    </p:spTree>
    <p:extLst>
      <p:ext uri="{BB962C8B-B14F-4D97-AF65-F5344CB8AC3E}">
        <p14:creationId xmlns:p14="http://schemas.microsoft.com/office/powerpoint/2010/main" val="27958118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57223B-5463-4FC7-D6FE-F06DB3CD7F79}"/>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65B4F9E6-1BA1-53CA-20EA-2E583284745A}"/>
              </a:ext>
            </a:extLst>
          </p:cNvPr>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슬라이드 노트 개체 틀 2">
                <a:extLst>
                  <a:ext uri="{FF2B5EF4-FFF2-40B4-BE49-F238E27FC236}">
                    <a16:creationId xmlns:a16="http://schemas.microsoft.com/office/drawing/2014/main" id="{8B03B483-732B-246E-C465-5DB7CDAD20FB}"/>
                  </a:ext>
                </a:extLst>
              </p:cNvPr>
              <p:cNvSpPr>
                <a:spLocks noGrp="1"/>
              </p:cNvSpPr>
              <p:nvPr>
                <p:ph type="body" idx="1"/>
              </p:nvPr>
            </p:nvSpPr>
            <p:spPr/>
            <p:txBody>
              <a:bodyPr/>
              <a:lstStyle/>
              <a:p>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안녕하십니까</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endParaRPr lang="ko-KR" altLang="en-US" dirty="0">
                  <a:effectLst/>
                </a:endParaRPr>
              </a:p>
              <a:p>
                <a:r>
                  <a:rPr kumimoji="1" lang="ko-KR" altLang="en-US" sz="1200" b="0" i="0" kern="1200" dirty="0" err="1">
                    <a:solidFill>
                      <a:schemeClr val="tx1"/>
                    </a:solidFill>
                    <a:effectLst/>
                    <a:latin typeface="맑은 고딕" panose="020B0503020000020004" pitchFamily="50" charset="-127"/>
                    <a:ea typeface="맑은 고딕" panose="020B0503020000020004" pitchFamily="50" charset="-127"/>
                    <a:cs typeface="+mn-cs"/>
                  </a:rPr>
                  <a:t>김선중</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 선임입니다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p>
              <a:p>
                <a:b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br>
                <a:endPar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endParaRPr>
              </a:p>
              <a:p>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파이썬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gymnasium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라이브러리에서</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환경이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state transition</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과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reward</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를 제공한다는 것에 대한 근거를 찾아보았습니다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p>
              <a:p>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- 1_gym_step_1.png</a:t>
                </a:r>
              </a:p>
              <a:p>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- 2_gym_step_2.png</a:t>
                </a:r>
              </a:p>
              <a:p>
                <a:b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br>
                <a:endPar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endParaRPr>
              </a:p>
              <a:p>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출처는 </a:t>
                </a:r>
                <a:r>
                  <a:rPr kumimoji="1" lang="en-US" altLang="ko-KR" sz="1200" b="0" i="0" u="sng" kern="1200" dirty="0">
                    <a:solidFill>
                      <a:schemeClr val="tx1"/>
                    </a:solidFill>
                    <a:effectLst/>
                    <a:latin typeface="맑은 고딕" panose="020B0503020000020004" pitchFamily="50" charset="-127"/>
                    <a:ea typeface="맑은 고딕" panose="020B0503020000020004" pitchFamily="50" charset="-127"/>
                    <a:cs typeface="+mn-cs"/>
                    <a:hlinkClick r:id="rId3"/>
                  </a:rPr>
                  <a:t>https://gymnasium.farama.org/api/env/</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 입니다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Env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클래스의 맨 처음 메소드인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step</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은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action</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을 인자로 받고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next observation, reward</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를 </a:t>
                </a:r>
                <a:r>
                  <a:rPr kumimoji="1" lang="ko-KR" altLang="en-US" sz="1200" b="0" i="0" kern="1200" dirty="0" err="1">
                    <a:solidFill>
                      <a:schemeClr val="tx1"/>
                    </a:solidFill>
                    <a:effectLst/>
                    <a:latin typeface="맑은 고딕" panose="020B0503020000020004" pitchFamily="50" charset="-127"/>
                    <a:ea typeface="맑은 고딕" panose="020B0503020000020004" pitchFamily="50" charset="-127"/>
                    <a:cs typeface="+mn-cs"/>
                  </a:rPr>
                  <a:t>리턴합니다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이때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observation</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은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state</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과 거의 비슷한 것이라고 해석 가능합니다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p>
              <a:p>
                <a:b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br>
                <a:endPar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endParaRPr>
              </a:p>
              <a:p>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또한 환경모델의 의미에 대해서도 찾아보았습니다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state, action</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이 주어졌을 때</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next state</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과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reward</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를 예측하는 모델을 환경모델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(model of the environment)</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이라고 하고 있습니다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p>
              <a:p>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- 3_environment_model.png</a:t>
                </a:r>
              </a:p>
              <a:p>
                <a:b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br>
                <a:endPar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endParaRPr>
              </a:p>
              <a:p>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출처는 강화학습의 교과서로 많이 활용되는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Sutton</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의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"Reinforcement Learning" (</a:t>
                </a:r>
                <a:r>
                  <a:rPr kumimoji="1" lang="en-US" altLang="ko-KR" sz="1200" b="0" i="0" u="sng" kern="1200" dirty="0">
                    <a:solidFill>
                      <a:schemeClr val="tx1"/>
                    </a:solidFill>
                    <a:effectLst/>
                    <a:latin typeface="맑은 고딕" panose="020B0503020000020004" pitchFamily="50" charset="-127"/>
                    <a:ea typeface="맑은 고딕" panose="020B0503020000020004" pitchFamily="50" charset="-127"/>
                    <a:cs typeface="+mn-cs"/>
                    <a:hlinkClick r:id="rId4"/>
                  </a:rPr>
                  <a:t>https://web.stanford.edu/class/psych209/Readings/SuttonBartoIPRLBook2ndEd.pdf</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1</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장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3</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절입니다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이 책의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3</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장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5</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절과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6</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절에 해당 내용이 더 자세히 나오고 있는데</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강화학습의 배경이 되는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(finite) MDP</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가 구성되려면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p(s',</a:t>
                </a:r>
                <a:r>
                  <a:rPr kumimoji="1" lang="en-US" altLang="ko-KR" sz="1200" b="0" i="0" kern="1200" dirty="0" err="1">
                    <a:solidFill>
                      <a:schemeClr val="tx1"/>
                    </a:solidFill>
                    <a:effectLst/>
                    <a:latin typeface="맑은 고딕" panose="020B0503020000020004" pitchFamily="50" charset="-127"/>
                    <a:ea typeface="맑은 고딕" panose="020B0503020000020004" pitchFamily="50" charset="-127"/>
                    <a:cs typeface="+mn-cs"/>
                  </a:rPr>
                  <a:t>r|s,a</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가 필요하다고 되어 있습니다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이를 통해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p(s'|</a:t>
                </a:r>
                <a:r>
                  <a:rPr kumimoji="1" lang="en-US" altLang="ko-KR" sz="1200" b="0" i="0" kern="1200" dirty="0" err="1">
                    <a:solidFill>
                      <a:schemeClr val="tx1"/>
                    </a:solidFill>
                    <a:effectLst/>
                    <a:latin typeface="맑은 고딕" panose="020B0503020000020004" pitchFamily="50" charset="-127"/>
                    <a:ea typeface="맑은 고딕" panose="020B0503020000020004" pitchFamily="50" charset="-127"/>
                    <a:cs typeface="+mn-cs"/>
                  </a:rPr>
                  <a:t>s,a</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와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r(</a:t>
                </a:r>
                <a:r>
                  <a:rPr kumimoji="1" lang="en-US" altLang="ko-KR" sz="1200" b="0" i="0" kern="1200" dirty="0" err="1">
                    <a:solidFill>
                      <a:schemeClr val="tx1"/>
                    </a:solidFill>
                    <a:effectLst/>
                    <a:latin typeface="맑은 고딕" panose="020B0503020000020004" pitchFamily="50" charset="-127"/>
                    <a:ea typeface="맑은 고딕" panose="020B0503020000020004" pitchFamily="50" charset="-127"/>
                    <a:cs typeface="+mn-cs"/>
                  </a:rPr>
                  <a:t>s,a</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을 계산할 수 있음이 식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(3.7), (3.8)</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에 설명되어 있습니다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p>
              <a:p>
                <a:b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br>
                <a:endPar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endParaRPr>
              </a:p>
              <a:p>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이것들에 따르면</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일반적인 강화학습에서 환경이 구성됨에 있어서 두 환경모델인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state transition probability p(s'|</a:t>
                </a:r>
                <a:r>
                  <a:rPr kumimoji="1" lang="en-US" altLang="ko-KR" sz="1200" b="0" i="0" kern="1200" dirty="0" err="1">
                    <a:solidFill>
                      <a:schemeClr val="tx1"/>
                    </a:solidFill>
                    <a:effectLst/>
                    <a:latin typeface="맑은 고딕" panose="020B0503020000020004" pitchFamily="50" charset="-127"/>
                    <a:ea typeface="맑은 고딕" panose="020B0503020000020004" pitchFamily="50" charset="-127"/>
                    <a:cs typeface="+mn-cs"/>
                  </a:rPr>
                  <a:t>s,a</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와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reward function r(</a:t>
                </a:r>
                <a:r>
                  <a:rPr kumimoji="1" lang="en-US" altLang="ko-KR" sz="1200" b="0" i="0" kern="1200" dirty="0" err="1">
                    <a:solidFill>
                      <a:schemeClr val="tx1"/>
                    </a:solidFill>
                    <a:effectLst/>
                    <a:latin typeface="맑은 고딕" panose="020B0503020000020004" pitchFamily="50" charset="-127"/>
                    <a:ea typeface="맑은 고딕" panose="020B0503020000020004" pitchFamily="50" charset="-127"/>
                    <a:cs typeface="+mn-cs"/>
                  </a:rPr>
                  <a:t>s,a</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이 반드시 정의되어야 함을 알 수 있을 것 같습니다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그리고 이 환경모델을 토대로 해야만 강화학습 모델을 만들 수 있을 것 같습니다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p>
              <a:p>
                <a:b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br>
                <a:endPar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endParaRPr>
              </a:p>
              <a:p>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DQN</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이나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DDPG</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와 같은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RL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알고리즘이 환경모델을 알아야 한다고 말하려는 것은 아닙니다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실제로 이 알고리즘들은 환경모델을 모르는 채로 환경을 추정해가며 학습합니다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(model-free).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하지만 일단 강화학습 문제가 성립하기 위해서는 환경모델이 구성되어 있어야 할 것 같다는 취지에서 </a:t>
                </a:r>
                <a:r>
                  <a:rPr kumimoji="1" lang="ko-KR" altLang="en-US" sz="1200" b="0" i="0" kern="1200" dirty="0" err="1">
                    <a:solidFill>
                      <a:schemeClr val="tx1"/>
                    </a:solidFill>
                    <a:effectLst/>
                    <a:latin typeface="맑은 고딕" panose="020B0503020000020004" pitchFamily="50" charset="-127"/>
                    <a:ea typeface="맑은 고딕" panose="020B0503020000020004" pitchFamily="50" charset="-127"/>
                    <a:cs typeface="+mn-cs"/>
                  </a:rPr>
                  <a:t>공유드립니다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p>
              <a:p>
                <a:b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br>
                <a:endPar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endParaRPr>
              </a:p>
              <a:p>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다만</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이상은 일반적인 강화학습에 대한 이야기이므로</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공정 상황에서 강화학습이 어떻게 적용될 수 있을지 하는 문제에 대해서는 더 찾아보겠습니다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p>
              <a:p>
                <a:b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br>
                <a:endPar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endParaRPr>
              </a:p>
              <a:p>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감사합니다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p>
              <a:p>
                <a:r>
                  <a:rPr kumimoji="1" lang="ko-KR" altLang="en-US" sz="1200" b="0" i="0" kern="1200" dirty="0" err="1">
                    <a:solidFill>
                      <a:schemeClr val="tx1"/>
                    </a:solidFill>
                    <a:effectLst/>
                    <a:latin typeface="맑은 고딕" panose="020B0503020000020004" pitchFamily="50" charset="-127"/>
                    <a:ea typeface="맑은 고딕" panose="020B0503020000020004" pitchFamily="50" charset="-127"/>
                    <a:cs typeface="+mn-cs"/>
                  </a:rPr>
                  <a:t>김선중</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 드림</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p>
              <a:p>
                <a:endParaRPr lang="en-US" altLang="ko-KR" dirty="0"/>
              </a:p>
            </p:txBody>
          </p:sp>
        </mc:Choice>
        <mc:Fallback xmlns="">
          <p:sp>
            <p:nvSpPr>
              <p:cNvPr id="3" name="슬라이드 노트 개체 틀 2">
                <a:extLst>
                  <a:ext uri="{FF2B5EF4-FFF2-40B4-BE49-F238E27FC236}">
                    <a16:creationId xmlns:a16="http://schemas.microsoft.com/office/drawing/2014/main" id="{DA150843-E663-57CD-7577-6F739DE9EB42}"/>
                  </a:ext>
                </a:extLst>
              </p:cNvPr>
              <p:cNvSpPr>
                <a:spLocks noGrp="1"/>
              </p:cNvSpPr>
              <p:nvPr>
                <p:ph type="body" idx="1"/>
              </p:nvPr>
            </p:nvSpPr>
            <p:spPr/>
            <p:txBody>
              <a:bodyPr/>
              <a:lstStyle/>
              <a:p>
                <a:pPr marL="180000" indent="-180000">
                  <a:buFont typeface="Arial" panose="020B0604020202020204" pitchFamily="34" charset="0"/>
                  <a:buChar char="•"/>
                </a:pPr>
                <a:r>
                  <a:rPr lang="en-US" altLang="ko-KR" sz="1200" dirty="0">
                    <a:latin typeface="+mn-ea"/>
                  </a:rPr>
                  <a:t>DQN</a:t>
                </a:r>
                <a:r>
                  <a:rPr lang="ko-KR" altLang="en-US" sz="1200" dirty="0">
                    <a:latin typeface="+mn-ea"/>
                  </a:rPr>
                  <a:t>과</a:t>
                </a:r>
                <a:r>
                  <a:rPr lang="en-US" altLang="ko-KR" sz="1200" dirty="0">
                    <a:latin typeface="+mn-ea"/>
                  </a:rPr>
                  <a:t> DDPG</a:t>
                </a:r>
                <a:r>
                  <a:rPr lang="ko-KR" altLang="en-US" sz="1200" dirty="0">
                    <a:latin typeface="+mn-ea"/>
                  </a:rPr>
                  <a:t>의 </a:t>
                </a:r>
                <a:r>
                  <a:rPr lang="en-US" altLang="ko-KR" sz="1200" dirty="0">
                    <a:latin typeface="+mn-ea"/>
                  </a:rPr>
                  <a:t>pseudo-code</a:t>
                </a:r>
                <a:r>
                  <a:rPr lang="ko-KR" altLang="en-US" sz="1200" dirty="0">
                    <a:latin typeface="+mn-ea"/>
                  </a:rPr>
                  <a:t>에서 </a:t>
                </a:r>
                <a:r>
                  <a:rPr lang="en-US" altLang="ko-KR" sz="1200" i="0" dirty="0">
                    <a:latin typeface="Cambria Math" panose="02040503050406030204" pitchFamily="18" charset="0"/>
                  </a:rPr>
                  <a:t>𝑠’</a:t>
                </a:r>
                <a:r>
                  <a:rPr lang="en-US" altLang="ko-KR" sz="1200" dirty="0">
                    <a:latin typeface="+mn-ea"/>
                  </a:rPr>
                  <a:t> </a:t>
                </a:r>
                <a:r>
                  <a:rPr lang="ko-KR" altLang="en-US" sz="1200" dirty="0">
                    <a:latin typeface="+mn-ea"/>
                  </a:rPr>
                  <a:t>혹은 </a:t>
                </a:r>
                <a:r>
                  <a:rPr lang="en-US" altLang="ko-KR" sz="1200" i="0" dirty="0">
                    <a:latin typeface="Cambria Math" panose="02040503050406030204" pitchFamily="18" charset="0"/>
                  </a:rPr>
                  <a:t>𝑠_(</a:t>
                </a:r>
                <a:r>
                  <a:rPr lang="en-US" altLang="ko-KR" sz="1200" b="0" i="0" dirty="0">
                    <a:latin typeface="Cambria Math" panose="02040503050406030204" pitchFamily="18" charset="0"/>
                  </a:rPr>
                  <a:t>𝑡+1)</a:t>
                </a:r>
                <a:r>
                  <a:rPr lang="ko-KR" altLang="en-US" sz="1200" dirty="0">
                    <a:latin typeface="+mn-ea"/>
                  </a:rPr>
                  <a:t>을 </a:t>
                </a:r>
                <a:r>
                  <a:rPr lang="en-US" altLang="ko-KR" sz="1200" dirty="0">
                    <a:latin typeface="+mn-ea"/>
                  </a:rPr>
                  <a:t>observe</a:t>
                </a:r>
                <a:r>
                  <a:rPr lang="ko-KR" altLang="en-US" sz="1200" dirty="0">
                    <a:latin typeface="+mn-ea"/>
                  </a:rPr>
                  <a:t>한다고 되어 있다</a:t>
                </a:r>
                <a:r>
                  <a:rPr lang="en-US" altLang="ko-KR" sz="1200" dirty="0">
                    <a:latin typeface="+mn-ea"/>
                  </a:rPr>
                  <a:t>. DQN </a:t>
                </a:r>
                <a:r>
                  <a:rPr lang="ko-KR" altLang="en-US" sz="1200" dirty="0">
                    <a:latin typeface="+mn-ea"/>
                  </a:rPr>
                  <a:t>논문에서의 </a:t>
                </a:r>
                <a:r>
                  <a:rPr lang="en-US" altLang="ko-KR" sz="1200" dirty="0">
                    <a:latin typeface="+mn-ea"/>
                  </a:rPr>
                  <a:t>DQN</a:t>
                </a:r>
                <a:r>
                  <a:rPr lang="ko-KR" altLang="en-US" sz="1200" dirty="0">
                    <a:latin typeface="+mn-ea"/>
                  </a:rPr>
                  <a:t>은 </a:t>
                </a:r>
                <a:r>
                  <a:rPr lang="en-US" altLang="ko-KR" sz="1200" dirty="0" err="1">
                    <a:latin typeface="+mn-ea"/>
                  </a:rPr>
                  <a:t>atari</a:t>
                </a:r>
                <a:r>
                  <a:rPr lang="en-US" altLang="ko-KR" sz="1200" dirty="0">
                    <a:latin typeface="+mn-ea"/>
                  </a:rPr>
                  <a:t> </a:t>
                </a:r>
                <a:r>
                  <a:rPr lang="ko-KR" altLang="en-US" sz="1200" dirty="0">
                    <a:latin typeface="+mn-ea"/>
                  </a:rPr>
                  <a:t>문제를 푸는 것이므로 바로 다음 순간의 화면을 </a:t>
                </a:r>
                <a:r>
                  <a:rPr lang="en-US" altLang="ko-KR" sz="1200" dirty="0">
                    <a:latin typeface="+mn-ea"/>
                  </a:rPr>
                  <a:t>CNN</a:t>
                </a:r>
                <a:r>
                  <a:rPr lang="ko-KR" altLang="en-US" sz="1200" dirty="0">
                    <a:latin typeface="+mn-ea"/>
                  </a:rPr>
                  <a:t>으로 인식할 수 있고 그렇게 </a:t>
                </a:r>
                <a:r>
                  <a:rPr lang="en-US" altLang="ko-KR" sz="1200" dirty="0">
                    <a:latin typeface="+mn-ea"/>
                  </a:rPr>
                  <a:t>next state</a:t>
                </a:r>
                <a:r>
                  <a:rPr lang="ko-KR" altLang="en-US" sz="1200" dirty="0">
                    <a:latin typeface="+mn-ea"/>
                  </a:rPr>
                  <a:t>를 정하는 식으로 되어 있다</a:t>
                </a:r>
                <a:r>
                  <a:rPr lang="en-US" altLang="ko-KR" sz="1200" dirty="0">
                    <a:latin typeface="+mn-ea"/>
                  </a:rPr>
                  <a:t>. </a:t>
                </a:r>
                <a:r>
                  <a:rPr lang="ko-KR" altLang="en-US" sz="1200" dirty="0">
                    <a:latin typeface="+mn-ea"/>
                  </a:rPr>
                  <a:t>즉 </a:t>
                </a:r>
                <a:r>
                  <a:rPr lang="en-US" altLang="ko-KR" sz="1200" dirty="0">
                    <a:latin typeface="+mn-ea"/>
                  </a:rPr>
                  <a:t>emulator</a:t>
                </a:r>
                <a:r>
                  <a:rPr lang="ko-KR" altLang="en-US" sz="1200" dirty="0">
                    <a:latin typeface="+mn-ea"/>
                  </a:rPr>
                  <a:t>가 있어서 문제가 없다</a:t>
                </a:r>
                <a:r>
                  <a:rPr lang="en-US" altLang="ko-KR" sz="1200" dirty="0">
                    <a:latin typeface="+mn-ea"/>
                  </a:rPr>
                  <a:t>.</a:t>
                </a:r>
              </a:p>
              <a:p>
                <a:pPr marL="180000" indent="-180000">
                  <a:buFont typeface="Arial" panose="020B0604020202020204" pitchFamily="34" charset="0"/>
                  <a:buChar char="•"/>
                </a:pPr>
                <a:r>
                  <a:rPr lang="en-US" altLang="ko-KR" sz="1200" dirty="0">
                    <a:latin typeface="+mn-ea"/>
                  </a:rPr>
                  <a:t>DDQN </a:t>
                </a:r>
                <a:r>
                  <a:rPr lang="ko-KR" altLang="en-US" sz="1200" dirty="0">
                    <a:latin typeface="+mn-ea"/>
                  </a:rPr>
                  <a:t>논문에서는 </a:t>
                </a:r>
                <a:r>
                  <a:rPr lang="en-US" altLang="ko-KR" sz="1200" dirty="0">
                    <a:latin typeface="+mn-ea"/>
                  </a:rPr>
                  <a:t>cartpole, gripper(</a:t>
                </a:r>
                <a:r>
                  <a:rPr lang="ko-KR" altLang="en-US" sz="1200" dirty="0" err="1">
                    <a:latin typeface="+mn-ea"/>
                  </a:rPr>
                  <a:t>로봇팔</a:t>
                </a:r>
                <a:r>
                  <a:rPr lang="en-US" altLang="ko-KR" sz="1200" dirty="0">
                    <a:latin typeface="+mn-ea"/>
                  </a:rPr>
                  <a:t>), puck striking, locomotion(</a:t>
                </a:r>
                <a:r>
                  <a:rPr lang="ko-KR" altLang="en-US" sz="1200" dirty="0">
                    <a:latin typeface="+mn-ea"/>
                  </a:rPr>
                  <a:t>자율보행</a:t>
                </a:r>
                <a:r>
                  <a:rPr lang="en-US" altLang="ko-KR" sz="1200" dirty="0">
                    <a:latin typeface="+mn-ea"/>
                  </a:rPr>
                  <a:t>) </a:t>
                </a:r>
                <a:r>
                  <a:rPr lang="ko-KR" altLang="en-US" sz="1200" dirty="0">
                    <a:latin typeface="+mn-ea"/>
                  </a:rPr>
                  <a:t>등의 문제를 다뤘고 그때 </a:t>
                </a:r>
                <a:r>
                  <a:rPr lang="en-US" altLang="ko-KR" sz="1200" dirty="0">
                    <a:latin typeface="+mn-ea"/>
                  </a:rPr>
                  <a:t>emulator</a:t>
                </a:r>
                <a:r>
                  <a:rPr lang="ko-KR" altLang="en-US" sz="1200" dirty="0">
                    <a:latin typeface="+mn-ea"/>
                  </a:rPr>
                  <a:t>로서 물리엔진 </a:t>
                </a:r>
                <a:r>
                  <a:rPr lang="en-US" altLang="ko-KR" sz="1200" dirty="0" err="1">
                    <a:latin typeface="+mn-ea"/>
                  </a:rPr>
                  <a:t>MuJoCo</a:t>
                </a:r>
                <a:r>
                  <a:rPr lang="ko-KR" altLang="en-US" sz="1200" dirty="0">
                    <a:latin typeface="+mn-ea"/>
                  </a:rPr>
                  <a:t>를 사용했다고 되어 있다</a:t>
                </a:r>
                <a:r>
                  <a:rPr lang="en-US" altLang="ko-KR" sz="1200" dirty="0">
                    <a:latin typeface="+mn-ea"/>
                  </a:rPr>
                  <a:t>.</a:t>
                </a:r>
              </a:p>
              <a:p>
                <a:pPr marL="180000" indent="-180000">
                  <a:buFont typeface="Arial" panose="020B0604020202020204" pitchFamily="34" charset="0"/>
                  <a:buChar char="•"/>
                </a:pPr>
                <a:r>
                  <a:rPr lang="ko-KR" altLang="en-US" sz="1200" dirty="0">
                    <a:latin typeface="+mn-ea"/>
                  </a:rPr>
                  <a:t>하지만 일반적인 공정 문제에서는</a:t>
                </a:r>
                <a:r>
                  <a:rPr lang="en-US" altLang="ko-KR" sz="1200" dirty="0">
                    <a:latin typeface="+mn-ea"/>
                  </a:rPr>
                  <a:t>, next state</a:t>
                </a:r>
                <a:r>
                  <a:rPr lang="ko-KR" altLang="en-US" sz="1200" dirty="0">
                    <a:latin typeface="+mn-ea"/>
                  </a:rPr>
                  <a:t>는 모든 </a:t>
                </a:r>
                <a:r>
                  <a:rPr lang="en-US" altLang="ko-KR" sz="1200" dirty="0">
                    <a:latin typeface="+mn-ea"/>
                  </a:rPr>
                  <a:t>state</a:t>
                </a:r>
                <a:r>
                  <a:rPr lang="ko-KR" altLang="en-US" sz="1200" dirty="0">
                    <a:latin typeface="+mn-ea"/>
                  </a:rPr>
                  <a:t>를 실시간으로 측정하지 않는 이상 </a:t>
                </a:r>
                <a:r>
                  <a:rPr lang="en-US" altLang="ko-KR" sz="1200" dirty="0">
                    <a:latin typeface="+mn-ea"/>
                  </a:rPr>
                  <a:t>next state</a:t>
                </a:r>
                <a:r>
                  <a:rPr lang="ko-KR" altLang="en-US" sz="1200" dirty="0">
                    <a:latin typeface="+mn-ea"/>
                  </a:rPr>
                  <a:t>를 얻을 수 없다</a:t>
                </a:r>
                <a:r>
                  <a:rPr lang="en-US" altLang="ko-KR" sz="1200" dirty="0">
                    <a:latin typeface="+mn-ea"/>
                  </a:rPr>
                  <a:t>. </a:t>
                </a:r>
                <a:r>
                  <a:rPr lang="ko-KR" altLang="en-US" sz="1200" dirty="0">
                    <a:latin typeface="+mn-ea"/>
                  </a:rPr>
                  <a:t>학습 시에는 </a:t>
                </a:r>
                <a:r>
                  <a:rPr lang="ko-KR" altLang="en-US" sz="1200" dirty="0" err="1">
                    <a:latin typeface="+mn-ea"/>
                  </a:rPr>
                  <a:t>쌓여있는</a:t>
                </a:r>
                <a:r>
                  <a:rPr lang="ko-KR" altLang="en-US" sz="1200" dirty="0">
                    <a:latin typeface="+mn-ea"/>
                  </a:rPr>
                  <a:t> </a:t>
                </a:r>
                <a:r>
                  <a:rPr lang="en-US" altLang="ko-KR" sz="1200" dirty="0">
                    <a:latin typeface="+mn-ea"/>
                  </a:rPr>
                  <a:t>next state</a:t>
                </a:r>
                <a:r>
                  <a:rPr lang="ko-KR" altLang="en-US" sz="1200" dirty="0">
                    <a:latin typeface="+mn-ea"/>
                  </a:rPr>
                  <a:t>를 사용할 수 있겠고</a:t>
                </a:r>
                <a:r>
                  <a:rPr lang="en-US" altLang="ko-KR" sz="1200" dirty="0">
                    <a:latin typeface="+mn-ea"/>
                  </a:rPr>
                  <a:t>, </a:t>
                </a:r>
                <a:r>
                  <a:rPr lang="ko-KR" altLang="en-US" sz="1200" dirty="0">
                    <a:latin typeface="+mn-ea"/>
                  </a:rPr>
                  <a:t>이것이 일정 부분 도움이 될 수 있겠지만</a:t>
                </a:r>
                <a:r>
                  <a:rPr lang="en-US" altLang="ko-KR" sz="1200" dirty="0">
                    <a:latin typeface="+mn-ea"/>
                  </a:rPr>
                  <a:t>, test</a:t>
                </a:r>
                <a:r>
                  <a:rPr lang="ko-KR" altLang="en-US" sz="1200" dirty="0">
                    <a:latin typeface="+mn-ea"/>
                  </a:rPr>
                  <a:t>시에는 가능하지 않다</a:t>
                </a:r>
                <a:r>
                  <a:rPr lang="en-US" altLang="ko-KR" sz="1200" dirty="0">
                    <a:latin typeface="+mn-ea"/>
                  </a:rPr>
                  <a:t>.</a:t>
                </a:r>
              </a:p>
              <a:p>
                <a:endParaRPr lang="ko-KR" altLang="en-US" dirty="0"/>
              </a:p>
            </p:txBody>
          </p:sp>
        </mc:Fallback>
      </mc:AlternateContent>
      <p:sp>
        <p:nvSpPr>
          <p:cNvPr id="4" name="슬라이드 번호 개체 틀 3">
            <a:extLst>
              <a:ext uri="{FF2B5EF4-FFF2-40B4-BE49-F238E27FC236}">
                <a16:creationId xmlns:a16="http://schemas.microsoft.com/office/drawing/2014/main" id="{9952AD42-73AF-AC06-2F93-EDCD2BF4B19A}"/>
              </a:ext>
            </a:extLst>
          </p:cNvPr>
          <p:cNvSpPr>
            <a:spLocks noGrp="1"/>
          </p:cNvSpPr>
          <p:nvPr>
            <p:ph type="sldNum" sz="quarter" idx="5"/>
          </p:nvPr>
        </p:nvSpPr>
        <p:spPr/>
        <p:txBody>
          <a:bodyPr/>
          <a:lstStyle/>
          <a:p>
            <a:pPr>
              <a:defRPr/>
            </a:pPr>
            <a:fld id="{79642909-6448-426E-9ED7-EFF6CDC2E25C}" type="slidenum">
              <a:rPr lang="ko-KR" altLang="en-US" smtClean="0"/>
              <a:pPr>
                <a:defRPr/>
              </a:pPr>
              <a:t>22</a:t>
            </a:fld>
            <a:endParaRPr lang="en-US" altLang="ko-KR" dirty="0"/>
          </a:p>
        </p:txBody>
      </p:sp>
    </p:spTree>
    <p:extLst>
      <p:ext uri="{BB962C8B-B14F-4D97-AF65-F5344CB8AC3E}">
        <p14:creationId xmlns:p14="http://schemas.microsoft.com/office/powerpoint/2010/main" val="337856507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F72590-9443-2518-E600-0BE72F714A34}"/>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DCC2D50F-95AF-AD94-935E-0F5A11C42C18}"/>
              </a:ext>
            </a:extLst>
          </p:cNvPr>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슬라이드 노트 개체 틀 2">
                <a:extLst>
                  <a:ext uri="{FF2B5EF4-FFF2-40B4-BE49-F238E27FC236}">
                    <a16:creationId xmlns:a16="http://schemas.microsoft.com/office/drawing/2014/main" id="{29664501-A36F-415A-6647-A52D1C425899}"/>
                  </a:ext>
                </a:extLst>
              </p:cNvPr>
              <p:cNvSpPr>
                <a:spLocks noGrp="1"/>
              </p:cNvSpPr>
              <p:nvPr>
                <p:ph type="body" idx="1"/>
              </p:nvPr>
            </p:nvSpPr>
            <p:spPr/>
            <p:txBody>
              <a:bodyPr/>
              <a:lstStyle/>
              <a:p>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안녕하십니까</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endParaRPr lang="ko-KR" altLang="en-US" dirty="0">
                  <a:effectLst/>
                </a:endParaRPr>
              </a:p>
              <a:p>
                <a:r>
                  <a:rPr kumimoji="1" lang="ko-KR" altLang="en-US" sz="1200" b="0" i="0" kern="1200" dirty="0" err="1">
                    <a:solidFill>
                      <a:schemeClr val="tx1"/>
                    </a:solidFill>
                    <a:effectLst/>
                    <a:latin typeface="맑은 고딕" panose="020B0503020000020004" pitchFamily="50" charset="-127"/>
                    <a:ea typeface="맑은 고딕" panose="020B0503020000020004" pitchFamily="50" charset="-127"/>
                    <a:cs typeface="+mn-cs"/>
                  </a:rPr>
                  <a:t>김선중</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 선임입니다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p>
              <a:p>
                <a:b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br>
                <a:endPar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endParaRPr>
              </a:p>
              <a:p>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파이썬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gymnasium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라이브러리에서</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환경이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state transition</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과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reward</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를 제공한다는 것에 대한 근거를 찾아보았습니다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p>
              <a:p>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- 1_gym_step_1.png</a:t>
                </a:r>
              </a:p>
              <a:p>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- 2_gym_step_2.png</a:t>
                </a:r>
              </a:p>
              <a:p>
                <a:b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br>
                <a:endPar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endParaRPr>
              </a:p>
              <a:p>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출처는 </a:t>
                </a:r>
                <a:r>
                  <a:rPr kumimoji="1" lang="en-US" altLang="ko-KR" sz="1200" b="0" i="0" u="sng" kern="1200" dirty="0">
                    <a:solidFill>
                      <a:schemeClr val="tx1"/>
                    </a:solidFill>
                    <a:effectLst/>
                    <a:latin typeface="맑은 고딕" panose="020B0503020000020004" pitchFamily="50" charset="-127"/>
                    <a:ea typeface="맑은 고딕" panose="020B0503020000020004" pitchFamily="50" charset="-127"/>
                    <a:cs typeface="+mn-cs"/>
                    <a:hlinkClick r:id="rId3"/>
                  </a:rPr>
                  <a:t>https://gymnasium.farama.org/api/env/</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 입니다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Env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클래스의 맨 처음 메소드인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step</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은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action</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을 인자로 받고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next observation, reward</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를 </a:t>
                </a:r>
                <a:r>
                  <a:rPr kumimoji="1" lang="ko-KR" altLang="en-US" sz="1200" b="0" i="0" kern="1200" dirty="0" err="1">
                    <a:solidFill>
                      <a:schemeClr val="tx1"/>
                    </a:solidFill>
                    <a:effectLst/>
                    <a:latin typeface="맑은 고딕" panose="020B0503020000020004" pitchFamily="50" charset="-127"/>
                    <a:ea typeface="맑은 고딕" panose="020B0503020000020004" pitchFamily="50" charset="-127"/>
                    <a:cs typeface="+mn-cs"/>
                  </a:rPr>
                  <a:t>리턴합니다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이때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observation</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은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state</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과 거의 비슷한 것이라고 해석 가능합니다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p>
              <a:p>
                <a:b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br>
                <a:endPar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endParaRPr>
              </a:p>
              <a:p>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또한 환경모델의 의미에 대해서도 찾아보았습니다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state, action</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이 주어졌을 때</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next state</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과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reward</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를 예측하는 모델을 환경모델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(model of the environment)</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이라고 하고 있습니다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p>
              <a:p>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- 3_environment_model.png</a:t>
                </a:r>
              </a:p>
              <a:p>
                <a:b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br>
                <a:endPar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endParaRPr>
              </a:p>
              <a:p>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출처는 강화학습의 교과서로 많이 활용되는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Sutton</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의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"Reinforcement Learning" (</a:t>
                </a:r>
                <a:r>
                  <a:rPr kumimoji="1" lang="en-US" altLang="ko-KR" sz="1200" b="0" i="0" u="sng" kern="1200" dirty="0">
                    <a:solidFill>
                      <a:schemeClr val="tx1"/>
                    </a:solidFill>
                    <a:effectLst/>
                    <a:latin typeface="맑은 고딕" panose="020B0503020000020004" pitchFamily="50" charset="-127"/>
                    <a:ea typeface="맑은 고딕" panose="020B0503020000020004" pitchFamily="50" charset="-127"/>
                    <a:cs typeface="+mn-cs"/>
                    <a:hlinkClick r:id="rId4"/>
                  </a:rPr>
                  <a:t>https://web.stanford.edu/class/psych209/Readings/SuttonBartoIPRLBook2ndEd.pdf</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1</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장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3</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절입니다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이 책의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3</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장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5</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절과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6</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절에 해당 내용이 더 자세히 나오고 있는데</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강화학습의 배경이 되는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(finite) MDP</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가 구성되려면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p(s',</a:t>
                </a:r>
                <a:r>
                  <a:rPr kumimoji="1" lang="en-US" altLang="ko-KR" sz="1200" b="0" i="0" kern="1200" dirty="0" err="1">
                    <a:solidFill>
                      <a:schemeClr val="tx1"/>
                    </a:solidFill>
                    <a:effectLst/>
                    <a:latin typeface="맑은 고딕" panose="020B0503020000020004" pitchFamily="50" charset="-127"/>
                    <a:ea typeface="맑은 고딕" panose="020B0503020000020004" pitchFamily="50" charset="-127"/>
                    <a:cs typeface="+mn-cs"/>
                  </a:rPr>
                  <a:t>r|s,a</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가 필요하다고 되어 있습니다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이를 통해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p(s'|</a:t>
                </a:r>
                <a:r>
                  <a:rPr kumimoji="1" lang="en-US" altLang="ko-KR" sz="1200" b="0" i="0" kern="1200" dirty="0" err="1">
                    <a:solidFill>
                      <a:schemeClr val="tx1"/>
                    </a:solidFill>
                    <a:effectLst/>
                    <a:latin typeface="맑은 고딕" panose="020B0503020000020004" pitchFamily="50" charset="-127"/>
                    <a:ea typeface="맑은 고딕" panose="020B0503020000020004" pitchFamily="50" charset="-127"/>
                    <a:cs typeface="+mn-cs"/>
                  </a:rPr>
                  <a:t>s,a</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와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r(</a:t>
                </a:r>
                <a:r>
                  <a:rPr kumimoji="1" lang="en-US" altLang="ko-KR" sz="1200" b="0" i="0" kern="1200" dirty="0" err="1">
                    <a:solidFill>
                      <a:schemeClr val="tx1"/>
                    </a:solidFill>
                    <a:effectLst/>
                    <a:latin typeface="맑은 고딕" panose="020B0503020000020004" pitchFamily="50" charset="-127"/>
                    <a:ea typeface="맑은 고딕" panose="020B0503020000020004" pitchFamily="50" charset="-127"/>
                    <a:cs typeface="+mn-cs"/>
                  </a:rPr>
                  <a:t>s,a</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을 계산할 수 있음이 식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(3.7), (3.8)</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에 설명되어 있습니다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p>
              <a:p>
                <a:b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br>
                <a:endPar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endParaRPr>
              </a:p>
              <a:p>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이것들에 따르면</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일반적인 강화학습에서 환경이 구성됨에 있어서 두 환경모델인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state transition probability p(s'|</a:t>
                </a:r>
                <a:r>
                  <a:rPr kumimoji="1" lang="en-US" altLang="ko-KR" sz="1200" b="0" i="0" kern="1200" dirty="0" err="1">
                    <a:solidFill>
                      <a:schemeClr val="tx1"/>
                    </a:solidFill>
                    <a:effectLst/>
                    <a:latin typeface="맑은 고딕" panose="020B0503020000020004" pitchFamily="50" charset="-127"/>
                    <a:ea typeface="맑은 고딕" panose="020B0503020000020004" pitchFamily="50" charset="-127"/>
                    <a:cs typeface="+mn-cs"/>
                  </a:rPr>
                  <a:t>s,a</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와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reward function r(</a:t>
                </a:r>
                <a:r>
                  <a:rPr kumimoji="1" lang="en-US" altLang="ko-KR" sz="1200" b="0" i="0" kern="1200" dirty="0" err="1">
                    <a:solidFill>
                      <a:schemeClr val="tx1"/>
                    </a:solidFill>
                    <a:effectLst/>
                    <a:latin typeface="맑은 고딕" panose="020B0503020000020004" pitchFamily="50" charset="-127"/>
                    <a:ea typeface="맑은 고딕" panose="020B0503020000020004" pitchFamily="50" charset="-127"/>
                    <a:cs typeface="+mn-cs"/>
                  </a:rPr>
                  <a:t>s,a</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이 반드시 정의되어야 함을 알 수 있을 것 같습니다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그리고 이 환경모델을 토대로 해야만 강화학습 모델을 만들 수 있을 것 같습니다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p>
              <a:p>
                <a:b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br>
                <a:endPar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endParaRPr>
              </a:p>
              <a:p>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DQN</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이나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DDPG</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와 같은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RL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알고리즘이 환경모델을 알아야 한다고 말하려는 것은 아닙니다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실제로 이 알고리즘들은 환경모델을 모르는 채로 환경을 추정해가며 학습합니다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(model-free).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하지만 일단 강화학습 문제가 성립하기 위해서는 환경모델이 구성되어 있어야 할 것 같다는 취지에서 </a:t>
                </a:r>
                <a:r>
                  <a:rPr kumimoji="1" lang="ko-KR" altLang="en-US" sz="1200" b="0" i="0" kern="1200" dirty="0" err="1">
                    <a:solidFill>
                      <a:schemeClr val="tx1"/>
                    </a:solidFill>
                    <a:effectLst/>
                    <a:latin typeface="맑은 고딕" panose="020B0503020000020004" pitchFamily="50" charset="-127"/>
                    <a:ea typeface="맑은 고딕" panose="020B0503020000020004" pitchFamily="50" charset="-127"/>
                    <a:cs typeface="+mn-cs"/>
                  </a:rPr>
                  <a:t>공유드립니다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p>
              <a:p>
                <a:b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br>
                <a:endPar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endParaRPr>
              </a:p>
              <a:p>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다만</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이상은 일반적인 강화학습에 대한 이야기이므로</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공정 상황에서 강화학습이 어떻게 적용될 수 있을지 하는 문제에 대해서는 더 찾아보겠습니다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p>
              <a:p>
                <a:b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br>
                <a:endPar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endParaRPr>
              </a:p>
              <a:p>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감사합니다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p>
              <a:p>
                <a:r>
                  <a:rPr kumimoji="1" lang="ko-KR" altLang="en-US" sz="1200" b="0" i="0" kern="1200" dirty="0" err="1">
                    <a:solidFill>
                      <a:schemeClr val="tx1"/>
                    </a:solidFill>
                    <a:effectLst/>
                    <a:latin typeface="맑은 고딕" panose="020B0503020000020004" pitchFamily="50" charset="-127"/>
                    <a:ea typeface="맑은 고딕" panose="020B0503020000020004" pitchFamily="50" charset="-127"/>
                    <a:cs typeface="+mn-cs"/>
                  </a:rPr>
                  <a:t>김선중</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 드림</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p>
              <a:p>
                <a:endParaRPr lang="en-US" altLang="ko-KR" dirty="0"/>
              </a:p>
            </p:txBody>
          </p:sp>
        </mc:Choice>
        <mc:Fallback xmlns="">
          <p:sp>
            <p:nvSpPr>
              <p:cNvPr id="3" name="슬라이드 노트 개체 틀 2">
                <a:extLst>
                  <a:ext uri="{FF2B5EF4-FFF2-40B4-BE49-F238E27FC236}">
                    <a16:creationId xmlns:a16="http://schemas.microsoft.com/office/drawing/2014/main" id="{DA150843-E663-57CD-7577-6F739DE9EB42}"/>
                  </a:ext>
                </a:extLst>
              </p:cNvPr>
              <p:cNvSpPr>
                <a:spLocks noGrp="1"/>
              </p:cNvSpPr>
              <p:nvPr>
                <p:ph type="body" idx="1"/>
              </p:nvPr>
            </p:nvSpPr>
            <p:spPr/>
            <p:txBody>
              <a:bodyPr/>
              <a:lstStyle/>
              <a:p>
                <a:pPr marL="180000" indent="-180000">
                  <a:buFont typeface="Arial" panose="020B0604020202020204" pitchFamily="34" charset="0"/>
                  <a:buChar char="•"/>
                </a:pPr>
                <a:r>
                  <a:rPr lang="en-US" altLang="ko-KR" sz="1200" dirty="0">
                    <a:latin typeface="+mn-ea"/>
                  </a:rPr>
                  <a:t>DQN</a:t>
                </a:r>
                <a:r>
                  <a:rPr lang="ko-KR" altLang="en-US" sz="1200" dirty="0">
                    <a:latin typeface="+mn-ea"/>
                  </a:rPr>
                  <a:t>과</a:t>
                </a:r>
                <a:r>
                  <a:rPr lang="en-US" altLang="ko-KR" sz="1200" dirty="0">
                    <a:latin typeface="+mn-ea"/>
                  </a:rPr>
                  <a:t> DDPG</a:t>
                </a:r>
                <a:r>
                  <a:rPr lang="ko-KR" altLang="en-US" sz="1200" dirty="0">
                    <a:latin typeface="+mn-ea"/>
                  </a:rPr>
                  <a:t>의 </a:t>
                </a:r>
                <a:r>
                  <a:rPr lang="en-US" altLang="ko-KR" sz="1200" dirty="0">
                    <a:latin typeface="+mn-ea"/>
                  </a:rPr>
                  <a:t>pseudo-code</a:t>
                </a:r>
                <a:r>
                  <a:rPr lang="ko-KR" altLang="en-US" sz="1200" dirty="0">
                    <a:latin typeface="+mn-ea"/>
                  </a:rPr>
                  <a:t>에서 </a:t>
                </a:r>
                <a:r>
                  <a:rPr lang="en-US" altLang="ko-KR" sz="1200" i="0" dirty="0">
                    <a:latin typeface="Cambria Math" panose="02040503050406030204" pitchFamily="18" charset="0"/>
                  </a:rPr>
                  <a:t>𝑠’</a:t>
                </a:r>
                <a:r>
                  <a:rPr lang="en-US" altLang="ko-KR" sz="1200" dirty="0">
                    <a:latin typeface="+mn-ea"/>
                  </a:rPr>
                  <a:t> </a:t>
                </a:r>
                <a:r>
                  <a:rPr lang="ko-KR" altLang="en-US" sz="1200" dirty="0">
                    <a:latin typeface="+mn-ea"/>
                  </a:rPr>
                  <a:t>혹은 </a:t>
                </a:r>
                <a:r>
                  <a:rPr lang="en-US" altLang="ko-KR" sz="1200" i="0" dirty="0">
                    <a:latin typeface="Cambria Math" panose="02040503050406030204" pitchFamily="18" charset="0"/>
                  </a:rPr>
                  <a:t>𝑠_(</a:t>
                </a:r>
                <a:r>
                  <a:rPr lang="en-US" altLang="ko-KR" sz="1200" b="0" i="0" dirty="0">
                    <a:latin typeface="Cambria Math" panose="02040503050406030204" pitchFamily="18" charset="0"/>
                  </a:rPr>
                  <a:t>𝑡+1)</a:t>
                </a:r>
                <a:r>
                  <a:rPr lang="ko-KR" altLang="en-US" sz="1200" dirty="0">
                    <a:latin typeface="+mn-ea"/>
                  </a:rPr>
                  <a:t>을 </a:t>
                </a:r>
                <a:r>
                  <a:rPr lang="en-US" altLang="ko-KR" sz="1200" dirty="0">
                    <a:latin typeface="+mn-ea"/>
                  </a:rPr>
                  <a:t>observe</a:t>
                </a:r>
                <a:r>
                  <a:rPr lang="ko-KR" altLang="en-US" sz="1200" dirty="0">
                    <a:latin typeface="+mn-ea"/>
                  </a:rPr>
                  <a:t>한다고 되어 있다</a:t>
                </a:r>
                <a:r>
                  <a:rPr lang="en-US" altLang="ko-KR" sz="1200" dirty="0">
                    <a:latin typeface="+mn-ea"/>
                  </a:rPr>
                  <a:t>. DQN </a:t>
                </a:r>
                <a:r>
                  <a:rPr lang="ko-KR" altLang="en-US" sz="1200" dirty="0">
                    <a:latin typeface="+mn-ea"/>
                  </a:rPr>
                  <a:t>논문에서의 </a:t>
                </a:r>
                <a:r>
                  <a:rPr lang="en-US" altLang="ko-KR" sz="1200" dirty="0">
                    <a:latin typeface="+mn-ea"/>
                  </a:rPr>
                  <a:t>DQN</a:t>
                </a:r>
                <a:r>
                  <a:rPr lang="ko-KR" altLang="en-US" sz="1200" dirty="0">
                    <a:latin typeface="+mn-ea"/>
                  </a:rPr>
                  <a:t>은 </a:t>
                </a:r>
                <a:r>
                  <a:rPr lang="en-US" altLang="ko-KR" sz="1200" dirty="0" err="1">
                    <a:latin typeface="+mn-ea"/>
                  </a:rPr>
                  <a:t>atari</a:t>
                </a:r>
                <a:r>
                  <a:rPr lang="en-US" altLang="ko-KR" sz="1200" dirty="0">
                    <a:latin typeface="+mn-ea"/>
                  </a:rPr>
                  <a:t> </a:t>
                </a:r>
                <a:r>
                  <a:rPr lang="ko-KR" altLang="en-US" sz="1200" dirty="0">
                    <a:latin typeface="+mn-ea"/>
                  </a:rPr>
                  <a:t>문제를 푸는 것이므로 바로 다음 순간의 화면을 </a:t>
                </a:r>
                <a:r>
                  <a:rPr lang="en-US" altLang="ko-KR" sz="1200" dirty="0">
                    <a:latin typeface="+mn-ea"/>
                  </a:rPr>
                  <a:t>CNN</a:t>
                </a:r>
                <a:r>
                  <a:rPr lang="ko-KR" altLang="en-US" sz="1200" dirty="0">
                    <a:latin typeface="+mn-ea"/>
                  </a:rPr>
                  <a:t>으로 인식할 수 있고 그렇게 </a:t>
                </a:r>
                <a:r>
                  <a:rPr lang="en-US" altLang="ko-KR" sz="1200" dirty="0">
                    <a:latin typeface="+mn-ea"/>
                  </a:rPr>
                  <a:t>next state</a:t>
                </a:r>
                <a:r>
                  <a:rPr lang="ko-KR" altLang="en-US" sz="1200" dirty="0">
                    <a:latin typeface="+mn-ea"/>
                  </a:rPr>
                  <a:t>를 정하는 식으로 되어 있다</a:t>
                </a:r>
                <a:r>
                  <a:rPr lang="en-US" altLang="ko-KR" sz="1200" dirty="0">
                    <a:latin typeface="+mn-ea"/>
                  </a:rPr>
                  <a:t>. </a:t>
                </a:r>
                <a:r>
                  <a:rPr lang="ko-KR" altLang="en-US" sz="1200" dirty="0">
                    <a:latin typeface="+mn-ea"/>
                  </a:rPr>
                  <a:t>즉 </a:t>
                </a:r>
                <a:r>
                  <a:rPr lang="en-US" altLang="ko-KR" sz="1200" dirty="0">
                    <a:latin typeface="+mn-ea"/>
                  </a:rPr>
                  <a:t>emulator</a:t>
                </a:r>
                <a:r>
                  <a:rPr lang="ko-KR" altLang="en-US" sz="1200" dirty="0">
                    <a:latin typeface="+mn-ea"/>
                  </a:rPr>
                  <a:t>가 있어서 문제가 없다</a:t>
                </a:r>
                <a:r>
                  <a:rPr lang="en-US" altLang="ko-KR" sz="1200" dirty="0">
                    <a:latin typeface="+mn-ea"/>
                  </a:rPr>
                  <a:t>.</a:t>
                </a:r>
              </a:p>
              <a:p>
                <a:pPr marL="180000" indent="-180000">
                  <a:buFont typeface="Arial" panose="020B0604020202020204" pitchFamily="34" charset="0"/>
                  <a:buChar char="•"/>
                </a:pPr>
                <a:r>
                  <a:rPr lang="en-US" altLang="ko-KR" sz="1200" dirty="0">
                    <a:latin typeface="+mn-ea"/>
                  </a:rPr>
                  <a:t>DDQN </a:t>
                </a:r>
                <a:r>
                  <a:rPr lang="ko-KR" altLang="en-US" sz="1200" dirty="0">
                    <a:latin typeface="+mn-ea"/>
                  </a:rPr>
                  <a:t>논문에서는 </a:t>
                </a:r>
                <a:r>
                  <a:rPr lang="en-US" altLang="ko-KR" sz="1200" dirty="0">
                    <a:latin typeface="+mn-ea"/>
                  </a:rPr>
                  <a:t>cartpole, gripper(</a:t>
                </a:r>
                <a:r>
                  <a:rPr lang="ko-KR" altLang="en-US" sz="1200" dirty="0" err="1">
                    <a:latin typeface="+mn-ea"/>
                  </a:rPr>
                  <a:t>로봇팔</a:t>
                </a:r>
                <a:r>
                  <a:rPr lang="en-US" altLang="ko-KR" sz="1200" dirty="0">
                    <a:latin typeface="+mn-ea"/>
                  </a:rPr>
                  <a:t>), puck striking, locomotion(</a:t>
                </a:r>
                <a:r>
                  <a:rPr lang="ko-KR" altLang="en-US" sz="1200" dirty="0">
                    <a:latin typeface="+mn-ea"/>
                  </a:rPr>
                  <a:t>자율보행</a:t>
                </a:r>
                <a:r>
                  <a:rPr lang="en-US" altLang="ko-KR" sz="1200" dirty="0">
                    <a:latin typeface="+mn-ea"/>
                  </a:rPr>
                  <a:t>) </a:t>
                </a:r>
                <a:r>
                  <a:rPr lang="ko-KR" altLang="en-US" sz="1200" dirty="0">
                    <a:latin typeface="+mn-ea"/>
                  </a:rPr>
                  <a:t>등의 문제를 다뤘고 그때 </a:t>
                </a:r>
                <a:r>
                  <a:rPr lang="en-US" altLang="ko-KR" sz="1200" dirty="0">
                    <a:latin typeface="+mn-ea"/>
                  </a:rPr>
                  <a:t>emulator</a:t>
                </a:r>
                <a:r>
                  <a:rPr lang="ko-KR" altLang="en-US" sz="1200" dirty="0">
                    <a:latin typeface="+mn-ea"/>
                  </a:rPr>
                  <a:t>로서 물리엔진 </a:t>
                </a:r>
                <a:r>
                  <a:rPr lang="en-US" altLang="ko-KR" sz="1200" dirty="0" err="1">
                    <a:latin typeface="+mn-ea"/>
                  </a:rPr>
                  <a:t>MuJoCo</a:t>
                </a:r>
                <a:r>
                  <a:rPr lang="ko-KR" altLang="en-US" sz="1200" dirty="0">
                    <a:latin typeface="+mn-ea"/>
                  </a:rPr>
                  <a:t>를 사용했다고 되어 있다</a:t>
                </a:r>
                <a:r>
                  <a:rPr lang="en-US" altLang="ko-KR" sz="1200" dirty="0">
                    <a:latin typeface="+mn-ea"/>
                  </a:rPr>
                  <a:t>.</a:t>
                </a:r>
              </a:p>
              <a:p>
                <a:pPr marL="180000" indent="-180000">
                  <a:buFont typeface="Arial" panose="020B0604020202020204" pitchFamily="34" charset="0"/>
                  <a:buChar char="•"/>
                </a:pPr>
                <a:r>
                  <a:rPr lang="ko-KR" altLang="en-US" sz="1200" dirty="0">
                    <a:latin typeface="+mn-ea"/>
                  </a:rPr>
                  <a:t>하지만 일반적인 공정 문제에서는</a:t>
                </a:r>
                <a:r>
                  <a:rPr lang="en-US" altLang="ko-KR" sz="1200" dirty="0">
                    <a:latin typeface="+mn-ea"/>
                  </a:rPr>
                  <a:t>, next state</a:t>
                </a:r>
                <a:r>
                  <a:rPr lang="ko-KR" altLang="en-US" sz="1200" dirty="0">
                    <a:latin typeface="+mn-ea"/>
                  </a:rPr>
                  <a:t>는 모든 </a:t>
                </a:r>
                <a:r>
                  <a:rPr lang="en-US" altLang="ko-KR" sz="1200" dirty="0">
                    <a:latin typeface="+mn-ea"/>
                  </a:rPr>
                  <a:t>state</a:t>
                </a:r>
                <a:r>
                  <a:rPr lang="ko-KR" altLang="en-US" sz="1200" dirty="0">
                    <a:latin typeface="+mn-ea"/>
                  </a:rPr>
                  <a:t>를 실시간으로 측정하지 않는 이상 </a:t>
                </a:r>
                <a:r>
                  <a:rPr lang="en-US" altLang="ko-KR" sz="1200" dirty="0">
                    <a:latin typeface="+mn-ea"/>
                  </a:rPr>
                  <a:t>next state</a:t>
                </a:r>
                <a:r>
                  <a:rPr lang="ko-KR" altLang="en-US" sz="1200" dirty="0">
                    <a:latin typeface="+mn-ea"/>
                  </a:rPr>
                  <a:t>를 얻을 수 없다</a:t>
                </a:r>
                <a:r>
                  <a:rPr lang="en-US" altLang="ko-KR" sz="1200" dirty="0">
                    <a:latin typeface="+mn-ea"/>
                  </a:rPr>
                  <a:t>. </a:t>
                </a:r>
                <a:r>
                  <a:rPr lang="ko-KR" altLang="en-US" sz="1200" dirty="0">
                    <a:latin typeface="+mn-ea"/>
                  </a:rPr>
                  <a:t>학습 시에는 </a:t>
                </a:r>
                <a:r>
                  <a:rPr lang="ko-KR" altLang="en-US" sz="1200" dirty="0" err="1">
                    <a:latin typeface="+mn-ea"/>
                  </a:rPr>
                  <a:t>쌓여있는</a:t>
                </a:r>
                <a:r>
                  <a:rPr lang="ko-KR" altLang="en-US" sz="1200" dirty="0">
                    <a:latin typeface="+mn-ea"/>
                  </a:rPr>
                  <a:t> </a:t>
                </a:r>
                <a:r>
                  <a:rPr lang="en-US" altLang="ko-KR" sz="1200" dirty="0">
                    <a:latin typeface="+mn-ea"/>
                  </a:rPr>
                  <a:t>next state</a:t>
                </a:r>
                <a:r>
                  <a:rPr lang="ko-KR" altLang="en-US" sz="1200" dirty="0">
                    <a:latin typeface="+mn-ea"/>
                  </a:rPr>
                  <a:t>를 사용할 수 있겠고</a:t>
                </a:r>
                <a:r>
                  <a:rPr lang="en-US" altLang="ko-KR" sz="1200" dirty="0">
                    <a:latin typeface="+mn-ea"/>
                  </a:rPr>
                  <a:t>, </a:t>
                </a:r>
                <a:r>
                  <a:rPr lang="ko-KR" altLang="en-US" sz="1200" dirty="0">
                    <a:latin typeface="+mn-ea"/>
                  </a:rPr>
                  <a:t>이것이 일정 부분 도움이 될 수 있겠지만</a:t>
                </a:r>
                <a:r>
                  <a:rPr lang="en-US" altLang="ko-KR" sz="1200" dirty="0">
                    <a:latin typeface="+mn-ea"/>
                  </a:rPr>
                  <a:t>, test</a:t>
                </a:r>
                <a:r>
                  <a:rPr lang="ko-KR" altLang="en-US" sz="1200" dirty="0">
                    <a:latin typeface="+mn-ea"/>
                  </a:rPr>
                  <a:t>시에는 가능하지 않다</a:t>
                </a:r>
                <a:r>
                  <a:rPr lang="en-US" altLang="ko-KR" sz="1200" dirty="0">
                    <a:latin typeface="+mn-ea"/>
                  </a:rPr>
                  <a:t>.</a:t>
                </a:r>
              </a:p>
              <a:p>
                <a:endParaRPr lang="ko-KR" altLang="en-US" dirty="0"/>
              </a:p>
            </p:txBody>
          </p:sp>
        </mc:Fallback>
      </mc:AlternateContent>
      <p:sp>
        <p:nvSpPr>
          <p:cNvPr id="4" name="슬라이드 번호 개체 틀 3">
            <a:extLst>
              <a:ext uri="{FF2B5EF4-FFF2-40B4-BE49-F238E27FC236}">
                <a16:creationId xmlns:a16="http://schemas.microsoft.com/office/drawing/2014/main" id="{AC68A6E1-B512-CCFF-3E2A-B029311627A8}"/>
              </a:ext>
            </a:extLst>
          </p:cNvPr>
          <p:cNvSpPr>
            <a:spLocks noGrp="1"/>
          </p:cNvSpPr>
          <p:nvPr>
            <p:ph type="sldNum" sz="quarter" idx="5"/>
          </p:nvPr>
        </p:nvSpPr>
        <p:spPr/>
        <p:txBody>
          <a:bodyPr/>
          <a:lstStyle/>
          <a:p>
            <a:pPr>
              <a:defRPr/>
            </a:pPr>
            <a:fld id="{79642909-6448-426E-9ED7-EFF6CDC2E25C}" type="slidenum">
              <a:rPr lang="ko-KR" altLang="en-US" smtClean="0"/>
              <a:pPr>
                <a:defRPr/>
              </a:pPr>
              <a:t>23</a:t>
            </a:fld>
            <a:endParaRPr lang="en-US" altLang="ko-KR" dirty="0"/>
          </a:p>
        </p:txBody>
      </p:sp>
    </p:spTree>
    <p:extLst>
      <p:ext uri="{BB962C8B-B14F-4D97-AF65-F5344CB8AC3E}">
        <p14:creationId xmlns:p14="http://schemas.microsoft.com/office/powerpoint/2010/main" val="203528597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D023F6-B7CC-AEEA-5219-A0DD4E3D6497}"/>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532EB1CB-52FA-7ECF-3AC1-BB132BE8475F}"/>
              </a:ext>
            </a:extLst>
          </p:cNvPr>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슬라이드 노트 개체 틀 2">
                <a:extLst>
                  <a:ext uri="{FF2B5EF4-FFF2-40B4-BE49-F238E27FC236}">
                    <a16:creationId xmlns:a16="http://schemas.microsoft.com/office/drawing/2014/main" id="{3CD06335-BE30-C094-3EA0-CB2EEAE15567}"/>
                  </a:ext>
                </a:extLst>
              </p:cNvPr>
              <p:cNvSpPr>
                <a:spLocks noGrp="1"/>
              </p:cNvSpPr>
              <p:nvPr>
                <p:ph type="body" idx="1"/>
              </p:nvPr>
            </p:nvSpPr>
            <p:spPr/>
            <p:txBody>
              <a:bodyPr/>
              <a:lstStyle/>
              <a:p>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안녕하십니까</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endParaRPr lang="ko-KR" altLang="en-US" dirty="0">
                  <a:effectLst/>
                </a:endParaRPr>
              </a:p>
              <a:p>
                <a:r>
                  <a:rPr kumimoji="1" lang="ko-KR" altLang="en-US" sz="1200" b="0" i="0" kern="1200" dirty="0" err="1">
                    <a:solidFill>
                      <a:schemeClr val="tx1"/>
                    </a:solidFill>
                    <a:effectLst/>
                    <a:latin typeface="맑은 고딕" panose="020B0503020000020004" pitchFamily="50" charset="-127"/>
                    <a:ea typeface="맑은 고딕" panose="020B0503020000020004" pitchFamily="50" charset="-127"/>
                    <a:cs typeface="+mn-cs"/>
                  </a:rPr>
                  <a:t>김선중</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 선임입니다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p>
              <a:p>
                <a:b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br>
                <a:endPar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endParaRPr>
              </a:p>
              <a:p>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파이썬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gymnasium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라이브러리에서</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환경이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state transition</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과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reward</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를 제공한다는 것에 대한 근거를 찾아보았습니다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p>
              <a:p>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- 1_gym_step_1.png</a:t>
                </a:r>
              </a:p>
              <a:p>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- 2_gym_step_2.png</a:t>
                </a:r>
              </a:p>
              <a:p>
                <a:b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br>
                <a:endPar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endParaRPr>
              </a:p>
              <a:p>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출처는 </a:t>
                </a:r>
                <a:r>
                  <a:rPr kumimoji="1" lang="en-US" altLang="ko-KR" sz="1200" b="0" i="0" u="sng" kern="1200" dirty="0">
                    <a:solidFill>
                      <a:schemeClr val="tx1"/>
                    </a:solidFill>
                    <a:effectLst/>
                    <a:latin typeface="맑은 고딕" panose="020B0503020000020004" pitchFamily="50" charset="-127"/>
                    <a:ea typeface="맑은 고딕" panose="020B0503020000020004" pitchFamily="50" charset="-127"/>
                    <a:cs typeface="+mn-cs"/>
                    <a:hlinkClick r:id="rId3"/>
                  </a:rPr>
                  <a:t>https://gymnasium.farama.org/api/env/</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 입니다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Env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클래스의 맨 처음 메소드인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step</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은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action</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을 인자로 받고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next observation, reward</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를 </a:t>
                </a:r>
                <a:r>
                  <a:rPr kumimoji="1" lang="ko-KR" altLang="en-US" sz="1200" b="0" i="0" kern="1200" dirty="0" err="1">
                    <a:solidFill>
                      <a:schemeClr val="tx1"/>
                    </a:solidFill>
                    <a:effectLst/>
                    <a:latin typeface="맑은 고딕" panose="020B0503020000020004" pitchFamily="50" charset="-127"/>
                    <a:ea typeface="맑은 고딕" panose="020B0503020000020004" pitchFamily="50" charset="-127"/>
                    <a:cs typeface="+mn-cs"/>
                  </a:rPr>
                  <a:t>리턴합니다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이때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observation</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은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state</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과 거의 비슷한 것이라고 해석 가능합니다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p>
              <a:p>
                <a:b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br>
                <a:endPar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endParaRPr>
              </a:p>
              <a:p>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또한 환경모델의 의미에 대해서도 찾아보았습니다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state, action</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이 주어졌을 때</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next state</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과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reward</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를 예측하는 모델을 환경모델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(model of the environment)</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이라고 하고 있습니다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p>
              <a:p>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- 3_environment_model.png</a:t>
                </a:r>
              </a:p>
              <a:p>
                <a:b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br>
                <a:endPar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endParaRPr>
              </a:p>
              <a:p>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출처는 강화학습의 교과서로 많이 활용되는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Sutton</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의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"Reinforcement Learning" (</a:t>
                </a:r>
                <a:r>
                  <a:rPr kumimoji="1" lang="en-US" altLang="ko-KR" sz="1200" b="0" i="0" u="sng" kern="1200" dirty="0">
                    <a:solidFill>
                      <a:schemeClr val="tx1"/>
                    </a:solidFill>
                    <a:effectLst/>
                    <a:latin typeface="맑은 고딕" panose="020B0503020000020004" pitchFamily="50" charset="-127"/>
                    <a:ea typeface="맑은 고딕" panose="020B0503020000020004" pitchFamily="50" charset="-127"/>
                    <a:cs typeface="+mn-cs"/>
                    <a:hlinkClick r:id="rId4"/>
                  </a:rPr>
                  <a:t>https://web.stanford.edu/class/psych209/Readings/SuttonBartoIPRLBook2ndEd.pdf</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1</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장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3</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절입니다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이 책의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3</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장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5</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절과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6</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절에 해당 내용이 더 자세히 나오고 있는데</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강화학습의 배경이 되는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(finite) MDP</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가 구성되려면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p(s',</a:t>
                </a:r>
                <a:r>
                  <a:rPr kumimoji="1" lang="en-US" altLang="ko-KR" sz="1200" b="0" i="0" kern="1200" dirty="0" err="1">
                    <a:solidFill>
                      <a:schemeClr val="tx1"/>
                    </a:solidFill>
                    <a:effectLst/>
                    <a:latin typeface="맑은 고딕" panose="020B0503020000020004" pitchFamily="50" charset="-127"/>
                    <a:ea typeface="맑은 고딕" panose="020B0503020000020004" pitchFamily="50" charset="-127"/>
                    <a:cs typeface="+mn-cs"/>
                  </a:rPr>
                  <a:t>r|s,a</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가 필요하다고 되어 있습니다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이를 통해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p(s'|</a:t>
                </a:r>
                <a:r>
                  <a:rPr kumimoji="1" lang="en-US" altLang="ko-KR" sz="1200" b="0" i="0" kern="1200" dirty="0" err="1">
                    <a:solidFill>
                      <a:schemeClr val="tx1"/>
                    </a:solidFill>
                    <a:effectLst/>
                    <a:latin typeface="맑은 고딕" panose="020B0503020000020004" pitchFamily="50" charset="-127"/>
                    <a:ea typeface="맑은 고딕" panose="020B0503020000020004" pitchFamily="50" charset="-127"/>
                    <a:cs typeface="+mn-cs"/>
                  </a:rPr>
                  <a:t>s,a</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와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r(</a:t>
                </a:r>
                <a:r>
                  <a:rPr kumimoji="1" lang="en-US" altLang="ko-KR" sz="1200" b="0" i="0" kern="1200" dirty="0" err="1">
                    <a:solidFill>
                      <a:schemeClr val="tx1"/>
                    </a:solidFill>
                    <a:effectLst/>
                    <a:latin typeface="맑은 고딕" panose="020B0503020000020004" pitchFamily="50" charset="-127"/>
                    <a:ea typeface="맑은 고딕" panose="020B0503020000020004" pitchFamily="50" charset="-127"/>
                    <a:cs typeface="+mn-cs"/>
                  </a:rPr>
                  <a:t>s,a</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을 계산할 수 있음이 식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(3.7), (3.8)</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에 설명되어 있습니다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p>
              <a:p>
                <a:b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br>
                <a:endPar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endParaRPr>
              </a:p>
              <a:p>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이것들에 따르면</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일반적인 강화학습에서 환경이 구성됨에 있어서 두 환경모델인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state transition probability p(s'|</a:t>
                </a:r>
                <a:r>
                  <a:rPr kumimoji="1" lang="en-US" altLang="ko-KR" sz="1200" b="0" i="0" kern="1200" dirty="0" err="1">
                    <a:solidFill>
                      <a:schemeClr val="tx1"/>
                    </a:solidFill>
                    <a:effectLst/>
                    <a:latin typeface="맑은 고딕" panose="020B0503020000020004" pitchFamily="50" charset="-127"/>
                    <a:ea typeface="맑은 고딕" panose="020B0503020000020004" pitchFamily="50" charset="-127"/>
                    <a:cs typeface="+mn-cs"/>
                  </a:rPr>
                  <a:t>s,a</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와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reward function r(</a:t>
                </a:r>
                <a:r>
                  <a:rPr kumimoji="1" lang="en-US" altLang="ko-KR" sz="1200" b="0" i="0" kern="1200" dirty="0" err="1">
                    <a:solidFill>
                      <a:schemeClr val="tx1"/>
                    </a:solidFill>
                    <a:effectLst/>
                    <a:latin typeface="맑은 고딕" panose="020B0503020000020004" pitchFamily="50" charset="-127"/>
                    <a:ea typeface="맑은 고딕" panose="020B0503020000020004" pitchFamily="50" charset="-127"/>
                    <a:cs typeface="+mn-cs"/>
                  </a:rPr>
                  <a:t>s,a</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이 반드시 정의되어야 함을 알 수 있을 것 같습니다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그리고 이 환경모델을 토대로 해야만 강화학습 모델을 만들 수 있을 것 같습니다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p>
              <a:p>
                <a:b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br>
                <a:endPar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endParaRPr>
              </a:p>
              <a:p>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DQN</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이나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DDPG</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와 같은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RL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알고리즘이 환경모델을 알아야 한다고 말하려는 것은 아닙니다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실제로 이 알고리즘들은 환경모델을 모르는 채로 환경을 추정해가며 학습합니다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(model-free).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하지만 일단 강화학습 문제가 성립하기 위해서는 환경모델이 구성되어 있어야 할 것 같다는 취지에서 </a:t>
                </a:r>
                <a:r>
                  <a:rPr kumimoji="1" lang="ko-KR" altLang="en-US" sz="1200" b="0" i="0" kern="1200" dirty="0" err="1">
                    <a:solidFill>
                      <a:schemeClr val="tx1"/>
                    </a:solidFill>
                    <a:effectLst/>
                    <a:latin typeface="맑은 고딕" panose="020B0503020000020004" pitchFamily="50" charset="-127"/>
                    <a:ea typeface="맑은 고딕" panose="020B0503020000020004" pitchFamily="50" charset="-127"/>
                    <a:cs typeface="+mn-cs"/>
                  </a:rPr>
                  <a:t>공유드립니다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p>
              <a:p>
                <a:b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br>
                <a:endPar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endParaRPr>
              </a:p>
              <a:p>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다만</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이상은 일반적인 강화학습에 대한 이야기이므로</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공정 상황에서 강화학습이 어떻게 적용될 수 있을지 하는 문제에 대해서는 더 찾아보겠습니다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p>
              <a:p>
                <a:b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br>
                <a:endPar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endParaRPr>
              </a:p>
              <a:p>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감사합니다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p>
              <a:p>
                <a:r>
                  <a:rPr kumimoji="1" lang="ko-KR" altLang="en-US" sz="1200" b="0" i="0" kern="1200" dirty="0" err="1">
                    <a:solidFill>
                      <a:schemeClr val="tx1"/>
                    </a:solidFill>
                    <a:effectLst/>
                    <a:latin typeface="맑은 고딕" panose="020B0503020000020004" pitchFamily="50" charset="-127"/>
                    <a:ea typeface="맑은 고딕" panose="020B0503020000020004" pitchFamily="50" charset="-127"/>
                    <a:cs typeface="+mn-cs"/>
                  </a:rPr>
                  <a:t>김선중</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 드림</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p>
              <a:p>
                <a:endParaRPr lang="en-US" altLang="ko-KR" dirty="0"/>
              </a:p>
            </p:txBody>
          </p:sp>
        </mc:Choice>
        <mc:Fallback xmlns="">
          <p:sp>
            <p:nvSpPr>
              <p:cNvPr id="3" name="슬라이드 노트 개체 틀 2">
                <a:extLst>
                  <a:ext uri="{FF2B5EF4-FFF2-40B4-BE49-F238E27FC236}">
                    <a16:creationId xmlns:a16="http://schemas.microsoft.com/office/drawing/2014/main" id="{DA150843-E663-57CD-7577-6F739DE9EB42}"/>
                  </a:ext>
                </a:extLst>
              </p:cNvPr>
              <p:cNvSpPr>
                <a:spLocks noGrp="1"/>
              </p:cNvSpPr>
              <p:nvPr>
                <p:ph type="body" idx="1"/>
              </p:nvPr>
            </p:nvSpPr>
            <p:spPr/>
            <p:txBody>
              <a:bodyPr/>
              <a:lstStyle/>
              <a:p>
                <a:pPr marL="180000" indent="-180000">
                  <a:buFont typeface="Arial" panose="020B0604020202020204" pitchFamily="34" charset="0"/>
                  <a:buChar char="•"/>
                </a:pPr>
                <a:r>
                  <a:rPr lang="en-US" altLang="ko-KR" sz="1200" dirty="0">
                    <a:latin typeface="+mn-ea"/>
                  </a:rPr>
                  <a:t>DQN</a:t>
                </a:r>
                <a:r>
                  <a:rPr lang="ko-KR" altLang="en-US" sz="1200" dirty="0">
                    <a:latin typeface="+mn-ea"/>
                  </a:rPr>
                  <a:t>과</a:t>
                </a:r>
                <a:r>
                  <a:rPr lang="en-US" altLang="ko-KR" sz="1200" dirty="0">
                    <a:latin typeface="+mn-ea"/>
                  </a:rPr>
                  <a:t> DDPG</a:t>
                </a:r>
                <a:r>
                  <a:rPr lang="ko-KR" altLang="en-US" sz="1200" dirty="0">
                    <a:latin typeface="+mn-ea"/>
                  </a:rPr>
                  <a:t>의 </a:t>
                </a:r>
                <a:r>
                  <a:rPr lang="en-US" altLang="ko-KR" sz="1200" dirty="0">
                    <a:latin typeface="+mn-ea"/>
                  </a:rPr>
                  <a:t>pseudo-code</a:t>
                </a:r>
                <a:r>
                  <a:rPr lang="ko-KR" altLang="en-US" sz="1200" dirty="0">
                    <a:latin typeface="+mn-ea"/>
                  </a:rPr>
                  <a:t>에서 </a:t>
                </a:r>
                <a:r>
                  <a:rPr lang="en-US" altLang="ko-KR" sz="1200" i="0" dirty="0">
                    <a:latin typeface="Cambria Math" panose="02040503050406030204" pitchFamily="18" charset="0"/>
                  </a:rPr>
                  <a:t>𝑠’</a:t>
                </a:r>
                <a:r>
                  <a:rPr lang="en-US" altLang="ko-KR" sz="1200" dirty="0">
                    <a:latin typeface="+mn-ea"/>
                  </a:rPr>
                  <a:t> </a:t>
                </a:r>
                <a:r>
                  <a:rPr lang="ko-KR" altLang="en-US" sz="1200" dirty="0">
                    <a:latin typeface="+mn-ea"/>
                  </a:rPr>
                  <a:t>혹은 </a:t>
                </a:r>
                <a:r>
                  <a:rPr lang="en-US" altLang="ko-KR" sz="1200" i="0" dirty="0">
                    <a:latin typeface="Cambria Math" panose="02040503050406030204" pitchFamily="18" charset="0"/>
                  </a:rPr>
                  <a:t>𝑠_(</a:t>
                </a:r>
                <a:r>
                  <a:rPr lang="en-US" altLang="ko-KR" sz="1200" b="0" i="0" dirty="0">
                    <a:latin typeface="Cambria Math" panose="02040503050406030204" pitchFamily="18" charset="0"/>
                  </a:rPr>
                  <a:t>𝑡+1)</a:t>
                </a:r>
                <a:r>
                  <a:rPr lang="ko-KR" altLang="en-US" sz="1200" dirty="0">
                    <a:latin typeface="+mn-ea"/>
                  </a:rPr>
                  <a:t>을 </a:t>
                </a:r>
                <a:r>
                  <a:rPr lang="en-US" altLang="ko-KR" sz="1200" dirty="0">
                    <a:latin typeface="+mn-ea"/>
                  </a:rPr>
                  <a:t>observe</a:t>
                </a:r>
                <a:r>
                  <a:rPr lang="ko-KR" altLang="en-US" sz="1200" dirty="0">
                    <a:latin typeface="+mn-ea"/>
                  </a:rPr>
                  <a:t>한다고 되어 있다</a:t>
                </a:r>
                <a:r>
                  <a:rPr lang="en-US" altLang="ko-KR" sz="1200" dirty="0">
                    <a:latin typeface="+mn-ea"/>
                  </a:rPr>
                  <a:t>. DQN </a:t>
                </a:r>
                <a:r>
                  <a:rPr lang="ko-KR" altLang="en-US" sz="1200" dirty="0">
                    <a:latin typeface="+mn-ea"/>
                  </a:rPr>
                  <a:t>논문에서의 </a:t>
                </a:r>
                <a:r>
                  <a:rPr lang="en-US" altLang="ko-KR" sz="1200" dirty="0">
                    <a:latin typeface="+mn-ea"/>
                  </a:rPr>
                  <a:t>DQN</a:t>
                </a:r>
                <a:r>
                  <a:rPr lang="ko-KR" altLang="en-US" sz="1200" dirty="0">
                    <a:latin typeface="+mn-ea"/>
                  </a:rPr>
                  <a:t>은 </a:t>
                </a:r>
                <a:r>
                  <a:rPr lang="en-US" altLang="ko-KR" sz="1200" dirty="0" err="1">
                    <a:latin typeface="+mn-ea"/>
                  </a:rPr>
                  <a:t>atari</a:t>
                </a:r>
                <a:r>
                  <a:rPr lang="en-US" altLang="ko-KR" sz="1200" dirty="0">
                    <a:latin typeface="+mn-ea"/>
                  </a:rPr>
                  <a:t> </a:t>
                </a:r>
                <a:r>
                  <a:rPr lang="ko-KR" altLang="en-US" sz="1200" dirty="0">
                    <a:latin typeface="+mn-ea"/>
                  </a:rPr>
                  <a:t>문제를 푸는 것이므로 바로 다음 순간의 화면을 </a:t>
                </a:r>
                <a:r>
                  <a:rPr lang="en-US" altLang="ko-KR" sz="1200" dirty="0">
                    <a:latin typeface="+mn-ea"/>
                  </a:rPr>
                  <a:t>CNN</a:t>
                </a:r>
                <a:r>
                  <a:rPr lang="ko-KR" altLang="en-US" sz="1200" dirty="0">
                    <a:latin typeface="+mn-ea"/>
                  </a:rPr>
                  <a:t>으로 인식할 수 있고 그렇게 </a:t>
                </a:r>
                <a:r>
                  <a:rPr lang="en-US" altLang="ko-KR" sz="1200" dirty="0">
                    <a:latin typeface="+mn-ea"/>
                  </a:rPr>
                  <a:t>next state</a:t>
                </a:r>
                <a:r>
                  <a:rPr lang="ko-KR" altLang="en-US" sz="1200" dirty="0">
                    <a:latin typeface="+mn-ea"/>
                  </a:rPr>
                  <a:t>를 정하는 식으로 되어 있다</a:t>
                </a:r>
                <a:r>
                  <a:rPr lang="en-US" altLang="ko-KR" sz="1200" dirty="0">
                    <a:latin typeface="+mn-ea"/>
                  </a:rPr>
                  <a:t>. </a:t>
                </a:r>
                <a:r>
                  <a:rPr lang="ko-KR" altLang="en-US" sz="1200" dirty="0">
                    <a:latin typeface="+mn-ea"/>
                  </a:rPr>
                  <a:t>즉 </a:t>
                </a:r>
                <a:r>
                  <a:rPr lang="en-US" altLang="ko-KR" sz="1200" dirty="0">
                    <a:latin typeface="+mn-ea"/>
                  </a:rPr>
                  <a:t>emulator</a:t>
                </a:r>
                <a:r>
                  <a:rPr lang="ko-KR" altLang="en-US" sz="1200" dirty="0">
                    <a:latin typeface="+mn-ea"/>
                  </a:rPr>
                  <a:t>가 있어서 문제가 없다</a:t>
                </a:r>
                <a:r>
                  <a:rPr lang="en-US" altLang="ko-KR" sz="1200" dirty="0">
                    <a:latin typeface="+mn-ea"/>
                  </a:rPr>
                  <a:t>.</a:t>
                </a:r>
              </a:p>
              <a:p>
                <a:pPr marL="180000" indent="-180000">
                  <a:buFont typeface="Arial" panose="020B0604020202020204" pitchFamily="34" charset="0"/>
                  <a:buChar char="•"/>
                </a:pPr>
                <a:r>
                  <a:rPr lang="en-US" altLang="ko-KR" sz="1200" dirty="0">
                    <a:latin typeface="+mn-ea"/>
                  </a:rPr>
                  <a:t>DDQN </a:t>
                </a:r>
                <a:r>
                  <a:rPr lang="ko-KR" altLang="en-US" sz="1200" dirty="0">
                    <a:latin typeface="+mn-ea"/>
                  </a:rPr>
                  <a:t>논문에서는 </a:t>
                </a:r>
                <a:r>
                  <a:rPr lang="en-US" altLang="ko-KR" sz="1200" dirty="0">
                    <a:latin typeface="+mn-ea"/>
                  </a:rPr>
                  <a:t>cartpole, gripper(</a:t>
                </a:r>
                <a:r>
                  <a:rPr lang="ko-KR" altLang="en-US" sz="1200" dirty="0" err="1">
                    <a:latin typeface="+mn-ea"/>
                  </a:rPr>
                  <a:t>로봇팔</a:t>
                </a:r>
                <a:r>
                  <a:rPr lang="en-US" altLang="ko-KR" sz="1200" dirty="0">
                    <a:latin typeface="+mn-ea"/>
                  </a:rPr>
                  <a:t>), puck striking, locomotion(</a:t>
                </a:r>
                <a:r>
                  <a:rPr lang="ko-KR" altLang="en-US" sz="1200" dirty="0">
                    <a:latin typeface="+mn-ea"/>
                  </a:rPr>
                  <a:t>자율보행</a:t>
                </a:r>
                <a:r>
                  <a:rPr lang="en-US" altLang="ko-KR" sz="1200" dirty="0">
                    <a:latin typeface="+mn-ea"/>
                  </a:rPr>
                  <a:t>) </a:t>
                </a:r>
                <a:r>
                  <a:rPr lang="ko-KR" altLang="en-US" sz="1200" dirty="0">
                    <a:latin typeface="+mn-ea"/>
                  </a:rPr>
                  <a:t>등의 문제를 다뤘고 그때 </a:t>
                </a:r>
                <a:r>
                  <a:rPr lang="en-US" altLang="ko-KR" sz="1200" dirty="0">
                    <a:latin typeface="+mn-ea"/>
                  </a:rPr>
                  <a:t>emulator</a:t>
                </a:r>
                <a:r>
                  <a:rPr lang="ko-KR" altLang="en-US" sz="1200" dirty="0">
                    <a:latin typeface="+mn-ea"/>
                  </a:rPr>
                  <a:t>로서 물리엔진 </a:t>
                </a:r>
                <a:r>
                  <a:rPr lang="en-US" altLang="ko-KR" sz="1200" dirty="0" err="1">
                    <a:latin typeface="+mn-ea"/>
                  </a:rPr>
                  <a:t>MuJoCo</a:t>
                </a:r>
                <a:r>
                  <a:rPr lang="ko-KR" altLang="en-US" sz="1200" dirty="0">
                    <a:latin typeface="+mn-ea"/>
                  </a:rPr>
                  <a:t>를 사용했다고 되어 있다</a:t>
                </a:r>
                <a:r>
                  <a:rPr lang="en-US" altLang="ko-KR" sz="1200" dirty="0">
                    <a:latin typeface="+mn-ea"/>
                  </a:rPr>
                  <a:t>.</a:t>
                </a:r>
              </a:p>
              <a:p>
                <a:pPr marL="180000" indent="-180000">
                  <a:buFont typeface="Arial" panose="020B0604020202020204" pitchFamily="34" charset="0"/>
                  <a:buChar char="•"/>
                </a:pPr>
                <a:r>
                  <a:rPr lang="ko-KR" altLang="en-US" sz="1200" dirty="0">
                    <a:latin typeface="+mn-ea"/>
                  </a:rPr>
                  <a:t>하지만 일반적인 공정 문제에서는</a:t>
                </a:r>
                <a:r>
                  <a:rPr lang="en-US" altLang="ko-KR" sz="1200" dirty="0">
                    <a:latin typeface="+mn-ea"/>
                  </a:rPr>
                  <a:t>, next state</a:t>
                </a:r>
                <a:r>
                  <a:rPr lang="ko-KR" altLang="en-US" sz="1200" dirty="0">
                    <a:latin typeface="+mn-ea"/>
                  </a:rPr>
                  <a:t>는 모든 </a:t>
                </a:r>
                <a:r>
                  <a:rPr lang="en-US" altLang="ko-KR" sz="1200" dirty="0">
                    <a:latin typeface="+mn-ea"/>
                  </a:rPr>
                  <a:t>state</a:t>
                </a:r>
                <a:r>
                  <a:rPr lang="ko-KR" altLang="en-US" sz="1200" dirty="0">
                    <a:latin typeface="+mn-ea"/>
                  </a:rPr>
                  <a:t>를 실시간으로 측정하지 않는 이상 </a:t>
                </a:r>
                <a:r>
                  <a:rPr lang="en-US" altLang="ko-KR" sz="1200" dirty="0">
                    <a:latin typeface="+mn-ea"/>
                  </a:rPr>
                  <a:t>next state</a:t>
                </a:r>
                <a:r>
                  <a:rPr lang="ko-KR" altLang="en-US" sz="1200" dirty="0">
                    <a:latin typeface="+mn-ea"/>
                  </a:rPr>
                  <a:t>를 얻을 수 없다</a:t>
                </a:r>
                <a:r>
                  <a:rPr lang="en-US" altLang="ko-KR" sz="1200" dirty="0">
                    <a:latin typeface="+mn-ea"/>
                  </a:rPr>
                  <a:t>. </a:t>
                </a:r>
                <a:r>
                  <a:rPr lang="ko-KR" altLang="en-US" sz="1200" dirty="0">
                    <a:latin typeface="+mn-ea"/>
                  </a:rPr>
                  <a:t>학습 시에는 </a:t>
                </a:r>
                <a:r>
                  <a:rPr lang="ko-KR" altLang="en-US" sz="1200" dirty="0" err="1">
                    <a:latin typeface="+mn-ea"/>
                  </a:rPr>
                  <a:t>쌓여있는</a:t>
                </a:r>
                <a:r>
                  <a:rPr lang="ko-KR" altLang="en-US" sz="1200" dirty="0">
                    <a:latin typeface="+mn-ea"/>
                  </a:rPr>
                  <a:t> </a:t>
                </a:r>
                <a:r>
                  <a:rPr lang="en-US" altLang="ko-KR" sz="1200" dirty="0">
                    <a:latin typeface="+mn-ea"/>
                  </a:rPr>
                  <a:t>next state</a:t>
                </a:r>
                <a:r>
                  <a:rPr lang="ko-KR" altLang="en-US" sz="1200" dirty="0">
                    <a:latin typeface="+mn-ea"/>
                  </a:rPr>
                  <a:t>를 사용할 수 있겠고</a:t>
                </a:r>
                <a:r>
                  <a:rPr lang="en-US" altLang="ko-KR" sz="1200" dirty="0">
                    <a:latin typeface="+mn-ea"/>
                  </a:rPr>
                  <a:t>, </a:t>
                </a:r>
                <a:r>
                  <a:rPr lang="ko-KR" altLang="en-US" sz="1200" dirty="0">
                    <a:latin typeface="+mn-ea"/>
                  </a:rPr>
                  <a:t>이것이 일정 부분 도움이 될 수 있겠지만</a:t>
                </a:r>
                <a:r>
                  <a:rPr lang="en-US" altLang="ko-KR" sz="1200" dirty="0">
                    <a:latin typeface="+mn-ea"/>
                  </a:rPr>
                  <a:t>, test</a:t>
                </a:r>
                <a:r>
                  <a:rPr lang="ko-KR" altLang="en-US" sz="1200" dirty="0">
                    <a:latin typeface="+mn-ea"/>
                  </a:rPr>
                  <a:t>시에는 가능하지 않다</a:t>
                </a:r>
                <a:r>
                  <a:rPr lang="en-US" altLang="ko-KR" sz="1200" dirty="0">
                    <a:latin typeface="+mn-ea"/>
                  </a:rPr>
                  <a:t>.</a:t>
                </a:r>
              </a:p>
              <a:p>
                <a:endParaRPr lang="ko-KR" altLang="en-US" dirty="0"/>
              </a:p>
            </p:txBody>
          </p:sp>
        </mc:Fallback>
      </mc:AlternateContent>
      <p:sp>
        <p:nvSpPr>
          <p:cNvPr id="4" name="슬라이드 번호 개체 틀 3">
            <a:extLst>
              <a:ext uri="{FF2B5EF4-FFF2-40B4-BE49-F238E27FC236}">
                <a16:creationId xmlns:a16="http://schemas.microsoft.com/office/drawing/2014/main" id="{6F98084C-79E2-C3FB-D225-07F8A142F54A}"/>
              </a:ext>
            </a:extLst>
          </p:cNvPr>
          <p:cNvSpPr>
            <a:spLocks noGrp="1"/>
          </p:cNvSpPr>
          <p:nvPr>
            <p:ph type="sldNum" sz="quarter" idx="5"/>
          </p:nvPr>
        </p:nvSpPr>
        <p:spPr/>
        <p:txBody>
          <a:bodyPr/>
          <a:lstStyle/>
          <a:p>
            <a:pPr>
              <a:defRPr/>
            </a:pPr>
            <a:fld id="{79642909-6448-426E-9ED7-EFF6CDC2E25C}" type="slidenum">
              <a:rPr lang="ko-KR" altLang="en-US" smtClean="0"/>
              <a:pPr>
                <a:defRPr/>
              </a:pPr>
              <a:t>24</a:t>
            </a:fld>
            <a:endParaRPr lang="en-US" altLang="ko-KR" dirty="0"/>
          </a:p>
        </p:txBody>
      </p:sp>
    </p:spTree>
    <p:extLst>
      <p:ext uri="{BB962C8B-B14F-4D97-AF65-F5344CB8AC3E}">
        <p14:creationId xmlns:p14="http://schemas.microsoft.com/office/powerpoint/2010/main" val="163527225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B05159-1665-4AC2-15DD-53C8209E497C}"/>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31AF4C93-7125-6EA5-4818-F3B8AF799913}"/>
              </a:ext>
            </a:extLst>
          </p:cNvPr>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슬라이드 노트 개체 틀 2">
                <a:extLst>
                  <a:ext uri="{FF2B5EF4-FFF2-40B4-BE49-F238E27FC236}">
                    <a16:creationId xmlns:a16="http://schemas.microsoft.com/office/drawing/2014/main" id="{7968ECF2-3C85-1319-0BFD-64077D25AFE0}"/>
                  </a:ext>
                </a:extLst>
              </p:cNvPr>
              <p:cNvSpPr>
                <a:spLocks noGrp="1"/>
              </p:cNvSpPr>
              <p:nvPr>
                <p:ph type="body" idx="1"/>
              </p:nvPr>
            </p:nvSpPr>
            <p:spPr/>
            <p:txBody>
              <a:bodyPr/>
              <a:lstStyle/>
              <a:p>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안녕하십니까</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endParaRPr lang="ko-KR" altLang="en-US" dirty="0">
                  <a:effectLst/>
                </a:endParaRPr>
              </a:p>
              <a:p>
                <a:r>
                  <a:rPr kumimoji="1" lang="ko-KR" altLang="en-US" sz="1200" b="0" i="0" kern="1200" dirty="0" err="1">
                    <a:solidFill>
                      <a:schemeClr val="tx1"/>
                    </a:solidFill>
                    <a:effectLst/>
                    <a:latin typeface="맑은 고딕" panose="020B0503020000020004" pitchFamily="50" charset="-127"/>
                    <a:ea typeface="맑은 고딕" panose="020B0503020000020004" pitchFamily="50" charset="-127"/>
                    <a:cs typeface="+mn-cs"/>
                  </a:rPr>
                  <a:t>김선중</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 선임입니다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p>
              <a:p>
                <a:b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br>
                <a:endPar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endParaRPr>
              </a:p>
              <a:p>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파이썬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gymnasium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라이브러리에서</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환경이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state transition</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과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reward</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를 제공한다는 것에 대한 근거를 찾아보았습니다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p>
              <a:p>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- 1_gym_step_1.png</a:t>
                </a:r>
              </a:p>
              <a:p>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- 2_gym_step_2.png</a:t>
                </a:r>
              </a:p>
              <a:p>
                <a:b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br>
                <a:endPar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endParaRPr>
              </a:p>
              <a:p>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출처는 </a:t>
                </a:r>
                <a:r>
                  <a:rPr kumimoji="1" lang="en-US" altLang="ko-KR" sz="1200" b="0" i="0" u="sng" kern="1200" dirty="0">
                    <a:solidFill>
                      <a:schemeClr val="tx1"/>
                    </a:solidFill>
                    <a:effectLst/>
                    <a:latin typeface="맑은 고딕" panose="020B0503020000020004" pitchFamily="50" charset="-127"/>
                    <a:ea typeface="맑은 고딕" panose="020B0503020000020004" pitchFamily="50" charset="-127"/>
                    <a:cs typeface="+mn-cs"/>
                    <a:hlinkClick r:id="rId3"/>
                  </a:rPr>
                  <a:t>https://gymnasium.farama.org/api/env/</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 입니다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Env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클래스의 맨 처음 메소드인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step</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은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action</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을 인자로 받고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next observation, reward</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를 </a:t>
                </a:r>
                <a:r>
                  <a:rPr kumimoji="1" lang="ko-KR" altLang="en-US" sz="1200" b="0" i="0" kern="1200" dirty="0" err="1">
                    <a:solidFill>
                      <a:schemeClr val="tx1"/>
                    </a:solidFill>
                    <a:effectLst/>
                    <a:latin typeface="맑은 고딕" panose="020B0503020000020004" pitchFamily="50" charset="-127"/>
                    <a:ea typeface="맑은 고딕" panose="020B0503020000020004" pitchFamily="50" charset="-127"/>
                    <a:cs typeface="+mn-cs"/>
                  </a:rPr>
                  <a:t>리턴합니다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이때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observation</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은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state</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과 거의 비슷한 것이라고 해석 가능합니다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p>
              <a:p>
                <a:b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br>
                <a:endPar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endParaRPr>
              </a:p>
              <a:p>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또한 환경모델의 의미에 대해서도 찾아보았습니다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state, action</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이 주어졌을 때</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next state</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과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reward</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를 예측하는 모델을 환경모델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(model of the environment)</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이라고 하고 있습니다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p>
              <a:p>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- 3_environment_model.png</a:t>
                </a:r>
              </a:p>
              <a:p>
                <a:b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br>
                <a:endPar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endParaRPr>
              </a:p>
              <a:p>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출처는 강화학습의 교과서로 많이 활용되는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Sutton</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의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"Reinforcement Learning" (</a:t>
                </a:r>
                <a:r>
                  <a:rPr kumimoji="1" lang="en-US" altLang="ko-KR" sz="1200" b="0" i="0" u="sng" kern="1200" dirty="0">
                    <a:solidFill>
                      <a:schemeClr val="tx1"/>
                    </a:solidFill>
                    <a:effectLst/>
                    <a:latin typeface="맑은 고딕" panose="020B0503020000020004" pitchFamily="50" charset="-127"/>
                    <a:ea typeface="맑은 고딕" panose="020B0503020000020004" pitchFamily="50" charset="-127"/>
                    <a:cs typeface="+mn-cs"/>
                    <a:hlinkClick r:id="rId4"/>
                  </a:rPr>
                  <a:t>https://web.stanford.edu/class/psych209/Readings/SuttonBartoIPRLBook2ndEd.pdf</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1</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장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3</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절입니다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이 책의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3</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장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5</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절과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6</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절에 해당 내용이 더 자세히 나오고 있는데</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강화학습의 배경이 되는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(finite) MDP</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가 구성되려면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p(s',</a:t>
                </a:r>
                <a:r>
                  <a:rPr kumimoji="1" lang="en-US" altLang="ko-KR" sz="1200" b="0" i="0" kern="1200" dirty="0" err="1">
                    <a:solidFill>
                      <a:schemeClr val="tx1"/>
                    </a:solidFill>
                    <a:effectLst/>
                    <a:latin typeface="맑은 고딕" panose="020B0503020000020004" pitchFamily="50" charset="-127"/>
                    <a:ea typeface="맑은 고딕" panose="020B0503020000020004" pitchFamily="50" charset="-127"/>
                    <a:cs typeface="+mn-cs"/>
                  </a:rPr>
                  <a:t>r|s,a</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가 필요하다고 되어 있습니다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이를 통해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p(s'|</a:t>
                </a:r>
                <a:r>
                  <a:rPr kumimoji="1" lang="en-US" altLang="ko-KR" sz="1200" b="0" i="0" kern="1200" dirty="0" err="1">
                    <a:solidFill>
                      <a:schemeClr val="tx1"/>
                    </a:solidFill>
                    <a:effectLst/>
                    <a:latin typeface="맑은 고딕" panose="020B0503020000020004" pitchFamily="50" charset="-127"/>
                    <a:ea typeface="맑은 고딕" panose="020B0503020000020004" pitchFamily="50" charset="-127"/>
                    <a:cs typeface="+mn-cs"/>
                  </a:rPr>
                  <a:t>s,a</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와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r(</a:t>
                </a:r>
                <a:r>
                  <a:rPr kumimoji="1" lang="en-US" altLang="ko-KR" sz="1200" b="0" i="0" kern="1200" dirty="0" err="1">
                    <a:solidFill>
                      <a:schemeClr val="tx1"/>
                    </a:solidFill>
                    <a:effectLst/>
                    <a:latin typeface="맑은 고딕" panose="020B0503020000020004" pitchFamily="50" charset="-127"/>
                    <a:ea typeface="맑은 고딕" panose="020B0503020000020004" pitchFamily="50" charset="-127"/>
                    <a:cs typeface="+mn-cs"/>
                  </a:rPr>
                  <a:t>s,a</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을 계산할 수 있음이 식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(3.7), (3.8)</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에 설명되어 있습니다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p>
              <a:p>
                <a:b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br>
                <a:endPar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endParaRPr>
              </a:p>
              <a:p>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이것들에 따르면</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일반적인 강화학습에서 환경이 구성됨에 있어서 두 환경모델인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state transition probability p(s'|</a:t>
                </a:r>
                <a:r>
                  <a:rPr kumimoji="1" lang="en-US" altLang="ko-KR" sz="1200" b="0" i="0" kern="1200" dirty="0" err="1">
                    <a:solidFill>
                      <a:schemeClr val="tx1"/>
                    </a:solidFill>
                    <a:effectLst/>
                    <a:latin typeface="맑은 고딕" panose="020B0503020000020004" pitchFamily="50" charset="-127"/>
                    <a:ea typeface="맑은 고딕" panose="020B0503020000020004" pitchFamily="50" charset="-127"/>
                    <a:cs typeface="+mn-cs"/>
                  </a:rPr>
                  <a:t>s,a</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와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reward function r(</a:t>
                </a:r>
                <a:r>
                  <a:rPr kumimoji="1" lang="en-US" altLang="ko-KR" sz="1200" b="0" i="0" kern="1200" dirty="0" err="1">
                    <a:solidFill>
                      <a:schemeClr val="tx1"/>
                    </a:solidFill>
                    <a:effectLst/>
                    <a:latin typeface="맑은 고딕" panose="020B0503020000020004" pitchFamily="50" charset="-127"/>
                    <a:ea typeface="맑은 고딕" panose="020B0503020000020004" pitchFamily="50" charset="-127"/>
                    <a:cs typeface="+mn-cs"/>
                  </a:rPr>
                  <a:t>s,a</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이 반드시 정의되어야 함을 알 수 있을 것 같습니다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그리고 이 환경모델을 토대로 해야만 강화학습 모델을 만들 수 있을 것 같습니다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p>
              <a:p>
                <a:b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br>
                <a:endPar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endParaRPr>
              </a:p>
              <a:p>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DQN</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이나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DDPG</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와 같은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RL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알고리즘이 환경모델을 알아야 한다고 말하려는 것은 아닙니다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실제로 이 알고리즘들은 환경모델을 모르는 채로 환경을 추정해가며 학습합니다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(model-free).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하지만 일단 강화학습 문제가 성립하기 위해서는 환경모델이 구성되어 있어야 할 것 같다는 취지에서 </a:t>
                </a:r>
                <a:r>
                  <a:rPr kumimoji="1" lang="ko-KR" altLang="en-US" sz="1200" b="0" i="0" kern="1200" dirty="0" err="1">
                    <a:solidFill>
                      <a:schemeClr val="tx1"/>
                    </a:solidFill>
                    <a:effectLst/>
                    <a:latin typeface="맑은 고딕" panose="020B0503020000020004" pitchFamily="50" charset="-127"/>
                    <a:ea typeface="맑은 고딕" panose="020B0503020000020004" pitchFamily="50" charset="-127"/>
                    <a:cs typeface="+mn-cs"/>
                  </a:rPr>
                  <a:t>공유드립니다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p>
              <a:p>
                <a:b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br>
                <a:endPar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endParaRPr>
              </a:p>
              <a:p>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다만</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이상은 일반적인 강화학습에 대한 이야기이므로</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공정 상황에서 강화학습이 어떻게 적용될 수 있을지 하는 문제에 대해서는 더 찾아보겠습니다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p>
              <a:p>
                <a:b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br>
                <a:endPar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endParaRPr>
              </a:p>
              <a:p>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감사합니다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p>
              <a:p>
                <a:r>
                  <a:rPr kumimoji="1" lang="ko-KR" altLang="en-US" sz="1200" b="0" i="0" kern="1200" dirty="0" err="1">
                    <a:solidFill>
                      <a:schemeClr val="tx1"/>
                    </a:solidFill>
                    <a:effectLst/>
                    <a:latin typeface="맑은 고딕" panose="020B0503020000020004" pitchFamily="50" charset="-127"/>
                    <a:ea typeface="맑은 고딕" panose="020B0503020000020004" pitchFamily="50" charset="-127"/>
                    <a:cs typeface="+mn-cs"/>
                  </a:rPr>
                  <a:t>김선중</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 드림</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p>
              <a:p>
                <a:endParaRPr lang="en-US" altLang="ko-KR" dirty="0"/>
              </a:p>
            </p:txBody>
          </p:sp>
        </mc:Choice>
        <mc:Fallback xmlns="">
          <p:sp>
            <p:nvSpPr>
              <p:cNvPr id="3" name="슬라이드 노트 개체 틀 2">
                <a:extLst>
                  <a:ext uri="{FF2B5EF4-FFF2-40B4-BE49-F238E27FC236}">
                    <a16:creationId xmlns:a16="http://schemas.microsoft.com/office/drawing/2014/main" id="{DA150843-E663-57CD-7577-6F739DE9EB42}"/>
                  </a:ext>
                </a:extLst>
              </p:cNvPr>
              <p:cNvSpPr>
                <a:spLocks noGrp="1"/>
              </p:cNvSpPr>
              <p:nvPr>
                <p:ph type="body" idx="1"/>
              </p:nvPr>
            </p:nvSpPr>
            <p:spPr/>
            <p:txBody>
              <a:bodyPr/>
              <a:lstStyle/>
              <a:p>
                <a:pPr marL="180000" indent="-180000">
                  <a:buFont typeface="Arial" panose="020B0604020202020204" pitchFamily="34" charset="0"/>
                  <a:buChar char="•"/>
                </a:pPr>
                <a:r>
                  <a:rPr lang="en-US" altLang="ko-KR" sz="1200" dirty="0">
                    <a:latin typeface="+mn-ea"/>
                  </a:rPr>
                  <a:t>DQN</a:t>
                </a:r>
                <a:r>
                  <a:rPr lang="ko-KR" altLang="en-US" sz="1200" dirty="0">
                    <a:latin typeface="+mn-ea"/>
                  </a:rPr>
                  <a:t>과</a:t>
                </a:r>
                <a:r>
                  <a:rPr lang="en-US" altLang="ko-KR" sz="1200" dirty="0">
                    <a:latin typeface="+mn-ea"/>
                  </a:rPr>
                  <a:t> DDPG</a:t>
                </a:r>
                <a:r>
                  <a:rPr lang="ko-KR" altLang="en-US" sz="1200" dirty="0">
                    <a:latin typeface="+mn-ea"/>
                  </a:rPr>
                  <a:t>의 </a:t>
                </a:r>
                <a:r>
                  <a:rPr lang="en-US" altLang="ko-KR" sz="1200" dirty="0">
                    <a:latin typeface="+mn-ea"/>
                  </a:rPr>
                  <a:t>pseudo-code</a:t>
                </a:r>
                <a:r>
                  <a:rPr lang="ko-KR" altLang="en-US" sz="1200" dirty="0">
                    <a:latin typeface="+mn-ea"/>
                  </a:rPr>
                  <a:t>에서 </a:t>
                </a:r>
                <a:r>
                  <a:rPr lang="en-US" altLang="ko-KR" sz="1200" i="0" dirty="0">
                    <a:latin typeface="Cambria Math" panose="02040503050406030204" pitchFamily="18" charset="0"/>
                  </a:rPr>
                  <a:t>𝑠’</a:t>
                </a:r>
                <a:r>
                  <a:rPr lang="en-US" altLang="ko-KR" sz="1200" dirty="0">
                    <a:latin typeface="+mn-ea"/>
                  </a:rPr>
                  <a:t> </a:t>
                </a:r>
                <a:r>
                  <a:rPr lang="ko-KR" altLang="en-US" sz="1200" dirty="0">
                    <a:latin typeface="+mn-ea"/>
                  </a:rPr>
                  <a:t>혹은 </a:t>
                </a:r>
                <a:r>
                  <a:rPr lang="en-US" altLang="ko-KR" sz="1200" i="0" dirty="0">
                    <a:latin typeface="Cambria Math" panose="02040503050406030204" pitchFamily="18" charset="0"/>
                  </a:rPr>
                  <a:t>𝑠_(</a:t>
                </a:r>
                <a:r>
                  <a:rPr lang="en-US" altLang="ko-KR" sz="1200" b="0" i="0" dirty="0">
                    <a:latin typeface="Cambria Math" panose="02040503050406030204" pitchFamily="18" charset="0"/>
                  </a:rPr>
                  <a:t>𝑡+1)</a:t>
                </a:r>
                <a:r>
                  <a:rPr lang="ko-KR" altLang="en-US" sz="1200" dirty="0">
                    <a:latin typeface="+mn-ea"/>
                  </a:rPr>
                  <a:t>을 </a:t>
                </a:r>
                <a:r>
                  <a:rPr lang="en-US" altLang="ko-KR" sz="1200" dirty="0">
                    <a:latin typeface="+mn-ea"/>
                  </a:rPr>
                  <a:t>observe</a:t>
                </a:r>
                <a:r>
                  <a:rPr lang="ko-KR" altLang="en-US" sz="1200" dirty="0">
                    <a:latin typeface="+mn-ea"/>
                  </a:rPr>
                  <a:t>한다고 되어 있다</a:t>
                </a:r>
                <a:r>
                  <a:rPr lang="en-US" altLang="ko-KR" sz="1200" dirty="0">
                    <a:latin typeface="+mn-ea"/>
                  </a:rPr>
                  <a:t>. DQN </a:t>
                </a:r>
                <a:r>
                  <a:rPr lang="ko-KR" altLang="en-US" sz="1200" dirty="0">
                    <a:latin typeface="+mn-ea"/>
                  </a:rPr>
                  <a:t>논문에서의 </a:t>
                </a:r>
                <a:r>
                  <a:rPr lang="en-US" altLang="ko-KR" sz="1200" dirty="0">
                    <a:latin typeface="+mn-ea"/>
                  </a:rPr>
                  <a:t>DQN</a:t>
                </a:r>
                <a:r>
                  <a:rPr lang="ko-KR" altLang="en-US" sz="1200" dirty="0">
                    <a:latin typeface="+mn-ea"/>
                  </a:rPr>
                  <a:t>은 </a:t>
                </a:r>
                <a:r>
                  <a:rPr lang="en-US" altLang="ko-KR" sz="1200" dirty="0" err="1">
                    <a:latin typeface="+mn-ea"/>
                  </a:rPr>
                  <a:t>atari</a:t>
                </a:r>
                <a:r>
                  <a:rPr lang="en-US" altLang="ko-KR" sz="1200" dirty="0">
                    <a:latin typeface="+mn-ea"/>
                  </a:rPr>
                  <a:t> </a:t>
                </a:r>
                <a:r>
                  <a:rPr lang="ko-KR" altLang="en-US" sz="1200" dirty="0">
                    <a:latin typeface="+mn-ea"/>
                  </a:rPr>
                  <a:t>문제를 푸는 것이므로 바로 다음 순간의 화면을 </a:t>
                </a:r>
                <a:r>
                  <a:rPr lang="en-US" altLang="ko-KR" sz="1200" dirty="0">
                    <a:latin typeface="+mn-ea"/>
                  </a:rPr>
                  <a:t>CNN</a:t>
                </a:r>
                <a:r>
                  <a:rPr lang="ko-KR" altLang="en-US" sz="1200" dirty="0">
                    <a:latin typeface="+mn-ea"/>
                  </a:rPr>
                  <a:t>으로 인식할 수 있고 그렇게 </a:t>
                </a:r>
                <a:r>
                  <a:rPr lang="en-US" altLang="ko-KR" sz="1200" dirty="0">
                    <a:latin typeface="+mn-ea"/>
                  </a:rPr>
                  <a:t>next state</a:t>
                </a:r>
                <a:r>
                  <a:rPr lang="ko-KR" altLang="en-US" sz="1200" dirty="0">
                    <a:latin typeface="+mn-ea"/>
                  </a:rPr>
                  <a:t>를 정하는 식으로 되어 있다</a:t>
                </a:r>
                <a:r>
                  <a:rPr lang="en-US" altLang="ko-KR" sz="1200" dirty="0">
                    <a:latin typeface="+mn-ea"/>
                  </a:rPr>
                  <a:t>. </a:t>
                </a:r>
                <a:r>
                  <a:rPr lang="ko-KR" altLang="en-US" sz="1200" dirty="0">
                    <a:latin typeface="+mn-ea"/>
                  </a:rPr>
                  <a:t>즉 </a:t>
                </a:r>
                <a:r>
                  <a:rPr lang="en-US" altLang="ko-KR" sz="1200" dirty="0">
                    <a:latin typeface="+mn-ea"/>
                  </a:rPr>
                  <a:t>emulator</a:t>
                </a:r>
                <a:r>
                  <a:rPr lang="ko-KR" altLang="en-US" sz="1200" dirty="0">
                    <a:latin typeface="+mn-ea"/>
                  </a:rPr>
                  <a:t>가 있어서 문제가 없다</a:t>
                </a:r>
                <a:r>
                  <a:rPr lang="en-US" altLang="ko-KR" sz="1200" dirty="0">
                    <a:latin typeface="+mn-ea"/>
                  </a:rPr>
                  <a:t>.</a:t>
                </a:r>
              </a:p>
              <a:p>
                <a:pPr marL="180000" indent="-180000">
                  <a:buFont typeface="Arial" panose="020B0604020202020204" pitchFamily="34" charset="0"/>
                  <a:buChar char="•"/>
                </a:pPr>
                <a:r>
                  <a:rPr lang="en-US" altLang="ko-KR" sz="1200" dirty="0">
                    <a:latin typeface="+mn-ea"/>
                  </a:rPr>
                  <a:t>DDQN </a:t>
                </a:r>
                <a:r>
                  <a:rPr lang="ko-KR" altLang="en-US" sz="1200" dirty="0">
                    <a:latin typeface="+mn-ea"/>
                  </a:rPr>
                  <a:t>논문에서는 </a:t>
                </a:r>
                <a:r>
                  <a:rPr lang="en-US" altLang="ko-KR" sz="1200" dirty="0">
                    <a:latin typeface="+mn-ea"/>
                  </a:rPr>
                  <a:t>cartpole, gripper(</a:t>
                </a:r>
                <a:r>
                  <a:rPr lang="ko-KR" altLang="en-US" sz="1200" dirty="0" err="1">
                    <a:latin typeface="+mn-ea"/>
                  </a:rPr>
                  <a:t>로봇팔</a:t>
                </a:r>
                <a:r>
                  <a:rPr lang="en-US" altLang="ko-KR" sz="1200" dirty="0">
                    <a:latin typeface="+mn-ea"/>
                  </a:rPr>
                  <a:t>), puck striking, locomotion(</a:t>
                </a:r>
                <a:r>
                  <a:rPr lang="ko-KR" altLang="en-US" sz="1200" dirty="0">
                    <a:latin typeface="+mn-ea"/>
                  </a:rPr>
                  <a:t>자율보행</a:t>
                </a:r>
                <a:r>
                  <a:rPr lang="en-US" altLang="ko-KR" sz="1200" dirty="0">
                    <a:latin typeface="+mn-ea"/>
                  </a:rPr>
                  <a:t>) </a:t>
                </a:r>
                <a:r>
                  <a:rPr lang="ko-KR" altLang="en-US" sz="1200" dirty="0">
                    <a:latin typeface="+mn-ea"/>
                  </a:rPr>
                  <a:t>등의 문제를 다뤘고 그때 </a:t>
                </a:r>
                <a:r>
                  <a:rPr lang="en-US" altLang="ko-KR" sz="1200" dirty="0">
                    <a:latin typeface="+mn-ea"/>
                  </a:rPr>
                  <a:t>emulator</a:t>
                </a:r>
                <a:r>
                  <a:rPr lang="ko-KR" altLang="en-US" sz="1200" dirty="0">
                    <a:latin typeface="+mn-ea"/>
                  </a:rPr>
                  <a:t>로서 물리엔진 </a:t>
                </a:r>
                <a:r>
                  <a:rPr lang="en-US" altLang="ko-KR" sz="1200" dirty="0" err="1">
                    <a:latin typeface="+mn-ea"/>
                  </a:rPr>
                  <a:t>MuJoCo</a:t>
                </a:r>
                <a:r>
                  <a:rPr lang="ko-KR" altLang="en-US" sz="1200" dirty="0">
                    <a:latin typeface="+mn-ea"/>
                  </a:rPr>
                  <a:t>를 사용했다고 되어 있다</a:t>
                </a:r>
                <a:r>
                  <a:rPr lang="en-US" altLang="ko-KR" sz="1200" dirty="0">
                    <a:latin typeface="+mn-ea"/>
                  </a:rPr>
                  <a:t>.</a:t>
                </a:r>
              </a:p>
              <a:p>
                <a:pPr marL="180000" indent="-180000">
                  <a:buFont typeface="Arial" panose="020B0604020202020204" pitchFamily="34" charset="0"/>
                  <a:buChar char="•"/>
                </a:pPr>
                <a:r>
                  <a:rPr lang="ko-KR" altLang="en-US" sz="1200" dirty="0">
                    <a:latin typeface="+mn-ea"/>
                  </a:rPr>
                  <a:t>하지만 일반적인 공정 문제에서는</a:t>
                </a:r>
                <a:r>
                  <a:rPr lang="en-US" altLang="ko-KR" sz="1200" dirty="0">
                    <a:latin typeface="+mn-ea"/>
                  </a:rPr>
                  <a:t>, next state</a:t>
                </a:r>
                <a:r>
                  <a:rPr lang="ko-KR" altLang="en-US" sz="1200" dirty="0">
                    <a:latin typeface="+mn-ea"/>
                  </a:rPr>
                  <a:t>는 모든 </a:t>
                </a:r>
                <a:r>
                  <a:rPr lang="en-US" altLang="ko-KR" sz="1200" dirty="0">
                    <a:latin typeface="+mn-ea"/>
                  </a:rPr>
                  <a:t>state</a:t>
                </a:r>
                <a:r>
                  <a:rPr lang="ko-KR" altLang="en-US" sz="1200" dirty="0">
                    <a:latin typeface="+mn-ea"/>
                  </a:rPr>
                  <a:t>를 실시간으로 측정하지 않는 이상 </a:t>
                </a:r>
                <a:r>
                  <a:rPr lang="en-US" altLang="ko-KR" sz="1200" dirty="0">
                    <a:latin typeface="+mn-ea"/>
                  </a:rPr>
                  <a:t>next state</a:t>
                </a:r>
                <a:r>
                  <a:rPr lang="ko-KR" altLang="en-US" sz="1200" dirty="0">
                    <a:latin typeface="+mn-ea"/>
                  </a:rPr>
                  <a:t>를 얻을 수 없다</a:t>
                </a:r>
                <a:r>
                  <a:rPr lang="en-US" altLang="ko-KR" sz="1200" dirty="0">
                    <a:latin typeface="+mn-ea"/>
                  </a:rPr>
                  <a:t>. </a:t>
                </a:r>
                <a:r>
                  <a:rPr lang="ko-KR" altLang="en-US" sz="1200" dirty="0">
                    <a:latin typeface="+mn-ea"/>
                  </a:rPr>
                  <a:t>학습 시에는 </a:t>
                </a:r>
                <a:r>
                  <a:rPr lang="ko-KR" altLang="en-US" sz="1200" dirty="0" err="1">
                    <a:latin typeface="+mn-ea"/>
                  </a:rPr>
                  <a:t>쌓여있는</a:t>
                </a:r>
                <a:r>
                  <a:rPr lang="ko-KR" altLang="en-US" sz="1200" dirty="0">
                    <a:latin typeface="+mn-ea"/>
                  </a:rPr>
                  <a:t> </a:t>
                </a:r>
                <a:r>
                  <a:rPr lang="en-US" altLang="ko-KR" sz="1200" dirty="0">
                    <a:latin typeface="+mn-ea"/>
                  </a:rPr>
                  <a:t>next state</a:t>
                </a:r>
                <a:r>
                  <a:rPr lang="ko-KR" altLang="en-US" sz="1200" dirty="0">
                    <a:latin typeface="+mn-ea"/>
                  </a:rPr>
                  <a:t>를 사용할 수 있겠고</a:t>
                </a:r>
                <a:r>
                  <a:rPr lang="en-US" altLang="ko-KR" sz="1200" dirty="0">
                    <a:latin typeface="+mn-ea"/>
                  </a:rPr>
                  <a:t>, </a:t>
                </a:r>
                <a:r>
                  <a:rPr lang="ko-KR" altLang="en-US" sz="1200" dirty="0">
                    <a:latin typeface="+mn-ea"/>
                  </a:rPr>
                  <a:t>이것이 일정 부분 도움이 될 수 있겠지만</a:t>
                </a:r>
                <a:r>
                  <a:rPr lang="en-US" altLang="ko-KR" sz="1200" dirty="0">
                    <a:latin typeface="+mn-ea"/>
                  </a:rPr>
                  <a:t>, test</a:t>
                </a:r>
                <a:r>
                  <a:rPr lang="ko-KR" altLang="en-US" sz="1200" dirty="0">
                    <a:latin typeface="+mn-ea"/>
                  </a:rPr>
                  <a:t>시에는 가능하지 않다</a:t>
                </a:r>
                <a:r>
                  <a:rPr lang="en-US" altLang="ko-KR" sz="1200" dirty="0">
                    <a:latin typeface="+mn-ea"/>
                  </a:rPr>
                  <a:t>.</a:t>
                </a:r>
              </a:p>
              <a:p>
                <a:endParaRPr lang="ko-KR" altLang="en-US" dirty="0"/>
              </a:p>
            </p:txBody>
          </p:sp>
        </mc:Fallback>
      </mc:AlternateContent>
      <p:sp>
        <p:nvSpPr>
          <p:cNvPr id="4" name="슬라이드 번호 개체 틀 3">
            <a:extLst>
              <a:ext uri="{FF2B5EF4-FFF2-40B4-BE49-F238E27FC236}">
                <a16:creationId xmlns:a16="http://schemas.microsoft.com/office/drawing/2014/main" id="{024C991D-2F19-1C3A-3B84-26FD838AB404}"/>
              </a:ext>
            </a:extLst>
          </p:cNvPr>
          <p:cNvSpPr>
            <a:spLocks noGrp="1"/>
          </p:cNvSpPr>
          <p:nvPr>
            <p:ph type="sldNum" sz="quarter" idx="5"/>
          </p:nvPr>
        </p:nvSpPr>
        <p:spPr/>
        <p:txBody>
          <a:bodyPr/>
          <a:lstStyle/>
          <a:p>
            <a:pPr>
              <a:defRPr/>
            </a:pPr>
            <a:fld id="{79642909-6448-426E-9ED7-EFF6CDC2E25C}" type="slidenum">
              <a:rPr lang="ko-KR" altLang="en-US" smtClean="0"/>
              <a:pPr>
                <a:defRPr/>
              </a:pPr>
              <a:t>25</a:t>
            </a:fld>
            <a:endParaRPr lang="en-US" altLang="ko-KR" dirty="0"/>
          </a:p>
        </p:txBody>
      </p:sp>
    </p:spTree>
    <p:extLst>
      <p:ext uri="{BB962C8B-B14F-4D97-AF65-F5344CB8AC3E}">
        <p14:creationId xmlns:p14="http://schemas.microsoft.com/office/powerpoint/2010/main" val="143944125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397D1A-5F31-E0A9-D3B3-F1B9F1AF2AE2}"/>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1B1261B9-F309-B512-FC00-328F2B546297}"/>
              </a:ext>
            </a:extLst>
          </p:cNvPr>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슬라이드 노트 개체 틀 2">
                <a:extLst>
                  <a:ext uri="{FF2B5EF4-FFF2-40B4-BE49-F238E27FC236}">
                    <a16:creationId xmlns:a16="http://schemas.microsoft.com/office/drawing/2014/main" id="{102F2087-4BFA-C6A3-C234-60B0F788C5EB}"/>
                  </a:ext>
                </a:extLst>
              </p:cNvPr>
              <p:cNvSpPr>
                <a:spLocks noGrp="1"/>
              </p:cNvSpPr>
              <p:nvPr>
                <p:ph type="body" idx="1"/>
              </p:nvPr>
            </p:nvSpPr>
            <p:spPr/>
            <p:txBody>
              <a:bodyPr/>
              <a:lstStyle/>
              <a:p>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안녕하십니까</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endParaRPr lang="ko-KR" altLang="en-US" dirty="0">
                  <a:effectLst/>
                </a:endParaRPr>
              </a:p>
              <a:p>
                <a:r>
                  <a:rPr kumimoji="1" lang="ko-KR" altLang="en-US" sz="1200" b="0" i="0" kern="1200" dirty="0" err="1">
                    <a:solidFill>
                      <a:schemeClr val="tx1"/>
                    </a:solidFill>
                    <a:effectLst/>
                    <a:latin typeface="맑은 고딕" panose="020B0503020000020004" pitchFamily="50" charset="-127"/>
                    <a:ea typeface="맑은 고딕" panose="020B0503020000020004" pitchFamily="50" charset="-127"/>
                    <a:cs typeface="+mn-cs"/>
                  </a:rPr>
                  <a:t>김선중</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 선임입니다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p>
              <a:p>
                <a:b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br>
                <a:endPar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endParaRPr>
              </a:p>
              <a:p>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파이썬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gymnasium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라이브러리에서</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환경이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state transition</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과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reward</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를 제공한다는 것에 대한 근거를 찾아보았습니다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p>
              <a:p>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- 1_gym_step_1.png</a:t>
                </a:r>
              </a:p>
              <a:p>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- 2_gym_step_2.png</a:t>
                </a:r>
              </a:p>
              <a:p>
                <a:b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br>
                <a:endPar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endParaRPr>
              </a:p>
              <a:p>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출처는 </a:t>
                </a:r>
                <a:r>
                  <a:rPr kumimoji="1" lang="en-US" altLang="ko-KR" sz="1200" b="0" i="0" u="sng" kern="1200" dirty="0">
                    <a:solidFill>
                      <a:schemeClr val="tx1"/>
                    </a:solidFill>
                    <a:effectLst/>
                    <a:latin typeface="맑은 고딕" panose="020B0503020000020004" pitchFamily="50" charset="-127"/>
                    <a:ea typeface="맑은 고딕" panose="020B0503020000020004" pitchFamily="50" charset="-127"/>
                    <a:cs typeface="+mn-cs"/>
                    <a:hlinkClick r:id="rId3"/>
                  </a:rPr>
                  <a:t>https://gymnasium.farama.org/api/env/</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 입니다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Env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클래스의 맨 처음 메소드인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step</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은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action</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을 인자로 받고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next observation, reward</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를 </a:t>
                </a:r>
                <a:r>
                  <a:rPr kumimoji="1" lang="ko-KR" altLang="en-US" sz="1200" b="0" i="0" kern="1200" dirty="0" err="1">
                    <a:solidFill>
                      <a:schemeClr val="tx1"/>
                    </a:solidFill>
                    <a:effectLst/>
                    <a:latin typeface="맑은 고딕" panose="020B0503020000020004" pitchFamily="50" charset="-127"/>
                    <a:ea typeface="맑은 고딕" panose="020B0503020000020004" pitchFamily="50" charset="-127"/>
                    <a:cs typeface="+mn-cs"/>
                  </a:rPr>
                  <a:t>리턴합니다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이때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observation</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은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state</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과 거의 비슷한 것이라고 해석 가능합니다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p>
              <a:p>
                <a:b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br>
                <a:endPar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endParaRPr>
              </a:p>
              <a:p>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또한 환경모델의 의미에 대해서도 찾아보았습니다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state, action</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이 주어졌을 때</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next state</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과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reward</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를 예측하는 모델을 환경모델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(model of the environment)</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이라고 하고 있습니다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p>
              <a:p>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- 3_environment_model.png</a:t>
                </a:r>
              </a:p>
              <a:p>
                <a:b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br>
                <a:endPar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endParaRPr>
              </a:p>
              <a:p>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출처는 강화학습의 교과서로 많이 활용되는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Sutton</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의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"Reinforcement Learning" (</a:t>
                </a:r>
                <a:r>
                  <a:rPr kumimoji="1" lang="en-US" altLang="ko-KR" sz="1200" b="0" i="0" u="sng" kern="1200" dirty="0">
                    <a:solidFill>
                      <a:schemeClr val="tx1"/>
                    </a:solidFill>
                    <a:effectLst/>
                    <a:latin typeface="맑은 고딕" panose="020B0503020000020004" pitchFamily="50" charset="-127"/>
                    <a:ea typeface="맑은 고딕" panose="020B0503020000020004" pitchFamily="50" charset="-127"/>
                    <a:cs typeface="+mn-cs"/>
                    <a:hlinkClick r:id="rId4"/>
                  </a:rPr>
                  <a:t>https://web.stanford.edu/class/psych209/Readings/SuttonBartoIPRLBook2ndEd.pdf</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1</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장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3</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절입니다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이 책의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3</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장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5</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절과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6</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절에 해당 내용이 더 자세히 나오고 있는데</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강화학습의 배경이 되는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(finite) MDP</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가 구성되려면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p(s',</a:t>
                </a:r>
                <a:r>
                  <a:rPr kumimoji="1" lang="en-US" altLang="ko-KR" sz="1200" b="0" i="0" kern="1200" dirty="0" err="1">
                    <a:solidFill>
                      <a:schemeClr val="tx1"/>
                    </a:solidFill>
                    <a:effectLst/>
                    <a:latin typeface="맑은 고딕" panose="020B0503020000020004" pitchFamily="50" charset="-127"/>
                    <a:ea typeface="맑은 고딕" panose="020B0503020000020004" pitchFamily="50" charset="-127"/>
                    <a:cs typeface="+mn-cs"/>
                  </a:rPr>
                  <a:t>r|s,a</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가 필요하다고 되어 있습니다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이를 통해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p(s'|</a:t>
                </a:r>
                <a:r>
                  <a:rPr kumimoji="1" lang="en-US" altLang="ko-KR" sz="1200" b="0" i="0" kern="1200" dirty="0" err="1">
                    <a:solidFill>
                      <a:schemeClr val="tx1"/>
                    </a:solidFill>
                    <a:effectLst/>
                    <a:latin typeface="맑은 고딕" panose="020B0503020000020004" pitchFamily="50" charset="-127"/>
                    <a:ea typeface="맑은 고딕" panose="020B0503020000020004" pitchFamily="50" charset="-127"/>
                    <a:cs typeface="+mn-cs"/>
                  </a:rPr>
                  <a:t>s,a</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와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r(</a:t>
                </a:r>
                <a:r>
                  <a:rPr kumimoji="1" lang="en-US" altLang="ko-KR" sz="1200" b="0" i="0" kern="1200" dirty="0" err="1">
                    <a:solidFill>
                      <a:schemeClr val="tx1"/>
                    </a:solidFill>
                    <a:effectLst/>
                    <a:latin typeface="맑은 고딕" panose="020B0503020000020004" pitchFamily="50" charset="-127"/>
                    <a:ea typeface="맑은 고딕" panose="020B0503020000020004" pitchFamily="50" charset="-127"/>
                    <a:cs typeface="+mn-cs"/>
                  </a:rPr>
                  <a:t>s,a</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을 계산할 수 있음이 식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(3.7), (3.8)</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에 설명되어 있습니다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p>
              <a:p>
                <a:b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br>
                <a:endPar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endParaRPr>
              </a:p>
              <a:p>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이것들에 따르면</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일반적인 강화학습에서 환경이 구성됨에 있어서 두 환경모델인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state transition probability p(s'|</a:t>
                </a:r>
                <a:r>
                  <a:rPr kumimoji="1" lang="en-US" altLang="ko-KR" sz="1200" b="0" i="0" kern="1200" dirty="0" err="1">
                    <a:solidFill>
                      <a:schemeClr val="tx1"/>
                    </a:solidFill>
                    <a:effectLst/>
                    <a:latin typeface="맑은 고딕" panose="020B0503020000020004" pitchFamily="50" charset="-127"/>
                    <a:ea typeface="맑은 고딕" panose="020B0503020000020004" pitchFamily="50" charset="-127"/>
                    <a:cs typeface="+mn-cs"/>
                  </a:rPr>
                  <a:t>s,a</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와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reward function r(</a:t>
                </a:r>
                <a:r>
                  <a:rPr kumimoji="1" lang="en-US" altLang="ko-KR" sz="1200" b="0" i="0" kern="1200" dirty="0" err="1">
                    <a:solidFill>
                      <a:schemeClr val="tx1"/>
                    </a:solidFill>
                    <a:effectLst/>
                    <a:latin typeface="맑은 고딕" panose="020B0503020000020004" pitchFamily="50" charset="-127"/>
                    <a:ea typeface="맑은 고딕" panose="020B0503020000020004" pitchFamily="50" charset="-127"/>
                    <a:cs typeface="+mn-cs"/>
                  </a:rPr>
                  <a:t>s,a</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이 반드시 정의되어야 함을 알 수 있을 것 같습니다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그리고 이 환경모델을 토대로 해야만 강화학습 모델을 만들 수 있을 것 같습니다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p>
              <a:p>
                <a:b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br>
                <a:endPar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endParaRPr>
              </a:p>
              <a:p>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DQN</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이나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DDPG</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와 같은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RL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알고리즘이 환경모델을 알아야 한다고 말하려는 것은 아닙니다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실제로 이 알고리즘들은 환경모델을 모르는 채로 환경을 추정해가며 학습합니다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(model-free).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하지만 일단 강화학습 문제가 성립하기 위해서는 환경모델이 구성되어 있어야 할 것 같다는 취지에서 </a:t>
                </a:r>
                <a:r>
                  <a:rPr kumimoji="1" lang="ko-KR" altLang="en-US" sz="1200" b="0" i="0" kern="1200" dirty="0" err="1">
                    <a:solidFill>
                      <a:schemeClr val="tx1"/>
                    </a:solidFill>
                    <a:effectLst/>
                    <a:latin typeface="맑은 고딕" panose="020B0503020000020004" pitchFamily="50" charset="-127"/>
                    <a:ea typeface="맑은 고딕" panose="020B0503020000020004" pitchFamily="50" charset="-127"/>
                    <a:cs typeface="+mn-cs"/>
                  </a:rPr>
                  <a:t>공유드립니다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p>
              <a:p>
                <a:b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br>
                <a:endPar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endParaRPr>
              </a:p>
              <a:p>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다만</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이상은 일반적인 강화학습에 대한 이야기이므로</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공정 상황에서 강화학습이 어떻게 적용될 수 있을지 하는 문제에 대해서는 더 찾아보겠습니다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p>
              <a:p>
                <a:b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br>
                <a:endPar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endParaRPr>
              </a:p>
              <a:p>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감사합니다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p>
              <a:p>
                <a:r>
                  <a:rPr kumimoji="1" lang="ko-KR" altLang="en-US" sz="1200" b="0" i="0" kern="1200" dirty="0" err="1">
                    <a:solidFill>
                      <a:schemeClr val="tx1"/>
                    </a:solidFill>
                    <a:effectLst/>
                    <a:latin typeface="맑은 고딕" panose="020B0503020000020004" pitchFamily="50" charset="-127"/>
                    <a:ea typeface="맑은 고딕" panose="020B0503020000020004" pitchFamily="50" charset="-127"/>
                    <a:cs typeface="+mn-cs"/>
                  </a:rPr>
                  <a:t>김선중</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 드림</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p>
              <a:p>
                <a:endParaRPr lang="en-US" altLang="ko-KR" dirty="0"/>
              </a:p>
            </p:txBody>
          </p:sp>
        </mc:Choice>
        <mc:Fallback xmlns="">
          <p:sp>
            <p:nvSpPr>
              <p:cNvPr id="3" name="슬라이드 노트 개체 틀 2">
                <a:extLst>
                  <a:ext uri="{FF2B5EF4-FFF2-40B4-BE49-F238E27FC236}">
                    <a16:creationId xmlns:a16="http://schemas.microsoft.com/office/drawing/2014/main" id="{DA150843-E663-57CD-7577-6F739DE9EB42}"/>
                  </a:ext>
                </a:extLst>
              </p:cNvPr>
              <p:cNvSpPr>
                <a:spLocks noGrp="1"/>
              </p:cNvSpPr>
              <p:nvPr>
                <p:ph type="body" idx="1"/>
              </p:nvPr>
            </p:nvSpPr>
            <p:spPr/>
            <p:txBody>
              <a:bodyPr/>
              <a:lstStyle/>
              <a:p>
                <a:pPr marL="180000" indent="-180000">
                  <a:buFont typeface="Arial" panose="020B0604020202020204" pitchFamily="34" charset="0"/>
                  <a:buChar char="•"/>
                </a:pPr>
                <a:r>
                  <a:rPr lang="en-US" altLang="ko-KR" sz="1200" dirty="0">
                    <a:latin typeface="+mn-ea"/>
                  </a:rPr>
                  <a:t>DQN</a:t>
                </a:r>
                <a:r>
                  <a:rPr lang="ko-KR" altLang="en-US" sz="1200" dirty="0">
                    <a:latin typeface="+mn-ea"/>
                  </a:rPr>
                  <a:t>과</a:t>
                </a:r>
                <a:r>
                  <a:rPr lang="en-US" altLang="ko-KR" sz="1200" dirty="0">
                    <a:latin typeface="+mn-ea"/>
                  </a:rPr>
                  <a:t> DDPG</a:t>
                </a:r>
                <a:r>
                  <a:rPr lang="ko-KR" altLang="en-US" sz="1200" dirty="0">
                    <a:latin typeface="+mn-ea"/>
                  </a:rPr>
                  <a:t>의 </a:t>
                </a:r>
                <a:r>
                  <a:rPr lang="en-US" altLang="ko-KR" sz="1200" dirty="0">
                    <a:latin typeface="+mn-ea"/>
                  </a:rPr>
                  <a:t>pseudo-code</a:t>
                </a:r>
                <a:r>
                  <a:rPr lang="ko-KR" altLang="en-US" sz="1200" dirty="0">
                    <a:latin typeface="+mn-ea"/>
                  </a:rPr>
                  <a:t>에서 </a:t>
                </a:r>
                <a:r>
                  <a:rPr lang="en-US" altLang="ko-KR" sz="1200" i="0" dirty="0">
                    <a:latin typeface="Cambria Math" panose="02040503050406030204" pitchFamily="18" charset="0"/>
                  </a:rPr>
                  <a:t>𝑠’</a:t>
                </a:r>
                <a:r>
                  <a:rPr lang="en-US" altLang="ko-KR" sz="1200" dirty="0">
                    <a:latin typeface="+mn-ea"/>
                  </a:rPr>
                  <a:t> </a:t>
                </a:r>
                <a:r>
                  <a:rPr lang="ko-KR" altLang="en-US" sz="1200" dirty="0">
                    <a:latin typeface="+mn-ea"/>
                  </a:rPr>
                  <a:t>혹은 </a:t>
                </a:r>
                <a:r>
                  <a:rPr lang="en-US" altLang="ko-KR" sz="1200" i="0" dirty="0">
                    <a:latin typeface="Cambria Math" panose="02040503050406030204" pitchFamily="18" charset="0"/>
                  </a:rPr>
                  <a:t>𝑠_(</a:t>
                </a:r>
                <a:r>
                  <a:rPr lang="en-US" altLang="ko-KR" sz="1200" b="0" i="0" dirty="0">
                    <a:latin typeface="Cambria Math" panose="02040503050406030204" pitchFamily="18" charset="0"/>
                  </a:rPr>
                  <a:t>𝑡+1)</a:t>
                </a:r>
                <a:r>
                  <a:rPr lang="ko-KR" altLang="en-US" sz="1200" dirty="0">
                    <a:latin typeface="+mn-ea"/>
                  </a:rPr>
                  <a:t>을 </a:t>
                </a:r>
                <a:r>
                  <a:rPr lang="en-US" altLang="ko-KR" sz="1200" dirty="0">
                    <a:latin typeface="+mn-ea"/>
                  </a:rPr>
                  <a:t>observe</a:t>
                </a:r>
                <a:r>
                  <a:rPr lang="ko-KR" altLang="en-US" sz="1200" dirty="0">
                    <a:latin typeface="+mn-ea"/>
                  </a:rPr>
                  <a:t>한다고 되어 있다</a:t>
                </a:r>
                <a:r>
                  <a:rPr lang="en-US" altLang="ko-KR" sz="1200" dirty="0">
                    <a:latin typeface="+mn-ea"/>
                  </a:rPr>
                  <a:t>. DQN </a:t>
                </a:r>
                <a:r>
                  <a:rPr lang="ko-KR" altLang="en-US" sz="1200" dirty="0">
                    <a:latin typeface="+mn-ea"/>
                  </a:rPr>
                  <a:t>논문에서의 </a:t>
                </a:r>
                <a:r>
                  <a:rPr lang="en-US" altLang="ko-KR" sz="1200" dirty="0">
                    <a:latin typeface="+mn-ea"/>
                  </a:rPr>
                  <a:t>DQN</a:t>
                </a:r>
                <a:r>
                  <a:rPr lang="ko-KR" altLang="en-US" sz="1200" dirty="0">
                    <a:latin typeface="+mn-ea"/>
                  </a:rPr>
                  <a:t>은 </a:t>
                </a:r>
                <a:r>
                  <a:rPr lang="en-US" altLang="ko-KR" sz="1200" dirty="0" err="1">
                    <a:latin typeface="+mn-ea"/>
                  </a:rPr>
                  <a:t>atari</a:t>
                </a:r>
                <a:r>
                  <a:rPr lang="en-US" altLang="ko-KR" sz="1200" dirty="0">
                    <a:latin typeface="+mn-ea"/>
                  </a:rPr>
                  <a:t> </a:t>
                </a:r>
                <a:r>
                  <a:rPr lang="ko-KR" altLang="en-US" sz="1200" dirty="0">
                    <a:latin typeface="+mn-ea"/>
                  </a:rPr>
                  <a:t>문제를 푸는 것이므로 바로 다음 순간의 화면을 </a:t>
                </a:r>
                <a:r>
                  <a:rPr lang="en-US" altLang="ko-KR" sz="1200" dirty="0">
                    <a:latin typeface="+mn-ea"/>
                  </a:rPr>
                  <a:t>CNN</a:t>
                </a:r>
                <a:r>
                  <a:rPr lang="ko-KR" altLang="en-US" sz="1200" dirty="0">
                    <a:latin typeface="+mn-ea"/>
                  </a:rPr>
                  <a:t>으로 인식할 수 있고 그렇게 </a:t>
                </a:r>
                <a:r>
                  <a:rPr lang="en-US" altLang="ko-KR" sz="1200" dirty="0">
                    <a:latin typeface="+mn-ea"/>
                  </a:rPr>
                  <a:t>next state</a:t>
                </a:r>
                <a:r>
                  <a:rPr lang="ko-KR" altLang="en-US" sz="1200" dirty="0">
                    <a:latin typeface="+mn-ea"/>
                  </a:rPr>
                  <a:t>를 정하는 식으로 되어 있다</a:t>
                </a:r>
                <a:r>
                  <a:rPr lang="en-US" altLang="ko-KR" sz="1200" dirty="0">
                    <a:latin typeface="+mn-ea"/>
                  </a:rPr>
                  <a:t>. </a:t>
                </a:r>
                <a:r>
                  <a:rPr lang="ko-KR" altLang="en-US" sz="1200" dirty="0">
                    <a:latin typeface="+mn-ea"/>
                  </a:rPr>
                  <a:t>즉 </a:t>
                </a:r>
                <a:r>
                  <a:rPr lang="en-US" altLang="ko-KR" sz="1200" dirty="0">
                    <a:latin typeface="+mn-ea"/>
                  </a:rPr>
                  <a:t>emulator</a:t>
                </a:r>
                <a:r>
                  <a:rPr lang="ko-KR" altLang="en-US" sz="1200" dirty="0">
                    <a:latin typeface="+mn-ea"/>
                  </a:rPr>
                  <a:t>가 있어서 문제가 없다</a:t>
                </a:r>
                <a:r>
                  <a:rPr lang="en-US" altLang="ko-KR" sz="1200" dirty="0">
                    <a:latin typeface="+mn-ea"/>
                  </a:rPr>
                  <a:t>.</a:t>
                </a:r>
              </a:p>
              <a:p>
                <a:pPr marL="180000" indent="-180000">
                  <a:buFont typeface="Arial" panose="020B0604020202020204" pitchFamily="34" charset="0"/>
                  <a:buChar char="•"/>
                </a:pPr>
                <a:r>
                  <a:rPr lang="en-US" altLang="ko-KR" sz="1200" dirty="0">
                    <a:latin typeface="+mn-ea"/>
                  </a:rPr>
                  <a:t>DDQN </a:t>
                </a:r>
                <a:r>
                  <a:rPr lang="ko-KR" altLang="en-US" sz="1200" dirty="0">
                    <a:latin typeface="+mn-ea"/>
                  </a:rPr>
                  <a:t>논문에서는 </a:t>
                </a:r>
                <a:r>
                  <a:rPr lang="en-US" altLang="ko-KR" sz="1200" dirty="0">
                    <a:latin typeface="+mn-ea"/>
                  </a:rPr>
                  <a:t>cartpole, gripper(</a:t>
                </a:r>
                <a:r>
                  <a:rPr lang="ko-KR" altLang="en-US" sz="1200" dirty="0" err="1">
                    <a:latin typeface="+mn-ea"/>
                  </a:rPr>
                  <a:t>로봇팔</a:t>
                </a:r>
                <a:r>
                  <a:rPr lang="en-US" altLang="ko-KR" sz="1200" dirty="0">
                    <a:latin typeface="+mn-ea"/>
                  </a:rPr>
                  <a:t>), puck striking, locomotion(</a:t>
                </a:r>
                <a:r>
                  <a:rPr lang="ko-KR" altLang="en-US" sz="1200" dirty="0">
                    <a:latin typeface="+mn-ea"/>
                  </a:rPr>
                  <a:t>자율보행</a:t>
                </a:r>
                <a:r>
                  <a:rPr lang="en-US" altLang="ko-KR" sz="1200" dirty="0">
                    <a:latin typeface="+mn-ea"/>
                  </a:rPr>
                  <a:t>) </a:t>
                </a:r>
                <a:r>
                  <a:rPr lang="ko-KR" altLang="en-US" sz="1200" dirty="0">
                    <a:latin typeface="+mn-ea"/>
                  </a:rPr>
                  <a:t>등의 문제를 다뤘고 그때 </a:t>
                </a:r>
                <a:r>
                  <a:rPr lang="en-US" altLang="ko-KR" sz="1200" dirty="0">
                    <a:latin typeface="+mn-ea"/>
                  </a:rPr>
                  <a:t>emulator</a:t>
                </a:r>
                <a:r>
                  <a:rPr lang="ko-KR" altLang="en-US" sz="1200" dirty="0">
                    <a:latin typeface="+mn-ea"/>
                  </a:rPr>
                  <a:t>로서 물리엔진 </a:t>
                </a:r>
                <a:r>
                  <a:rPr lang="en-US" altLang="ko-KR" sz="1200" dirty="0" err="1">
                    <a:latin typeface="+mn-ea"/>
                  </a:rPr>
                  <a:t>MuJoCo</a:t>
                </a:r>
                <a:r>
                  <a:rPr lang="ko-KR" altLang="en-US" sz="1200" dirty="0">
                    <a:latin typeface="+mn-ea"/>
                  </a:rPr>
                  <a:t>를 사용했다고 되어 있다</a:t>
                </a:r>
                <a:r>
                  <a:rPr lang="en-US" altLang="ko-KR" sz="1200" dirty="0">
                    <a:latin typeface="+mn-ea"/>
                  </a:rPr>
                  <a:t>.</a:t>
                </a:r>
              </a:p>
              <a:p>
                <a:pPr marL="180000" indent="-180000">
                  <a:buFont typeface="Arial" panose="020B0604020202020204" pitchFamily="34" charset="0"/>
                  <a:buChar char="•"/>
                </a:pPr>
                <a:r>
                  <a:rPr lang="ko-KR" altLang="en-US" sz="1200" dirty="0">
                    <a:latin typeface="+mn-ea"/>
                  </a:rPr>
                  <a:t>하지만 일반적인 공정 문제에서는</a:t>
                </a:r>
                <a:r>
                  <a:rPr lang="en-US" altLang="ko-KR" sz="1200" dirty="0">
                    <a:latin typeface="+mn-ea"/>
                  </a:rPr>
                  <a:t>, next state</a:t>
                </a:r>
                <a:r>
                  <a:rPr lang="ko-KR" altLang="en-US" sz="1200" dirty="0">
                    <a:latin typeface="+mn-ea"/>
                  </a:rPr>
                  <a:t>는 모든 </a:t>
                </a:r>
                <a:r>
                  <a:rPr lang="en-US" altLang="ko-KR" sz="1200" dirty="0">
                    <a:latin typeface="+mn-ea"/>
                  </a:rPr>
                  <a:t>state</a:t>
                </a:r>
                <a:r>
                  <a:rPr lang="ko-KR" altLang="en-US" sz="1200" dirty="0">
                    <a:latin typeface="+mn-ea"/>
                  </a:rPr>
                  <a:t>를 실시간으로 측정하지 않는 이상 </a:t>
                </a:r>
                <a:r>
                  <a:rPr lang="en-US" altLang="ko-KR" sz="1200" dirty="0">
                    <a:latin typeface="+mn-ea"/>
                  </a:rPr>
                  <a:t>next state</a:t>
                </a:r>
                <a:r>
                  <a:rPr lang="ko-KR" altLang="en-US" sz="1200" dirty="0">
                    <a:latin typeface="+mn-ea"/>
                  </a:rPr>
                  <a:t>를 얻을 수 없다</a:t>
                </a:r>
                <a:r>
                  <a:rPr lang="en-US" altLang="ko-KR" sz="1200" dirty="0">
                    <a:latin typeface="+mn-ea"/>
                  </a:rPr>
                  <a:t>. </a:t>
                </a:r>
                <a:r>
                  <a:rPr lang="ko-KR" altLang="en-US" sz="1200" dirty="0">
                    <a:latin typeface="+mn-ea"/>
                  </a:rPr>
                  <a:t>학습 시에는 </a:t>
                </a:r>
                <a:r>
                  <a:rPr lang="ko-KR" altLang="en-US" sz="1200" dirty="0" err="1">
                    <a:latin typeface="+mn-ea"/>
                  </a:rPr>
                  <a:t>쌓여있는</a:t>
                </a:r>
                <a:r>
                  <a:rPr lang="ko-KR" altLang="en-US" sz="1200" dirty="0">
                    <a:latin typeface="+mn-ea"/>
                  </a:rPr>
                  <a:t> </a:t>
                </a:r>
                <a:r>
                  <a:rPr lang="en-US" altLang="ko-KR" sz="1200" dirty="0">
                    <a:latin typeface="+mn-ea"/>
                  </a:rPr>
                  <a:t>next state</a:t>
                </a:r>
                <a:r>
                  <a:rPr lang="ko-KR" altLang="en-US" sz="1200" dirty="0">
                    <a:latin typeface="+mn-ea"/>
                  </a:rPr>
                  <a:t>를 사용할 수 있겠고</a:t>
                </a:r>
                <a:r>
                  <a:rPr lang="en-US" altLang="ko-KR" sz="1200" dirty="0">
                    <a:latin typeface="+mn-ea"/>
                  </a:rPr>
                  <a:t>, </a:t>
                </a:r>
                <a:r>
                  <a:rPr lang="ko-KR" altLang="en-US" sz="1200" dirty="0">
                    <a:latin typeface="+mn-ea"/>
                  </a:rPr>
                  <a:t>이것이 일정 부분 도움이 될 수 있겠지만</a:t>
                </a:r>
                <a:r>
                  <a:rPr lang="en-US" altLang="ko-KR" sz="1200" dirty="0">
                    <a:latin typeface="+mn-ea"/>
                  </a:rPr>
                  <a:t>, test</a:t>
                </a:r>
                <a:r>
                  <a:rPr lang="ko-KR" altLang="en-US" sz="1200" dirty="0">
                    <a:latin typeface="+mn-ea"/>
                  </a:rPr>
                  <a:t>시에는 가능하지 않다</a:t>
                </a:r>
                <a:r>
                  <a:rPr lang="en-US" altLang="ko-KR" sz="1200" dirty="0">
                    <a:latin typeface="+mn-ea"/>
                  </a:rPr>
                  <a:t>.</a:t>
                </a:r>
              </a:p>
              <a:p>
                <a:endParaRPr lang="ko-KR" altLang="en-US" dirty="0"/>
              </a:p>
            </p:txBody>
          </p:sp>
        </mc:Fallback>
      </mc:AlternateContent>
      <p:sp>
        <p:nvSpPr>
          <p:cNvPr id="4" name="슬라이드 번호 개체 틀 3">
            <a:extLst>
              <a:ext uri="{FF2B5EF4-FFF2-40B4-BE49-F238E27FC236}">
                <a16:creationId xmlns:a16="http://schemas.microsoft.com/office/drawing/2014/main" id="{DEB0252B-11EC-81B0-9DE5-B447B08D7436}"/>
              </a:ext>
            </a:extLst>
          </p:cNvPr>
          <p:cNvSpPr>
            <a:spLocks noGrp="1"/>
          </p:cNvSpPr>
          <p:nvPr>
            <p:ph type="sldNum" sz="quarter" idx="5"/>
          </p:nvPr>
        </p:nvSpPr>
        <p:spPr/>
        <p:txBody>
          <a:bodyPr/>
          <a:lstStyle/>
          <a:p>
            <a:pPr>
              <a:defRPr/>
            </a:pPr>
            <a:fld id="{79642909-6448-426E-9ED7-EFF6CDC2E25C}" type="slidenum">
              <a:rPr lang="ko-KR" altLang="en-US" smtClean="0"/>
              <a:pPr>
                <a:defRPr/>
              </a:pPr>
              <a:t>26</a:t>
            </a:fld>
            <a:endParaRPr lang="en-US" altLang="ko-KR" dirty="0"/>
          </a:p>
        </p:txBody>
      </p:sp>
    </p:spTree>
    <p:extLst>
      <p:ext uri="{BB962C8B-B14F-4D97-AF65-F5344CB8AC3E}">
        <p14:creationId xmlns:p14="http://schemas.microsoft.com/office/powerpoint/2010/main" val="417910403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CF050D-A99C-11C6-B83A-9E93C2A35741}"/>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5A6ED90A-8985-26CC-0D01-4523AC5E74A8}"/>
              </a:ext>
            </a:extLst>
          </p:cNvPr>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슬라이드 노트 개체 틀 2">
                <a:extLst>
                  <a:ext uri="{FF2B5EF4-FFF2-40B4-BE49-F238E27FC236}">
                    <a16:creationId xmlns:a16="http://schemas.microsoft.com/office/drawing/2014/main" id="{E5D3A5D2-3772-2E1F-6D20-36F741B3D941}"/>
                  </a:ext>
                </a:extLst>
              </p:cNvPr>
              <p:cNvSpPr>
                <a:spLocks noGrp="1"/>
              </p:cNvSpPr>
              <p:nvPr>
                <p:ph type="body" idx="1"/>
              </p:nvPr>
            </p:nvSpPr>
            <p:spPr/>
            <p:txBody>
              <a:bodyPr/>
              <a:lstStyle/>
              <a:p>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안녕하십니까</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endParaRPr lang="ko-KR" altLang="en-US" dirty="0">
                  <a:effectLst/>
                </a:endParaRPr>
              </a:p>
              <a:p>
                <a:r>
                  <a:rPr kumimoji="1" lang="ko-KR" altLang="en-US" sz="1200" b="0" i="0" kern="1200" dirty="0" err="1">
                    <a:solidFill>
                      <a:schemeClr val="tx1"/>
                    </a:solidFill>
                    <a:effectLst/>
                    <a:latin typeface="맑은 고딕" panose="020B0503020000020004" pitchFamily="50" charset="-127"/>
                    <a:ea typeface="맑은 고딕" panose="020B0503020000020004" pitchFamily="50" charset="-127"/>
                    <a:cs typeface="+mn-cs"/>
                  </a:rPr>
                  <a:t>김선중</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 선임입니다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p>
              <a:p>
                <a:b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br>
                <a:endPar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endParaRPr>
              </a:p>
              <a:p>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파이썬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gymnasium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라이브러리에서</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환경이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state transition</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과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reward</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를 제공한다는 것에 대한 근거를 찾아보았습니다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p>
              <a:p>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- 1_gym_step_1.png</a:t>
                </a:r>
              </a:p>
              <a:p>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- 2_gym_step_2.png</a:t>
                </a:r>
              </a:p>
              <a:p>
                <a:b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br>
                <a:endPar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endParaRPr>
              </a:p>
              <a:p>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출처는 </a:t>
                </a:r>
                <a:r>
                  <a:rPr kumimoji="1" lang="en-US" altLang="ko-KR" sz="1200" b="0" i="0" u="sng" kern="1200" dirty="0">
                    <a:solidFill>
                      <a:schemeClr val="tx1"/>
                    </a:solidFill>
                    <a:effectLst/>
                    <a:latin typeface="맑은 고딕" panose="020B0503020000020004" pitchFamily="50" charset="-127"/>
                    <a:ea typeface="맑은 고딕" panose="020B0503020000020004" pitchFamily="50" charset="-127"/>
                    <a:cs typeface="+mn-cs"/>
                    <a:hlinkClick r:id="rId3"/>
                  </a:rPr>
                  <a:t>https://gymnasium.farama.org/api/env/</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 입니다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Env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클래스의 맨 처음 메소드인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step</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은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action</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을 인자로 받고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next observation, reward</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를 </a:t>
                </a:r>
                <a:r>
                  <a:rPr kumimoji="1" lang="ko-KR" altLang="en-US" sz="1200" b="0" i="0" kern="1200" dirty="0" err="1">
                    <a:solidFill>
                      <a:schemeClr val="tx1"/>
                    </a:solidFill>
                    <a:effectLst/>
                    <a:latin typeface="맑은 고딕" panose="020B0503020000020004" pitchFamily="50" charset="-127"/>
                    <a:ea typeface="맑은 고딕" panose="020B0503020000020004" pitchFamily="50" charset="-127"/>
                    <a:cs typeface="+mn-cs"/>
                  </a:rPr>
                  <a:t>리턴합니다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이때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observation</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은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state</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과 거의 비슷한 것이라고 해석 가능합니다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p>
              <a:p>
                <a:b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br>
                <a:endPar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endParaRPr>
              </a:p>
              <a:p>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또한 환경모델의 의미에 대해서도 찾아보았습니다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state, action</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이 주어졌을 때</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next state</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과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reward</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를 예측하는 모델을 환경모델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(model of the environment)</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이라고 하고 있습니다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p>
              <a:p>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- 3_environment_model.png</a:t>
                </a:r>
              </a:p>
              <a:p>
                <a:b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br>
                <a:endPar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endParaRPr>
              </a:p>
              <a:p>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출처는 강화학습의 교과서로 많이 활용되는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Sutton</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의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"Reinforcement Learning" (</a:t>
                </a:r>
                <a:r>
                  <a:rPr kumimoji="1" lang="en-US" altLang="ko-KR" sz="1200" b="0" i="0" u="sng" kern="1200" dirty="0">
                    <a:solidFill>
                      <a:schemeClr val="tx1"/>
                    </a:solidFill>
                    <a:effectLst/>
                    <a:latin typeface="맑은 고딕" panose="020B0503020000020004" pitchFamily="50" charset="-127"/>
                    <a:ea typeface="맑은 고딕" panose="020B0503020000020004" pitchFamily="50" charset="-127"/>
                    <a:cs typeface="+mn-cs"/>
                    <a:hlinkClick r:id="rId4"/>
                  </a:rPr>
                  <a:t>https://web.stanford.edu/class/psych209/Readings/SuttonBartoIPRLBook2ndEd.pdf</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1</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장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3</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절입니다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이 책의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3</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장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5</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절과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6</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절에 해당 내용이 더 자세히 나오고 있는데</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강화학습의 배경이 되는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(finite) MDP</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가 구성되려면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p(s',</a:t>
                </a:r>
                <a:r>
                  <a:rPr kumimoji="1" lang="en-US" altLang="ko-KR" sz="1200" b="0" i="0" kern="1200" dirty="0" err="1">
                    <a:solidFill>
                      <a:schemeClr val="tx1"/>
                    </a:solidFill>
                    <a:effectLst/>
                    <a:latin typeface="맑은 고딕" panose="020B0503020000020004" pitchFamily="50" charset="-127"/>
                    <a:ea typeface="맑은 고딕" panose="020B0503020000020004" pitchFamily="50" charset="-127"/>
                    <a:cs typeface="+mn-cs"/>
                  </a:rPr>
                  <a:t>r|s,a</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가 필요하다고 되어 있습니다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이를 통해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p(s'|</a:t>
                </a:r>
                <a:r>
                  <a:rPr kumimoji="1" lang="en-US" altLang="ko-KR" sz="1200" b="0" i="0" kern="1200" dirty="0" err="1">
                    <a:solidFill>
                      <a:schemeClr val="tx1"/>
                    </a:solidFill>
                    <a:effectLst/>
                    <a:latin typeface="맑은 고딕" panose="020B0503020000020004" pitchFamily="50" charset="-127"/>
                    <a:ea typeface="맑은 고딕" panose="020B0503020000020004" pitchFamily="50" charset="-127"/>
                    <a:cs typeface="+mn-cs"/>
                  </a:rPr>
                  <a:t>s,a</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와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r(</a:t>
                </a:r>
                <a:r>
                  <a:rPr kumimoji="1" lang="en-US" altLang="ko-KR" sz="1200" b="0" i="0" kern="1200" dirty="0" err="1">
                    <a:solidFill>
                      <a:schemeClr val="tx1"/>
                    </a:solidFill>
                    <a:effectLst/>
                    <a:latin typeface="맑은 고딕" panose="020B0503020000020004" pitchFamily="50" charset="-127"/>
                    <a:ea typeface="맑은 고딕" panose="020B0503020000020004" pitchFamily="50" charset="-127"/>
                    <a:cs typeface="+mn-cs"/>
                  </a:rPr>
                  <a:t>s,a</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을 계산할 수 있음이 식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(3.7), (3.8)</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에 설명되어 있습니다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p>
              <a:p>
                <a:b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br>
                <a:endPar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endParaRPr>
              </a:p>
              <a:p>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이것들에 따르면</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일반적인 강화학습에서 환경이 구성됨에 있어서 두 환경모델인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state transition probability p(s'|</a:t>
                </a:r>
                <a:r>
                  <a:rPr kumimoji="1" lang="en-US" altLang="ko-KR" sz="1200" b="0" i="0" kern="1200" dirty="0" err="1">
                    <a:solidFill>
                      <a:schemeClr val="tx1"/>
                    </a:solidFill>
                    <a:effectLst/>
                    <a:latin typeface="맑은 고딕" panose="020B0503020000020004" pitchFamily="50" charset="-127"/>
                    <a:ea typeface="맑은 고딕" panose="020B0503020000020004" pitchFamily="50" charset="-127"/>
                    <a:cs typeface="+mn-cs"/>
                  </a:rPr>
                  <a:t>s,a</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와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reward function r(</a:t>
                </a:r>
                <a:r>
                  <a:rPr kumimoji="1" lang="en-US" altLang="ko-KR" sz="1200" b="0" i="0" kern="1200" dirty="0" err="1">
                    <a:solidFill>
                      <a:schemeClr val="tx1"/>
                    </a:solidFill>
                    <a:effectLst/>
                    <a:latin typeface="맑은 고딕" panose="020B0503020000020004" pitchFamily="50" charset="-127"/>
                    <a:ea typeface="맑은 고딕" panose="020B0503020000020004" pitchFamily="50" charset="-127"/>
                    <a:cs typeface="+mn-cs"/>
                  </a:rPr>
                  <a:t>s,a</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이 반드시 정의되어야 함을 알 수 있을 것 같습니다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그리고 이 환경모델을 토대로 해야만 강화학습 모델을 만들 수 있을 것 같습니다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p>
              <a:p>
                <a:b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br>
                <a:endPar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endParaRPr>
              </a:p>
              <a:p>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DQN</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이나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DDPG</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와 같은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RL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알고리즘이 환경모델을 알아야 한다고 말하려는 것은 아닙니다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실제로 이 알고리즘들은 환경모델을 모르는 채로 환경을 추정해가며 학습합니다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(model-free).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하지만 일단 강화학습 문제가 성립하기 위해서는 환경모델이 구성되어 있어야 할 것 같다는 취지에서 </a:t>
                </a:r>
                <a:r>
                  <a:rPr kumimoji="1" lang="ko-KR" altLang="en-US" sz="1200" b="0" i="0" kern="1200" dirty="0" err="1">
                    <a:solidFill>
                      <a:schemeClr val="tx1"/>
                    </a:solidFill>
                    <a:effectLst/>
                    <a:latin typeface="맑은 고딕" panose="020B0503020000020004" pitchFamily="50" charset="-127"/>
                    <a:ea typeface="맑은 고딕" panose="020B0503020000020004" pitchFamily="50" charset="-127"/>
                    <a:cs typeface="+mn-cs"/>
                  </a:rPr>
                  <a:t>공유드립니다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p>
              <a:p>
                <a:b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br>
                <a:endPar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endParaRPr>
              </a:p>
              <a:p>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다만</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이상은 일반적인 강화학습에 대한 이야기이므로</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공정 상황에서 강화학습이 어떻게 적용될 수 있을지 하는 문제에 대해서는 더 찾아보겠습니다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p>
              <a:p>
                <a:b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br>
                <a:endPar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endParaRPr>
              </a:p>
              <a:p>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감사합니다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p>
              <a:p>
                <a:r>
                  <a:rPr kumimoji="1" lang="ko-KR" altLang="en-US" sz="1200" b="0" i="0" kern="1200" dirty="0" err="1">
                    <a:solidFill>
                      <a:schemeClr val="tx1"/>
                    </a:solidFill>
                    <a:effectLst/>
                    <a:latin typeface="맑은 고딕" panose="020B0503020000020004" pitchFamily="50" charset="-127"/>
                    <a:ea typeface="맑은 고딕" panose="020B0503020000020004" pitchFamily="50" charset="-127"/>
                    <a:cs typeface="+mn-cs"/>
                  </a:rPr>
                  <a:t>김선중</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 드림</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p>
              <a:p>
                <a:endParaRPr lang="en-US" altLang="ko-KR" dirty="0"/>
              </a:p>
            </p:txBody>
          </p:sp>
        </mc:Choice>
        <mc:Fallback xmlns="">
          <p:sp>
            <p:nvSpPr>
              <p:cNvPr id="3" name="슬라이드 노트 개체 틀 2">
                <a:extLst>
                  <a:ext uri="{FF2B5EF4-FFF2-40B4-BE49-F238E27FC236}">
                    <a16:creationId xmlns:a16="http://schemas.microsoft.com/office/drawing/2014/main" id="{DA150843-E663-57CD-7577-6F739DE9EB42}"/>
                  </a:ext>
                </a:extLst>
              </p:cNvPr>
              <p:cNvSpPr>
                <a:spLocks noGrp="1"/>
              </p:cNvSpPr>
              <p:nvPr>
                <p:ph type="body" idx="1"/>
              </p:nvPr>
            </p:nvSpPr>
            <p:spPr/>
            <p:txBody>
              <a:bodyPr/>
              <a:lstStyle/>
              <a:p>
                <a:pPr marL="180000" indent="-180000">
                  <a:buFont typeface="Arial" panose="020B0604020202020204" pitchFamily="34" charset="0"/>
                  <a:buChar char="•"/>
                </a:pPr>
                <a:r>
                  <a:rPr lang="en-US" altLang="ko-KR" sz="1200" dirty="0">
                    <a:latin typeface="+mn-ea"/>
                  </a:rPr>
                  <a:t>DQN</a:t>
                </a:r>
                <a:r>
                  <a:rPr lang="ko-KR" altLang="en-US" sz="1200" dirty="0">
                    <a:latin typeface="+mn-ea"/>
                  </a:rPr>
                  <a:t>과</a:t>
                </a:r>
                <a:r>
                  <a:rPr lang="en-US" altLang="ko-KR" sz="1200" dirty="0">
                    <a:latin typeface="+mn-ea"/>
                  </a:rPr>
                  <a:t> DDPG</a:t>
                </a:r>
                <a:r>
                  <a:rPr lang="ko-KR" altLang="en-US" sz="1200" dirty="0">
                    <a:latin typeface="+mn-ea"/>
                  </a:rPr>
                  <a:t>의 </a:t>
                </a:r>
                <a:r>
                  <a:rPr lang="en-US" altLang="ko-KR" sz="1200" dirty="0">
                    <a:latin typeface="+mn-ea"/>
                  </a:rPr>
                  <a:t>pseudo-code</a:t>
                </a:r>
                <a:r>
                  <a:rPr lang="ko-KR" altLang="en-US" sz="1200" dirty="0">
                    <a:latin typeface="+mn-ea"/>
                  </a:rPr>
                  <a:t>에서 </a:t>
                </a:r>
                <a:r>
                  <a:rPr lang="en-US" altLang="ko-KR" sz="1200" i="0" dirty="0">
                    <a:latin typeface="Cambria Math" panose="02040503050406030204" pitchFamily="18" charset="0"/>
                  </a:rPr>
                  <a:t>𝑠’</a:t>
                </a:r>
                <a:r>
                  <a:rPr lang="en-US" altLang="ko-KR" sz="1200" dirty="0">
                    <a:latin typeface="+mn-ea"/>
                  </a:rPr>
                  <a:t> </a:t>
                </a:r>
                <a:r>
                  <a:rPr lang="ko-KR" altLang="en-US" sz="1200" dirty="0">
                    <a:latin typeface="+mn-ea"/>
                  </a:rPr>
                  <a:t>혹은 </a:t>
                </a:r>
                <a:r>
                  <a:rPr lang="en-US" altLang="ko-KR" sz="1200" i="0" dirty="0">
                    <a:latin typeface="Cambria Math" panose="02040503050406030204" pitchFamily="18" charset="0"/>
                  </a:rPr>
                  <a:t>𝑠_(</a:t>
                </a:r>
                <a:r>
                  <a:rPr lang="en-US" altLang="ko-KR" sz="1200" b="0" i="0" dirty="0">
                    <a:latin typeface="Cambria Math" panose="02040503050406030204" pitchFamily="18" charset="0"/>
                  </a:rPr>
                  <a:t>𝑡+1)</a:t>
                </a:r>
                <a:r>
                  <a:rPr lang="ko-KR" altLang="en-US" sz="1200" dirty="0">
                    <a:latin typeface="+mn-ea"/>
                  </a:rPr>
                  <a:t>을 </a:t>
                </a:r>
                <a:r>
                  <a:rPr lang="en-US" altLang="ko-KR" sz="1200" dirty="0">
                    <a:latin typeface="+mn-ea"/>
                  </a:rPr>
                  <a:t>observe</a:t>
                </a:r>
                <a:r>
                  <a:rPr lang="ko-KR" altLang="en-US" sz="1200" dirty="0">
                    <a:latin typeface="+mn-ea"/>
                  </a:rPr>
                  <a:t>한다고 되어 있다</a:t>
                </a:r>
                <a:r>
                  <a:rPr lang="en-US" altLang="ko-KR" sz="1200" dirty="0">
                    <a:latin typeface="+mn-ea"/>
                  </a:rPr>
                  <a:t>. DQN </a:t>
                </a:r>
                <a:r>
                  <a:rPr lang="ko-KR" altLang="en-US" sz="1200" dirty="0">
                    <a:latin typeface="+mn-ea"/>
                  </a:rPr>
                  <a:t>논문에서의 </a:t>
                </a:r>
                <a:r>
                  <a:rPr lang="en-US" altLang="ko-KR" sz="1200" dirty="0">
                    <a:latin typeface="+mn-ea"/>
                  </a:rPr>
                  <a:t>DQN</a:t>
                </a:r>
                <a:r>
                  <a:rPr lang="ko-KR" altLang="en-US" sz="1200" dirty="0">
                    <a:latin typeface="+mn-ea"/>
                  </a:rPr>
                  <a:t>은 </a:t>
                </a:r>
                <a:r>
                  <a:rPr lang="en-US" altLang="ko-KR" sz="1200" dirty="0" err="1">
                    <a:latin typeface="+mn-ea"/>
                  </a:rPr>
                  <a:t>atari</a:t>
                </a:r>
                <a:r>
                  <a:rPr lang="en-US" altLang="ko-KR" sz="1200" dirty="0">
                    <a:latin typeface="+mn-ea"/>
                  </a:rPr>
                  <a:t> </a:t>
                </a:r>
                <a:r>
                  <a:rPr lang="ko-KR" altLang="en-US" sz="1200" dirty="0">
                    <a:latin typeface="+mn-ea"/>
                  </a:rPr>
                  <a:t>문제를 푸는 것이므로 바로 다음 순간의 화면을 </a:t>
                </a:r>
                <a:r>
                  <a:rPr lang="en-US" altLang="ko-KR" sz="1200" dirty="0">
                    <a:latin typeface="+mn-ea"/>
                  </a:rPr>
                  <a:t>CNN</a:t>
                </a:r>
                <a:r>
                  <a:rPr lang="ko-KR" altLang="en-US" sz="1200" dirty="0">
                    <a:latin typeface="+mn-ea"/>
                  </a:rPr>
                  <a:t>으로 인식할 수 있고 그렇게 </a:t>
                </a:r>
                <a:r>
                  <a:rPr lang="en-US" altLang="ko-KR" sz="1200" dirty="0">
                    <a:latin typeface="+mn-ea"/>
                  </a:rPr>
                  <a:t>next state</a:t>
                </a:r>
                <a:r>
                  <a:rPr lang="ko-KR" altLang="en-US" sz="1200" dirty="0">
                    <a:latin typeface="+mn-ea"/>
                  </a:rPr>
                  <a:t>를 정하는 식으로 되어 있다</a:t>
                </a:r>
                <a:r>
                  <a:rPr lang="en-US" altLang="ko-KR" sz="1200" dirty="0">
                    <a:latin typeface="+mn-ea"/>
                  </a:rPr>
                  <a:t>. </a:t>
                </a:r>
                <a:r>
                  <a:rPr lang="ko-KR" altLang="en-US" sz="1200" dirty="0">
                    <a:latin typeface="+mn-ea"/>
                  </a:rPr>
                  <a:t>즉 </a:t>
                </a:r>
                <a:r>
                  <a:rPr lang="en-US" altLang="ko-KR" sz="1200" dirty="0">
                    <a:latin typeface="+mn-ea"/>
                  </a:rPr>
                  <a:t>emulator</a:t>
                </a:r>
                <a:r>
                  <a:rPr lang="ko-KR" altLang="en-US" sz="1200" dirty="0">
                    <a:latin typeface="+mn-ea"/>
                  </a:rPr>
                  <a:t>가 있어서 문제가 없다</a:t>
                </a:r>
                <a:r>
                  <a:rPr lang="en-US" altLang="ko-KR" sz="1200" dirty="0">
                    <a:latin typeface="+mn-ea"/>
                  </a:rPr>
                  <a:t>.</a:t>
                </a:r>
              </a:p>
              <a:p>
                <a:pPr marL="180000" indent="-180000">
                  <a:buFont typeface="Arial" panose="020B0604020202020204" pitchFamily="34" charset="0"/>
                  <a:buChar char="•"/>
                </a:pPr>
                <a:r>
                  <a:rPr lang="en-US" altLang="ko-KR" sz="1200" dirty="0">
                    <a:latin typeface="+mn-ea"/>
                  </a:rPr>
                  <a:t>DDQN </a:t>
                </a:r>
                <a:r>
                  <a:rPr lang="ko-KR" altLang="en-US" sz="1200" dirty="0">
                    <a:latin typeface="+mn-ea"/>
                  </a:rPr>
                  <a:t>논문에서는 </a:t>
                </a:r>
                <a:r>
                  <a:rPr lang="en-US" altLang="ko-KR" sz="1200" dirty="0">
                    <a:latin typeface="+mn-ea"/>
                  </a:rPr>
                  <a:t>cartpole, gripper(</a:t>
                </a:r>
                <a:r>
                  <a:rPr lang="ko-KR" altLang="en-US" sz="1200" dirty="0" err="1">
                    <a:latin typeface="+mn-ea"/>
                  </a:rPr>
                  <a:t>로봇팔</a:t>
                </a:r>
                <a:r>
                  <a:rPr lang="en-US" altLang="ko-KR" sz="1200" dirty="0">
                    <a:latin typeface="+mn-ea"/>
                  </a:rPr>
                  <a:t>), puck striking, locomotion(</a:t>
                </a:r>
                <a:r>
                  <a:rPr lang="ko-KR" altLang="en-US" sz="1200" dirty="0">
                    <a:latin typeface="+mn-ea"/>
                  </a:rPr>
                  <a:t>자율보행</a:t>
                </a:r>
                <a:r>
                  <a:rPr lang="en-US" altLang="ko-KR" sz="1200" dirty="0">
                    <a:latin typeface="+mn-ea"/>
                  </a:rPr>
                  <a:t>) </a:t>
                </a:r>
                <a:r>
                  <a:rPr lang="ko-KR" altLang="en-US" sz="1200" dirty="0">
                    <a:latin typeface="+mn-ea"/>
                  </a:rPr>
                  <a:t>등의 문제를 다뤘고 그때 </a:t>
                </a:r>
                <a:r>
                  <a:rPr lang="en-US" altLang="ko-KR" sz="1200" dirty="0">
                    <a:latin typeface="+mn-ea"/>
                  </a:rPr>
                  <a:t>emulator</a:t>
                </a:r>
                <a:r>
                  <a:rPr lang="ko-KR" altLang="en-US" sz="1200" dirty="0">
                    <a:latin typeface="+mn-ea"/>
                  </a:rPr>
                  <a:t>로서 물리엔진 </a:t>
                </a:r>
                <a:r>
                  <a:rPr lang="en-US" altLang="ko-KR" sz="1200" dirty="0" err="1">
                    <a:latin typeface="+mn-ea"/>
                  </a:rPr>
                  <a:t>MuJoCo</a:t>
                </a:r>
                <a:r>
                  <a:rPr lang="ko-KR" altLang="en-US" sz="1200" dirty="0">
                    <a:latin typeface="+mn-ea"/>
                  </a:rPr>
                  <a:t>를 사용했다고 되어 있다</a:t>
                </a:r>
                <a:r>
                  <a:rPr lang="en-US" altLang="ko-KR" sz="1200" dirty="0">
                    <a:latin typeface="+mn-ea"/>
                  </a:rPr>
                  <a:t>.</a:t>
                </a:r>
              </a:p>
              <a:p>
                <a:pPr marL="180000" indent="-180000">
                  <a:buFont typeface="Arial" panose="020B0604020202020204" pitchFamily="34" charset="0"/>
                  <a:buChar char="•"/>
                </a:pPr>
                <a:r>
                  <a:rPr lang="ko-KR" altLang="en-US" sz="1200" dirty="0">
                    <a:latin typeface="+mn-ea"/>
                  </a:rPr>
                  <a:t>하지만 일반적인 공정 문제에서는</a:t>
                </a:r>
                <a:r>
                  <a:rPr lang="en-US" altLang="ko-KR" sz="1200" dirty="0">
                    <a:latin typeface="+mn-ea"/>
                  </a:rPr>
                  <a:t>, next state</a:t>
                </a:r>
                <a:r>
                  <a:rPr lang="ko-KR" altLang="en-US" sz="1200" dirty="0">
                    <a:latin typeface="+mn-ea"/>
                  </a:rPr>
                  <a:t>는 모든 </a:t>
                </a:r>
                <a:r>
                  <a:rPr lang="en-US" altLang="ko-KR" sz="1200" dirty="0">
                    <a:latin typeface="+mn-ea"/>
                  </a:rPr>
                  <a:t>state</a:t>
                </a:r>
                <a:r>
                  <a:rPr lang="ko-KR" altLang="en-US" sz="1200" dirty="0">
                    <a:latin typeface="+mn-ea"/>
                  </a:rPr>
                  <a:t>를 실시간으로 측정하지 않는 이상 </a:t>
                </a:r>
                <a:r>
                  <a:rPr lang="en-US" altLang="ko-KR" sz="1200" dirty="0">
                    <a:latin typeface="+mn-ea"/>
                  </a:rPr>
                  <a:t>next state</a:t>
                </a:r>
                <a:r>
                  <a:rPr lang="ko-KR" altLang="en-US" sz="1200" dirty="0">
                    <a:latin typeface="+mn-ea"/>
                  </a:rPr>
                  <a:t>를 얻을 수 없다</a:t>
                </a:r>
                <a:r>
                  <a:rPr lang="en-US" altLang="ko-KR" sz="1200" dirty="0">
                    <a:latin typeface="+mn-ea"/>
                  </a:rPr>
                  <a:t>. </a:t>
                </a:r>
                <a:r>
                  <a:rPr lang="ko-KR" altLang="en-US" sz="1200" dirty="0">
                    <a:latin typeface="+mn-ea"/>
                  </a:rPr>
                  <a:t>학습 시에는 </a:t>
                </a:r>
                <a:r>
                  <a:rPr lang="ko-KR" altLang="en-US" sz="1200" dirty="0" err="1">
                    <a:latin typeface="+mn-ea"/>
                  </a:rPr>
                  <a:t>쌓여있는</a:t>
                </a:r>
                <a:r>
                  <a:rPr lang="ko-KR" altLang="en-US" sz="1200" dirty="0">
                    <a:latin typeface="+mn-ea"/>
                  </a:rPr>
                  <a:t> </a:t>
                </a:r>
                <a:r>
                  <a:rPr lang="en-US" altLang="ko-KR" sz="1200" dirty="0">
                    <a:latin typeface="+mn-ea"/>
                  </a:rPr>
                  <a:t>next state</a:t>
                </a:r>
                <a:r>
                  <a:rPr lang="ko-KR" altLang="en-US" sz="1200" dirty="0">
                    <a:latin typeface="+mn-ea"/>
                  </a:rPr>
                  <a:t>를 사용할 수 있겠고</a:t>
                </a:r>
                <a:r>
                  <a:rPr lang="en-US" altLang="ko-KR" sz="1200" dirty="0">
                    <a:latin typeface="+mn-ea"/>
                  </a:rPr>
                  <a:t>, </a:t>
                </a:r>
                <a:r>
                  <a:rPr lang="ko-KR" altLang="en-US" sz="1200" dirty="0">
                    <a:latin typeface="+mn-ea"/>
                  </a:rPr>
                  <a:t>이것이 일정 부분 도움이 될 수 있겠지만</a:t>
                </a:r>
                <a:r>
                  <a:rPr lang="en-US" altLang="ko-KR" sz="1200" dirty="0">
                    <a:latin typeface="+mn-ea"/>
                  </a:rPr>
                  <a:t>, test</a:t>
                </a:r>
                <a:r>
                  <a:rPr lang="ko-KR" altLang="en-US" sz="1200" dirty="0">
                    <a:latin typeface="+mn-ea"/>
                  </a:rPr>
                  <a:t>시에는 가능하지 않다</a:t>
                </a:r>
                <a:r>
                  <a:rPr lang="en-US" altLang="ko-KR" sz="1200" dirty="0">
                    <a:latin typeface="+mn-ea"/>
                  </a:rPr>
                  <a:t>.</a:t>
                </a:r>
              </a:p>
              <a:p>
                <a:endParaRPr lang="ko-KR" altLang="en-US" dirty="0"/>
              </a:p>
            </p:txBody>
          </p:sp>
        </mc:Fallback>
      </mc:AlternateContent>
      <p:sp>
        <p:nvSpPr>
          <p:cNvPr id="4" name="슬라이드 번호 개체 틀 3">
            <a:extLst>
              <a:ext uri="{FF2B5EF4-FFF2-40B4-BE49-F238E27FC236}">
                <a16:creationId xmlns:a16="http://schemas.microsoft.com/office/drawing/2014/main" id="{B5EBEB82-8195-A7E3-E738-4AB564E8BA2E}"/>
              </a:ext>
            </a:extLst>
          </p:cNvPr>
          <p:cNvSpPr>
            <a:spLocks noGrp="1"/>
          </p:cNvSpPr>
          <p:nvPr>
            <p:ph type="sldNum" sz="quarter" idx="5"/>
          </p:nvPr>
        </p:nvSpPr>
        <p:spPr/>
        <p:txBody>
          <a:bodyPr/>
          <a:lstStyle/>
          <a:p>
            <a:pPr>
              <a:defRPr/>
            </a:pPr>
            <a:fld id="{79642909-6448-426E-9ED7-EFF6CDC2E25C}" type="slidenum">
              <a:rPr lang="ko-KR" altLang="en-US" smtClean="0"/>
              <a:pPr>
                <a:defRPr/>
              </a:pPr>
              <a:t>27</a:t>
            </a:fld>
            <a:endParaRPr lang="en-US" altLang="ko-KR" dirty="0"/>
          </a:p>
        </p:txBody>
      </p:sp>
    </p:spTree>
    <p:extLst>
      <p:ext uri="{BB962C8B-B14F-4D97-AF65-F5344CB8AC3E}">
        <p14:creationId xmlns:p14="http://schemas.microsoft.com/office/powerpoint/2010/main" val="14011600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55942E-40DF-83ED-DE31-1ED503A685FF}"/>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010E2BF3-E8C5-E7A2-F70B-DD8ACECD72F4}"/>
              </a:ext>
            </a:extLst>
          </p:cNvPr>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슬라이드 노트 개체 틀 2">
                <a:extLst>
                  <a:ext uri="{FF2B5EF4-FFF2-40B4-BE49-F238E27FC236}">
                    <a16:creationId xmlns:a16="http://schemas.microsoft.com/office/drawing/2014/main" id="{C9C33E6E-5BB3-413F-4A90-8F73660CE7BE}"/>
                  </a:ext>
                </a:extLst>
              </p:cNvPr>
              <p:cNvSpPr>
                <a:spLocks noGrp="1"/>
              </p:cNvSpPr>
              <p:nvPr>
                <p:ph type="body" idx="1"/>
              </p:nvPr>
            </p:nvSpPr>
            <p:spPr/>
            <p:txBody>
              <a:bodyPr/>
              <a:lstStyle/>
              <a:p>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안녕하십니까</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endParaRPr lang="ko-KR" altLang="en-US" dirty="0">
                  <a:effectLst/>
                </a:endParaRPr>
              </a:p>
              <a:p>
                <a:r>
                  <a:rPr kumimoji="1" lang="ko-KR" altLang="en-US" sz="1200" b="0" i="0" kern="1200" dirty="0" err="1">
                    <a:solidFill>
                      <a:schemeClr val="tx1"/>
                    </a:solidFill>
                    <a:effectLst/>
                    <a:latin typeface="맑은 고딕" panose="020B0503020000020004" pitchFamily="50" charset="-127"/>
                    <a:ea typeface="맑은 고딕" panose="020B0503020000020004" pitchFamily="50" charset="-127"/>
                    <a:cs typeface="+mn-cs"/>
                  </a:rPr>
                  <a:t>김선중</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 선임입니다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p>
              <a:p>
                <a:b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br>
                <a:endPar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endParaRPr>
              </a:p>
              <a:p>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파이썬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gymnasium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라이브러리에서</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환경이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state transition</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과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reward</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를 제공한다는 것에 대한 근거를 찾아보았습니다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p>
              <a:p>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- 1_gym_step_1.png</a:t>
                </a:r>
              </a:p>
              <a:p>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- 2_gym_step_2.png</a:t>
                </a:r>
              </a:p>
              <a:p>
                <a:b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br>
                <a:endPar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endParaRPr>
              </a:p>
              <a:p>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출처는 </a:t>
                </a:r>
                <a:r>
                  <a:rPr kumimoji="1" lang="en-US" altLang="ko-KR" sz="1200" b="0" i="0" u="sng" kern="1200" dirty="0">
                    <a:solidFill>
                      <a:schemeClr val="tx1"/>
                    </a:solidFill>
                    <a:effectLst/>
                    <a:latin typeface="맑은 고딕" panose="020B0503020000020004" pitchFamily="50" charset="-127"/>
                    <a:ea typeface="맑은 고딕" panose="020B0503020000020004" pitchFamily="50" charset="-127"/>
                    <a:cs typeface="+mn-cs"/>
                    <a:hlinkClick r:id="rId3"/>
                  </a:rPr>
                  <a:t>https://gymnasium.farama.org/api/env/</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 입니다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Env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클래스의 맨 처음 메소드인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step</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은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action</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을 인자로 받고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next observation, reward</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를 </a:t>
                </a:r>
                <a:r>
                  <a:rPr kumimoji="1" lang="ko-KR" altLang="en-US" sz="1200" b="0" i="0" kern="1200" dirty="0" err="1">
                    <a:solidFill>
                      <a:schemeClr val="tx1"/>
                    </a:solidFill>
                    <a:effectLst/>
                    <a:latin typeface="맑은 고딕" panose="020B0503020000020004" pitchFamily="50" charset="-127"/>
                    <a:ea typeface="맑은 고딕" panose="020B0503020000020004" pitchFamily="50" charset="-127"/>
                    <a:cs typeface="+mn-cs"/>
                  </a:rPr>
                  <a:t>리턴합니다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이때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observation</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은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state</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과 거의 비슷한 것이라고 해석 가능합니다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p>
              <a:p>
                <a:b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br>
                <a:endPar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endParaRPr>
              </a:p>
              <a:p>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또한 환경모델의 의미에 대해서도 찾아보았습니다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state, action</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이 주어졌을 때</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next state</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과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reward</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를 예측하는 모델을 환경모델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(model of the environment)</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이라고 하고 있습니다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p>
              <a:p>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- 3_environment_model.png</a:t>
                </a:r>
              </a:p>
              <a:p>
                <a:b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br>
                <a:endPar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endParaRPr>
              </a:p>
              <a:p>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출처는 강화학습의 교과서로 많이 활용되는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Sutton</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의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"Reinforcement Learning" (</a:t>
                </a:r>
                <a:r>
                  <a:rPr kumimoji="1" lang="en-US" altLang="ko-KR" sz="1200" b="0" i="0" u="sng" kern="1200" dirty="0">
                    <a:solidFill>
                      <a:schemeClr val="tx1"/>
                    </a:solidFill>
                    <a:effectLst/>
                    <a:latin typeface="맑은 고딕" panose="020B0503020000020004" pitchFamily="50" charset="-127"/>
                    <a:ea typeface="맑은 고딕" panose="020B0503020000020004" pitchFamily="50" charset="-127"/>
                    <a:cs typeface="+mn-cs"/>
                    <a:hlinkClick r:id="rId4"/>
                  </a:rPr>
                  <a:t>https://web.stanford.edu/class/psych209/Readings/SuttonBartoIPRLBook2ndEd.pdf</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1</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장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3</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절입니다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이 책의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3</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장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5</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절과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6</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절에 해당 내용이 더 자세히 나오고 있는데</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강화학습의 배경이 되는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(finite) MDP</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가 구성되려면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p(s',</a:t>
                </a:r>
                <a:r>
                  <a:rPr kumimoji="1" lang="en-US" altLang="ko-KR" sz="1200" b="0" i="0" kern="1200" dirty="0" err="1">
                    <a:solidFill>
                      <a:schemeClr val="tx1"/>
                    </a:solidFill>
                    <a:effectLst/>
                    <a:latin typeface="맑은 고딕" panose="020B0503020000020004" pitchFamily="50" charset="-127"/>
                    <a:ea typeface="맑은 고딕" panose="020B0503020000020004" pitchFamily="50" charset="-127"/>
                    <a:cs typeface="+mn-cs"/>
                  </a:rPr>
                  <a:t>r|s,a</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가 필요하다고 되어 있습니다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이를 통해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p(s'|</a:t>
                </a:r>
                <a:r>
                  <a:rPr kumimoji="1" lang="en-US" altLang="ko-KR" sz="1200" b="0" i="0" kern="1200" dirty="0" err="1">
                    <a:solidFill>
                      <a:schemeClr val="tx1"/>
                    </a:solidFill>
                    <a:effectLst/>
                    <a:latin typeface="맑은 고딕" panose="020B0503020000020004" pitchFamily="50" charset="-127"/>
                    <a:ea typeface="맑은 고딕" panose="020B0503020000020004" pitchFamily="50" charset="-127"/>
                    <a:cs typeface="+mn-cs"/>
                  </a:rPr>
                  <a:t>s,a</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와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r(</a:t>
                </a:r>
                <a:r>
                  <a:rPr kumimoji="1" lang="en-US" altLang="ko-KR" sz="1200" b="0" i="0" kern="1200" dirty="0" err="1">
                    <a:solidFill>
                      <a:schemeClr val="tx1"/>
                    </a:solidFill>
                    <a:effectLst/>
                    <a:latin typeface="맑은 고딕" panose="020B0503020000020004" pitchFamily="50" charset="-127"/>
                    <a:ea typeface="맑은 고딕" panose="020B0503020000020004" pitchFamily="50" charset="-127"/>
                    <a:cs typeface="+mn-cs"/>
                  </a:rPr>
                  <a:t>s,a</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을 계산할 수 있음이 식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(3.7), (3.8)</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에 설명되어 있습니다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p>
              <a:p>
                <a:b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br>
                <a:endPar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endParaRPr>
              </a:p>
              <a:p>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이것들에 따르면</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일반적인 강화학습에서 환경이 구성됨에 있어서 두 환경모델인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state transition probability p(s'|</a:t>
                </a:r>
                <a:r>
                  <a:rPr kumimoji="1" lang="en-US" altLang="ko-KR" sz="1200" b="0" i="0" kern="1200" dirty="0" err="1">
                    <a:solidFill>
                      <a:schemeClr val="tx1"/>
                    </a:solidFill>
                    <a:effectLst/>
                    <a:latin typeface="맑은 고딕" panose="020B0503020000020004" pitchFamily="50" charset="-127"/>
                    <a:ea typeface="맑은 고딕" panose="020B0503020000020004" pitchFamily="50" charset="-127"/>
                    <a:cs typeface="+mn-cs"/>
                  </a:rPr>
                  <a:t>s,a</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와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reward function r(</a:t>
                </a:r>
                <a:r>
                  <a:rPr kumimoji="1" lang="en-US" altLang="ko-KR" sz="1200" b="0" i="0" kern="1200" dirty="0" err="1">
                    <a:solidFill>
                      <a:schemeClr val="tx1"/>
                    </a:solidFill>
                    <a:effectLst/>
                    <a:latin typeface="맑은 고딕" panose="020B0503020000020004" pitchFamily="50" charset="-127"/>
                    <a:ea typeface="맑은 고딕" panose="020B0503020000020004" pitchFamily="50" charset="-127"/>
                    <a:cs typeface="+mn-cs"/>
                  </a:rPr>
                  <a:t>s,a</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이 반드시 정의되어야 함을 알 수 있을 것 같습니다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그리고 이 환경모델을 토대로 해야만 강화학습 모델을 만들 수 있을 것 같습니다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p>
              <a:p>
                <a:b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br>
                <a:endPar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endParaRPr>
              </a:p>
              <a:p>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DQN</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이나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DDPG</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와 같은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RL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알고리즘이 환경모델을 알아야 한다고 말하려는 것은 아닙니다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실제로 이 알고리즘들은 환경모델을 모르는 채로 환경을 추정해가며 학습합니다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(model-free).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하지만 일단 강화학습 문제가 성립하기 위해서는 환경모델이 구성되어 있어야 할 것 같다는 취지에서 </a:t>
                </a:r>
                <a:r>
                  <a:rPr kumimoji="1" lang="ko-KR" altLang="en-US" sz="1200" b="0" i="0" kern="1200" dirty="0" err="1">
                    <a:solidFill>
                      <a:schemeClr val="tx1"/>
                    </a:solidFill>
                    <a:effectLst/>
                    <a:latin typeface="맑은 고딕" panose="020B0503020000020004" pitchFamily="50" charset="-127"/>
                    <a:ea typeface="맑은 고딕" panose="020B0503020000020004" pitchFamily="50" charset="-127"/>
                    <a:cs typeface="+mn-cs"/>
                  </a:rPr>
                  <a:t>공유드립니다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p>
              <a:p>
                <a:b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br>
                <a:endPar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endParaRPr>
              </a:p>
              <a:p>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다만</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이상은 일반적인 강화학습에 대한 이야기이므로</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공정 상황에서 강화학습이 어떻게 적용될 수 있을지 하는 문제에 대해서는 더 찾아보겠습니다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p>
              <a:p>
                <a:b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br>
                <a:endPar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endParaRPr>
              </a:p>
              <a:p>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감사합니다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p>
              <a:p>
                <a:r>
                  <a:rPr kumimoji="1" lang="ko-KR" altLang="en-US" sz="1200" b="0" i="0" kern="1200" dirty="0" err="1">
                    <a:solidFill>
                      <a:schemeClr val="tx1"/>
                    </a:solidFill>
                    <a:effectLst/>
                    <a:latin typeface="맑은 고딕" panose="020B0503020000020004" pitchFamily="50" charset="-127"/>
                    <a:ea typeface="맑은 고딕" panose="020B0503020000020004" pitchFamily="50" charset="-127"/>
                    <a:cs typeface="+mn-cs"/>
                  </a:rPr>
                  <a:t>김선중</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 드림</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p>
              <a:p>
                <a:endParaRPr lang="en-US" altLang="ko-KR" dirty="0"/>
              </a:p>
            </p:txBody>
          </p:sp>
        </mc:Choice>
        <mc:Fallback xmlns="">
          <p:sp>
            <p:nvSpPr>
              <p:cNvPr id="3" name="슬라이드 노트 개체 틀 2">
                <a:extLst>
                  <a:ext uri="{FF2B5EF4-FFF2-40B4-BE49-F238E27FC236}">
                    <a16:creationId xmlns:a16="http://schemas.microsoft.com/office/drawing/2014/main" id="{DA150843-E663-57CD-7577-6F739DE9EB42}"/>
                  </a:ext>
                </a:extLst>
              </p:cNvPr>
              <p:cNvSpPr>
                <a:spLocks noGrp="1"/>
              </p:cNvSpPr>
              <p:nvPr>
                <p:ph type="body" idx="1"/>
              </p:nvPr>
            </p:nvSpPr>
            <p:spPr/>
            <p:txBody>
              <a:bodyPr/>
              <a:lstStyle/>
              <a:p>
                <a:pPr marL="180000" indent="-180000">
                  <a:buFont typeface="Arial" panose="020B0604020202020204" pitchFamily="34" charset="0"/>
                  <a:buChar char="•"/>
                </a:pPr>
                <a:r>
                  <a:rPr lang="en-US" altLang="ko-KR" sz="1200" dirty="0">
                    <a:latin typeface="+mn-ea"/>
                  </a:rPr>
                  <a:t>DQN</a:t>
                </a:r>
                <a:r>
                  <a:rPr lang="ko-KR" altLang="en-US" sz="1200" dirty="0">
                    <a:latin typeface="+mn-ea"/>
                  </a:rPr>
                  <a:t>과</a:t>
                </a:r>
                <a:r>
                  <a:rPr lang="en-US" altLang="ko-KR" sz="1200" dirty="0">
                    <a:latin typeface="+mn-ea"/>
                  </a:rPr>
                  <a:t> DDPG</a:t>
                </a:r>
                <a:r>
                  <a:rPr lang="ko-KR" altLang="en-US" sz="1200" dirty="0">
                    <a:latin typeface="+mn-ea"/>
                  </a:rPr>
                  <a:t>의 </a:t>
                </a:r>
                <a:r>
                  <a:rPr lang="en-US" altLang="ko-KR" sz="1200" dirty="0">
                    <a:latin typeface="+mn-ea"/>
                  </a:rPr>
                  <a:t>pseudo-code</a:t>
                </a:r>
                <a:r>
                  <a:rPr lang="ko-KR" altLang="en-US" sz="1200" dirty="0">
                    <a:latin typeface="+mn-ea"/>
                  </a:rPr>
                  <a:t>에서 </a:t>
                </a:r>
                <a:r>
                  <a:rPr lang="en-US" altLang="ko-KR" sz="1200" i="0" dirty="0">
                    <a:latin typeface="Cambria Math" panose="02040503050406030204" pitchFamily="18" charset="0"/>
                  </a:rPr>
                  <a:t>𝑠’</a:t>
                </a:r>
                <a:r>
                  <a:rPr lang="en-US" altLang="ko-KR" sz="1200" dirty="0">
                    <a:latin typeface="+mn-ea"/>
                  </a:rPr>
                  <a:t> </a:t>
                </a:r>
                <a:r>
                  <a:rPr lang="ko-KR" altLang="en-US" sz="1200" dirty="0">
                    <a:latin typeface="+mn-ea"/>
                  </a:rPr>
                  <a:t>혹은 </a:t>
                </a:r>
                <a:r>
                  <a:rPr lang="en-US" altLang="ko-KR" sz="1200" i="0" dirty="0">
                    <a:latin typeface="Cambria Math" panose="02040503050406030204" pitchFamily="18" charset="0"/>
                  </a:rPr>
                  <a:t>𝑠_(</a:t>
                </a:r>
                <a:r>
                  <a:rPr lang="en-US" altLang="ko-KR" sz="1200" b="0" i="0" dirty="0">
                    <a:latin typeface="Cambria Math" panose="02040503050406030204" pitchFamily="18" charset="0"/>
                  </a:rPr>
                  <a:t>𝑡+1)</a:t>
                </a:r>
                <a:r>
                  <a:rPr lang="ko-KR" altLang="en-US" sz="1200" dirty="0">
                    <a:latin typeface="+mn-ea"/>
                  </a:rPr>
                  <a:t>을 </a:t>
                </a:r>
                <a:r>
                  <a:rPr lang="en-US" altLang="ko-KR" sz="1200" dirty="0">
                    <a:latin typeface="+mn-ea"/>
                  </a:rPr>
                  <a:t>observe</a:t>
                </a:r>
                <a:r>
                  <a:rPr lang="ko-KR" altLang="en-US" sz="1200" dirty="0">
                    <a:latin typeface="+mn-ea"/>
                  </a:rPr>
                  <a:t>한다고 되어 있다</a:t>
                </a:r>
                <a:r>
                  <a:rPr lang="en-US" altLang="ko-KR" sz="1200" dirty="0">
                    <a:latin typeface="+mn-ea"/>
                  </a:rPr>
                  <a:t>. DQN </a:t>
                </a:r>
                <a:r>
                  <a:rPr lang="ko-KR" altLang="en-US" sz="1200" dirty="0">
                    <a:latin typeface="+mn-ea"/>
                  </a:rPr>
                  <a:t>논문에서의 </a:t>
                </a:r>
                <a:r>
                  <a:rPr lang="en-US" altLang="ko-KR" sz="1200" dirty="0">
                    <a:latin typeface="+mn-ea"/>
                  </a:rPr>
                  <a:t>DQN</a:t>
                </a:r>
                <a:r>
                  <a:rPr lang="ko-KR" altLang="en-US" sz="1200" dirty="0">
                    <a:latin typeface="+mn-ea"/>
                  </a:rPr>
                  <a:t>은 </a:t>
                </a:r>
                <a:r>
                  <a:rPr lang="en-US" altLang="ko-KR" sz="1200" dirty="0" err="1">
                    <a:latin typeface="+mn-ea"/>
                  </a:rPr>
                  <a:t>atari</a:t>
                </a:r>
                <a:r>
                  <a:rPr lang="en-US" altLang="ko-KR" sz="1200" dirty="0">
                    <a:latin typeface="+mn-ea"/>
                  </a:rPr>
                  <a:t> </a:t>
                </a:r>
                <a:r>
                  <a:rPr lang="ko-KR" altLang="en-US" sz="1200" dirty="0">
                    <a:latin typeface="+mn-ea"/>
                  </a:rPr>
                  <a:t>문제를 푸는 것이므로 바로 다음 순간의 화면을 </a:t>
                </a:r>
                <a:r>
                  <a:rPr lang="en-US" altLang="ko-KR" sz="1200" dirty="0">
                    <a:latin typeface="+mn-ea"/>
                  </a:rPr>
                  <a:t>CNN</a:t>
                </a:r>
                <a:r>
                  <a:rPr lang="ko-KR" altLang="en-US" sz="1200" dirty="0">
                    <a:latin typeface="+mn-ea"/>
                  </a:rPr>
                  <a:t>으로 인식할 수 있고 그렇게 </a:t>
                </a:r>
                <a:r>
                  <a:rPr lang="en-US" altLang="ko-KR" sz="1200" dirty="0">
                    <a:latin typeface="+mn-ea"/>
                  </a:rPr>
                  <a:t>next state</a:t>
                </a:r>
                <a:r>
                  <a:rPr lang="ko-KR" altLang="en-US" sz="1200" dirty="0">
                    <a:latin typeface="+mn-ea"/>
                  </a:rPr>
                  <a:t>를 정하는 식으로 되어 있다</a:t>
                </a:r>
                <a:r>
                  <a:rPr lang="en-US" altLang="ko-KR" sz="1200" dirty="0">
                    <a:latin typeface="+mn-ea"/>
                  </a:rPr>
                  <a:t>. </a:t>
                </a:r>
                <a:r>
                  <a:rPr lang="ko-KR" altLang="en-US" sz="1200" dirty="0">
                    <a:latin typeface="+mn-ea"/>
                  </a:rPr>
                  <a:t>즉 </a:t>
                </a:r>
                <a:r>
                  <a:rPr lang="en-US" altLang="ko-KR" sz="1200" dirty="0">
                    <a:latin typeface="+mn-ea"/>
                  </a:rPr>
                  <a:t>emulator</a:t>
                </a:r>
                <a:r>
                  <a:rPr lang="ko-KR" altLang="en-US" sz="1200" dirty="0">
                    <a:latin typeface="+mn-ea"/>
                  </a:rPr>
                  <a:t>가 있어서 문제가 없다</a:t>
                </a:r>
                <a:r>
                  <a:rPr lang="en-US" altLang="ko-KR" sz="1200" dirty="0">
                    <a:latin typeface="+mn-ea"/>
                  </a:rPr>
                  <a:t>.</a:t>
                </a:r>
              </a:p>
              <a:p>
                <a:pPr marL="180000" indent="-180000">
                  <a:buFont typeface="Arial" panose="020B0604020202020204" pitchFamily="34" charset="0"/>
                  <a:buChar char="•"/>
                </a:pPr>
                <a:r>
                  <a:rPr lang="en-US" altLang="ko-KR" sz="1200" dirty="0">
                    <a:latin typeface="+mn-ea"/>
                  </a:rPr>
                  <a:t>DDQN </a:t>
                </a:r>
                <a:r>
                  <a:rPr lang="ko-KR" altLang="en-US" sz="1200" dirty="0">
                    <a:latin typeface="+mn-ea"/>
                  </a:rPr>
                  <a:t>논문에서는 </a:t>
                </a:r>
                <a:r>
                  <a:rPr lang="en-US" altLang="ko-KR" sz="1200" dirty="0">
                    <a:latin typeface="+mn-ea"/>
                  </a:rPr>
                  <a:t>cartpole, gripper(</a:t>
                </a:r>
                <a:r>
                  <a:rPr lang="ko-KR" altLang="en-US" sz="1200" dirty="0" err="1">
                    <a:latin typeface="+mn-ea"/>
                  </a:rPr>
                  <a:t>로봇팔</a:t>
                </a:r>
                <a:r>
                  <a:rPr lang="en-US" altLang="ko-KR" sz="1200" dirty="0">
                    <a:latin typeface="+mn-ea"/>
                  </a:rPr>
                  <a:t>), puck striking, locomotion(</a:t>
                </a:r>
                <a:r>
                  <a:rPr lang="ko-KR" altLang="en-US" sz="1200" dirty="0">
                    <a:latin typeface="+mn-ea"/>
                  </a:rPr>
                  <a:t>자율보행</a:t>
                </a:r>
                <a:r>
                  <a:rPr lang="en-US" altLang="ko-KR" sz="1200" dirty="0">
                    <a:latin typeface="+mn-ea"/>
                  </a:rPr>
                  <a:t>) </a:t>
                </a:r>
                <a:r>
                  <a:rPr lang="ko-KR" altLang="en-US" sz="1200" dirty="0">
                    <a:latin typeface="+mn-ea"/>
                  </a:rPr>
                  <a:t>등의 문제를 다뤘고 그때 </a:t>
                </a:r>
                <a:r>
                  <a:rPr lang="en-US" altLang="ko-KR" sz="1200" dirty="0">
                    <a:latin typeface="+mn-ea"/>
                  </a:rPr>
                  <a:t>emulator</a:t>
                </a:r>
                <a:r>
                  <a:rPr lang="ko-KR" altLang="en-US" sz="1200" dirty="0">
                    <a:latin typeface="+mn-ea"/>
                  </a:rPr>
                  <a:t>로서 물리엔진 </a:t>
                </a:r>
                <a:r>
                  <a:rPr lang="en-US" altLang="ko-KR" sz="1200" dirty="0" err="1">
                    <a:latin typeface="+mn-ea"/>
                  </a:rPr>
                  <a:t>MuJoCo</a:t>
                </a:r>
                <a:r>
                  <a:rPr lang="ko-KR" altLang="en-US" sz="1200" dirty="0">
                    <a:latin typeface="+mn-ea"/>
                  </a:rPr>
                  <a:t>를 사용했다고 되어 있다</a:t>
                </a:r>
                <a:r>
                  <a:rPr lang="en-US" altLang="ko-KR" sz="1200" dirty="0">
                    <a:latin typeface="+mn-ea"/>
                  </a:rPr>
                  <a:t>.</a:t>
                </a:r>
              </a:p>
              <a:p>
                <a:pPr marL="180000" indent="-180000">
                  <a:buFont typeface="Arial" panose="020B0604020202020204" pitchFamily="34" charset="0"/>
                  <a:buChar char="•"/>
                </a:pPr>
                <a:r>
                  <a:rPr lang="ko-KR" altLang="en-US" sz="1200" dirty="0">
                    <a:latin typeface="+mn-ea"/>
                  </a:rPr>
                  <a:t>하지만 일반적인 공정 문제에서는</a:t>
                </a:r>
                <a:r>
                  <a:rPr lang="en-US" altLang="ko-KR" sz="1200" dirty="0">
                    <a:latin typeface="+mn-ea"/>
                  </a:rPr>
                  <a:t>, next state</a:t>
                </a:r>
                <a:r>
                  <a:rPr lang="ko-KR" altLang="en-US" sz="1200" dirty="0">
                    <a:latin typeface="+mn-ea"/>
                  </a:rPr>
                  <a:t>는 모든 </a:t>
                </a:r>
                <a:r>
                  <a:rPr lang="en-US" altLang="ko-KR" sz="1200" dirty="0">
                    <a:latin typeface="+mn-ea"/>
                  </a:rPr>
                  <a:t>state</a:t>
                </a:r>
                <a:r>
                  <a:rPr lang="ko-KR" altLang="en-US" sz="1200" dirty="0">
                    <a:latin typeface="+mn-ea"/>
                  </a:rPr>
                  <a:t>를 실시간으로 측정하지 않는 이상 </a:t>
                </a:r>
                <a:r>
                  <a:rPr lang="en-US" altLang="ko-KR" sz="1200" dirty="0">
                    <a:latin typeface="+mn-ea"/>
                  </a:rPr>
                  <a:t>next state</a:t>
                </a:r>
                <a:r>
                  <a:rPr lang="ko-KR" altLang="en-US" sz="1200" dirty="0">
                    <a:latin typeface="+mn-ea"/>
                  </a:rPr>
                  <a:t>를 얻을 수 없다</a:t>
                </a:r>
                <a:r>
                  <a:rPr lang="en-US" altLang="ko-KR" sz="1200" dirty="0">
                    <a:latin typeface="+mn-ea"/>
                  </a:rPr>
                  <a:t>. </a:t>
                </a:r>
                <a:r>
                  <a:rPr lang="ko-KR" altLang="en-US" sz="1200" dirty="0">
                    <a:latin typeface="+mn-ea"/>
                  </a:rPr>
                  <a:t>학습 시에는 </a:t>
                </a:r>
                <a:r>
                  <a:rPr lang="ko-KR" altLang="en-US" sz="1200" dirty="0" err="1">
                    <a:latin typeface="+mn-ea"/>
                  </a:rPr>
                  <a:t>쌓여있는</a:t>
                </a:r>
                <a:r>
                  <a:rPr lang="ko-KR" altLang="en-US" sz="1200" dirty="0">
                    <a:latin typeface="+mn-ea"/>
                  </a:rPr>
                  <a:t> </a:t>
                </a:r>
                <a:r>
                  <a:rPr lang="en-US" altLang="ko-KR" sz="1200" dirty="0">
                    <a:latin typeface="+mn-ea"/>
                  </a:rPr>
                  <a:t>next state</a:t>
                </a:r>
                <a:r>
                  <a:rPr lang="ko-KR" altLang="en-US" sz="1200" dirty="0">
                    <a:latin typeface="+mn-ea"/>
                  </a:rPr>
                  <a:t>를 사용할 수 있겠고</a:t>
                </a:r>
                <a:r>
                  <a:rPr lang="en-US" altLang="ko-KR" sz="1200" dirty="0">
                    <a:latin typeface="+mn-ea"/>
                  </a:rPr>
                  <a:t>, </a:t>
                </a:r>
                <a:r>
                  <a:rPr lang="ko-KR" altLang="en-US" sz="1200" dirty="0">
                    <a:latin typeface="+mn-ea"/>
                  </a:rPr>
                  <a:t>이것이 일정 부분 도움이 될 수 있겠지만</a:t>
                </a:r>
                <a:r>
                  <a:rPr lang="en-US" altLang="ko-KR" sz="1200" dirty="0">
                    <a:latin typeface="+mn-ea"/>
                  </a:rPr>
                  <a:t>, test</a:t>
                </a:r>
                <a:r>
                  <a:rPr lang="ko-KR" altLang="en-US" sz="1200" dirty="0">
                    <a:latin typeface="+mn-ea"/>
                  </a:rPr>
                  <a:t>시에는 가능하지 않다</a:t>
                </a:r>
                <a:r>
                  <a:rPr lang="en-US" altLang="ko-KR" sz="1200" dirty="0">
                    <a:latin typeface="+mn-ea"/>
                  </a:rPr>
                  <a:t>.</a:t>
                </a:r>
              </a:p>
              <a:p>
                <a:endParaRPr lang="ko-KR" altLang="en-US" dirty="0"/>
              </a:p>
            </p:txBody>
          </p:sp>
        </mc:Fallback>
      </mc:AlternateContent>
      <p:sp>
        <p:nvSpPr>
          <p:cNvPr id="4" name="슬라이드 번호 개체 틀 3">
            <a:extLst>
              <a:ext uri="{FF2B5EF4-FFF2-40B4-BE49-F238E27FC236}">
                <a16:creationId xmlns:a16="http://schemas.microsoft.com/office/drawing/2014/main" id="{81427FE0-443C-7FAE-9EC6-D7AF5D2C6C31}"/>
              </a:ext>
            </a:extLst>
          </p:cNvPr>
          <p:cNvSpPr>
            <a:spLocks noGrp="1"/>
          </p:cNvSpPr>
          <p:nvPr>
            <p:ph type="sldNum" sz="quarter" idx="5"/>
          </p:nvPr>
        </p:nvSpPr>
        <p:spPr/>
        <p:txBody>
          <a:bodyPr/>
          <a:lstStyle/>
          <a:p>
            <a:pPr>
              <a:defRPr/>
            </a:pPr>
            <a:fld id="{79642909-6448-426E-9ED7-EFF6CDC2E25C}" type="slidenum">
              <a:rPr lang="ko-KR" altLang="en-US" smtClean="0"/>
              <a:pPr>
                <a:defRPr/>
              </a:pPr>
              <a:t>28</a:t>
            </a:fld>
            <a:endParaRPr lang="en-US" altLang="ko-KR" dirty="0"/>
          </a:p>
        </p:txBody>
      </p:sp>
    </p:spTree>
    <p:extLst>
      <p:ext uri="{BB962C8B-B14F-4D97-AF65-F5344CB8AC3E}">
        <p14:creationId xmlns:p14="http://schemas.microsoft.com/office/powerpoint/2010/main" val="104661813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FA5921-7D69-8A0E-E4F7-F2F30D37C444}"/>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9A3D9098-5CBE-6162-0D01-6D3146CC7247}"/>
              </a:ext>
            </a:extLst>
          </p:cNvPr>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슬라이드 노트 개체 틀 2">
                <a:extLst>
                  <a:ext uri="{FF2B5EF4-FFF2-40B4-BE49-F238E27FC236}">
                    <a16:creationId xmlns:a16="http://schemas.microsoft.com/office/drawing/2014/main" id="{F84A2CF6-E027-B2FA-0DF2-8F30D19B6A58}"/>
                  </a:ext>
                </a:extLst>
              </p:cNvPr>
              <p:cNvSpPr>
                <a:spLocks noGrp="1"/>
              </p:cNvSpPr>
              <p:nvPr>
                <p:ph type="body" idx="1"/>
              </p:nvPr>
            </p:nvSpPr>
            <p:spPr/>
            <p:txBody>
              <a:bodyPr/>
              <a:lstStyle/>
              <a:p>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안녕하십니까</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endParaRPr lang="ko-KR" altLang="en-US" dirty="0">
                  <a:effectLst/>
                </a:endParaRPr>
              </a:p>
              <a:p>
                <a:r>
                  <a:rPr kumimoji="1" lang="ko-KR" altLang="en-US" sz="1200" b="0" i="0" kern="1200" dirty="0" err="1">
                    <a:solidFill>
                      <a:schemeClr val="tx1"/>
                    </a:solidFill>
                    <a:effectLst/>
                    <a:latin typeface="맑은 고딕" panose="020B0503020000020004" pitchFamily="50" charset="-127"/>
                    <a:ea typeface="맑은 고딕" panose="020B0503020000020004" pitchFamily="50" charset="-127"/>
                    <a:cs typeface="+mn-cs"/>
                  </a:rPr>
                  <a:t>김선중</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 선임입니다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p>
              <a:p>
                <a:b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br>
                <a:endPar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endParaRPr>
              </a:p>
              <a:p>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파이썬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gymnasium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라이브러리에서</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환경이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state transition</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과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reward</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를 제공한다는 것에 대한 근거를 찾아보았습니다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p>
              <a:p>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- 1_gym_step_1.png</a:t>
                </a:r>
              </a:p>
              <a:p>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- 2_gym_step_2.png</a:t>
                </a:r>
              </a:p>
              <a:p>
                <a:b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br>
                <a:endPar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endParaRPr>
              </a:p>
              <a:p>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출처는 </a:t>
                </a:r>
                <a:r>
                  <a:rPr kumimoji="1" lang="en-US" altLang="ko-KR" sz="1200" b="0" i="0" u="sng" kern="1200" dirty="0">
                    <a:solidFill>
                      <a:schemeClr val="tx1"/>
                    </a:solidFill>
                    <a:effectLst/>
                    <a:latin typeface="맑은 고딕" panose="020B0503020000020004" pitchFamily="50" charset="-127"/>
                    <a:ea typeface="맑은 고딕" panose="020B0503020000020004" pitchFamily="50" charset="-127"/>
                    <a:cs typeface="+mn-cs"/>
                    <a:hlinkClick r:id="rId3"/>
                  </a:rPr>
                  <a:t>https://gymnasium.farama.org/api/env/</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 입니다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Env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클래스의 맨 처음 메소드인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step</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은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action</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을 인자로 받고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next observation, reward</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를 </a:t>
                </a:r>
                <a:r>
                  <a:rPr kumimoji="1" lang="ko-KR" altLang="en-US" sz="1200" b="0" i="0" kern="1200" dirty="0" err="1">
                    <a:solidFill>
                      <a:schemeClr val="tx1"/>
                    </a:solidFill>
                    <a:effectLst/>
                    <a:latin typeface="맑은 고딕" panose="020B0503020000020004" pitchFamily="50" charset="-127"/>
                    <a:ea typeface="맑은 고딕" panose="020B0503020000020004" pitchFamily="50" charset="-127"/>
                    <a:cs typeface="+mn-cs"/>
                  </a:rPr>
                  <a:t>리턴합니다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이때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observation</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은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state</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과 거의 비슷한 것이라고 해석 가능합니다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p>
              <a:p>
                <a:b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br>
                <a:endPar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endParaRPr>
              </a:p>
              <a:p>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또한 환경모델의 의미에 대해서도 찾아보았습니다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state, action</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이 주어졌을 때</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next state</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과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reward</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를 예측하는 모델을 환경모델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(model of the environment)</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이라고 하고 있습니다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p>
              <a:p>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- 3_environment_model.png</a:t>
                </a:r>
              </a:p>
              <a:p>
                <a:b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br>
                <a:endPar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endParaRPr>
              </a:p>
              <a:p>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출처는 강화학습의 교과서로 많이 활용되는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Sutton</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의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"Reinforcement Learning" (</a:t>
                </a:r>
                <a:r>
                  <a:rPr kumimoji="1" lang="en-US" altLang="ko-KR" sz="1200" b="0" i="0" u="sng" kern="1200" dirty="0">
                    <a:solidFill>
                      <a:schemeClr val="tx1"/>
                    </a:solidFill>
                    <a:effectLst/>
                    <a:latin typeface="맑은 고딕" panose="020B0503020000020004" pitchFamily="50" charset="-127"/>
                    <a:ea typeface="맑은 고딕" panose="020B0503020000020004" pitchFamily="50" charset="-127"/>
                    <a:cs typeface="+mn-cs"/>
                    <a:hlinkClick r:id="rId4"/>
                  </a:rPr>
                  <a:t>https://web.stanford.edu/class/psych209/Readings/SuttonBartoIPRLBook2ndEd.pdf</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1</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장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3</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절입니다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이 책의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3</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장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5</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절과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6</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절에 해당 내용이 더 자세히 나오고 있는데</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강화학습의 배경이 되는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(finite) MDP</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가 구성되려면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p(s',</a:t>
                </a:r>
                <a:r>
                  <a:rPr kumimoji="1" lang="en-US" altLang="ko-KR" sz="1200" b="0" i="0" kern="1200" dirty="0" err="1">
                    <a:solidFill>
                      <a:schemeClr val="tx1"/>
                    </a:solidFill>
                    <a:effectLst/>
                    <a:latin typeface="맑은 고딕" panose="020B0503020000020004" pitchFamily="50" charset="-127"/>
                    <a:ea typeface="맑은 고딕" panose="020B0503020000020004" pitchFamily="50" charset="-127"/>
                    <a:cs typeface="+mn-cs"/>
                  </a:rPr>
                  <a:t>r|s,a</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가 필요하다고 되어 있습니다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이를 통해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p(s'|</a:t>
                </a:r>
                <a:r>
                  <a:rPr kumimoji="1" lang="en-US" altLang="ko-KR" sz="1200" b="0" i="0" kern="1200" dirty="0" err="1">
                    <a:solidFill>
                      <a:schemeClr val="tx1"/>
                    </a:solidFill>
                    <a:effectLst/>
                    <a:latin typeface="맑은 고딕" panose="020B0503020000020004" pitchFamily="50" charset="-127"/>
                    <a:ea typeface="맑은 고딕" panose="020B0503020000020004" pitchFamily="50" charset="-127"/>
                    <a:cs typeface="+mn-cs"/>
                  </a:rPr>
                  <a:t>s,a</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와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r(</a:t>
                </a:r>
                <a:r>
                  <a:rPr kumimoji="1" lang="en-US" altLang="ko-KR" sz="1200" b="0" i="0" kern="1200" dirty="0" err="1">
                    <a:solidFill>
                      <a:schemeClr val="tx1"/>
                    </a:solidFill>
                    <a:effectLst/>
                    <a:latin typeface="맑은 고딕" panose="020B0503020000020004" pitchFamily="50" charset="-127"/>
                    <a:ea typeface="맑은 고딕" panose="020B0503020000020004" pitchFamily="50" charset="-127"/>
                    <a:cs typeface="+mn-cs"/>
                  </a:rPr>
                  <a:t>s,a</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을 계산할 수 있음이 식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(3.7), (3.8)</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에 설명되어 있습니다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p>
              <a:p>
                <a:b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br>
                <a:endPar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endParaRPr>
              </a:p>
              <a:p>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이것들에 따르면</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일반적인 강화학습에서 환경이 구성됨에 있어서 두 환경모델인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state transition probability p(s'|</a:t>
                </a:r>
                <a:r>
                  <a:rPr kumimoji="1" lang="en-US" altLang="ko-KR" sz="1200" b="0" i="0" kern="1200" dirty="0" err="1">
                    <a:solidFill>
                      <a:schemeClr val="tx1"/>
                    </a:solidFill>
                    <a:effectLst/>
                    <a:latin typeface="맑은 고딕" panose="020B0503020000020004" pitchFamily="50" charset="-127"/>
                    <a:ea typeface="맑은 고딕" panose="020B0503020000020004" pitchFamily="50" charset="-127"/>
                    <a:cs typeface="+mn-cs"/>
                  </a:rPr>
                  <a:t>s,a</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와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reward function r(</a:t>
                </a:r>
                <a:r>
                  <a:rPr kumimoji="1" lang="en-US" altLang="ko-KR" sz="1200" b="0" i="0" kern="1200" dirty="0" err="1">
                    <a:solidFill>
                      <a:schemeClr val="tx1"/>
                    </a:solidFill>
                    <a:effectLst/>
                    <a:latin typeface="맑은 고딕" panose="020B0503020000020004" pitchFamily="50" charset="-127"/>
                    <a:ea typeface="맑은 고딕" panose="020B0503020000020004" pitchFamily="50" charset="-127"/>
                    <a:cs typeface="+mn-cs"/>
                  </a:rPr>
                  <a:t>s,a</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이 반드시 정의되어야 함을 알 수 있을 것 같습니다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그리고 이 환경모델을 토대로 해야만 강화학습 모델을 만들 수 있을 것 같습니다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p>
              <a:p>
                <a:b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br>
                <a:endPar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endParaRPr>
              </a:p>
              <a:p>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DQN</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이나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DDPG</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와 같은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RL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알고리즘이 환경모델을 알아야 한다고 말하려는 것은 아닙니다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실제로 이 알고리즘들은 환경모델을 모르는 채로 환경을 추정해가며 학습합니다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(model-free).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하지만 일단 강화학습 문제가 성립하기 위해서는 환경모델이 구성되어 있어야 할 것 같다는 취지에서 </a:t>
                </a:r>
                <a:r>
                  <a:rPr kumimoji="1" lang="ko-KR" altLang="en-US" sz="1200" b="0" i="0" kern="1200" dirty="0" err="1">
                    <a:solidFill>
                      <a:schemeClr val="tx1"/>
                    </a:solidFill>
                    <a:effectLst/>
                    <a:latin typeface="맑은 고딕" panose="020B0503020000020004" pitchFamily="50" charset="-127"/>
                    <a:ea typeface="맑은 고딕" panose="020B0503020000020004" pitchFamily="50" charset="-127"/>
                    <a:cs typeface="+mn-cs"/>
                  </a:rPr>
                  <a:t>공유드립니다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p>
              <a:p>
                <a:b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br>
                <a:endPar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endParaRPr>
              </a:p>
              <a:p>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다만</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이상은 일반적인 강화학습에 대한 이야기이므로</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공정 상황에서 강화학습이 어떻게 적용될 수 있을지 하는 문제에 대해서는 더 찾아보겠습니다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p>
              <a:p>
                <a:b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br>
                <a:endPar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endParaRPr>
              </a:p>
              <a:p>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감사합니다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p>
              <a:p>
                <a:r>
                  <a:rPr kumimoji="1" lang="ko-KR" altLang="en-US" sz="1200" b="0" i="0" kern="1200" dirty="0" err="1">
                    <a:solidFill>
                      <a:schemeClr val="tx1"/>
                    </a:solidFill>
                    <a:effectLst/>
                    <a:latin typeface="맑은 고딕" panose="020B0503020000020004" pitchFamily="50" charset="-127"/>
                    <a:ea typeface="맑은 고딕" panose="020B0503020000020004" pitchFamily="50" charset="-127"/>
                    <a:cs typeface="+mn-cs"/>
                  </a:rPr>
                  <a:t>김선중</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 드림</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p>
              <a:p>
                <a:endParaRPr lang="en-US" altLang="ko-KR" dirty="0"/>
              </a:p>
            </p:txBody>
          </p:sp>
        </mc:Choice>
        <mc:Fallback xmlns="">
          <p:sp>
            <p:nvSpPr>
              <p:cNvPr id="3" name="슬라이드 노트 개체 틀 2">
                <a:extLst>
                  <a:ext uri="{FF2B5EF4-FFF2-40B4-BE49-F238E27FC236}">
                    <a16:creationId xmlns:a16="http://schemas.microsoft.com/office/drawing/2014/main" id="{DA150843-E663-57CD-7577-6F739DE9EB42}"/>
                  </a:ext>
                </a:extLst>
              </p:cNvPr>
              <p:cNvSpPr>
                <a:spLocks noGrp="1"/>
              </p:cNvSpPr>
              <p:nvPr>
                <p:ph type="body" idx="1"/>
              </p:nvPr>
            </p:nvSpPr>
            <p:spPr/>
            <p:txBody>
              <a:bodyPr/>
              <a:lstStyle/>
              <a:p>
                <a:pPr marL="180000" indent="-180000">
                  <a:buFont typeface="Arial" panose="020B0604020202020204" pitchFamily="34" charset="0"/>
                  <a:buChar char="•"/>
                </a:pPr>
                <a:r>
                  <a:rPr lang="en-US" altLang="ko-KR" sz="1200" dirty="0">
                    <a:latin typeface="+mn-ea"/>
                  </a:rPr>
                  <a:t>DQN</a:t>
                </a:r>
                <a:r>
                  <a:rPr lang="ko-KR" altLang="en-US" sz="1200" dirty="0">
                    <a:latin typeface="+mn-ea"/>
                  </a:rPr>
                  <a:t>과</a:t>
                </a:r>
                <a:r>
                  <a:rPr lang="en-US" altLang="ko-KR" sz="1200" dirty="0">
                    <a:latin typeface="+mn-ea"/>
                  </a:rPr>
                  <a:t> DDPG</a:t>
                </a:r>
                <a:r>
                  <a:rPr lang="ko-KR" altLang="en-US" sz="1200" dirty="0">
                    <a:latin typeface="+mn-ea"/>
                  </a:rPr>
                  <a:t>의 </a:t>
                </a:r>
                <a:r>
                  <a:rPr lang="en-US" altLang="ko-KR" sz="1200" dirty="0">
                    <a:latin typeface="+mn-ea"/>
                  </a:rPr>
                  <a:t>pseudo-code</a:t>
                </a:r>
                <a:r>
                  <a:rPr lang="ko-KR" altLang="en-US" sz="1200" dirty="0">
                    <a:latin typeface="+mn-ea"/>
                  </a:rPr>
                  <a:t>에서 </a:t>
                </a:r>
                <a:r>
                  <a:rPr lang="en-US" altLang="ko-KR" sz="1200" i="0" dirty="0">
                    <a:latin typeface="Cambria Math" panose="02040503050406030204" pitchFamily="18" charset="0"/>
                  </a:rPr>
                  <a:t>𝑠’</a:t>
                </a:r>
                <a:r>
                  <a:rPr lang="en-US" altLang="ko-KR" sz="1200" dirty="0">
                    <a:latin typeface="+mn-ea"/>
                  </a:rPr>
                  <a:t> </a:t>
                </a:r>
                <a:r>
                  <a:rPr lang="ko-KR" altLang="en-US" sz="1200" dirty="0">
                    <a:latin typeface="+mn-ea"/>
                  </a:rPr>
                  <a:t>혹은 </a:t>
                </a:r>
                <a:r>
                  <a:rPr lang="en-US" altLang="ko-KR" sz="1200" i="0" dirty="0">
                    <a:latin typeface="Cambria Math" panose="02040503050406030204" pitchFamily="18" charset="0"/>
                  </a:rPr>
                  <a:t>𝑠_(</a:t>
                </a:r>
                <a:r>
                  <a:rPr lang="en-US" altLang="ko-KR" sz="1200" b="0" i="0" dirty="0">
                    <a:latin typeface="Cambria Math" panose="02040503050406030204" pitchFamily="18" charset="0"/>
                  </a:rPr>
                  <a:t>𝑡+1)</a:t>
                </a:r>
                <a:r>
                  <a:rPr lang="ko-KR" altLang="en-US" sz="1200" dirty="0">
                    <a:latin typeface="+mn-ea"/>
                  </a:rPr>
                  <a:t>을 </a:t>
                </a:r>
                <a:r>
                  <a:rPr lang="en-US" altLang="ko-KR" sz="1200" dirty="0">
                    <a:latin typeface="+mn-ea"/>
                  </a:rPr>
                  <a:t>observe</a:t>
                </a:r>
                <a:r>
                  <a:rPr lang="ko-KR" altLang="en-US" sz="1200" dirty="0">
                    <a:latin typeface="+mn-ea"/>
                  </a:rPr>
                  <a:t>한다고 되어 있다</a:t>
                </a:r>
                <a:r>
                  <a:rPr lang="en-US" altLang="ko-KR" sz="1200" dirty="0">
                    <a:latin typeface="+mn-ea"/>
                  </a:rPr>
                  <a:t>. DQN </a:t>
                </a:r>
                <a:r>
                  <a:rPr lang="ko-KR" altLang="en-US" sz="1200" dirty="0">
                    <a:latin typeface="+mn-ea"/>
                  </a:rPr>
                  <a:t>논문에서의 </a:t>
                </a:r>
                <a:r>
                  <a:rPr lang="en-US" altLang="ko-KR" sz="1200" dirty="0">
                    <a:latin typeface="+mn-ea"/>
                  </a:rPr>
                  <a:t>DQN</a:t>
                </a:r>
                <a:r>
                  <a:rPr lang="ko-KR" altLang="en-US" sz="1200" dirty="0">
                    <a:latin typeface="+mn-ea"/>
                  </a:rPr>
                  <a:t>은 </a:t>
                </a:r>
                <a:r>
                  <a:rPr lang="en-US" altLang="ko-KR" sz="1200" dirty="0" err="1">
                    <a:latin typeface="+mn-ea"/>
                  </a:rPr>
                  <a:t>atari</a:t>
                </a:r>
                <a:r>
                  <a:rPr lang="en-US" altLang="ko-KR" sz="1200" dirty="0">
                    <a:latin typeface="+mn-ea"/>
                  </a:rPr>
                  <a:t> </a:t>
                </a:r>
                <a:r>
                  <a:rPr lang="ko-KR" altLang="en-US" sz="1200" dirty="0">
                    <a:latin typeface="+mn-ea"/>
                  </a:rPr>
                  <a:t>문제를 푸는 것이므로 바로 다음 순간의 화면을 </a:t>
                </a:r>
                <a:r>
                  <a:rPr lang="en-US" altLang="ko-KR" sz="1200" dirty="0">
                    <a:latin typeface="+mn-ea"/>
                  </a:rPr>
                  <a:t>CNN</a:t>
                </a:r>
                <a:r>
                  <a:rPr lang="ko-KR" altLang="en-US" sz="1200" dirty="0">
                    <a:latin typeface="+mn-ea"/>
                  </a:rPr>
                  <a:t>으로 인식할 수 있고 그렇게 </a:t>
                </a:r>
                <a:r>
                  <a:rPr lang="en-US" altLang="ko-KR" sz="1200" dirty="0">
                    <a:latin typeface="+mn-ea"/>
                  </a:rPr>
                  <a:t>next state</a:t>
                </a:r>
                <a:r>
                  <a:rPr lang="ko-KR" altLang="en-US" sz="1200" dirty="0">
                    <a:latin typeface="+mn-ea"/>
                  </a:rPr>
                  <a:t>를 정하는 식으로 되어 있다</a:t>
                </a:r>
                <a:r>
                  <a:rPr lang="en-US" altLang="ko-KR" sz="1200" dirty="0">
                    <a:latin typeface="+mn-ea"/>
                  </a:rPr>
                  <a:t>. </a:t>
                </a:r>
                <a:r>
                  <a:rPr lang="ko-KR" altLang="en-US" sz="1200" dirty="0">
                    <a:latin typeface="+mn-ea"/>
                  </a:rPr>
                  <a:t>즉 </a:t>
                </a:r>
                <a:r>
                  <a:rPr lang="en-US" altLang="ko-KR" sz="1200" dirty="0">
                    <a:latin typeface="+mn-ea"/>
                  </a:rPr>
                  <a:t>emulator</a:t>
                </a:r>
                <a:r>
                  <a:rPr lang="ko-KR" altLang="en-US" sz="1200" dirty="0">
                    <a:latin typeface="+mn-ea"/>
                  </a:rPr>
                  <a:t>가 있어서 문제가 없다</a:t>
                </a:r>
                <a:r>
                  <a:rPr lang="en-US" altLang="ko-KR" sz="1200" dirty="0">
                    <a:latin typeface="+mn-ea"/>
                  </a:rPr>
                  <a:t>.</a:t>
                </a:r>
              </a:p>
              <a:p>
                <a:pPr marL="180000" indent="-180000">
                  <a:buFont typeface="Arial" panose="020B0604020202020204" pitchFamily="34" charset="0"/>
                  <a:buChar char="•"/>
                </a:pPr>
                <a:r>
                  <a:rPr lang="en-US" altLang="ko-KR" sz="1200" dirty="0">
                    <a:latin typeface="+mn-ea"/>
                  </a:rPr>
                  <a:t>DDQN </a:t>
                </a:r>
                <a:r>
                  <a:rPr lang="ko-KR" altLang="en-US" sz="1200" dirty="0">
                    <a:latin typeface="+mn-ea"/>
                  </a:rPr>
                  <a:t>논문에서는 </a:t>
                </a:r>
                <a:r>
                  <a:rPr lang="en-US" altLang="ko-KR" sz="1200" dirty="0">
                    <a:latin typeface="+mn-ea"/>
                  </a:rPr>
                  <a:t>cartpole, gripper(</a:t>
                </a:r>
                <a:r>
                  <a:rPr lang="ko-KR" altLang="en-US" sz="1200" dirty="0" err="1">
                    <a:latin typeface="+mn-ea"/>
                  </a:rPr>
                  <a:t>로봇팔</a:t>
                </a:r>
                <a:r>
                  <a:rPr lang="en-US" altLang="ko-KR" sz="1200" dirty="0">
                    <a:latin typeface="+mn-ea"/>
                  </a:rPr>
                  <a:t>), puck striking, locomotion(</a:t>
                </a:r>
                <a:r>
                  <a:rPr lang="ko-KR" altLang="en-US" sz="1200" dirty="0">
                    <a:latin typeface="+mn-ea"/>
                  </a:rPr>
                  <a:t>자율보행</a:t>
                </a:r>
                <a:r>
                  <a:rPr lang="en-US" altLang="ko-KR" sz="1200" dirty="0">
                    <a:latin typeface="+mn-ea"/>
                  </a:rPr>
                  <a:t>) </a:t>
                </a:r>
                <a:r>
                  <a:rPr lang="ko-KR" altLang="en-US" sz="1200" dirty="0">
                    <a:latin typeface="+mn-ea"/>
                  </a:rPr>
                  <a:t>등의 문제를 다뤘고 그때 </a:t>
                </a:r>
                <a:r>
                  <a:rPr lang="en-US" altLang="ko-KR" sz="1200" dirty="0">
                    <a:latin typeface="+mn-ea"/>
                  </a:rPr>
                  <a:t>emulator</a:t>
                </a:r>
                <a:r>
                  <a:rPr lang="ko-KR" altLang="en-US" sz="1200" dirty="0">
                    <a:latin typeface="+mn-ea"/>
                  </a:rPr>
                  <a:t>로서 물리엔진 </a:t>
                </a:r>
                <a:r>
                  <a:rPr lang="en-US" altLang="ko-KR" sz="1200" dirty="0" err="1">
                    <a:latin typeface="+mn-ea"/>
                  </a:rPr>
                  <a:t>MuJoCo</a:t>
                </a:r>
                <a:r>
                  <a:rPr lang="ko-KR" altLang="en-US" sz="1200" dirty="0">
                    <a:latin typeface="+mn-ea"/>
                  </a:rPr>
                  <a:t>를 사용했다고 되어 있다</a:t>
                </a:r>
                <a:r>
                  <a:rPr lang="en-US" altLang="ko-KR" sz="1200" dirty="0">
                    <a:latin typeface="+mn-ea"/>
                  </a:rPr>
                  <a:t>.</a:t>
                </a:r>
              </a:p>
              <a:p>
                <a:pPr marL="180000" indent="-180000">
                  <a:buFont typeface="Arial" panose="020B0604020202020204" pitchFamily="34" charset="0"/>
                  <a:buChar char="•"/>
                </a:pPr>
                <a:r>
                  <a:rPr lang="ko-KR" altLang="en-US" sz="1200" dirty="0">
                    <a:latin typeface="+mn-ea"/>
                  </a:rPr>
                  <a:t>하지만 일반적인 공정 문제에서는</a:t>
                </a:r>
                <a:r>
                  <a:rPr lang="en-US" altLang="ko-KR" sz="1200" dirty="0">
                    <a:latin typeface="+mn-ea"/>
                  </a:rPr>
                  <a:t>, next state</a:t>
                </a:r>
                <a:r>
                  <a:rPr lang="ko-KR" altLang="en-US" sz="1200" dirty="0">
                    <a:latin typeface="+mn-ea"/>
                  </a:rPr>
                  <a:t>는 모든 </a:t>
                </a:r>
                <a:r>
                  <a:rPr lang="en-US" altLang="ko-KR" sz="1200" dirty="0">
                    <a:latin typeface="+mn-ea"/>
                  </a:rPr>
                  <a:t>state</a:t>
                </a:r>
                <a:r>
                  <a:rPr lang="ko-KR" altLang="en-US" sz="1200" dirty="0">
                    <a:latin typeface="+mn-ea"/>
                  </a:rPr>
                  <a:t>를 실시간으로 측정하지 않는 이상 </a:t>
                </a:r>
                <a:r>
                  <a:rPr lang="en-US" altLang="ko-KR" sz="1200" dirty="0">
                    <a:latin typeface="+mn-ea"/>
                  </a:rPr>
                  <a:t>next state</a:t>
                </a:r>
                <a:r>
                  <a:rPr lang="ko-KR" altLang="en-US" sz="1200" dirty="0">
                    <a:latin typeface="+mn-ea"/>
                  </a:rPr>
                  <a:t>를 얻을 수 없다</a:t>
                </a:r>
                <a:r>
                  <a:rPr lang="en-US" altLang="ko-KR" sz="1200" dirty="0">
                    <a:latin typeface="+mn-ea"/>
                  </a:rPr>
                  <a:t>. </a:t>
                </a:r>
                <a:r>
                  <a:rPr lang="ko-KR" altLang="en-US" sz="1200" dirty="0">
                    <a:latin typeface="+mn-ea"/>
                  </a:rPr>
                  <a:t>학습 시에는 </a:t>
                </a:r>
                <a:r>
                  <a:rPr lang="ko-KR" altLang="en-US" sz="1200" dirty="0" err="1">
                    <a:latin typeface="+mn-ea"/>
                  </a:rPr>
                  <a:t>쌓여있는</a:t>
                </a:r>
                <a:r>
                  <a:rPr lang="ko-KR" altLang="en-US" sz="1200" dirty="0">
                    <a:latin typeface="+mn-ea"/>
                  </a:rPr>
                  <a:t> </a:t>
                </a:r>
                <a:r>
                  <a:rPr lang="en-US" altLang="ko-KR" sz="1200" dirty="0">
                    <a:latin typeface="+mn-ea"/>
                  </a:rPr>
                  <a:t>next state</a:t>
                </a:r>
                <a:r>
                  <a:rPr lang="ko-KR" altLang="en-US" sz="1200" dirty="0">
                    <a:latin typeface="+mn-ea"/>
                  </a:rPr>
                  <a:t>를 사용할 수 있겠고</a:t>
                </a:r>
                <a:r>
                  <a:rPr lang="en-US" altLang="ko-KR" sz="1200" dirty="0">
                    <a:latin typeface="+mn-ea"/>
                  </a:rPr>
                  <a:t>, </a:t>
                </a:r>
                <a:r>
                  <a:rPr lang="ko-KR" altLang="en-US" sz="1200" dirty="0">
                    <a:latin typeface="+mn-ea"/>
                  </a:rPr>
                  <a:t>이것이 일정 부분 도움이 될 수 있겠지만</a:t>
                </a:r>
                <a:r>
                  <a:rPr lang="en-US" altLang="ko-KR" sz="1200" dirty="0">
                    <a:latin typeface="+mn-ea"/>
                  </a:rPr>
                  <a:t>, test</a:t>
                </a:r>
                <a:r>
                  <a:rPr lang="ko-KR" altLang="en-US" sz="1200" dirty="0">
                    <a:latin typeface="+mn-ea"/>
                  </a:rPr>
                  <a:t>시에는 가능하지 않다</a:t>
                </a:r>
                <a:r>
                  <a:rPr lang="en-US" altLang="ko-KR" sz="1200" dirty="0">
                    <a:latin typeface="+mn-ea"/>
                  </a:rPr>
                  <a:t>.</a:t>
                </a:r>
              </a:p>
              <a:p>
                <a:endParaRPr lang="ko-KR" altLang="en-US" dirty="0"/>
              </a:p>
            </p:txBody>
          </p:sp>
        </mc:Fallback>
      </mc:AlternateContent>
      <p:sp>
        <p:nvSpPr>
          <p:cNvPr id="4" name="슬라이드 번호 개체 틀 3">
            <a:extLst>
              <a:ext uri="{FF2B5EF4-FFF2-40B4-BE49-F238E27FC236}">
                <a16:creationId xmlns:a16="http://schemas.microsoft.com/office/drawing/2014/main" id="{1935AAF3-7FB6-AAE4-DF2D-B7E2B00E8980}"/>
              </a:ext>
            </a:extLst>
          </p:cNvPr>
          <p:cNvSpPr>
            <a:spLocks noGrp="1"/>
          </p:cNvSpPr>
          <p:nvPr>
            <p:ph type="sldNum" sz="quarter" idx="5"/>
          </p:nvPr>
        </p:nvSpPr>
        <p:spPr/>
        <p:txBody>
          <a:bodyPr/>
          <a:lstStyle/>
          <a:p>
            <a:pPr>
              <a:defRPr/>
            </a:pPr>
            <a:fld id="{79642909-6448-426E-9ED7-EFF6CDC2E25C}" type="slidenum">
              <a:rPr lang="ko-KR" altLang="en-US" smtClean="0"/>
              <a:pPr>
                <a:defRPr/>
              </a:pPr>
              <a:t>29</a:t>
            </a:fld>
            <a:endParaRPr lang="en-US" altLang="ko-KR" dirty="0"/>
          </a:p>
        </p:txBody>
      </p:sp>
    </p:spTree>
    <p:extLst>
      <p:ext uri="{BB962C8B-B14F-4D97-AF65-F5344CB8AC3E}">
        <p14:creationId xmlns:p14="http://schemas.microsoft.com/office/powerpoint/2010/main" val="11633056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DB8CB6-F189-A88F-F9BB-3C30C7516ED1}"/>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60043791-7E64-4922-208B-D02E91071999}"/>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7396328C-731B-0047-4028-17446AB06036}"/>
              </a:ext>
            </a:extLst>
          </p:cNvPr>
          <p:cNvSpPr>
            <a:spLocks noGrp="1"/>
          </p:cNvSpPr>
          <p:nvPr>
            <p:ph type="body" idx="1"/>
          </p:nvPr>
        </p:nvSpPr>
        <p:spPr/>
        <p:txBody>
          <a:bodyPr/>
          <a:lstStyle/>
          <a:p>
            <a:r>
              <a:rPr lang="ko-KR" altLang="en-US" dirty="0"/>
              <a:t>강화학습의 목적은 주어진 상태에서의 적절한 행동을 </a:t>
            </a:r>
            <a:r>
              <a:rPr lang="ko-KR" altLang="en-US" dirty="0" err="1"/>
              <a:t>찾아나가는</a:t>
            </a:r>
            <a:r>
              <a:rPr lang="ko-KR" altLang="en-US" dirty="0"/>
              <a:t> 것입니다</a:t>
            </a:r>
            <a:r>
              <a:rPr lang="en-US" altLang="ko-KR" dirty="0"/>
              <a:t>. </a:t>
            </a:r>
            <a:r>
              <a:rPr lang="ko-KR" altLang="en-US" dirty="0"/>
              <a:t>즉</a:t>
            </a:r>
            <a:r>
              <a:rPr lang="en-US" altLang="ko-KR" dirty="0"/>
              <a:t>,</a:t>
            </a:r>
            <a:r>
              <a:rPr lang="ko-KR" altLang="en-US" dirty="0"/>
              <a:t> 적절한 정책을 </a:t>
            </a:r>
            <a:r>
              <a:rPr lang="ko-KR" altLang="en-US" dirty="0" err="1"/>
              <a:t>찾아나가는</a:t>
            </a:r>
            <a:r>
              <a:rPr lang="ko-KR" altLang="en-US" dirty="0"/>
              <a:t> 것입니다</a:t>
            </a:r>
            <a:r>
              <a:rPr lang="en-US" altLang="ko-KR" dirty="0"/>
              <a:t>. </a:t>
            </a:r>
            <a:r>
              <a:rPr lang="ko-KR" altLang="en-US" dirty="0"/>
              <a:t>강화학습 세팅과 비슷한 동적계획법</a:t>
            </a:r>
            <a:r>
              <a:rPr lang="en-US" altLang="ko-KR" dirty="0"/>
              <a:t>(DP)</a:t>
            </a:r>
            <a:r>
              <a:rPr lang="ko-KR" altLang="en-US" dirty="0"/>
              <a:t>에서는</a:t>
            </a:r>
            <a:r>
              <a:rPr lang="en-US" altLang="ko-KR" dirty="0"/>
              <a:t>, </a:t>
            </a:r>
            <a:r>
              <a:rPr lang="ko-KR" altLang="en-US" dirty="0"/>
              <a:t>어떤 정책이 주어지면 그에 따른 가치함수를 계산할 수 있고 </a:t>
            </a:r>
            <a:r>
              <a:rPr lang="en-US" altLang="ko-KR" dirty="0"/>
              <a:t>(policy evaluation), </a:t>
            </a:r>
            <a:r>
              <a:rPr lang="ko-KR" altLang="en-US" dirty="0"/>
              <a:t>가치함수가 계산되면 이를 통해 더 나은 정책을 </a:t>
            </a:r>
            <a:r>
              <a:rPr lang="en-US" altLang="ko-KR" dirty="0"/>
              <a:t>greedy</a:t>
            </a:r>
            <a:r>
              <a:rPr lang="ko-KR" altLang="en-US" dirty="0"/>
              <a:t>하게 얻을 수 있습니다</a:t>
            </a:r>
            <a:r>
              <a:rPr lang="en-US" altLang="ko-KR" dirty="0"/>
              <a:t>. (policy improvement) DP</a:t>
            </a:r>
            <a:r>
              <a:rPr lang="ko-KR" altLang="en-US" dirty="0"/>
              <a:t>에서는</a:t>
            </a:r>
            <a:r>
              <a:rPr lang="en-US" altLang="ko-KR" dirty="0"/>
              <a:t> </a:t>
            </a:r>
            <a:r>
              <a:rPr lang="ko-KR" altLang="en-US" dirty="0"/>
              <a:t>이와</a:t>
            </a:r>
            <a:r>
              <a:rPr lang="en-US" altLang="ko-KR" dirty="0"/>
              <a:t> </a:t>
            </a:r>
            <a:r>
              <a:rPr lang="ko-KR" altLang="en-US" dirty="0"/>
              <a:t>같은 과정을 반복하여 최적의 정책</a:t>
            </a:r>
            <a:r>
              <a:rPr lang="en-US" altLang="ko-KR" dirty="0"/>
              <a:t>(optimal policy)</a:t>
            </a:r>
            <a:r>
              <a:rPr lang="ko-KR" altLang="en-US" dirty="0"/>
              <a:t>을 </a:t>
            </a:r>
            <a:r>
              <a:rPr lang="ko-KR" altLang="en-US" dirty="0" err="1"/>
              <a:t>도출해나갈</a:t>
            </a:r>
            <a:r>
              <a:rPr lang="ko-KR" altLang="en-US" dirty="0"/>
              <a:t> 수 있다는 것이 보장되어 있는데 이와 같은 과정을 </a:t>
            </a:r>
            <a:r>
              <a:rPr lang="en-US" altLang="ko-KR" dirty="0"/>
              <a:t>policy iteration</a:t>
            </a:r>
            <a:r>
              <a:rPr lang="ko-KR" altLang="en-US" dirty="0"/>
              <a:t>이라고 합니다</a:t>
            </a:r>
            <a:r>
              <a:rPr lang="en-US" altLang="ko-KR" dirty="0"/>
              <a:t>.</a:t>
            </a:r>
          </a:p>
          <a:p>
            <a:endParaRPr lang="en-US" altLang="ko-KR" dirty="0"/>
          </a:p>
          <a:p>
            <a:r>
              <a:rPr lang="ko-KR" altLang="en-US" dirty="0"/>
              <a:t>그리고 강화학습에서 다루는 문제도 이와 같습니다</a:t>
            </a:r>
            <a:r>
              <a:rPr lang="en-US" altLang="ko-KR" dirty="0"/>
              <a:t>. </a:t>
            </a:r>
            <a:r>
              <a:rPr lang="ko-KR" altLang="en-US" dirty="0"/>
              <a:t>다만 </a:t>
            </a:r>
            <a:r>
              <a:rPr lang="en-US" altLang="ko-KR" dirty="0"/>
              <a:t>dynamic programming</a:t>
            </a:r>
            <a:r>
              <a:rPr lang="ko-KR" altLang="en-US" dirty="0"/>
              <a:t>에서처럼 </a:t>
            </a:r>
            <a:r>
              <a:rPr lang="ko-KR" altLang="en-US" dirty="0" err="1"/>
              <a:t>계산량이</a:t>
            </a:r>
            <a:r>
              <a:rPr lang="ko-KR" altLang="en-US" dirty="0"/>
              <a:t> 많은 알고리즘을 사용하지 않고 조금 다른 방법으로 최적의 정책을 찾아가는 것입니다</a:t>
            </a:r>
            <a:r>
              <a:rPr lang="en-US" altLang="ko-KR" dirty="0"/>
              <a:t>. </a:t>
            </a:r>
            <a:r>
              <a:rPr lang="ko-KR" altLang="en-US" dirty="0"/>
              <a:t>즉</a:t>
            </a:r>
            <a:r>
              <a:rPr lang="en-US" altLang="ko-KR" dirty="0"/>
              <a:t>, </a:t>
            </a:r>
            <a:r>
              <a:rPr lang="ko-KR" altLang="en-US" dirty="0"/>
              <a:t>주어진 상태에서의 최적의 행동을 찾으려 하고</a:t>
            </a:r>
            <a:r>
              <a:rPr lang="en-US" altLang="ko-KR" dirty="0"/>
              <a:t>, </a:t>
            </a:r>
            <a:r>
              <a:rPr lang="ko-KR" altLang="en-US" dirty="0"/>
              <a:t>그 과정에서 가치함수를 업데이트하는 과정을 거칩니다</a:t>
            </a:r>
            <a:r>
              <a:rPr lang="en-US" altLang="ko-KR" dirty="0"/>
              <a:t>. DQN</a:t>
            </a:r>
            <a:r>
              <a:rPr lang="ko-KR" altLang="en-US" dirty="0"/>
              <a:t>에서도 가치함수</a:t>
            </a:r>
            <a:r>
              <a:rPr lang="en-US" altLang="ko-KR" dirty="0"/>
              <a:t>, </a:t>
            </a:r>
            <a:r>
              <a:rPr lang="ko-KR" altLang="en-US" dirty="0"/>
              <a:t>그 중에서도 </a:t>
            </a:r>
            <a:r>
              <a:rPr lang="en-US" altLang="ko-KR" dirty="0"/>
              <a:t>Q function</a:t>
            </a:r>
            <a:r>
              <a:rPr lang="ko-KR" altLang="en-US" dirty="0"/>
              <a:t>을 </a:t>
            </a:r>
            <a:r>
              <a:rPr lang="ko-KR" altLang="en-US" dirty="0" err="1"/>
              <a:t>추정해나가는</a:t>
            </a:r>
            <a:r>
              <a:rPr lang="ko-KR" altLang="en-US" dirty="0"/>
              <a:t> 과정을 거치게 됩니다</a:t>
            </a:r>
            <a:r>
              <a:rPr lang="en-US" altLang="ko-KR" dirty="0"/>
              <a:t>.</a:t>
            </a:r>
            <a:endParaRPr lang="ko-KR" altLang="en-US" dirty="0"/>
          </a:p>
        </p:txBody>
      </p:sp>
      <p:sp>
        <p:nvSpPr>
          <p:cNvPr id="4" name="슬라이드 번호 개체 틀 3">
            <a:extLst>
              <a:ext uri="{FF2B5EF4-FFF2-40B4-BE49-F238E27FC236}">
                <a16:creationId xmlns:a16="http://schemas.microsoft.com/office/drawing/2014/main" id="{D2171D79-EEBD-B32B-EE1F-787E17B4FC31}"/>
              </a:ext>
            </a:extLst>
          </p:cNvPr>
          <p:cNvSpPr>
            <a:spLocks noGrp="1"/>
          </p:cNvSpPr>
          <p:nvPr>
            <p:ph type="sldNum" sz="quarter" idx="5"/>
          </p:nvPr>
        </p:nvSpPr>
        <p:spPr/>
        <p:txBody>
          <a:bodyPr/>
          <a:lstStyle/>
          <a:p>
            <a:pPr>
              <a:defRPr/>
            </a:pPr>
            <a:fld id="{79642909-6448-426E-9ED7-EFF6CDC2E25C}" type="slidenum">
              <a:rPr lang="ko-KR" altLang="en-US" smtClean="0"/>
              <a:pPr>
                <a:defRPr/>
              </a:pPr>
              <a:t>3</a:t>
            </a:fld>
            <a:endParaRPr lang="en-US" altLang="ko-KR" dirty="0"/>
          </a:p>
        </p:txBody>
      </p:sp>
    </p:spTree>
    <p:extLst>
      <p:ext uri="{BB962C8B-B14F-4D97-AF65-F5344CB8AC3E}">
        <p14:creationId xmlns:p14="http://schemas.microsoft.com/office/powerpoint/2010/main" val="7957008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752EF3-9305-8816-353E-0958692AD295}"/>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6DA71870-C43B-748F-6A09-EE252D19EBCE}"/>
              </a:ext>
            </a:extLst>
          </p:cNvPr>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슬라이드 노트 개체 틀 2">
                <a:extLst>
                  <a:ext uri="{FF2B5EF4-FFF2-40B4-BE49-F238E27FC236}">
                    <a16:creationId xmlns:a16="http://schemas.microsoft.com/office/drawing/2014/main" id="{7F6B58C7-0C29-B01C-B308-2B4A4172EB19}"/>
                  </a:ext>
                </a:extLst>
              </p:cNvPr>
              <p:cNvSpPr>
                <a:spLocks noGrp="1"/>
              </p:cNvSpPr>
              <p:nvPr>
                <p:ph type="body" idx="1"/>
              </p:nvPr>
            </p:nvSpPr>
            <p:spPr/>
            <p:txBody>
              <a:bodyPr/>
              <a:lstStyle/>
              <a:p>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안녕하십니까</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endParaRPr lang="ko-KR" altLang="en-US" dirty="0">
                  <a:effectLst/>
                </a:endParaRPr>
              </a:p>
              <a:p>
                <a:r>
                  <a:rPr kumimoji="1" lang="ko-KR" altLang="en-US" sz="1200" b="0" i="0" kern="1200" dirty="0" err="1">
                    <a:solidFill>
                      <a:schemeClr val="tx1"/>
                    </a:solidFill>
                    <a:effectLst/>
                    <a:latin typeface="맑은 고딕" panose="020B0503020000020004" pitchFamily="50" charset="-127"/>
                    <a:ea typeface="맑은 고딕" panose="020B0503020000020004" pitchFamily="50" charset="-127"/>
                    <a:cs typeface="+mn-cs"/>
                  </a:rPr>
                  <a:t>김선중</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 선임입니다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p>
              <a:p>
                <a:b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br>
                <a:endPar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endParaRPr>
              </a:p>
              <a:p>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파이썬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gymnasium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라이브러리에서</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환경이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state transition</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과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reward</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를 제공한다는 것에 대한 근거를 찾아보았습니다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p>
              <a:p>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- 1_gym_step_1.png</a:t>
                </a:r>
              </a:p>
              <a:p>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- 2_gym_step_2.png</a:t>
                </a:r>
              </a:p>
              <a:p>
                <a:b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br>
                <a:endPar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endParaRPr>
              </a:p>
              <a:p>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출처는 </a:t>
                </a:r>
                <a:r>
                  <a:rPr kumimoji="1" lang="en-US" altLang="ko-KR" sz="1200" b="0" i="0" u="sng" kern="1200" dirty="0">
                    <a:solidFill>
                      <a:schemeClr val="tx1"/>
                    </a:solidFill>
                    <a:effectLst/>
                    <a:latin typeface="맑은 고딕" panose="020B0503020000020004" pitchFamily="50" charset="-127"/>
                    <a:ea typeface="맑은 고딕" panose="020B0503020000020004" pitchFamily="50" charset="-127"/>
                    <a:cs typeface="+mn-cs"/>
                    <a:hlinkClick r:id="rId3"/>
                  </a:rPr>
                  <a:t>https://gymnasium.farama.org/api/env/</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 입니다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Env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클래스의 맨 처음 메소드인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step</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은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action</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을 인자로 받고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next observation, reward</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를 </a:t>
                </a:r>
                <a:r>
                  <a:rPr kumimoji="1" lang="ko-KR" altLang="en-US" sz="1200" b="0" i="0" kern="1200" dirty="0" err="1">
                    <a:solidFill>
                      <a:schemeClr val="tx1"/>
                    </a:solidFill>
                    <a:effectLst/>
                    <a:latin typeface="맑은 고딕" panose="020B0503020000020004" pitchFamily="50" charset="-127"/>
                    <a:ea typeface="맑은 고딕" panose="020B0503020000020004" pitchFamily="50" charset="-127"/>
                    <a:cs typeface="+mn-cs"/>
                  </a:rPr>
                  <a:t>리턴합니다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이때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observation</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은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state</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과 거의 비슷한 것이라고 해석 가능합니다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p>
              <a:p>
                <a:b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br>
                <a:endPar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endParaRPr>
              </a:p>
              <a:p>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또한 환경모델의 의미에 대해서도 찾아보았습니다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state, action</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이 주어졌을 때</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next state</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과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reward</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를 예측하는 모델을 환경모델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(model of the environment)</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이라고 하고 있습니다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p>
              <a:p>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- 3_environment_model.png</a:t>
                </a:r>
              </a:p>
              <a:p>
                <a:b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br>
                <a:endPar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endParaRPr>
              </a:p>
              <a:p>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출처는 강화학습의 교과서로 많이 활용되는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Sutton</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의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"Reinforcement Learning" (</a:t>
                </a:r>
                <a:r>
                  <a:rPr kumimoji="1" lang="en-US" altLang="ko-KR" sz="1200" b="0" i="0" u="sng" kern="1200" dirty="0">
                    <a:solidFill>
                      <a:schemeClr val="tx1"/>
                    </a:solidFill>
                    <a:effectLst/>
                    <a:latin typeface="맑은 고딕" panose="020B0503020000020004" pitchFamily="50" charset="-127"/>
                    <a:ea typeface="맑은 고딕" panose="020B0503020000020004" pitchFamily="50" charset="-127"/>
                    <a:cs typeface="+mn-cs"/>
                    <a:hlinkClick r:id="rId4"/>
                  </a:rPr>
                  <a:t>https://web.stanford.edu/class/psych209/Readings/SuttonBartoIPRLBook2ndEd.pdf</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1</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장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3</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절입니다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이 책의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3</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장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5</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절과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6</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절에 해당 내용이 더 자세히 나오고 있는데</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강화학습의 배경이 되는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(finite) MDP</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가 구성되려면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p(s',</a:t>
                </a:r>
                <a:r>
                  <a:rPr kumimoji="1" lang="en-US" altLang="ko-KR" sz="1200" b="0" i="0" kern="1200" dirty="0" err="1">
                    <a:solidFill>
                      <a:schemeClr val="tx1"/>
                    </a:solidFill>
                    <a:effectLst/>
                    <a:latin typeface="맑은 고딕" panose="020B0503020000020004" pitchFamily="50" charset="-127"/>
                    <a:ea typeface="맑은 고딕" panose="020B0503020000020004" pitchFamily="50" charset="-127"/>
                    <a:cs typeface="+mn-cs"/>
                  </a:rPr>
                  <a:t>r|s,a</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가 필요하다고 되어 있습니다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이를 통해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p(s'|</a:t>
                </a:r>
                <a:r>
                  <a:rPr kumimoji="1" lang="en-US" altLang="ko-KR" sz="1200" b="0" i="0" kern="1200" dirty="0" err="1">
                    <a:solidFill>
                      <a:schemeClr val="tx1"/>
                    </a:solidFill>
                    <a:effectLst/>
                    <a:latin typeface="맑은 고딕" panose="020B0503020000020004" pitchFamily="50" charset="-127"/>
                    <a:ea typeface="맑은 고딕" panose="020B0503020000020004" pitchFamily="50" charset="-127"/>
                    <a:cs typeface="+mn-cs"/>
                  </a:rPr>
                  <a:t>s,a</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와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r(</a:t>
                </a:r>
                <a:r>
                  <a:rPr kumimoji="1" lang="en-US" altLang="ko-KR" sz="1200" b="0" i="0" kern="1200" dirty="0" err="1">
                    <a:solidFill>
                      <a:schemeClr val="tx1"/>
                    </a:solidFill>
                    <a:effectLst/>
                    <a:latin typeface="맑은 고딕" panose="020B0503020000020004" pitchFamily="50" charset="-127"/>
                    <a:ea typeface="맑은 고딕" panose="020B0503020000020004" pitchFamily="50" charset="-127"/>
                    <a:cs typeface="+mn-cs"/>
                  </a:rPr>
                  <a:t>s,a</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을 계산할 수 있음이 식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(3.7), (3.8)</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에 설명되어 있습니다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p>
              <a:p>
                <a:b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br>
                <a:endPar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endParaRPr>
              </a:p>
              <a:p>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이것들에 따르면</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일반적인 강화학습에서 환경이 구성됨에 있어서 두 환경모델인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state transition probability p(s'|</a:t>
                </a:r>
                <a:r>
                  <a:rPr kumimoji="1" lang="en-US" altLang="ko-KR" sz="1200" b="0" i="0" kern="1200" dirty="0" err="1">
                    <a:solidFill>
                      <a:schemeClr val="tx1"/>
                    </a:solidFill>
                    <a:effectLst/>
                    <a:latin typeface="맑은 고딕" panose="020B0503020000020004" pitchFamily="50" charset="-127"/>
                    <a:ea typeface="맑은 고딕" panose="020B0503020000020004" pitchFamily="50" charset="-127"/>
                    <a:cs typeface="+mn-cs"/>
                  </a:rPr>
                  <a:t>s,a</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와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reward function r(</a:t>
                </a:r>
                <a:r>
                  <a:rPr kumimoji="1" lang="en-US" altLang="ko-KR" sz="1200" b="0" i="0" kern="1200" dirty="0" err="1">
                    <a:solidFill>
                      <a:schemeClr val="tx1"/>
                    </a:solidFill>
                    <a:effectLst/>
                    <a:latin typeface="맑은 고딕" panose="020B0503020000020004" pitchFamily="50" charset="-127"/>
                    <a:ea typeface="맑은 고딕" panose="020B0503020000020004" pitchFamily="50" charset="-127"/>
                    <a:cs typeface="+mn-cs"/>
                  </a:rPr>
                  <a:t>s,a</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이 반드시 정의되어야 함을 알 수 있을 것 같습니다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그리고 이 환경모델을 토대로 해야만 강화학습 모델을 만들 수 있을 것 같습니다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p>
              <a:p>
                <a:b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br>
                <a:endPar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endParaRPr>
              </a:p>
              <a:p>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DQN</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이나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DDPG</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와 같은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RL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알고리즘이 환경모델을 알아야 한다고 말하려는 것은 아닙니다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실제로 이 알고리즘들은 환경모델을 모르는 채로 환경을 추정해가며 학습합니다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(model-free).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하지만 일단 강화학습 문제가 성립하기 위해서는 환경모델이 구성되어 있어야 할 것 같다는 취지에서 </a:t>
                </a:r>
                <a:r>
                  <a:rPr kumimoji="1" lang="ko-KR" altLang="en-US" sz="1200" b="0" i="0" kern="1200" dirty="0" err="1">
                    <a:solidFill>
                      <a:schemeClr val="tx1"/>
                    </a:solidFill>
                    <a:effectLst/>
                    <a:latin typeface="맑은 고딕" panose="020B0503020000020004" pitchFamily="50" charset="-127"/>
                    <a:ea typeface="맑은 고딕" panose="020B0503020000020004" pitchFamily="50" charset="-127"/>
                    <a:cs typeface="+mn-cs"/>
                  </a:rPr>
                  <a:t>공유드립니다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p>
              <a:p>
                <a:b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br>
                <a:endPar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endParaRPr>
              </a:p>
              <a:p>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다만</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이상은 일반적인 강화학습에 대한 이야기이므로</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공정 상황에서 강화학습이 어떻게 적용될 수 있을지 하는 문제에 대해서는 더 찾아보겠습니다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p>
              <a:p>
                <a:b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br>
                <a:endPar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endParaRPr>
              </a:p>
              <a:p>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감사합니다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p>
              <a:p>
                <a:r>
                  <a:rPr kumimoji="1" lang="ko-KR" altLang="en-US" sz="1200" b="0" i="0" kern="1200" dirty="0" err="1">
                    <a:solidFill>
                      <a:schemeClr val="tx1"/>
                    </a:solidFill>
                    <a:effectLst/>
                    <a:latin typeface="맑은 고딕" panose="020B0503020000020004" pitchFamily="50" charset="-127"/>
                    <a:ea typeface="맑은 고딕" panose="020B0503020000020004" pitchFamily="50" charset="-127"/>
                    <a:cs typeface="+mn-cs"/>
                  </a:rPr>
                  <a:t>김선중</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 드림</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p>
              <a:p>
                <a:endParaRPr lang="en-US" altLang="ko-KR" dirty="0"/>
              </a:p>
            </p:txBody>
          </p:sp>
        </mc:Choice>
        <mc:Fallback xmlns="">
          <p:sp>
            <p:nvSpPr>
              <p:cNvPr id="3" name="슬라이드 노트 개체 틀 2">
                <a:extLst>
                  <a:ext uri="{FF2B5EF4-FFF2-40B4-BE49-F238E27FC236}">
                    <a16:creationId xmlns:a16="http://schemas.microsoft.com/office/drawing/2014/main" id="{DA150843-E663-57CD-7577-6F739DE9EB42}"/>
                  </a:ext>
                </a:extLst>
              </p:cNvPr>
              <p:cNvSpPr>
                <a:spLocks noGrp="1"/>
              </p:cNvSpPr>
              <p:nvPr>
                <p:ph type="body" idx="1"/>
              </p:nvPr>
            </p:nvSpPr>
            <p:spPr/>
            <p:txBody>
              <a:bodyPr/>
              <a:lstStyle/>
              <a:p>
                <a:pPr marL="180000" indent="-180000">
                  <a:buFont typeface="Arial" panose="020B0604020202020204" pitchFamily="34" charset="0"/>
                  <a:buChar char="•"/>
                </a:pPr>
                <a:r>
                  <a:rPr lang="en-US" altLang="ko-KR" sz="1200" dirty="0">
                    <a:latin typeface="+mn-ea"/>
                  </a:rPr>
                  <a:t>DQN</a:t>
                </a:r>
                <a:r>
                  <a:rPr lang="ko-KR" altLang="en-US" sz="1200" dirty="0">
                    <a:latin typeface="+mn-ea"/>
                  </a:rPr>
                  <a:t>과</a:t>
                </a:r>
                <a:r>
                  <a:rPr lang="en-US" altLang="ko-KR" sz="1200" dirty="0">
                    <a:latin typeface="+mn-ea"/>
                  </a:rPr>
                  <a:t> DDPG</a:t>
                </a:r>
                <a:r>
                  <a:rPr lang="ko-KR" altLang="en-US" sz="1200" dirty="0">
                    <a:latin typeface="+mn-ea"/>
                  </a:rPr>
                  <a:t>의 </a:t>
                </a:r>
                <a:r>
                  <a:rPr lang="en-US" altLang="ko-KR" sz="1200" dirty="0">
                    <a:latin typeface="+mn-ea"/>
                  </a:rPr>
                  <a:t>pseudo-code</a:t>
                </a:r>
                <a:r>
                  <a:rPr lang="ko-KR" altLang="en-US" sz="1200" dirty="0">
                    <a:latin typeface="+mn-ea"/>
                  </a:rPr>
                  <a:t>에서 </a:t>
                </a:r>
                <a:r>
                  <a:rPr lang="en-US" altLang="ko-KR" sz="1200" i="0" dirty="0">
                    <a:latin typeface="Cambria Math" panose="02040503050406030204" pitchFamily="18" charset="0"/>
                  </a:rPr>
                  <a:t>𝑠’</a:t>
                </a:r>
                <a:r>
                  <a:rPr lang="en-US" altLang="ko-KR" sz="1200" dirty="0">
                    <a:latin typeface="+mn-ea"/>
                  </a:rPr>
                  <a:t> </a:t>
                </a:r>
                <a:r>
                  <a:rPr lang="ko-KR" altLang="en-US" sz="1200" dirty="0">
                    <a:latin typeface="+mn-ea"/>
                  </a:rPr>
                  <a:t>혹은 </a:t>
                </a:r>
                <a:r>
                  <a:rPr lang="en-US" altLang="ko-KR" sz="1200" i="0" dirty="0">
                    <a:latin typeface="Cambria Math" panose="02040503050406030204" pitchFamily="18" charset="0"/>
                  </a:rPr>
                  <a:t>𝑠_(</a:t>
                </a:r>
                <a:r>
                  <a:rPr lang="en-US" altLang="ko-KR" sz="1200" b="0" i="0" dirty="0">
                    <a:latin typeface="Cambria Math" panose="02040503050406030204" pitchFamily="18" charset="0"/>
                  </a:rPr>
                  <a:t>𝑡+1)</a:t>
                </a:r>
                <a:r>
                  <a:rPr lang="ko-KR" altLang="en-US" sz="1200" dirty="0">
                    <a:latin typeface="+mn-ea"/>
                  </a:rPr>
                  <a:t>을 </a:t>
                </a:r>
                <a:r>
                  <a:rPr lang="en-US" altLang="ko-KR" sz="1200" dirty="0">
                    <a:latin typeface="+mn-ea"/>
                  </a:rPr>
                  <a:t>observe</a:t>
                </a:r>
                <a:r>
                  <a:rPr lang="ko-KR" altLang="en-US" sz="1200" dirty="0">
                    <a:latin typeface="+mn-ea"/>
                  </a:rPr>
                  <a:t>한다고 되어 있다</a:t>
                </a:r>
                <a:r>
                  <a:rPr lang="en-US" altLang="ko-KR" sz="1200" dirty="0">
                    <a:latin typeface="+mn-ea"/>
                  </a:rPr>
                  <a:t>. DQN </a:t>
                </a:r>
                <a:r>
                  <a:rPr lang="ko-KR" altLang="en-US" sz="1200" dirty="0">
                    <a:latin typeface="+mn-ea"/>
                  </a:rPr>
                  <a:t>논문에서의 </a:t>
                </a:r>
                <a:r>
                  <a:rPr lang="en-US" altLang="ko-KR" sz="1200" dirty="0">
                    <a:latin typeface="+mn-ea"/>
                  </a:rPr>
                  <a:t>DQN</a:t>
                </a:r>
                <a:r>
                  <a:rPr lang="ko-KR" altLang="en-US" sz="1200" dirty="0">
                    <a:latin typeface="+mn-ea"/>
                  </a:rPr>
                  <a:t>은 </a:t>
                </a:r>
                <a:r>
                  <a:rPr lang="en-US" altLang="ko-KR" sz="1200" dirty="0" err="1">
                    <a:latin typeface="+mn-ea"/>
                  </a:rPr>
                  <a:t>atari</a:t>
                </a:r>
                <a:r>
                  <a:rPr lang="en-US" altLang="ko-KR" sz="1200" dirty="0">
                    <a:latin typeface="+mn-ea"/>
                  </a:rPr>
                  <a:t> </a:t>
                </a:r>
                <a:r>
                  <a:rPr lang="ko-KR" altLang="en-US" sz="1200" dirty="0">
                    <a:latin typeface="+mn-ea"/>
                  </a:rPr>
                  <a:t>문제를 푸는 것이므로 바로 다음 순간의 화면을 </a:t>
                </a:r>
                <a:r>
                  <a:rPr lang="en-US" altLang="ko-KR" sz="1200" dirty="0">
                    <a:latin typeface="+mn-ea"/>
                  </a:rPr>
                  <a:t>CNN</a:t>
                </a:r>
                <a:r>
                  <a:rPr lang="ko-KR" altLang="en-US" sz="1200" dirty="0">
                    <a:latin typeface="+mn-ea"/>
                  </a:rPr>
                  <a:t>으로 인식할 수 있고 그렇게 </a:t>
                </a:r>
                <a:r>
                  <a:rPr lang="en-US" altLang="ko-KR" sz="1200" dirty="0">
                    <a:latin typeface="+mn-ea"/>
                  </a:rPr>
                  <a:t>next state</a:t>
                </a:r>
                <a:r>
                  <a:rPr lang="ko-KR" altLang="en-US" sz="1200" dirty="0">
                    <a:latin typeface="+mn-ea"/>
                  </a:rPr>
                  <a:t>를 정하는 식으로 되어 있다</a:t>
                </a:r>
                <a:r>
                  <a:rPr lang="en-US" altLang="ko-KR" sz="1200" dirty="0">
                    <a:latin typeface="+mn-ea"/>
                  </a:rPr>
                  <a:t>. </a:t>
                </a:r>
                <a:r>
                  <a:rPr lang="ko-KR" altLang="en-US" sz="1200" dirty="0">
                    <a:latin typeface="+mn-ea"/>
                  </a:rPr>
                  <a:t>즉 </a:t>
                </a:r>
                <a:r>
                  <a:rPr lang="en-US" altLang="ko-KR" sz="1200" dirty="0">
                    <a:latin typeface="+mn-ea"/>
                  </a:rPr>
                  <a:t>emulator</a:t>
                </a:r>
                <a:r>
                  <a:rPr lang="ko-KR" altLang="en-US" sz="1200" dirty="0">
                    <a:latin typeface="+mn-ea"/>
                  </a:rPr>
                  <a:t>가 있어서 문제가 없다</a:t>
                </a:r>
                <a:r>
                  <a:rPr lang="en-US" altLang="ko-KR" sz="1200" dirty="0">
                    <a:latin typeface="+mn-ea"/>
                  </a:rPr>
                  <a:t>.</a:t>
                </a:r>
              </a:p>
              <a:p>
                <a:pPr marL="180000" indent="-180000">
                  <a:buFont typeface="Arial" panose="020B0604020202020204" pitchFamily="34" charset="0"/>
                  <a:buChar char="•"/>
                </a:pPr>
                <a:r>
                  <a:rPr lang="en-US" altLang="ko-KR" sz="1200" dirty="0">
                    <a:latin typeface="+mn-ea"/>
                  </a:rPr>
                  <a:t>DDQN </a:t>
                </a:r>
                <a:r>
                  <a:rPr lang="ko-KR" altLang="en-US" sz="1200" dirty="0">
                    <a:latin typeface="+mn-ea"/>
                  </a:rPr>
                  <a:t>논문에서는 </a:t>
                </a:r>
                <a:r>
                  <a:rPr lang="en-US" altLang="ko-KR" sz="1200" dirty="0">
                    <a:latin typeface="+mn-ea"/>
                  </a:rPr>
                  <a:t>cartpole, gripper(</a:t>
                </a:r>
                <a:r>
                  <a:rPr lang="ko-KR" altLang="en-US" sz="1200" dirty="0" err="1">
                    <a:latin typeface="+mn-ea"/>
                  </a:rPr>
                  <a:t>로봇팔</a:t>
                </a:r>
                <a:r>
                  <a:rPr lang="en-US" altLang="ko-KR" sz="1200" dirty="0">
                    <a:latin typeface="+mn-ea"/>
                  </a:rPr>
                  <a:t>), puck striking, locomotion(</a:t>
                </a:r>
                <a:r>
                  <a:rPr lang="ko-KR" altLang="en-US" sz="1200" dirty="0">
                    <a:latin typeface="+mn-ea"/>
                  </a:rPr>
                  <a:t>자율보행</a:t>
                </a:r>
                <a:r>
                  <a:rPr lang="en-US" altLang="ko-KR" sz="1200" dirty="0">
                    <a:latin typeface="+mn-ea"/>
                  </a:rPr>
                  <a:t>) </a:t>
                </a:r>
                <a:r>
                  <a:rPr lang="ko-KR" altLang="en-US" sz="1200" dirty="0">
                    <a:latin typeface="+mn-ea"/>
                  </a:rPr>
                  <a:t>등의 문제를 다뤘고 그때 </a:t>
                </a:r>
                <a:r>
                  <a:rPr lang="en-US" altLang="ko-KR" sz="1200" dirty="0">
                    <a:latin typeface="+mn-ea"/>
                  </a:rPr>
                  <a:t>emulator</a:t>
                </a:r>
                <a:r>
                  <a:rPr lang="ko-KR" altLang="en-US" sz="1200" dirty="0">
                    <a:latin typeface="+mn-ea"/>
                  </a:rPr>
                  <a:t>로서 물리엔진 </a:t>
                </a:r>
                <a:r>
                  <a:rPr lang="en-US" altLang="ko-KR" sz="1200" dirty="0" err="1">
                    <a:latin typeface="+mn-ea"/>
                  </a:rPr>
                  <a:t>MuJoCo</a:t>
                </a:r>
                <a:r>
                  <a:rPr lang="ko-KR" altLang="en-US" sz="1200" dirty="0">
                    <a:latin typeface="+mn-ea"/>
                  </a:rPr>
                  <a:t>를 사용했다고 되어 있다</a:t>
                </a:r>
                <a:r>
                  <a:rPr lang="en-US" altLang="ko-KR" sz="1200" dirty="0">
                    <a:latin typeface="+mn-ea"/>
                  </a:rPr>
                  <a:t>.</a:t>
                </a:r>
              </a:p>
              <a:p>
                <a:pPr marL="180000" indent="-180000">
                  <a:buFont typeface="Arial" panose="020B0604020202020204" pitchFamily="34" charset="0"/>
                  <a:buChar char="•"/>
                </a:pPr>
                <a:r>
                  <a:rPr lang="ko-KR" altLang="en-US" sz="1200" dirty="0">
                    <a:latin typeface="+mn-ea"/>
                  </a:rPr>
                  <a:t>하지만 일반적인 공정 문제에서는</a:t>
                </a:r>
                <a:r>
                  <a:rPr lang="en-US" altLang="ko-KR" sz="1200" dirty="0">
                    <a:latin typeface="+mn-ea"/>
                  </a:rPr>
                  <a:t>, next state</a:t>
                </a:r>
                <a:r>
                  <a:rPr lang="ko-KR" altLang="en-US" sz="1200" dirty="0">
                    <a:latin typeface="+mn-ea"/>
                  </a:rPr>
                  <a:t>는 모든 </a:t>
                </a:r>
                <a:r>
                  <a:rPr lang="en-US" altLang="ko-KR" sz="1200" dirty="0">
                    <a:latin typeface="+mn-ea"/>
                  </a:rPr>
                  <a:t>state</a:t>
                </a:r>
                <a:r>
                  <a:rPr lang="ko-KR" altLang="en-US" sz="1200" dirty="0">
                    <a:latin typeface="+mn-ea"/>
                  </a:rPr>
                  <a:t>를 실시간으로 측정하지 않는 이상 </a:t>
                </a:r>
                <a:r>
                  <a:rPr lang="en-US" altLang="ko-KR" sz="1200" dirty="0">
                    <a:latin typeface="+mn-ea"/>
                  </a:rPr>
                  <a:t>next state</a:t>
                </a:r>
                <a:r>
                  <a:rPr lang="ko-KR" altLang="en-US" sz="1200" dirty="0">
                    <a:latin typeface="+mn-ea"/>
                  </a:rPr>
                  <a:t>를 얻을 수 없다</a:t>
                </a:r>
                <a:r>
                  <a:rPr lang="en-US" altLang="ko-KR" sz="1200" dirty="0">
                    <a:latin typeface="+mn-ea"/>
                  </a:rPr>
                  <a:t>. </a:t>
                </a:r>
                <a:r>
                  <a:rPr lang="ko-KR" altLang="en-US" sz="1200" dirty="0">
                    <a:latin typeface="+mn-ea"/>
                  </a:rPr>
                  <a:t>학습 시에는 </a:t>
                </a:r>
                <a:r>
                  <a:rPr lang="ko-KR" altLang="en-US" sz="1200" dirty="0" err="1">
                    <a:latin typeface="+mn-ea"/>
                  </a:rPr>
                  <a:t>쌓여있는</a:t>
                </a:r>
                <a:r>
                  <a:rPr lang="ko-KR" altLang="en-US" sz="1200" dirty="0">
                    <a:latin typeface="+mn-ea"/>
                  </a:rPr>
                  <a:t> </a:t>
                </a:r>
                <a:r>
                  <a:rPr lang="en-US" altLang="ko-KR" sz="1200" dirty="0">
                    <a:latin typeface="+mn-ea"/>
                  </a:rPr>
                  <a:t>next state</a:t>
                </a:r>
                <a:r>
                  <a:rPr lang="ko-KR" altLang="en-US" sz="1200" dirty="0">
                    <a:latin typeface="+mn-ea"/>
                  </a:rPr>
                  <a:t>를 사용할 수 있겠고</a:t>
                </a:r>
                <a:r>
                  <a:rPr lang="en-US" altLang="ko-KR" sz="1200" dirty="0">
                    <a:latin typeface="+mn-ea"/>
                  </a:rPr>
                  <a:t>, </a:t>
                </a:r>
                <a:r>
                  <a:rPr lang="ko-KR" altLang="en-US" sz="1200" dirty="0">
                    <a:latin typeface="+mn-ea"/>
                  </a:rPr>
                  <a:t>이것이 일정 부분 도움이 될 수 있겠지만</a:t>
                </a:r>
                <a:r>
                  <a:rPr lang="en-US" altLang="ko-KR" sz="1200" dirty="0">
                    <a:latin typeface="+mn-ea"/>
                  </a:rPr>
                  <a:t>, test</a:t>
                </a:r>
                <a:r>
                  <a:rPr lang="ko-KR" altLang="en-US" sz="1200" dirty="0">
                    <a:latin typeface="+mn-ea"/>
                  </a:rPr>
                  <a:t>시에는 가능하지 않다</a:t>
                </a:r>
                <a:r>
                  <a:rPr lang="en-US" altLang="ko-KR" sz="1200" dirty="0">
                    <a:latin typeface="+mn-ea"/>
                  </a:rPr>
                  <a:t>.</a:t>
                </a:r>
              </a:p>
              <a:p>
                <a:endParaRPr lang="ko-KR" altLang="en-US" dirty="0"/>
              </a:p>
            </p:txBody>
          </p:sp>
        </mc:Fallback>
      </mc:AlternateContent>
      <p:sp>
        <p:nvSpPr>
          <p:cNvPr id="4" name="슬라이드 번호 개체 틀 3">
            <a:extLst>
              <a:ext uri="{FF2B5EF4-FFF2-40B4-BE49-F238E27FC236}">
                <a16:creationId xmlns:a16="http://schemas.microsoft.com/office/drawing/2014/main" id="{552292B3-5D02-9ECF-7E0F-9C7640AAC062}"/>
              </a:ext>
            </a:extLst>
          </p:cNvPr>
          <p:cNvSpPr>
            <a:spLocks noGrp="1"/>
          </p:cNvSpPr>
          <p:nvPr>
            <p:ph type="sldNum" sz="quarter" idx="5"/>
          </p:nvPr>
        </p:nvSpPr>
        <p:spPr/>
        <p:txBody>
          <a:bodyPr/>
          <a:lstStyle/>
          <a:p>
            <a:pPr>
              <a:defRPr/>
            </a:pPr>
            <a:fld id="{79642909-6448-426E-9ED7-EFF6CDC2E25C}" type="slidenum">
              <a:rPr lang="ko-KR" altLang="en-US" smtClean="0"/>
              <a:pPr>
                <a:defRPr/>
              </a:pPr>
              <a:t>30</a:t>
            </a:fld>
            <a:endParaRPr lang="en-US" altLang="ko-KR" dirty="0"/>
          </a:p>
        </p:txBody>
      </p:sp>
    </p:spTree>
    <p:extLst>
      <p:ext uri="{BB962C8B-B14F-4D97-AF65-F5344CB8AC3E}">
        <p14:creationId xmlns:p14="http://schemas.microsoft.com/office/powerpoint/2010/main" val="265813556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EDF0F0-7732-0E7E-1950-D03E482E7CF6}"/>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F9107279-2371-4F11-4425-DC573DDD311A}"/>
              </a:ext>
            </a:extLst>
          </p:cNvPr>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슬라이드 노트 개체 틀 2">
                <a:extLst>
                  <a:ext uri="{FF2B5EF4-FFF2-40B4-BE49-F238E27FC236}">
                    <a16:creationId xmlns:a16="http://schemas.microsoft.com/office/drawing/2014/main" id="{C4E355CE-4D11-C603-199E-D502DC9A32F4}"/>
                  </a:ext>
                </a:extLst>
              </p:cNvPr>
              <p:cNvSpPr>
                <a:spLocks noGrp="1"/>
              </p:cNvSpPr>
              <p:nvPr>
                <p:ph type="body" idx="1"/>
              </p:nvPr>
            </p:nvSpPr>
            <p:spPr/>
            <p:txBody>
              <a:bodyPr/>
              <a:lstStyle/>
              <a:p>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안녕하십니까</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endParaRPr lang="ko-KR" altLang="en-US" dirty="0">
                  <a:effectLst/>
                </a:endParaRPr>
              </a:p>
              <a:p>
                <a:r>
                  <a:rPr kumimoji="1" lang="ko-KR" altLang="en-US" sz="1200" b="0" i="0" kern="1200" dirty="0" err="1">
                    <a:solidFill>
                      <a:schemeClr val="tx1"/>
                    </a:solidFill>
                    <a:effectLst/>
                    <a:latin typeface="맑은 고딕" panose="020B0503020000020004" pitchFamily="50" charset="-127"/>
                    <a:ea typeface="맑은 고딕" panose="020B0503020000020004" pitchFamily="50" charset="-127"/>
                    <a:cs typeface="+mn-cs"/>
                  </a:rPr>
                  <a:t>김선중</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 선임입니다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p>
              <a:p>
                <a:b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br>
                <a:endPar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endParaRPr>
              </a:p>
              <a:p>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파이썬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gymnasium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라이브러리에서</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환경이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state transition</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과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reward</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를 제공한다는 것에 대한 근거를 찾아보았습니다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p>
              <a:p>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- 1_gym_step_1.png</a:t>
                </a:r>
              </a:p>
              <a:p>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- 2_gym_step_2.png</a:t>
                </a:r>
              </a:p>
              <a:p>
                <a:b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br>
                <a:endPar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endParaRPr>
              </a:p>
              <a:p>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출처는 </a:t>
                </a:r>
                <a:r>
                  <a:rPr kumimoji="1" lang="en-US" altLang="ko-KR" sz="1200" b="0" i="0" u="sng" kern="1200" dirty="0">
                    <a:solidFill>
                      <a:schemeClr val="tx1"/>
                    </a:solidFill>
                    <a:effectLst/>
                    <a:latin typeface="맑은 고딕" panose="020B0503020000020004" pitchFamily="50" charset="-127"/>
                    <a:ea typeface="맑은 고딕" panose="020B0503020000020004" pitchFamily="50" charset="-127"/>
                    <a:cs typeface="+mn-cs"/>
                    <a:hlinkClick r:id="rId3"/>
                  </a:rPr>
                  <a:t>https://gymnasium.farama.org/api/env/</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 입니다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Env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클래스의 맨 처음 메소드인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step</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은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action</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을 인자로 받고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next observation, reward</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를 </a:t>
                </a:r>
                <a:r>
                  <a:rPr kumimoji="1" lang="ko-KR" altLang="en-US" sz="1200" b="0" i="0" kern="1200" dirty="0" err="1">
                    <a:solidFill>
                      <a:schemeClr val="tx1"/>
                    </a:solidFill>
                    <a:effectLst/>
                    <a:latin typeface="맑은 고딕" panose="020B0503020000020004" pitchFamily="50" charset="-127"/>
                    <a:ea typeface="맑은 고딕" panose="020B0503020000020004" pitchFamily="50" charset="-127"/>
                    <a:cs typeface="+mn-cs"/>
                  </a:rPr>
                  <a:t>리턴합니다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이때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observation</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은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state</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과 거의 비슷한 것이라고 해석 가능합니다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p>
              <a:p>
                <a:b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br>
                <a:endPar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endParaRPr>
              </a:p>
              <a:p>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또한 환경모델의 의미에 대해서도 찾아보았습니다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state, action</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이 주어졌을 때</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next state</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과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reward</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를 예측하는 모델을 환경모델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(model of the environment)</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이라고 하고 있습니다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p>
              <a:p>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- 3_environment_model.png</a:t>
                </a:r>
              </a:p>
              <a:p>
                <a:b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br>
                <a:endPar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endParaRPr>
              </a:p>
              <a:p>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출처는 강화학습의 교과서로 많이 활용되는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Sutton</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의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"Reinforcement Learning" (</a:t>
                </a:r>
                <a:r>
                  <a:rPr kumimoji="1" lang="en-US" altLang="ko-KR" sz="1200" b="0" i="0" u="sng" kern="1200" dirty="0">
                    <a:solidFill>
                      <a:schemeClr val="tx1"/>
                    </a:solidFill>
                    <a:effectLst/>
                    <a:latin typeface="맑은 고딕" panose="020B0503020000020004" pitchFamily="50" charset="-127"/>
                    <a:ea typeface="맑은 고딕" panose="020B0503020000020004" pitchFamily="50" charset="-127"/>
                    <a:cs typeface="+mn-cs"/>
                    <a:hlinkClick r:id="rId4"/>
                  </a:rPr>
                  <a:t>https://web.stanford.edu/class/psych209/Readings/SuttonBartoIPRLBook2ndEd.pdf</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1</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장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3</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절입니다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이 책의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3</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장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5</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절과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6</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절에 해당 내용이 더 자세히 나오고 있는데</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강화학습의 배경이 되는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(finite) MDP</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가 구성되려면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p(s',</a:t>
                </a:r>
                <a:r>
                  <a:rPr kumimoji="1" lang="en-US" altLang="ko-KR" sz="1200" b="0" i="0" kern="1200" dirty="0" err="1">
                    <a:solidFill>
                      <a:schemeClr val="tx1"/>
                    </a:solidFill>
                    <a:effectLst/>
                    <a:latin typeface="맑은 고딕" panose="020B0503020000020004" pitchFamily="50" charset="-127"/>
                    <a:ea typeface="맑은 고딕" panose="020B0503020000020004" pitchFamily="50" charset="-127"/>
                    <a:cs typeface="+mn-cs"/>
                  </a:rPr>
                  <a:t>r|s,a</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가 필요하다고 되어 있습니다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이를 통해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p(s'|</a:t>
                </a:r>
                <a:r>
                  <a:rPr kumimoji="1" lang="en-US" altLang="ko-KR" sz="1200" b="0" i="0" kern="1200" dirty="0" err="1">
                    <a:solidFill>
                      <a:schemeClr val="tx1"/>
                    </a:solidFill>
                    <a:effectLst/>
                    <a:latin typeface="맑은 고딕" panose="020B0503020000020004" pitchFamily="50" charset="-127"/>
                    <a:ea typeface="맑은 고딕" panose="020B0503020000020004" pitchFamily="50" charset="-127"/>
                    <a:cs typeface="+mn-cs"/>
                  </a:rPr>
                  <a:t>s,a</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와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r(</a:t>
                </a:r>
                <a:r>
                  <a:rPr kumimoji="1" lang="en-US" altLang="ko-KR" sz="1200" b="0" i="0" kern="1200" dirty="0" err="1">
                    <a:solidFill>
                      <a:schemeClr val="tx1"/>
                    </a:solidFill>
                    <a:effectLst/>
                    <a:latin typeface="맑은 고딕" panose="020B0503020000020004" pitchFamily="50" charset="-127"/>
                    <a:ea typeface="맑은 고딕" panose="020B0503020000020004" pitchFamily="50" charset="-127"/>
                    <a:cs typeface="+mn-cs"/>
                  </a:rPr>
                  <a:t>s,a</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을 계산할 수 있음이 식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(3.7), (3.8)</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에 설명되어 있습니다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p>
              <a:p>
                <a:b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br>
                <a:endPar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endParaRPr>
              </a:p>
              <a:p>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이것들에 따르면</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일반적인 강화학습에서 환경이 구성됨에 있어서 두 환경모델인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state transition probability p(s'|</a:t>
                </a:r>
                <a:r>
                  <a:rPr kumimoji="1" lang="en-US" altLang="ko-KR" sz="1200" b="0" i="0" kern="1200" dirty="0" err="1">
                    <a:solidFill>
                      <a:schemeClr val="tx1"/>
                    </a:solidFill>
                    <a:effectLst/>
                    <a:latin typeface="맑은 고딕" panose="020B0503020000020004" pitchFamily="50" charset="-127"/>
                    <a:ea typeface="맑은 고딕" panose="020B0503020000020004" pitchFamily="50" charset="-127"/>
                    <a:cs typeface="+mn-cs"/>
                  </a:rPr>
                  <a:t>s,a</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와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reward function r(</a:t>
                </a:r>
                <a:r>
                  <a:rPr kumimoji="1" lang="en-US" altLang="ko-KR" sz="1200" b="0" i="0" kern="1200" dirty="0" err="1">
                    <a:solidFill>
                      <a:schemeClr val="tx1"/>
                    </a:solidFill>
                    <a:effectLst/>
                    <a:latin typeface="맑은 고딕" panose="020B0503020000020004" pitchFamily="50" charset="-127"/>
                    <a:ea typeface="맑은 고딕" panose="020B0503020000020004" pitchFamily="50" charset="-127"/>
                    <a:cs typeface="+mn-cs"/>
                  </a:rPr>
                  <a:t>s,a</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이 반드시 정의되어야 함을 알 수 있을 것 같습니다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그리고 이 환경모델을 토대로 해야만 강화학습 모델을 만들 수 있을 것 같습니다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p>
              <a:p>
                <a:b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br>
                <a:endPar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endParaRPr>
              </a:p>
              <a:p>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DQN</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이나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DDPG</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와 같은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RL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알고리즘이 환경모델을 알아야 한다고 말하려는 것은 아닙니다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실제로 이 알고리즘들은 환경모델을 모르는 채로 환경을 추정해가며 학습합니다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(model-free).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하지만 일단 강화학습 문제가 성립하기 위해서는 환경모델이 구성되어 있어야 할 것 같다는 취지에서 </a:t>
                </a:r>
                <a:r>
                  <a:rPr kumimoji="1" lang="ko-KR" altLang="en-US" sz="1200" b="0" i="0" kern="1200" dirty="0" err="1">
                    <a:solidFill>
                      <a:schemeClr val="tx1"/>
                    </a:solidFill>
                    <a:effectLst/>
                    <a:latin typeface="맑은 고딕" panose="020B0503020000020004" pitchFamily="50" charset="-127"/>
                    <a:ea typeface="맑은 고딕" panose="020B0503020000020004" pitchFamily="50" charset="-127"/>
                    <a:cs typeface="+mn-cs"/>
                  </a:rPr>
                  <a:t>공유드립니다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p>
              <a:p>
                <a:b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br>
                <a:endPar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endParaRPr>
              </a:p>
              <a:p>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다만</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이상은 일반적인 강화학습에 대한 이야기이므로</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공정 상황에서 강화학습이 어떻게 적용될 수 있을지 하는 문제에 대해서는 더 찾아보겠습니다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p>
              <a:p>
                <a:b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br>
                <a:endPar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endParaRPr>
              </a:p>
              <a:p>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감사합니다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p>
              <a:p>
                <a:r>
                  <a:rPr kumimoji="1" lang="ko-KR" altLang="en-US" sz="1200" b="0" i="0" kern="1200" dirty="0" err="1">
                    <a:solidFill>
                      <a:schemeClr val="tx1"/>
                    </a:solidFill>
                    <a:effectLst/>
                    <a:latin typeface="맑은 고딕" panose="020B0503020000020004" pitchFamily="50" charset="-127"/>
                    <a:ea typeface="맑은 고딕" panose="020B0503020000020004" pitchFamily="50" charset="-127"/>
                    <a:cs typeface="+mn-cs"/>
                  </a:rPr>
                  <a:t>김선중</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 드림</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p>
              <a:p>
                <a:endParaRPr lang="en-US" altLang="ko-KR" dirty="0"/>
              </a:p>
            </p:txBody>
          </p:sp>
        </mc:Choice>
        <mc:Fallback xmlns="">
          <p:sp>
            <p:nvSpPr>
              <p:cNvPr id="3" name="슬라이드 노트 개체 틀 2">
                <a:extLst>
                  <a:ext uri="{FF2B5EF4-FFF2-40B4-BE49-F238E27FC236}">
                    <a16:creationId xmlns:a16="http://schemas.microsoft.com/office/drawing/2014/main" id="{DA150843-E663-57CD-7577-6F739DE9EB42}"/>
                  </a:ext>
                </a:extLst>
              </p:cNvPr>
              <p:cNvSpPr>
                <a:spLocks noGrp="1"/>
              </p:cNvSpPr>
              <p:nvPr>
                <p:ph type="body" idx="1"/>
              </p:nvPr>
            </p:nvSpPr>
            <p:spPr/>
            <p:txBody>
              <a:bodyPr/>
              <a:lstStyle/>
              <a:p>
                <a:pPr marL="180000" indent="-180000">
                  <a:buFont typeface="Arial" panose="020B0604020202020204" pitchFamily="34" charset="0"/>
                  <a:buChar char="•"/>
                </a:pPr>
                <a:r>
                  <a:rPr lang="en-US" altLang="ko-KR" sz="1200" dirty="0">
                    <a:latin typeface="+mn-ea"/>
                  </a:rPr>
                  <a:t>DQN</a:t>
                </a:r>
                <a:r>
                  <a:rPr lang="ko-KR" altLang="en-US" sz="1200" dirty="0">
                    <a:latin typeface="+mn-ea"/>
                  </a:rPr>
                  <a:t>과</a:t>
                </a:r>
                <a:r>
                  <a:rPr lang="en-US" altLang="ko-KR" sz="1200" dirty="0">
                    <a:latin typeface="+mn-ea"/>
                  </a:rPr>
                  <a:t> DDPG</a:t>
                </a:r>
                <a:r>
                  <a:rPr lang="ko-KR" altLang="en-US" sz="1200" dirty="0">
                    <a:latin typeface="+mn-ea"/>
                  </a:rPr>
                  <a:t>의 </a:t>
                </a:r>
                <a:r>
                  <a:rPr lang="en-US" altLang="ko-KR" sz="1200" dirty="0">
                    <a:latin typeface="+mn-ea"/>
                  </a:rPr>
                  <a:t>pseudo-code</a:t>
                </a:r>
                <a:r>
                  <a:rPr lang="ko-KR" altLang="en-US" sz="1200" dirty="0">
                    <a:latin typeface="+mn-ea"/>
                  </a:rPr>
                  <a:t>에서 </a:t>
                </a:r>
                <a:r>
                  <a:rPr lang="en-US" altLang="ko-KR" sz="1200" i="0" dirty="0">
                    <a:latin typeface="Cambria Math" panose="02040503050406030204" pitchFamily="18" charset="0"/>
                  </a:rPr>
                  <a:t>𝑠’</a:t>
                </a:r>
                <a:r>
                  <a:rPr lang="en-US" altLang="ko-KR" sz="1200" dirty="0">
                    <a:latin typeface="+mn-ea"/>
                  </a:rPr>
                  <a:t> </a:t>
                </a:r>
                <a:r>
                  <a:rPr lang="ko-KR" altLang="en-US" sz="1200" dirty="0">
                    <a:latin typeface="+mn-ea"/>
                  </a:rPr>
                  <a:t>혹은 </a:t>
                </a:r>
                <a:r>
                  <a:rPr lang="en-US" altLang="ko-KR" sz="1200" i="0" dirty="0">
                    <a:latin typeface="Cambria Math" panose="02040503050406030204" pitchFamily="18" charset="0"/>
                  </a:rPr>
                  <a:t>𝑠_(</a:t>
                </a:r>
                <a:r>
                  <a:rPr lang="en-US" altLang="ko-KR" sz="1200" b="0" i="0" dirty="0">
                    <a:latin typeface="Cambria Math" panose="02040503050406030204" pitchFamily="18" charset="0"/>
                  </a:rPr>
                  <a:t>𝑡+1)</a:t>
                </a:r>
                <a:r>
                  <a:rPr lang="ko-KR" altLang="en-US" sz="1200" dirty="0">
                    <a:latin typeface="+mn-ea"/>
                  </a:rPr>
                  <a:t>을 </a:t>
                </a:r>
                <a:r>
                  <a:rPr lang="en-US" altLang="ko-KR" sz="1200" dirty="0">
                    <a:latin typeface="+mn-ea"/>
                  </a:rPr>
                  <a:t>observe</a:t>
                </a:r>
                <a:r>
                  <a:rPr lang="ko-KR" altLang="en-US" sz="1200" dirty="0">
                    <a:latin typeface="+mn-ea"/>
                  </a:rPr>
                  <a:t>한다고 되어 있다</a:t>
                </a:r>
                <a:r>
                  <a:rPr lang="en-US" altLang="ko-KR" sz="1200" dirty="0">
                    <a:latin typeface="+mn-ea"/>
                  </a:rPr>
                  <a:t>. DQN </a:t>
                </a:r>
                <a:r>
                  <a:rPr lang="ko-KR" altLang="en-US" sz="1200" dirty="0">
                    <a:latin typeface="+mn-ea"/>
                  </a:rPr>
                  <a:t>논문에서의 </a:t>
                </a:r>
                <a:r>
                  <a:rPr lang="en-US" altLang="ko-KR" sz="1200" dirty="0">
                    <a:latin typeface="+mn-ea"/>
                  </a:rPr>
                  <a:t>DQN</a:t>
                </a:r>
                <a:r>
                  <a:rPr lang="ko-KR" altLang="en-US" sz="1200" dirty="0">
                    <a:latin typeface="+mn-ea"/>
                  </a:rPr>
                  <a:t>은 </a:t>
                </a:r>
                <a:r>
                  <a:rPr lang="en-US" altLang="ko-KR" sz="1200" dirty="0" err="1">
                    <a:latin typeface="+mn-ea"/>
                  </a:rPr>
                  <a:t>atari</a:t>
                </a:r>
                <a:r>
                  <a:rPr lang="en-US" altLang="ko-KR" sz="1200" dirty="0">
                    <a:latin typeface="+mn-ea"/>
                  </a:rPr>
                  <a:t> </a:t>
                </a:r>
                <a:r>
                  <a:rPr lang="ko-KR" altLang="en-US" sz="1200" dirty="0">
                    <a:latin typeface="+mn-ea"/>
                  </a:rPr>
                  <a:t>문제를 푸는 것이므로 바로 다음 순간의 화면을 </a:t>
                </a:r>
                <a:r>
                  <a:rPr lang="en-US" altLang="ko-KR" sz="1200" dirty="0">
                    <a:latin typeface="+mn-ea"/>
                  </a:rPr>
                  <a:t>CNN</a:t>
                </a:r>
                <a:r>
                  <a:rPr lang="ko-KR" altLang="en-US" sz="1200" dirty="0">
                    <a:latin typeface="+mn-ea"/>
                  </a:rPr>
                  <a:t>으로 인식할 수 있고 그렇게 </a:t>
                </a:r>
                <a:r>
                  <a:rPr lang="en-US" altLang="ko-KR" sz="1200" dirty="0">
                    <a:latin typeface="+mn-ea"/>
                  </a:rPr>
                  <a:t>next state</a:t>
                </a:r>
                <a:r>
                  <a:rPr lang="ko-KR" altLang="en-US" sz="1200" dirty="0">
                    <a:latin typeface="+mn-ea"/>
                  </a:rPr>
                  <a:t>를 정하는 식으로 되어 있다</a:t>
                </a:r>
                <a:r>
                  <a:rPr lang="en-US" altLang="ko-KR" sz="1200" dirty="0">
                    <a:latin typeface="+mn-ea"/>
                  </a:rPr>
                  <a:t>. </a:t>
                </a:r>
                <a:r>
                  <a:rPr lang="ko-KR" altLang="en-US" sz="1200" dirty="0">
                    <a:latin typeface="+mn-ea"/>
                  </a:rPr>
                  <a:t>즉 </a:t>
                </a:r>
                <a:r>
                  <a:rPr lang="en-US" altLang="ko-KR" sz="1200" dirty="0">
                    <a:latin typeface="+mn-ea"/>
                  </a:rPr>
                  <a:t>emulator</a:t>
                </a:r>
                <a:r>
                  <a:rPr lang="ko-KR" altLang="en-US" sz="1200" dirty="0">
                    <a:latin typeface="+mn-ea"/>
                  </a:rPr>
                  <a:t>가 있어서 문제가 없다</a:t>
                </a:r>
                <a:r>
                  <a:rPr lang="en-US" altLang="ko-KR" sz="1200" dirty="0">
                    <a:latin typeface="+mn-ea"/>
                  </a:rPr>
                  <a:t>.</a:t>
                </a:r>
              </a:p>
              <a:p>
                <a:pPr marL="180000" indent="-180000">
                  <a:buFont typeface="Arial" panose="020B0604020202020204" pitchFamily="34" charset="0"/>
                  <a:buChar char="•"/>
                </a:pPr>
                <a:r>
                  <a:rPr lang="en-US" altLang="ko-KR" sz="1200" dirty="0">
                    <a:latin typeface="+mn-ea"/>
                  </a:rPr>
                  <a:t>DDQN </a:t>
                </a:r>
                <a:r>
                  <a:rPr lang="ko-KR" altLang="en-US" sz="1200" dirty="0">
                    <a:latin typeface="+mn-ea"/>
                  </a:rPr>
                  <a:t>논문에서는 </a:t>
                </a:r>
                <a:r>
                  <a:rPr lang="en-US" altLang="ko-KR" sz="1200" dirty="0">
                    <a:latin typeface="+mn-ea"/>
                  </a:rPr>
                  <a:t>cartpole, gripper(</a:t>
                </a:r>
                <a:r>
                  <a:rPr lang="ko-KR" altLang="en-US" sz="1200" dirty="0" err="1">
                    <a:latin typeface="+mn-ea"/>
                  </a:rPr>
                  <a:t>로봇팔</a:t>
                </a:r>
                <a:r>
                  <a:rPr lang="en-US" altLang="ko-KR" sz="1200" dirty="0">
                    <a:latin typeface="+mn-ea"/>
                  </a:rPr>
                  <a:t>), puck striking, locomotion(</a:t>
                </a:r>
                <a:r>
                  <a:rPr lang="ko-KR" altLang="en-US" sz="1200" dirty="0">
                    <a:latin typeface="+mn-ea"/>
                  </a:rPr>
                  <a:t>자율보행</a:t>
                </a:r>
                <a:r>
                  <a:rPr lang="en-US" altLang="ko-KR" sz="1200" dirty="0">
                    <a:latin typeface="+mn-ea"/>
                  </a:rPr>
                  <a:t>) </a:t>
                </a:r>
                <a:r>
                  <a:rPr lang="ko-KR" altLang="en-US" sz="1200" dirty="0">
                    <a:latin typeface="+mn-ea"/>
                  </a:rPr>
                  <a:t>등의 문제를 다뤘고 그때 </a:t>
                </a:r>
                <a:r>
                  <a:rPr lang="en-US" altLang="ko-KR" sz="1200" dirty="0">
                    <a:latin typeface="+mn-ea"/>
                  </a:rPr>
                  <a:t>emulator</a:t>
                </a:r>
                <a:r>
                  <a:rPr lang="ko-KR" altLang="en-US" sz="1200" dirty="0">
                    <a:latin typeface="+mn-ea"/>
                  </a:rPr>
                  <a:t>로서 물리엔진 </a:t>
                </a:r>
                <a:r>
                  <a:rPr lang="en-US" altLang="ko-KR" sz="1200" dirty="0" err="1">
                    <a:latin typeface="+mn-ea"/>
                  </a:rPr>
                  <a:t>MuJoCo</a:t>
                </a:r>
                <a:r>
                  <a:rPr lang="ko-KR" altLang="en-US" sz="1200" dirty="0">
                    <a:latin typeface="+mn-ea"/>
                  </a:rPr>
                  <a:t>를 사용했다고 되어 있다</a:t>
                </a:r>
                <a:r>
                  <a:rPr lang="en-US" altLang="ko-KR" sz="1200" dirty="0">
                    <a:latin typeface="+mn-ea"/>
                  </a:rPr>
                  <a:t>.</a:t>
                </a:r>
              </a:p>
              <a:p>
                <a:pPr marL="180000" indent="-180000">
                  <a:buFont typeface="Arial" panose="020B0604020202020204" pitchFamily="34" charset="0"/>
                  <a:buChar char="•"/>
                </a:pPr>
                <a:r>
                  <a:rPr lang="ko-KR" altLang="en-US" sz="1200" dirty="0">
                    <a:latin typeface="+mn-ea"/>
                  </a:rPr>
                  <a:t>하지만 일반적인 공정 문제에서는</a:t>
                </a:r>
                <a:r>
                  <a:rPr lang="en-US" altLang="ko-KR" sz="1200" dirty="0">
                    <a:latin typeface="+mn-ea"/>
                  </a:rPr>
                  <a:t>, next state</a:t>
                </a:r>
                <a:r>
                  <a:rPr lang="ko-KR" altLang="en-US" sz="1200" dirty="0">
                    <a:latin typeface="+mn-ea"/>
                  </a:rPr>
                  <a:t>는 모든 </a:t>
                </a:r>
                <a:r>
                  <a:rPr lang="en-US" altLang="ko-KR" sz="1200" dirty="0">
                    <a:latin typeface="+mn-ea"/>
                  </a:rPr>
                  <a:t>state</a:t>
                </a:r>
                <a:r>
                  <a:rPr lang="ko-KR" altLang="en-US" sz="1200" dirty="0">
                    <a:latin typeface="+mn-ea"/>
                  </a:rPr>
                  <a:t>를 실시간으로 측정하지 않는 이상 </a:t>
                </a:r>
                <a:r>
                  <a:rPr lang="en-US" altLang="ko-KR" sz="1200" dirty="0">
                    <a:latin typeface="+mn-ea"/>
                  </a:rPr>
                  <a:t>next state</a:t>
                </a:r>
                <a:r>
                  <a:rPr lang="ko-KR" altLang="en-US" sz="1200" dirty="0">
                    <a:latin typeface="+mn-ea"/>
                  </a:rPr>
                  <a:t>를 얻을 수 없다</a:t>
                </a:r>
                <a:r>
                  <a:rPr lang="en-US" altLang="ko-KR" sz="1200" dirty="0">
                    <a:latin typeface="+mn-ea"/>
                  </a:rPr>
                  <a:t>. </a:t>
                </a:r>
                <a:r>
                  <a:rPr lang="ko-KR" altLang="en-US" sz="1200" dirty="0">
                    <a:latin typeface="+mn-ea"/>
                  </a:rPr>
                  <a:t>학습 시에는 </a:t>
                </a:r>
                <a:r>
                  <a:rPr lang="ko-KR" altLang="en-US" sz="1200" dirty="0" err="1">
                    <a:latin typeface="+mn-ea"/>
                  </a:rPr>
                  <a:t>쌓여있는</a:t>
                </a:r>
                <a:r>
                  <a:rPr lang="ko-KR" altLang="en-US" sz="1200" dirty="0">
                    <a:latin typeface="+mn-ea"/>
                  </a:rPr>
                  <a:t> </a:t>
                </a:r>
                <a:r>
                  <a:rPr lang="en-US" altLang="ko-KR" sz="1200" dirty="0">
                    <a:latin typeface="+mn-ea"/>
                  </a:rPr>
                  <a:t>next state</a:t>
                </a:r>
                <a:r>
                  <a:rPr lang="ko-KR" altLang="en-US" sz="1200" dirty="0">
                    <a:latin typeface="+mn-ea"/>
                  </a:rPr>
                  <a:t>를 사용할 수 있겠고</a:t>
                </a:r>
                <a:r>
                  <a:rPr lang="en-US" altLang="ko-KR" sz="1200" dirty="0">
                    <a:latin typeface="+mn-ea"/>
                  </a:rPr>
                  <a:t>, </a:t>
                </a:r>
                <a:r>
                  <a:rPr lang="ko-KR" altLang="en-US" sz="1200" dirty="0">
                    <a:latin typeface="+mn-ea"/>
                  </a:rPr>
                  <a:t>이것이 일정 부분 도움이 될 수 있겠지만</a:t>
                </a:r>
                <a:r>
                  <a:rPr lang="en-US" altLang="ko-KR" sz="1200" dirty="0">
                    <a:latin typeface="+mn-ea"/>
                  </a:rPr>
                  <a:t>, test</a:t>
                </a:r>
                <a:r>
                  <a:rPr lang="ko-KR" altLang="en-US" sz="1200" dirty="0">
                    <a:latin typeface="+mn-ea"/>
                  </a:rPr>
                  <a:t>시에는 가능하지 않다</a:t>
                </a:r>
                <a:r>
                  <a:rPr lang="en-US" altLang="ko-KR" sz="1200" dirty="0">
                    <a:latin typeface="+mn-ea"/>
                  </a:rPr>
                  <a:t>.</a:t>
                </a:r>
              </a:p>
              <a:p>
                <a:endParaRPr lang="ko-KR" altLang="en-US" dirty="0"/>
              </a:p>
            </p:txBody>
          </p:sp>
        </mc:Fallback>
      </mc:AlternateContent>
      <p:sp>
        <p:nvSpPr>
          <p:cNvPr id="4" name="슬라이드 번호 개체 틀 3">
            <a:extLst>
              <a:ext uri="{FF2B5EF4-FFF2-40B4-BE49-F238E27FC236}">
                <a16:creationId xmlns:a16="http://schemas.microsoft.com/office/drawing/2014/main" id="{3C46334C-D026-5B39-D43F-C0EF402D1C6B}"/>
              </a:ext>
            </a:extLst>
          </p:cNvPr>
          <p:cNvSpPr>
            <a:spLocks noGrp="1"/>
          </p:cNvSpPr>
          <p:nvPr>
            <p:ph type="sldNum" sz="quarter" idx="5"/>
          </p:nvPr>
        </p:nvSpPr>
        <p:spPr/>
        <p:txBody>
          <a:bodyPr/>
          <a:lstStyle/>
          <a:p>
            <a:pPr>
              <a:defRPr/>
            </a:pPr>
            <a:fld id="{79642909-6448-426E-9ED7-EFF6CDC2E25C}" type="slidenum">
              <a:rPr lang="ko-KR" altLang="en-US" smtClean="0"/>
              <a:pPr>
                <a:defRPr/>
              </a:pPr>
              <a:t>31</a:t>
            </a:fld>
            <a:endParaRPr lang="en-US" altLang="ko-KR" dirty="0"/>
          </a:p>
        </p:txBody>
      </p:sp>
    </p:spTree>
    <p:extLst>
      <p:ext uri="{BB962C8B-B14F-4D97-AF65-F5344CB8AC3E}">
        <p14:creationId xmlns:p14="http://schemas.microsoft.com/office/powerpoint/2010/main" val="209596928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E4FC90-2DC1-271E-F814-A9EEBAF09741}"/>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34AED451-4395-15BC-4E7B-55043B2B8E48}"/>
              </a:ext>
            </a:extLst>
          </p:cNvPr>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슬라이드 노트 개체 틀 2">
                <a:extLst>
                  <a:ext uri="{FF2B5EF4-FFF2-40B4-BE49-F238E27FC236}">
                    <a16:creationId xmlns:a16="http://schemas.microsoft.com/office/drawing/2014/main" id="{D874F8B7-BBAC-C52A-3257-D2BDE14BCFB6}"/>
                  </a:ext>
                </a:extLst>
              </p:cNvPr>
              <p:cNvSpPr>
                <a:spLocks noGrp="1"/>
              </p:cNvSpPr>
              <p:nvPr>
                <p:ph type="body" idx="1"/>
              </p:nvPr>
            </p:nvSpPr>
            <p:spPr/>
            <p:txBody>
              <a:bodyPr/>
              <a:lstStyle/>
              <a:p>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안녕하십니까</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endParaRPr lang="ko-KR" altLang="en-US" dirty="0">
                  <a:effectLst/>
                </a:endParaRPr>
              </a:p>
              <a:p>
                <a:r>
                  <a:rPr kumimoji="1" lang="ko-KR" altLang="en-US" sz="1200" b="0" i="0" kern="1200" dirty="0" err="1">
                    <a:solidFill>
                      <a:schemeClr val="tx1"/>
                    </a:solidFill>
                    <a:effectLst/>
                    <a:latin typeface="맑은 고딕" panose="020B0503020000020004" pitchFamily="50" charset="-127"/>
                    <a:ea typeface="맑은 고딕" panose="020B0503020000020004" pitchFamily="50" charset="-127"/>
                    <a:cs typeface="+mn-cs"/>
                  </a:rPr>
                  <a:t>김선중</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 선임입니다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p>
              <a:p>
                <a:b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br>
                <a:endPar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endParaRPr>
              </a:p>
              <a:p>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파이썬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gymnasium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라이브러리에서</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환경이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state transition</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과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reward</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를 제공한다는 것에 대한 근거를 찾아보았습니다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p>
              <a:p>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- 1_gym_step_1.png</a:t>
                </a:r>
              </a:p>
              <a:p>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- 2_gym_step_2.png</a:t>
                </a:r>
              </a:p>
              <a:p>
                <a:b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br>
                <a:endPar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endParaRPr>
              </a:p>
              <a:p>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출처는 </a:t>
                </a:r>
                <a:r>
                  <a:rPr kumimoji="1" lang="en-US" altLang="ko-KR" sz="1200" b="0" i="0" u="sng" kern="1200" dirty="0">
                    <a:solidFill>
                      <a:schemeClr val="tx1"/>
                    </a:solidFill>
                    <a:effectLst/>
                    <a:latin typeface="맑은 고딕" panose="020B0503020000020004" pitchFamily="50" charset="-127"/>
                    <a:ea typeface="맑은 고딕" panose="020B0503020000020004" pitchFamily="50" charset="-127"/>
                    <a:cs typeface="+mn-cs"/>
                    <a:hlinkClick r:id="rId3"/>
                  </a:rPr>
                  <a:t>https://gymnasium.farama.org/api/env/</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 입니다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Env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클래스의 맨 처음 메소드인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step</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은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action</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을 인자로 받고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next observation, reward</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를 </a:t>
                </a:r>
                <a:r>
                  <a:rPr kumimoji="1" lang="ko-KR" altLang="en-US" sz="1200" b="0" i="0" kern="1200" dirty="0" err="1">
                    <a:solidFill>
                      <a:schemeClr val="tx1"/>
                    </a:solidFill>
                    <a:effectLst/>
                    <a:latin typeface="맑은 고딕" panose="020B0503020000020004" pitchFamily="50" charset="-127"/>
                    <a:ea typeface="맑은 고딕" panose="020B0503020000020004" pitchFamily="50" charset="-127"/>
                    <a:cs typeface="+mn-cs"/>
                  </a:rPr>
                  <a:t>리턴합니다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이때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observation</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은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state</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과 거의 비슷한 것이라고 해석 가능합니다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p>
              <a:p>
                <a:b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br>
                <a:endPar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endParaRPr>
              </a:p>
              <a:p>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또한 환경모델의 의미에 대해서도 찾아보았습니다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state, action</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이 주어졌을 때</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next state</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과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reward</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를 예측하는 모델을 환경모델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(model of the environment)</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이라고 하고 있습니다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p>
              <a:p>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- 3_environment_model.png</a:t>
                </a:r>
              </a:p>
              <a:p>
                <a:b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br>
                <a:endPar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endParaRPr>
              </a:p>
              <a:p>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출처는 강화학습의 교과서로 많이 활용되는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Sutton</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의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"Reinforcement Learning" (</a:t>
                </a:r>
                <a:r>
                  <a:rPr kumimoji="1" lang="en-US" altLang="ko-KR" sz="1200" b="0" i="0" u="sng" kern="1200" dirty="0">
                    <a:solidFill>
                      <a:schemeClr val="tx1"/>
                    </a:solidFill>
                    <a:effectLst/>
                    <a:latin typeface="맑은 고딕" panose="020B0503020000020004" pitchFamily="50" charset="-127"/>
                    <a:ea typeface="맑은 고딕" panose="020B0503020000020004" pitchFamily="50" charset="-127"/>
                    <a:cs typeface="+mn-cs"/>
                    <a:hlinkClick r:id="rId4"/>
                  </a:rPr>
                  <a:t>https://web.stanford.edu/class/psych209/Readings/SuttonBartoIPRLBook2ndEd.pdf</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1</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장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3</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절입니다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이 책의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3</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장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5</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절과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6</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절에 해당 내용이 더 자세히 나오고 있는데</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강화학습의 배경이 되는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(finite) MDP</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가 구성되려면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p(s',</a:t>
                </a:r>
                <a:r>
                  <a:rPr kumimoji="1" lang="en-US" altLang="ko-KR" sz="1200" b="0" i="0" kern="1200" dirty="0" err="1">
                    <a:solidFill>
                      <a:schemeClr val="tx1"/>
                    </a:solidFill>
                    <a:effectLst/>
                    <a:latin typeface="맑은 고딕" panose="020B0503020000020004" pitchFamily="50" charset="-127"/>
                    <a:ea typeface="맑은 고딕" panose="020B0503020000020004" pitchFamily="50" charset="-127"/>
                    <a:cs typeface="+mn-cs"/>
                  </a:rPr>
                  <a:t>r|s,a</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가 필요하다고 되어 있습니다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이를 통해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p(s'|</a:t>
                </a:r>
                <a:r>
                  <a:rPr kumimoji="1" lang="en-US" altLang="ko-KR" sz="1200" b="0" i="0" kern="1200" dirty="0" err="1">
                    <a:solidFill>
                      <a:schemeClr val="tx1"/>
                    </a:solidFill>
                    <a:effectLst/>
                    <a:latin typeface="맑은 고딕" panose="020B0503020000020004" pitchFamily="50" charset="-127"/>
                    <a:ea typeface="맑은 고딕" panose="020B0503020000020004" pitchFamily="50" charset="-127"/>
                    <a:cs typeface="+mn-cs"/>
                  </a:rPr>
                  <a:t>s,a</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와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r(</a:t>
                </a:r>
                <a:r>
                  <a:rPr kumimoji="1" lang="en-US" altLang="ko-KR" sz="1200" b="0" i="0" kern="1200" dirty="0" err="1">
                    <a:solidFill>
                      <a:schemeClr val="tx1"/>
                    </a:solidFill>
                    <a:effectLst/>
                    <a:latin typeface="맑은 고딕" panose="020B0503020000020004" pitchFamily="50" charset="-127"/>
                    <a:ea typeface="맑은 고딕" panose="020B0503020000020004" pitchFamily="50" charset="-127"/>
                    <a:cs typeface="+mn-cs"/>
                  </a:rPr>
                  <a:t>s,a</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을 계산할 수 있음이 식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(3.7), (3.8)</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에 설명되어 있습니다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p>
              <a:p>
                <a:b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br>
                <a:endPar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endParaRPr>
              </a:p>
              <a:p>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이것들에 따르면</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일반적인 강화학습에서 환경이 구성됨에 있어서 두 환경모델인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state transition probability p(s'|</a:t>
                </a:r>
                <a:r>
                  <a:rPr kumimoji="1" lang="en-US" altLang="ko-KR" sz="1200" b="0" i="0" kern="1200" dirty="0" err="1">
                    <a:solidFill>
                      <a:schemeClr val="tx1"/>
                    </a:solidFill>
                    <a:effectLst/>
                    <a:latin typeface="맑은 고딕" panose="020B0503020000020004" pitchFamily="50" charset="-127"/>
                    <a:ea typeface="맑은 고딕" panose="020B0503020000020004" pitchFamily="50" charset="-127"/>
                    <a:cs typeface="+mn-cs"/>
                  </a:rPr>
                  <a:t>s,a</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와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reward function r(</a:t>
                </a:r>
                <a:r>
                  <a:rPr kumimoji="1" lang="en-US" altLang="ko-KR" sz="1200" b="0" i="0" kern="1200" dirty="0" err="1">
                    <a:solidFill>
                      <a:schemeClr val="tx1"/>
                    </a:solidFill>
                    <a:effectLst/>
                    <a:latin typeface="맑은 고딕" panose="020B0503020000020004" pitchFamily="50" charset="-127"/>
                    <a:ea typeface="맑은 고딕" panose="020B0503020000020004" pitchFamily="50" charset="-127"/>
                    <a:cs typeface="+mn-cs"/>
                  </a:rPr>
                  <a:t>s,a</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이 반드시 정의되어야 함을 알 수 있을 것 같습니다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그리고 이 환경모델을 토대로 해야만 강화학습 모델을 만들 수 있을 것 같습니다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p>
              <a:p>
                <a:b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br>
                <a:endPar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endParaRPr>
              </a:p>
              <a:p>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DQN</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이나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DDPG</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와 같은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RL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알고리즘이 환경모델을 알아야 한다고 말하려는 것은 아닙니다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실제로 이 알고리즘들은 환경모델을 모르는 채로 환경을 추정해가며 학습합니다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(model-free).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하지만 일단 강화학습 문제가 성립하기 위해서는 환경모델이 구성되어 있어야 할 것 같다는 취지에서 </a:t>
                </a:r>
                <a:r>
                  <a:rPr kumimoji="1" lang="ko-KR" altLang="en-US" sz="1200" b="0" i="0" kern="1200" dirty="0" err="1">
                    <a:solidFill>
                      <a:schemeClr val="tx1"/>
                    </a:solidFill>
                    <a:effectLst/>
                    <a:latin typeface="맑은 고딕" panose="020B0503020000020004" pitchFamily="50" charset="-127"/>
                    <a:ea typeface="맑은 고딕" panose="020B0503020000020004" pitchFamily="50" charset="-127"/>
                    <a:cs typeface="+mn-cs"/>
                  </a:rPr>
                  <a:t>공유드립니다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p>
              <a:p>
                <a:b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br>
                <a:endPar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endParaRPr>
              </a:p>
              <a:p>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다만</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이상은 일반적인 강화학습에 대한 이야기이므로</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공정 상황에서 강화학습이 어떻게 적용될 수 있을지 하는 문제에 대해서는 더 찾아보겠습니다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p>
              <a:p>
                <a:b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br>
                <a:endPar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endParaRPr>
              </a:p>
              <a:p>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감사합니다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p>
              <a:p>
                <a:r>
                  <a:rPr kumimoji="1" lang="ko-KR" altLang="en-US" sz="1200" b="0" i="0" kern="1200" dirty="0" err="1">
                    <a:solidFill>
                      <a:schemeClr val="tx1"/>
                    </a:solidFill>
                    <a:effectLst/>
                    <a:latin typeface="맑은 고딕" panose="020B0503020000020004" pitchFamily="50" charset="-127"/>
                    <a:ea typeface="맑은 고딕" panose="020B0503020000020004" pitchFamily="50" charset="-127"/>
                    <a:cs typeface="+mn-cs"/>
                  </a:rPr>
                  <a:t>김선중</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 드림</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p>
              <a:p>
                <a:endParaRPr lang="en-US" altLang="ko-KR" dirty="0"/>
              </a:p>
            </p:txBody>
          </p:sp>
        </mc:Choice>
        <mc:Fallback xmlns="">
          <p:sp>
            <p:nvSpPr>
              <p:cNvPr id="3" name="슬라이드 노트 개체 틀 2">
                <a:extLst>
                  <a:ext uri="{FF2B5EF4-FFF2-40B4-BE49-F238E27FC236}">
                    <a16:creationId xmlns:a16="http://schemas.microsoft.com/office/drawing/2014/main" id="{DA150843-E663-57CD-7577-6F739DE9EB42}"/>
                  </a:ext>
                </a:extLst>
              </p:cNvPr>
              <p:cNvSpPr>
                <a:spLocks noGrp="1"/>
              </p:cNvSpPr>
              <p:nvPr>
                <p:ph type="body" idx="1"/>
              </p:nvPr>
            </p:nvSpPr>
            <p:spPr/>
            <p:txBody>
              <a:bodyPr/>
              <a:lstStyle/>
              <a:p>
                <a:pPr marL="180000" indent="-180000">
                  <a:buFont typeface="Arial" panose="020B0604020202020204" pitchFamily="34" charset="0"/>
                  <a:buChar char="•"/>
                </a:pPr>
                <a:r>
                  <a:rPr lang="en-US" altLang="ko-KR" sz="1200" dirty="0">
                    <a:latin typeface="+mn-ea"/>
                  </a:rPr>
                  <a:t>DQN</a:t>
                </a:r>
                <a:r>
                  <a:rPr lang="ko-KR" altLang="en-US" sz="1200" dirty="0">
                    <a:latin typeface="+mn-ea"/>
                  </a:rPr>
                  <a:t>과</a:t>
                </a:r>
                <a:r>
                  <a:rPr lang="en-US" altLang="ko-KR" sz="1200" dirty="0">
                    <a:latin typeface="+mn-ea"/>
                  </a:rPr>
                  <a:t> DDPG</a:t>
                </a:r>
                <a:r>
                  <a:rPr lang="ko-KR" altLang="en-US" sz="1200" dirty="0">
                    <a:latin typeface="+mn-ea"/>
                  </a:rPr>
                  <a:t>의 </a:t>
                </a:r>
                <a:r>
                  <a:rPr lang="en-US" altLang="ko-KR" sz="1200" dirty="0">
                    <a:latin typeface="+mn-ea"/>
                  </a:rPr>
                  <a:t>pseudo-code</a:t>
                </a:r>
                <a:r>
                  <a:rPr lang="ko-KR" altLang="en-US" sz="1200" dirty="0">
                    <a:latin typeface="+mn-ea"/>
                  </a:rPr>
                  <a:t>에서 </a:t>
                </a:r>
                <a:r>
                  <a:rPr lang="en-US" altLang="ko-KR" sz="1200" i="0" dirty="0">
                    <a:latin typeface="Cambria Math" panose="02040503050406030204" pitchFamily="18" charset="0"/>
                  </a:rPr>
                  <a:t>𝑠’</a:t>
                </a:r>
                <a:r>
                  <a:rPr lang="en-US" altLang="ko-KR" sz="1200" dirty="0">
                    <a:latin typeface="+mn-ea"/>
                  </a:rPr>
                  <a:t> </a:t>
                </a:r>
                <a:r>
                  <a:rPr lang="ko-KR" altLang="en-US" sz="1200" dirty="0">
                    <a:latin typeface="+mn-ea"/>
                  </a:rPr>
                  <a:t>혹은 </a:t>
                </a:r>
                <a:r>
                  <a:rPr lang="en-US" altLang="ko-KR" sz="1200" i="0" dirty="0">
                    <a:latin typeface="Cambria Math" panose="02040503050406030204" pitchFamily="18" charset="0"/>
                  </a:rPr>
                  <a:t>𝑠_(</a:t>
                </a:r>
                <a:r>
                  <a:rPr lang="en-US" altLang="ko-KR" sz="1200" b="0" i="0" dirty="0">
                    <a:latin typeface="Cambria Math" panose="02040503050406030204" pitchFamily="18" charset="0"/>
                  </a:rPr>
                  <a:t>𝑡+1)</a:t>
                </a:r>
                <a:r>
                  <a:rPr lang="ko-KR" altLang="en-US" sz="1200" dirty="0">
                    <a:latin typeface="+mn-ea"/>
                  </a:rPr>
                  <a:t>을 </a:t>
                </a:r>
                <a:r>
                  <a:rPr lang="en-US" altLang="ko-KR" sz="1200" dirty="0">
                    <a:latin typeface="+mn-ea"/>
                  </a:rPr>
                  <a:t>observe</a:t>
                </a:r>
                <a:r>
                  <a:rPr lang="ko-KR" altLang="en-US" sz="1200" dirty="0">
                    <a:latin typeface="+mn-ea"/>
                  </a:rPr>
                  <a:t>한다고 되어 있다</a:t>
                </a:r>
                <a:r>
                  <a:rPr lang="en-US" altLang="ko-KR" sz="1200" dirty="0">
                    <a:latin typeface="+mn-ea"/>
                  </a:rPr>
                  <a:t>. DQN </a:t>
                </a:r>
                <a:r>
                  <a:rPr lang="ko-KR" altLang="en-US" sz="1200" dirty="0">
                    <a:latin typeface="+mn-ea"/>
                  </a:rPr>
                  <a:t>논문에서의 </a:t>
                </a:r>
                <a:r>
                  <a:rPr lang="en-US" altLang="ko-KR" sz="1200" dirty="0">
                    <a:latin typeface="+mn-ea"/>
                  </a:rPr>
                  <a:t>DQN</a:t>
                </a:r>
                <a:r>
                  <a:rPr lang="ko-KR" altLang="en-US" sz="1200" dirty="0">
                    <a:latin typeface="+mn-ea"/>
                  </a:rPr>
                  <a:t>은 </a:t>
                </a:r>
                <a:r>
                  <a:rPr lang="en-US" altLang="ko-KR" sz="1200" dirty="0" err="1">
                    <a:latin typeface="+mn-ea"/>
                  </a:rPr>
                  <a:t>atari</a:t>
                </a:r>
                <a:r>
                  <a:rPr lang="en-US" altLang="ko-KR" sz="1200" dirty="0">
                    <a:latin typeface="+mn-ea"/>
                  </a:rPr>
                  <a:t> </a:t>
                </a:r>
                <a:r>
                  <a:rPr lang="ko-KR" altLang="en-US" sz="1200" dirty="0">
                    <a:latin typeface="+mn-ea"/>
                  </a:rPr>
                  <a:t>문제를 푸는 것이므로 바로 다음 순간의 화면을 </a:t>
                </a:r>
                <a:r>
                  <a:rPr lang="en-US" altLang="ko-KR" sz="1200" dirty="0">
                    <a:latin typeface="+mn-ea"/>
                  </a:rPr>
                  <a:t>CNN</a:t>
                </a:r>
                <a:r>
                  <a:rPr lang="ko-KR" altLang="en-US" sz="1200" dirty="0">
                    <a:latin typeface="+mn-ea"/>
                  </a:rPr>
                  <a:t>으로 인식할 수 있고 그렇게 </a:t>
                </a:r>
                <a:r>
                  <a:rPr lang="en-US" altLang="ko-KR" sz="1200" dirty="0">
                    <a:latin typeface="+mn-ea"/>
                  </a:rPr>
                  <a:t>next state</a:t>
                </a:r>
                <a:r>
                  <a:rPr lang="ko-KR" altLang="en-US" sz="1200" dirty="0">
                    <a:latin typeface="+mn-ea"/>
                  </a:rPr>
                  <a:t>를 정하는 식으로 되어 있다</a:t>
                </a:r>
                <a:r>
                  <a:rPr lang="en-US" altLang="ko-KR" sz="1200" dirty="0">
                    <a:latin typeface="+mn-ea"/>
                  </a:rPr>
                  <a:t>. </a:t>
                </a:r>
                <a:r>
                  <a:rPr lang="ko-KR" altLang="en-US" sz="1200" dirty="0">
                    <a:latin typeface="+mn-ea"/>
                  </a:rPr>
                  <a:t>즉 </a:t>
                </a:r>
                <a:r>
                  <a:rPr lang="en-US" altLang="ko-KR" sz="1200" dirty="0">
                    <a:latin typeface="+mn-ea"/>
                  </a:rPr>
                  <a:t>emulator</a:t>
                </a:r>
                <a:r>
                  <a:rPr lang="ko-KR" altLang="en-US" sz="1200" dirty="0">
                    <a:latin typeface="+mn-ea"/>
                  </a:rPr>
                  <a:t>가 있어서 문제가 없다</a:t>
                </a:r>
                <a:r>
                  <a:rPr lang="en-US" altLang="ko-KR" sz="1200" dirty="0">
                    <a:latin typeface="+mn-ea"/>
                  </a:rPr>
                  <a:t>.</a:t>
                </a:r>
              </a:p>
              <a:p>
                <a:pPr marL="180000" indent="-180000">
                  <a:buFont typeface="Arial" panose="020B0604020202020204" pitchFamily="34" charset="0"/>
                  <a:buChar char="•"/>
                </a:pPr>
                <a:r>
                  <a:rPr lang="en-US" altLang="ko-KR" sz="1200" dirty="0">
                    <a:latin typeface="+mn-ea"/>
                  </a:rPr>
                  <a:t>DDQN </a:t>
                </a:r>
                <a:r>
                  <a:rPr lang="ko-KR" altLang="en-US" sz="1200" dirty="0">
                    <a:latin typeface="+mn-ea"/>
                  </a:rPr>
                  <a:t>논문에서는 </a:t>
                </a:r>
                <a:r>
                  <a:rPr lang="en-US" altLang="ko-KR" sz="1200" dirty="0">
                    <a:latin typeface="+mn-ea"/>
                  </a:rPr>
                  <a:t>cartpole, gripper(</a:t>
                </a:r>
                <a:r>
                  <a:rPr lang="ko-KR" altLang="en-US" sz="1200" dirty="0" err="1">
                    <a:latin typeface="+mn-ea"/>
                  </a:rPr>
                  <a:t>로봇팔</a:t>
                </a:r>
                <a:r>
                  <a:rPr lang="en-US" altLang="ko-KR" sz="1200" dirty="0">
                    <a:latin typeface="+mn-ea"/>
                  </a:rPr>
                  <a:t>), puck striking, locomotion(</a:t>
                </a:r>
                <a:r>
                  <a:rPr lang="ko-KR" altLang="en-US" sz="1200" dirty="0">
                    <a:latin typeface="+mn-ea"/>
                  </a:rPr>
                  <a:t>자율보행</a:t>
                </a:r>
                <a:r>
                  <a:rPr lang="en-US" altLang="ko-KR" sz="1200" dirty="0">
                    <a:latin typeface="+mn-ea"/>
                  </a:rPr>
                  <a:t>) </a:t>
                </a:r>
                <a:r>
                  <a:rPr lang="ko-KR" altLang="en-US" sz="1200" dirty="0">
                    <a:latin typeface="+mn-ea"/>
                  </a:rPr>
                  <a:t>등의 문제를 다뤘고 그때 </a:t>
                </a:r>
                <a:r>
                  <a:rPr lang="en-US" altLang="ko-KR" sz="1200" dirty="0">
                    <a:latin typeface="+mn-ea"/>
                  </a:rPr>
                  <a:t>emulator</a:t>
                </a:r>
                <a:r>
                  <a:rPr lang="ko-KR" altLang="en-US" sz="1200" dirty="0">
                    <a:latin typeface="+mn-ea"/>
                  </a:rPr>
                  <a:t>로서 물리엔진 </a:t>
                </a:r>
                <a:r>
                  <a:rPr lang="en-US" altLang="ko-KR" sz="1200" dirty="0" err="1">
                    <a:latin typeface="+mn-ea"/>
                  </a:rPr>
                  <a:t>MuJoCo</a:t>
                </a:r>
                <a:r>
                  <a:rPr lang="ko-KR" altLang="en-US" sz="1200" dirty="0">
                    <a:latin typeface="+mn-ea"/>
                  </a:rPr>
                  <a:t>를 사용했다고 되어 있다</a:t>
                </a:r>
                <a:r>
                  <a:rPr lang="en-US" altLang="ko-KR" sz="1200" dirty="0">
                    <a:latin typeface="+mn-ea"/>
                  </a:rPr>
                  <a:t>.</a:t>
                </a:r>
              </a:p>
              <a:p>
                <a:pPr marL="180000" indent="-180000">
                  <a:buFont typeface="Arial" panose="020B0604020202020204" pitchFamily="34" charset="0"/>
                  <a:buChar char="•"/>
                </a:pPr>
                <a:r>
                  <a:rPr lang="ko-KR" altLang="en-US" sz="1200" dirty="0">
                    <a:latin typeface="+mn-ea"/>
                  </a:rPr>
                  <a:t>하지만 일반적인 공정 문제에서는</a:t>
                </a:r>
                <a:r>
                  <a:rPr lang="en-US" altLang="ko-KR" sz="1200" dirty="0">
                    <a:latin typeface="+mn-ea"/>
                  </a:rPr>
                  <a:t>, next state</a:t>
                </a:r>
                <a:r>
                  <a:rPr lang="ko-KR" altLang="en-US" sz="1200" dirty="0">
                    <a:latin typeface="+mn-ea"/>
                  </a:rPr>
                  <a:t>는 모든 </a:t>
                </a:r>
                <a:r>
                  <a:rPr lang="en-US" altLang="ko-KR" sz="1200" dirty="0">
                    <a:latin typeface="+mn-ea"/>
                  </a:rPr>
                  <a:t>state</a:t>
                </a:r>
                <a:r>
                  <a:rPr lang="ko-KR" altLang="en-US" sz="1200" dirty="0">
                    <a:latin typeface="+mn-ea"/>
                  </a:rPr>
                  <a:t>를 실시간으로 측정하지 않는 이상 </a:t>
                </a:r>
                <a:r>
                  <a:rPr lang="en-US" altLang="ko-KR" sz="1200" dirty="0">
                    <a:latin typeface="+mn-ea"/>
                  </a:rPr>
                  <a:t>next state</a:t>
                </a:r>
                <a:r>
                  <a:rPr lang="ko-KR" altLang="en-US" sz="1200" dirty="0">
                    <a:latin typeface="+mn-ea"/>
                  </a:rPr>
                  <a:t>를 얻을 수 없다</a:t>
                </a:r>
                <a:r>
                  <a:rPr lang="en-US" altLang="ko-KR" sz="1200" dirty="0">
                    <a:latin typeface="+mn-ea"/>
                  </a:rPr>
                  <a:t>. </a:t>
                </a:r>
                <a:r>
                  <a:rPr lang="ko-KR" altLang="en-US" sz="1200" dirty="0">
                    <a:latin typeface="+mn-ea"/>
                  </a:rPr>
                  <a:t>학습 시에는 </a:t>
                </a:r>
                <a:r>
                  <a:rPr lang="ko-KR" altLang="en-US" sz="1200" dirty="0" err="1">
                    <a:latin typeface="+mn-ea"/>
                  </a:rPr>
                  <a:t>쌓여있는</a:t>
                </a:r>
                <a:r>
                  <a:rPr lang="ko-KR" altLang="en-US" sz="1200" dirty="0">
                    <a:latin typeface="+mn-ea"/>
                  </a:rPr>
                  <a:t> </a:t>
                </a:r>
                <a:r>
                  <a:rPr lang="en-US" altLang="ko-KR" sz="1200" dirty="0">
                    <a:latin typeface="+mn-ea"/>
                  </a:rPr>
                  <a:t>next state</a:t>
                </a:r>
                <a:r>
                  <a:rPr lang="ko-KR" altLang="en-US" sz="1200" dirty="0">
                    <a:latin typeface="+mn-ea"/>
                  </a:rPr>
                  <a:t>를 사용할 수 있겠고</a:t>
                </a:r>
                <a:r>
                  <a:rPr lang="en-US" altLang="ko-KR" sz="1200" dirty="0">
                    <a:latin typeface="+mn-ea"/>
                  </a:rPr>
                  <a:t>, </a:t>
                </a:r>
                <a:r>
                  <a:rPr lang="ko-KR" altLang="en-US" sz="1200" dirty="0">
                    <a:latin typeface="+mn-ea"/>
                  </a:rPr>
                  <a:t>이것이 일정 부분 도움이 될 수 있겠지만</a:t>
                </a:r>
                <a:r>
                  <a:rPr lang="en-US" altLang="ko-KR" sz="1200" dirty="0">
                    <a:latin typeface="+mn-ea"/>
                  </a:rPr>
                  <a:t>, test</a:t>
                </a:r>
                <a:r>
                  <a:rPr lang="ko-KR" altLang="en-US" sz="1200" dirty="0">
                    <a:latin typeface="+mn-ea"/>
                  </a:rPr>
                  <a:t>시에는 가능하지 않다</a:t>
                </a:r>
                <a:r>
                  <a:rPr lang="en-US" altLang="ko-KR" sz="1200" dirty="0">
                    <a:latin typeface="+mn-ea"/>
                  </a:rPr>
                  <a:t>.</a:t>
                </a:r>
              </a:p>
              <a:p>
                <a:endParaRPr lang="ko-KR" altLang="en-US" dirty="0"/>
              </a:p>
            </p:txBody>
          </p:sp>
        </mc:Fallback>
      </mc:AlternateContent>
      <p:sp>
        <p:nvSpPr>
          <p:cNvPr id="4" name="슬라이드 번호 개체 틀 3">
            <a:extLst>
              <a:ext uri="{FF2B5EF4-FFF2-40B4-BE49-F238E27FC236}">
                <a16:creationId xmlns:a16="http://schemas.microsoft.com/office/drawing/2014/main" id="{8BA4DA82-3DD5-8A6A-2CDC-3CA573F66BCE}"/>
              </a:ext>
            </a:extLst>
          </p:cNvPr>
          <p:cNvSpPr>
            <a:spLocks noGrp="1"/>
          </p:cNvSpPr>
          <p:nvPr>
            <p:ph type="sldNum" sz="quarter" idx="5"/>
          </p:nvPr>
        </p:nvSpPr>
        <p:spPr/>
        <p:txBody>
          <a:bodyPr/>
          <a:lstStyle/>
          <a:p>
            <a:pPr>
              <a:defRPr/>
            </a:pPr>
            <a:fld id="{79642909-6448-426E-9ED7-EFF6CDC2E25C}" type="slidenum">
              <a:rPr lang="ko-KR" altLang="en-US" smtClean="0"/>
              <a:pPr>
                <a:defRPr/>
              </a:pPr>
              <a:t>32</a:t>
            </a:fld>
            <a:endParaRPr lang="en-US" altLang="ko-KR" dirty="0"/>
          </a:p>
        </p:txBody>
      </p:sp>
    </p:spTree>
    <p:extLst>
      <p:ext uri="{BB962C8B-B14F-4D97-AF65-F5344CB8AC3E}">
        <p14:creationId xmlns:p14="http://schemas.microsoft.com/office/powerpoint/2010/main" val="50277914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FD12F6-27F1-3E8D-E8DE-15FB6CC0E41D}"/>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BF9380A7-4673-8118-8C45-BD90D3B9DEA5}"/>
              </a:ext>
            </a:extLst>
          </p:cNvPr>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슬라이드 노트 개체 틀 2">
                <a:extLst>
                  <a:ext uri="{FF2B5EF4-FFF2-40B4-BE49-F238E27FC236}">
                    <a16:creationId xmlns:a16="http://schemas.microsoft.com/office/drawing/2014/main" id="{9F9185B3-57E2-4A7D-7748-9D14FCF53BD0}"/>
                  </a:ext>
                </a:extLst>
              </p:cNvPr>
              <p:cNvSpPr>
                <a:spLocks noGrp="1"/>
              </p:cNvSpPr>
              <p:nvPr>
                <p:ph type="body" idx="1"/>
              </p:nvPr>
            </p:nvSpPr>
            <p:spPr/>
            <p:txBody>
              <a:bodyPr/>
              <a:lstStyle/>
              <a:p>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안녕하십니까</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endParaRPr lang="ko-KR" altLang="en-US" dirty="0">
                  <a:effectLst/>
                </a:endParaRPr>
              </a:p>
              <a:p>
                <a:r>
                  <a:rPr kumimoji="1" lang="ko-KR" altLang="en-US" sz="1200" b="0" i="0" kern="1200" dirty="0" err="1">
                    <a:solidFill>
                      <a:schemeClr val="tx1"/>
                    </a:solidFill>
                    <a:effectLst/>
                    <a:latin typeface="맑은 고딕" panose="020B0503020000020004" pitchFamily="50" charset="-127"/>
                    <a:ea typeface="맑은 고딕" panose="020B0503020000020004" pitchFamily="50" charset="-127"/>
                    <a:cs typeface="+mn-cs"/>
                  </a:rPr>
                  <a:t>김선중</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 선임입니다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p>
              <a:p>
                <a:b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br>
                <a:endPar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endParaRPr>
              </a:p>
              <a:p>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파이썬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gymnasium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라이브러리에서</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환경이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state transition</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과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reward</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를 제공한다는 것에 대한 근거를 찾아보았습니다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p>
              <a:p>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- 1_gym_step_1.png</a:t>
                </a:r>
              </a:p>
              <a:p>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- 2_gym_step_2.png</a:t>
                </a:r>
              </a:p>
              <a:p>
                <a:b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br>
                <a:endPar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endParaRPr>
              </a:p>
              <a:p>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출처는 </a:t>
                </a:r>
                <a:r>
                  <a:rPr kumimoji="1" lang="en-US" altLang="ko-KR" sz="1200" b="0" i="0" u="sng" kern="1200" dirty="0">
                    <a:solidFill>
                      <a:schemeClr val="tx1"/>
                    </a:solidFill>
                    <a:effectLst/>
                    <a:latin typeface="맑은 고딕" panose="020B0503020000020004" pitchFamily="50" charset="-127"/>
                    <a:ea typeface="맑은 고딕" panose="020B0503020000020004" pitchFamily="50" charset="-127"/>
                    <a:cs typeface="+mn-cs"/>
                    <a:hlinkClick r:id="rId3"/>
                  </a:rPr>
                  <a:t>https://gymnasium.farama.org/api/env/</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 입니다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Env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클래스의 맨 처음 메소드인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step</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은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action</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을 인자로 받고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next observation, reward</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를 </a:t>
                </a:r>
                <a:r>
                  <a:rPr kumimoji="1" lang="ko-KR" altLang="en-US" sz="1200" b="0" i="0" kern="1200" dirty="0" err="1">
                    <a:solidFill>
                      <a:schemeClr val="tx1"/>
                    </a:solidFill>
                    <a:effectLst/>
                    <a:latin typeface="맑은 고딕" panose="020B0503020000020004" pitchFamily="50" charset="-127"/>
                    <a:ea typeface="맑은 고딕" panose="020B0503020000020004" pitchFamily="50" charset="-127"/>
                    <a:cs typeface="+mn-cs"/>
                  </a:rPr>
                  <a:t>리턴합니다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이때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observation</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은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state</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과 거의 비슷한 것이라고 해석 가능합니다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p>
              <a:p>
                <a:b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br>
                <a:endPar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endParaRPr>
              </a:p>
              <a:p>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또한 환경모델의 의미에 대해서도 찾아보았습니다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state, action</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이 주어졌을 때</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next state</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과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reward</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를 예측하는 모델을 환경모델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(model of the environment)</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이라고 하고 있습니다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p>
              <a:p>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- 3_environment_model.png</a:t>
                </a:r>
              </a:p>
              <a:p>
                <a:b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br>
                <a:endPar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endParaRPr>
              </a:p>
              <a:p>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출처는 강화학습의 교과서로 많이 활용되는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Sutton</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의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"Reinforcement Learning" (</a:t>
                </a:r>
                <a:r>
                  <a:rPr kumimoji="1" lang="en-US" altLang="ko-KR" sz="1200" b="0" i="0" u="sng" kern="1200" dirty="0">
                    <a:solidFill>
                      <a:schemeClr val="tx1"/>
                    </a:solidFill>
                    <a:effectLst/>
                    <a:latin typeface="맑은 고딕" panose="020B0503020000020004" pitchFamily="50" charset="-127"/>
                    <a:ea typeface="맑은 고딕" panose="020B0503020000020004" pitchFamily="50" charset="-127"/>
                    <a:cs typeface="+mn-cs"/>
                    <a:hlinkClick r:id="rId4"/>
                  </a:rPr>
                  <a:t>https://web.stanford.edu/class/psych209/Readings/SuttonBartoIPRLBook2ndEd.pdf</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1</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장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3</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절입니다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이 책의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3</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장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5</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절과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6</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절에 해당 내용이 더 자세히 나오고 있는데</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강화학습의 배경이 되는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(finite) MDP</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가 구성되려면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p(s',</a:t>
                </a:r>
                <a:r>
                  <a:rPr kumimoji="1" lang="en-US" altLang="ko-KR" sz="1200" b="0" i="0" kern="1200" dirty="0" err="1">
                    <a:solidFill>
                      <a:schemeClr val="tx1"/>
                    </a:solidFill>
                    <a:effectLst/>
                    <a:latin typeface="맑은 고딕" panose="020B0503020000020004" pitchFamily="50" charset="-127"/>
                    <a:ea typeface="맑은 고딕" panose="020B0503020000020004" pitchFamily="50" charset="-127"/>
                    <a:cs typeface="+mn-cs"/>
                  </a:rPr>
                  <a:t>r|s,a</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가 필요하다고 되어 있습니다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이를 통해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p(s'|</a:t>
                </a:r>
                <a:r>
                  <a:rPr kumimoji="1" lang="en-US" altLang="ko-KR" sz="1200" b="0" i="0" kern="1200" dirty="0" err="1">
                    <a:solidFill>
                      <a:schemeClr val="tx1"/>
                    </a:solidFill>
                    <a:effectLst/>
                    <a:latin typeface="맑은 고딕" panose="020B0503020000020004" pitchFamily="50" charset="-127"/>
                    <a:ea typeface="맑은 고딕" panose="020B0503020000020004" pitchFamily="50" charset="-127"/>
                    <a:cs typeface="+mn-cs"/>
                  </a:rPr>
                  <a:t>s,a</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와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r(</a:t>
                </a:r>
                <a:r>
                  <a:rPr kumimoji="1" lang="en-US" altLang="ko-KR" sz="1200" b="0" i="0" kern="1200" dirty="0" err="1">
                    <a:solidFill>
                      <a:schemeClr val="tx1"/>
                    </a:solidFill>
                    <a:effectLst/>
                    <a:latin typeface="맑은 고딕" panose="020B0503020000020004" pitchFamily="50" charset="-127"/>
                    <a:ea typeface="맑은 고딕" panose="020B0503020000020004" pitchFamily="50" charset="-127"/>
                    <a:cs typeface="+mn-cs"/>
                  </a:rPr>
                  <a:t>s,a</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을 계산할 수 있음이 식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(3.7), (3.8)</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에 설명되어 있습니다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p>
              <a:p>
                <a:b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br>
                <a:endPar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endParaRPr>
              </a:p>
              <a:p>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이것들에 따르면</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일반적인 강화학습에서 환경이 구성됨에 있어서 두 환경모델인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state transition probability p(s'|</a:t>
                </a:r>
                <a:r>
                  <a:rPr kumimoji="1" lang="en-US" altLang="ko-KR" sz="1200" b="0" i="0" kern="1200" dirty="0" err="1">
                    <a:solidFill>
                      <a:schemeClr val="tx1"/>
                    </a:solidFill>
                    <a:effectLst/>
                    <a:latin typeface="맑은 고딕" panose="020B0503020000020004" pitchFamily="50" charset="-127"/>
                    <a:ea typeface="맑은 고딕" panose="020B0503020000020004" pitchFamily="50" charset="-127"/>
                    <a:cs typeface="+mn-cs"/>
                  </a:rPr>
                  <a:t>s,a</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와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reward function r(</a:t>
                </a:r>
                <a:r>
                  <a:rPr kumimoji="1" lang="en-US" altLang="ko-KR" sz="1200" b="0" i="0" kern="1200" dirty="0" err="1">
                    <a:solidFill>
                      <a:schemeClr val="tx1"/>
                    </a:solidFill>
                    <a:effectLst/>
                    <a:latin typeface="맑은 고딕" panose="020B0503020000020004" pitchFamily="50" charset="-127"/>
                    <a:ea typeface="맑은 고딕" panose="020B0503020000020004" pitchFamily="50" charset="-127"/>
                    <a:cs typeface="+mn-cs"/>
                  </a:rPr>
                  <a:t>s,a</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이 반드시 정의되어야 함을 알 수 있을 것 같습니다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그리고 이 환경모델을 토대로 해야만 강화학습 모델을 만들 수 있을 것 같습니다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p>
              <a:p>
                <a:b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br>
                <a:endPar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endParaRPr>
              </a:p>
              <a:p>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DQN</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이나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DDPG</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와 같은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RL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알고리즘이 환경모델을 알아야 한다고 말하려는 것은 아닙니다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실제로 이 알고리즘들은 환경모델을 모르는 채로 환경을 추정해가며 학습합니다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(model-free).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하지만 일단 강화학습 문제가 성립하기 위해서는 환경모델이 구성되어 있어야 할 것 같다는 취지에서 </a:t>
                </a:r>
                <a:r>
                  <a:rPr kumimoji="1" lang="ko-KR" altLang="en-US" sz="1200" b="0" i="0" kern="1200" dirty="0" err="1">
                    <a:solidFill>
                      <a:schemeClr val="tx1"/>
                    </a:solidFill>
                    <a:effectLst/>
                    <a:latin typeface="맑은 고딕" panose="020B0503020000020004" pitchFamily="50" charset="-127"/>
                    <a:ea typeface="맑은 고딕" panose="020B0503020000020004" pitchFamily="50" charset="-127"/>
                    <a:cs typeface="+mn-cs"/>
                  </a:rPr>
                  <a:t>공유드립니다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p>
              <a:p>
                <a:b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br>
                <a:endPar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endParaRPr>
              </a:p>
              <a:p>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다만</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이상은 일반적인 강화학습에 대한 이야기이므로</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공정 상황에서 강화학습이 어떻게 적용될 수 있을지 하는 문제에 대해서는 더 찾아보겠습니다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p>
              <a:p>
                <a:b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br>
                <a:endPar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endParaRPr>
              </a:p>
              <a:p>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감사합니다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p>
              <a:p>
                <a:r>
                  <a:rPr kumimoji="1" lang="ko-KR" altLang="en-US" sz="1200" b="0" i="0" kern="1200" dirty="0" err="1">
                    <a:solidFill>
                      <a:schemeClr val="tx1"/>
                    </a:solidFill>
                    <a:effectLst/>
                    <a:latin typeface="맑은 고딕" panose="020B0503020000020004" pitchFamily="50" charset="-127"/>
                    <a:ea typeface="맑은 고딕" panose="020B0503020000020004" pitchFamily="50" charset="-127"/>
                    <a:cs typeface="+mn-cs"/>
                  </a:rPr>
                  <a:t>김선중</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 드림</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p>
              <a:p>
                <a:endParaRPr lang="en-US" altLang="ko-KR" dirty="0"/>
              </a:p>
            </p:txBody>
          </p:sp>
        </mc:Choice>
        <mc:Fallback xmlns="">
          <p:sp>
            <p:nvSpPr>
              <p:cNvPr id="3" name="슬라이드 노트 개체 틀 2">
                <a:extLst>
                  <a:ext uri="{FF2B5EF4-FFF2-40B4-BE49-F238E27FC236}">
                    <a16:creationId xmlns:a16="http://schemas.microsoft.com/office/drawing/2014/main" id="{DA150843-E663-57CD-7577-6F739DE9EB42}"/>
                  </a:ext>
                </a:extLst>
              </p:cNvPr>
              <p:cNvSpPr>
                <a:spLocks noGrp="1"/>
              </p:cNvSpPr>
              <p:nvPr>
                <p:ph type="body" idx="1"/>
              </p:nvPr>
            </p:nvSpPr>
            <p:spPr/>
            <p:txBody>
              <a:bodyPr/>
              <a:lstStyle/>
              <a:p>
                <a:pPr marL="180000" indent="-180000">
                  <a:buFont typeface="Arial" panose="020B0604020202020204" pitchFamily="34" charset="0"/>
                  <a:buChar char="•"/>
                </a:pPr>
                <a:r>
                  <a:rPr lang="en-US" altLang="ko-KR" sz="1200" dirty="0">
                    <a:latin typeface="+mn-ea"/>
                  </a:rPr>
                  <a:t>DQN</a:t>
                </a:r>
                <a:r>
                  <a:rPr lang="ko-KR" altLang="en-US" sz="1200" dirty="0">
                    <a:latin typeface="+mn-ea"/>
                  </a:rPr>
                  <a:t>과</a:t>
                </a:r>
                <a:r>
                  <a:rPr lang="en-US" altLang="ko-KR" sz="1200" dirty="0">
                    <a:latin typeface="+mn-ea"/>
                  </a:rPr>
                  <a:t> DDPG</a:t>
                </a:r>
                <a:r>
                  <a:rPr lang="ko-KR" altLang="en-US" sz="1200" dirty="0">
                    <a:latin typeface="+mn-ea"/>
                  </a:rPr>
                  <a:t>의 </a:t>
                </a:r>
                <a:r>
                  <a:rPr lang="en-US" altLang="ko-KR" sz="1200" dirty="0">
                    <a:latin typeface="+mn-ea"/>
                  </a:rPr>
                  <a:t>pseudo-code</a:t>
                </a:r>
                <a:r>
                  <a:rPr lang="ko-KR" altLang="en-US" sz="1200" dirty="0">
                    <a:latin typeface="+mn-ea"/>
                  </a:rPr>
                  <a:t>에서 </a:t>
                </a:r>
                <a:r>
                  <a:rPr lang="en-US" altLang="ko-KR" sz="1200" i="0" dirty="0">
                    <a:latin typeface="Cambria Math" panose="02040503050406030204" pitchFamily="18" charset="0"/>
                  </a:rPr>
                  <a:t>𝑠’</a:t>
                </a:r>
                <a:r>
                  <a:rPr lang="en-US" altLang="ko-KR" sz="1200" dirty="0">
                    <a:latin typeface="+mn-ea"/>
                  </a:rPr>
                  <a:t> </a:t>
                </a:r>
                <a:r>
                  <a:rPr lang="ko-KR" altLang="en-US" sz="1200" dirty="0">
                    <a:latin typeface="+mn-ea"/>
                  </a:rPr>
                  <a:t>혹은 </a:t>
                </a:r>
                <a:r>
                  <a:rPr lang="en-US" altLang="ko-KR" sz="1200" i="0" dirty="0">
                    <a:latin typeface="Cambria Math" panose="02040503050406030204" pitchFamily="18" charset="0"/>
                  </a:rPr>
                  <a:t>𝑠_(</a:t>
                </a:r>
                <a:r>
                  <a:rPr lang="en-US" altLang="ko-KR" sz="1200" b="0" i="0" dirty="0">
                    <a:latin typeface="Cambria Math" panose="02040503050406030204" pitchFamily="18" charset="0"/>
                  </a:rPr>
                  <a:t>𝑡+1)</a:t>
                </a:r>
                <a:r>
                  <a:rPr lang="ko-KR" altLang="en-US" sz="1200" dirty="0">
                    <a:latin typeface="+mn-ea"/>
                  </a:rPr>
                  <a:t>을 </a:t>
                </a:r>
                <a:r>
                  <a:rPr lang="en-US" altLang="ko-KR" sz="1200" dirty="0">
                    <a:latin typeface="+mn-ea"/>
                  </a:rPr>
                  <a:t>observe</a:t>
                </a:r>
                <a:r>
                  <a:rPr lang="ko-KR" altLang="en-US" sz="1200" dirty="0">
                    <a:latin typeface="+mn-ea"/>
                  </a:rPr>
                  <a:t>한다고 되어 있다</a:t>
                </a:r>
                <a:r>
                  <a:rPr lang="en-US" altLang="ko-KR" sz="1200" dirty="0">
                    <a:latin typeface="+mn-ea"/>
                  </a:rPr>
                  <a:t>. DQN </a:t>
                </a:r>
                <a:r>
                  <a:rPr lang="ko-KR" altLang="en-US" sz="1200" dirty="0">
                    <a:latin typeface="+mn-ea"/>
                  </a:rPr>
                  <a:t>논문에서의 </a:t>
                </a:r>
                <a:r>
                  <a:rPr lang="en-US" altLang="ko-KR" sz="1200" dirty="0">
                    <a:latin typeface="+mn-ea"/>
                  </a:rPr>
                  <a:t>DQN</a:t>
                </a:r>
                <a:r>
                  <a:rPr lang="ko-KR" altLang="en-US" sz="1200" dirty="0">
                    <a:latin typeface="+mn-ea"/>
                  </a:rPr>
                  <a:t>은 </a:t>
                </a:r>
                <a:r>
                  <a:rPr lang="en-US" altLang="ko-KR" sz="1200" dirty="0" err="1">
                    <a:latin typeface="+mn-ea"/>
                  </a:rPr>
                  <a:t>atari</a:t>
                </a:r>
                <a:r>
                  <a:rPr lang="en-US" altLang="ko-KR" sz="1200" dirty="0">
                    <a:latin typeface="+mn-ea"/>
                  </a:rPr>
                  <a:t> </a:t>
                </a:r>
                <a:r>
                  <a:rPr lang="ko-KR" altLang="en-US" sz="1200" dirty="0">
                    <a:latin typeface="+mn-ea"/>
                  </a:rPr>
                  <a:t>문제를 푸는 것이므로 바로 다음 순간의 화면을 </a:t>
                </a:r>
                <a:r>
                  <a:rPr lang="en-US" altLang="ko-KR" sz="1200" dirty="0">
                    <a:latin typeface="+mn-ea"/>
                  </a:rPr>
                  <a:t>CNN</a:t>
                </a:r>
                <a:r>
                  <a:rPr lang="ko-KR" altLang="en-US" sz="1200" dirty="0">
                    <a:latin typeface="+mn-ea"/>
                  </a:rPr>
                  <a:t>으로 인식할 수 있고 그렇게 </a:t>
                </a:r>
                <a:r>
                  <a:rPr lang="en-US" altLang="ko-KR" sz="1200" dirty="0">
                    <a:latin typeface="+mn-ea"/>
                  </a:rPr>
                  <a:t>next state</a:t>
                </a:r>
                <a:r>
                  <a:rPr lang="ko-KR" altLang="en-US" sz="1200" dirty="0">
                    <a:latin typeface="+mn-ea"/>
                  </a:rPr>
                  <a:t>를 정하는 식으로 되어 있다</a:t>
                </a:r>
                <a:r>
                  <a:rPr lang="en-US" altLang="ko-KR" sz="1200" dirty="0">
                    <a:latin typeface="+mn-ea"/>
                  </a:rPr>
                  <a:t>. </a:t>
                </a:r>
                <a:r>
                  <a:rPr lang="ko-KR" altLang="en-US" sz="1200" dirty="0">
                    <a:latin typeface="+mn-ea"/>
                  </a:rPr>
                  <a:t>즉 </a:t>
                </a:r>
                <a:r>
                  <a:rPr lang="en-US" altLang="ko-KR" sz="1200" dirty="0">
                    <a:latin typeface="+mn-ea"/>
                  </a:rPr>
                  <a:t>emulator</a:t>
                </a:r>
                <a:r>
                  <a:rPr lang="ko-KR" altLang="en-US" sz="1200" dirty="0">
                    <a:latin typeface="+mn-ea"/>
                  </a:rPr>
                  <a:t>가 있어서 문제가 없다</a:t>
                </a:r>
                <a:r>
                  <a:rPr lang="en-US" altLang="ko-KR" sz="1200" dirty="0">
                    <a:latin typeface="+mn-ea"/>
                  </a:rPr>
                  <a:t>.</a:t>
                </a:r>
              </a:p>
              <a:p>
                <a:pPr marL="180000" indent="-180000">
                  <a:buFont typeface="Arial" panose="020B0604020202020204" pitchFamily="34" charset="0"/>
                  <a:buChar char="•"/>
                </a:pPr>
                <a:r>
                  <a:rPr lang="en-US" altLang="ko-KR" sz="1200" dirty="0">
                    <a:latin typeface="+mn-ea"/>
                  </a:rPr>
                  <a:t>DDQN </a:t>
                </a:r>
                <a:r>
                  <a:rPr lang="ko-KR" altLang="en-US" sz="1200" dirty="0">
                    <a:latin typeface="+mn-ea"/>
                  </a:rPr>
                  <a:t>논문에서는 </a:t>
                </a:r>
                <a:r>
                  <a:rPr lang="en-US" altLang="ko-KR" sz="1200" dirty="0">
                    <a:latin typeface="+mn-ea"/>
                  </a:rPr>
                  <a:t>cartpole, gripper(</a:t>
                </a:r>
                <a:r>
                  <a:rPr lang="ko-KR" altLang="en-US" sz="1200" dirty="0" err="1">
                    <a:latin typeface="+mn-ea"/>
                  </a:rPr>
                  <a:t>로봇팔</a:t>
                </a:r>
                <a:r>
                  <a:rPr lang="en-US" altLang="ko-KR" sz="1200" dirty="0">
                    <a:latin typeface="+mn-ea"/>
                  </a:rPr>
                  <a:t>), puck striking, locomotion(</a:t>
                </a:r>
                <a:r>
                  <a:rPr lang="ko-KR" altLang="en-US" sz="1200" dirty="0">
                    <a:latin typeface="+mn-ea"/>
                  </a:rPr>
                  <a:t>자율보행</a:t>
                </a:r>
                <a:r>
                  <a:rPr lang="en-US" altLang="ko-KR" sz="1200" dirty="0">
                    <a:latin typeface="+mn-ea"/>
                  </a:rPr>
                  <a:t>) </a:t>
                </a:r>
                <a:r>
                  <a:rPr lang="ko-KR" altLang="en-US" sz="1200" dirty="0">
                    <a:latin typeface="+mn-ea"/>
                  </a:rPr>
                  <a:t>등의 문제를 다뤘고 그때 </a:t>
                </a:r>
                <a:r>
                  <a:rPr lang="en-US" altLang="ko-KR" sz="1200" dirty="0">
                    <a:latin typeface="+mn-ea"/>
                  </a:rPr>
                  <a:t>emulator</a:t>
                </a:r>
                <a:r>
                  <a:rPr lang="ko-KR" altLang="en-US" sz="1200" dirty="0">
                    <a:latin typeface="+mn-ea"/>
                  </a:rPr>
                  <a:t>로서 물리엔진 </a:t>
                </a:r>
                <a:r>
                  <a:rPr lang="en-US" altLang="ko-KR" sz="1200" dirty="0" err="1">
                    <a:latin typeface="+mn-ea"/>
                  </a:rPr>
                  <a:t>MuJoCo</a:t>
                </a:r>
                <a:r>
                  <a:rPr lang="ko-KR" altLang="en-US" sz="1200" dirty="0">
                    <a:latin typeface="+mn-ea"/>
                  </a:rPr>
                  <a:t>를 사용했다고 되어 있다</a:t>
                </a:r>
                <a:r>
                  <a:rPr lang="en-US" altLang="ko-KR" sz="1200" dirty="0">
                    <a:latin typeface="+mn-ea"/>
                  </a:rPr>
                  <a:t>.</a:t>
                </a:r>
              </a:p>
              <a:p>
                <a:pPr marL="180000" indent="-180000">
                  <a:buFont typeface="Arial" panose="020B0604020202020204" pitchFamily="34" charset="0"/>
                  <a:buChar char="•"/>
                </a:pPr>
                <a:r>
                  <a:rPr lang="ko-KR" altLang="en-US" sz="1200" dirty="0">
                    <a:latin typeface="+mn-ea"/>
                  </a:rPr>
                  <a:t>하지만 일반적인 공정 문제에서는</a:t>
                </a:r>
                <a:r>
                  <a:rPr lang="en-US" altLang="ko-KR" sz="1200" dirty="0">
                    <a:latin typeface="+mn-ea"/>
                  </a:rPr>
                  <a:t>, next state</a:t>
                </a:r>
                <a:r>
                  <a:rPr lang="ko-KR" altLang="en-US" sz="1200" dirty="0">
                    <a:latin typeface="+mn-ea"/>
                  </a:rPr>
                  <a:t>는 모든 </a:t>
                </a:r>
                <a:r>
                  <a:rPr lang="en-US" altLang="ko-KR" sz="1200" dirty="0">
                    <a:latin typeface="+mn-ea"/>
                  </a:rPr>
                  <a:t>state</a:t>
                </a:r>
                <a:r>
                  <a:rPr lang="ko-KR" altLang="en-US" sz="1200" dirty="0">
                    <a:latin typeface="+mn-ea"/>
                  </a:rPr>
                  <a:t>를 실시간으로 측정하지 않는 이상 </a:t>
                </a:r>
                <a:r>
                  <a:rPr lang="en-US" altLang="ko-KR" sz="1200" dirty="0">
                    <a:latin typeface="+mn-ea"/>
                  </a:rPr>
                  <a:t>next state</a:t>
                </a:r>
                <a:r>
                  <a:rPr lang="ko-KR" altLang="en-US" sz="1200" dirty="0">
                    <a:latin typeface="+mn-ea"/>
                  </a:rPr>
                  <a:t>를 얻을 수 없다</a:t>
                </a:r>
                <a:r>
                  <a:rPr lang="en-US" altLang="ko-KR" sz="1200" dirty="0">
                    <a:latin typeface="+mn-ea"/>
                  </a:rPr>
                  <a:t>. </a:t>
                </a:r>
                <a:r>
                  <a:rPr lang="ko-KR" altLang="en-US" sz="1200" dirty="0">
                    <a:latin typeface="+mn-ea"/>
                  </a:rPr>
                  <a:t>학습 시에는 </a:t>
                </a:r>
                <a:r>
                  <a:rPr lang="ko-KR" altLang="en-US" sz="1200" dirty="0" err="1">
                    <a:latin typeface="+mn-ea"/>
                  </a:rPr>
                  <a:t>쌓여있는</a:t>
                </a:r>
                <a:r>
                  <a:rPr lang="ko-KR" altLang="en-US" sz="1200" dirty="0">
                    <a:latin typeface="+mn-ea"/>
                  </a:rPr>
                  <a:t> </a:t>
                </a:r>
                <a:r>
                  <a:rPr lang="en-US" altLang="ko-KR" sz="1200" dirty="0">
                    <a:latin typeface="+mn-ea"/>
                  </a:rPr>
                  <a:t>next state</a:t>
                </a:r>
                <a:r>
                  <a:rPr lang="ko-KR" altLang="en-US" sz="1200" dirty="0">
                    <a:latin typeface="+mn-ea"/>
                  </a:rPr>
                  <a:t>를 사용할 수 있겠고</a:t>
                </a:r>
                <a:r>
                  <a:rPr lang="en-US" altLang="ko-KR" sz="1200" dirty="0">
                    <a:latin typeface="+mn-ea"/>
                  </a:rPr>
                  <a:t>, </a:t>
                </a:r>
                <a:r>
                  <a:rPr lang="ko-KR" altLang="en-US" sz="1200" dirty="0">
                    <a:latin typeface="+mn-ea"/>
                  </a:rPr>
                  <a:t>이것이 일정 부분 도움이 될 수 있겠지만</a:t>
                </a:r>
                <a:r>
                  <a:rPr lang="en-US" altLang="ko-KR" sz="1200" dirty="0">
                    <a:latin typeface="+mn-ea"/>
                  </a:rPr>
                  <a:t>, test</a:t>
                </a:r>
                <a:r>
                  <a:rPr lang="ko-KR" altLang="en-US" sz="1200" dirty="0">
                    <a:latin typeface="+mn-ea"/>
                  </a:rPr>
                  <a:t>시에는 가능하지 않다</a:t>
                </a:r>
                <a:r>
                  <a:rPr lang="en-US" altLang="ko-KR" sz="1200" dirty="0">
                    <a:latin typeface="+mn-ea"/>
                  </a:rPr>
                  <a:t>.</a:t>
                </a:r>
              </a:p>
              <a:p>
                <a:endParaRPr lang="ko-KR" altLang="en-US" dirty="0"/>
              </a:p>
            </p:txBody>
          </p:sp>
        </mc:Fallback>
      </mc:AlternateContent>
      <p:sp>
        <p:nvSpPr>
          <p:cNvPr id="4" name="슬라이드 번호 개체 틀 3">
            <a:extLst>
              <a:ext uri="{FF2B5EF4-FFF2-40B4-BE49-F238E27FC236}">
                <a16:creationId xmlns:a16="http://schemas.microsoft.com/office/drawing/2014/main" id="{241887EF-D39B-7F19-102F-171E0EFED340}"/>
              </a:ext>
            </a:extLst>
          </p:cNvPr>
          <p:cNvSpPr>
            <a:spLocks noGrp="1"/>
          </p:cNvSpPr>
          <p:nvPr>
            <p:ph type="sldNum" sz="quarter" idx="5"/>
          </p:nvPr>
        </p:nvSpPr>
        <p:spPr/>
        <p:txBody>
          <a:bodyPr/>
          <a:lstStyle/>
          <a:p>
            <a:pPr>
              <a:defRPr/>
            </a:pPr>
            <a:fld id="{79642909-6448-426E-9ED7-EFF6CDC2E25C}" type="slidenum">
              <a:rPr lang="ko-KR" altLang="en-US" smtClean="0"/>
              <a:pPr>
                <a:defRPr/>
              </a:pPr>
              <a:t>33</a:t>
            </a:fld>
            <a:endParaRPr lang="en-US" altLang="ko-KR" dirty="0"/>
          </a:p>
        </p:txBody>
      </p:sp>
    </p:spTree>
    <p:extLst>
      <p:ext uri="{BB962C8B-B14F-4D97-AF65-F5344CB8AC3E}">
        <p14:creationId xmlns:p14="http://schemas.microsoft.com/office/powerpoint/2010/main" val="41463571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38BA29-ABA9-53F2-D2F2-11A7849A0145}"/>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8ED3B0EE-2E14-FF3E-B085-1E7F9C810D3D}"/>
              </a:ext>
            </a:extLst>
          </p:cNvPr>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슬라이드 노트 개체 틀 2">
                <a:extLst>
                  <a:ext uri="{FF2B5EF4-FFF2-40B4-BE49-F238E27FC236}">
                    <a16:creationId xmlns:a16="http://schemas.microsoft.com/office/drawing/2014/main" id="{4FC34ED6-62A1-9682-F54D-4870F70EA917}"/>
                  </a:ext>
                </a:extLst>
              </p:cNvPr>
              <p:cNvSpPr>
                <a:spLocks noGrp="1"/>
              </p:cNvSpPr>
              <p:nvPr>
                <p:ph type="body" idx="1"/>
              </p:nvPr>
            </p:nvSpPr>
            <p:spPr/>
            <p:txBody>
              <a:bodyPr/>
              <a:lstStyle/>
              <a:p>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안녕하십니까</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endParaRPr lang="ko-KR" altLang="en-US" dirty="0">
                  <a:effectLst/>
                </a:endParaRPr>
              </a:p>
              <a:p>
                <a:r>
                  <a:rPr kumimoji="1" lang="ko-KR" altLang="en-US" sz="1200" b="0" i="0" kern="1200" dirty="0" err="1">
                    <a:solidFill>
                      <a:schemeClr val="tx1"/>
                    </a:solidFill>
                    <a:effectLst/>
                    <a:latin typeface="맑은 고딕" panose="020B0503020000020004" pitchFamily="50" charset="-127"/>
                    <a:ea typeface="맑은 고딕" panose="020B0503020000020004" pitchFamily="50" charset="-127"/>
                    <a:cs typeface="+mn-cs"/>
                  </a:rPr>
                  <a:t>김선중</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 선임입니다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p>
              <a:p>
                <a:b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br>
                <a:endPar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endParaRPr>
              </a:p>
              <a:p>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파이썬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gymnasium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라이브러리에서</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환경이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state transition</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과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reward</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를 제공한다는 것에 대한 근거를 찾아보았습니다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p>
              <a:p>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- 1_gym_step_1.png</a:t>
                </a:r>
              </a:p>
              <a:p>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- 2_gym_step_2.png</a:t>
                </a:r>
              </a:p>
              <a:p>
                <a:b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br>
                <a:endPar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endParaRPr>
              </a:p>
              <a:p>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출처는 </a:t>
                </a:r>
                <a:r>
                  <a:rPr kumimoji="1" lang="en-US" altLang="ko-KR" sz="1200" b="0" i="0" u="sng" kern="1200" dirty="0">
                    <a:solidFill>
                      <a:schemeClr val="tx1"/>
                    </a:solidFill>
                    <a:effectLst/>
                    <a:latin typeface="맑은 고딕" panose="020B0503020000020004" pitchFamily="50" charset="-127"/>
                    <a:ea typeface="맑은 고딕" panose="020B0503020000020004" pitchFamily="50" charset="-127"/>
                    <a:cs typeface="+mn-cs"/>
                    <a:hlinkClick r:id="rId3"/>
                  </a:rPr>
                  <a:t>https://gymnasium.farama.org/api/env/</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 입니다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Env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클래스의 맨 처음 메소드인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step</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은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action</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을 인자로 받고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next observation, reward</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를 </a:t>
                </a:r>
                <a:r>
                  <a:rPr kumimoji="1" lang="ko-KR" altLang="en-US" sz="1200" b="0" i="0" kern="1200" dirty="0" err="1">
                    <a:solidFill>
                      <a:schemeClr val="tx1"/>
                    </a:solidFill>
                    <a:effectLst/>
                    <a:latin typeface="맑은 고딕" panose="020B0503020000020004" pitchFamily="50" charset="-127"/>
                    <a:ea typeface="맑은 고딕" panose="020B0503020000020004" pitchFamily="50" charset="-127"/>
                    <a:cs typeface="+mn-cs"/>
                  </a:rPr>
                  <a:t>리턴합니다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이때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observation</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은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state</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과 거의 비슷한 것이라고 해석 가능합니다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p>
              <a:p>
                <a:b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br>
                <a:endPar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endParaRPr>
              </a:p>
              <a:p>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또한 환경모델의 의미에 대해서도 찾아보았습니다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state, action</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이 주어졌을 때</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next state</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과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reward</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를 예측하는 모델을 환경모델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(model of the environment)</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이라고 하고 있습니다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p>
              <a:p>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- 3_environment_model.png</a:t>
                </a:r>
              </a:p>
              <a:p>
                <a:b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br>
                <a:endPar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endParaRPr>
              </a:p>
              <a:p>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출처는 강화학습의 교과서로 많이 활용되는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Sutton</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의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"Reinforcement Learning" (</a:t>
                </a:r>
                <a:r>
                  <a:rPr kumimoji="1" lang="en-US" altLang="ko-KR" sz="1200" b="0" i="0" u="sng" kern="1200" dirty="0">
                    <a:solidFill>
                      <a:schemeClr val="tx1"/>
                    </a:solidFill>
                    <a:effectLst/>
                    <a:latin typeface="맑은 고딕" panose="020B0503020000020004" pitchFamily="50" charset="-127"/>
                    <a:ea typeface="맑은 고딕" panose="020B0503020000020004" pitchFamily="50" charset="-127"/>
                    <a:cs typeface="+mn-cs"/>
                    <a:hlinkClick r:id="rId4"/>
                  </a:rPr>
                  <a:t>https://web.stanford.edu/class/psych209/Readings/SuttonBartoIPRLBook2ndEd.pdf</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1</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장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3</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절입니다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이 책의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3</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장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5</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절과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6</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절에 해당 내용이 더 자세히 나오고 있는데</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강화학습의 배경이 되는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(finite) MDP</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가 구성되려면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p(s',</a:t>
                </a:r>
                <a:r>
                  <a:rPr kumimoji="1" lang="en-US" altLang="ko-KR" sz="1200" b="0" i="0" kern="1200" dirty="0" err="1">
                    <a:solidFill>
                      <a:schemeClr val="tx1"/>
                    </a:solidFill>
                    <a:effectLst/>
                    <a:latin typeface="맑은 고딕" panose="020B0503020000020004" pitchFamily="50" charset="-127"/>
                    <a:ea typeface="맑은 고딕" panose="020B0503020000020004" pitchFamily="50" charset="-127"/>
                    <a:cs typeface="+mn-cs"/>
                  </a:rPr>
                  <a:t>r|s,a</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가 필요하다고 되어 있습니다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이를 통해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p(s'|</a:t>
                </a:r>
                <a:r>
                  <a:rPr kumimoji="1" lang="en-US" altLang="ko-KR" sz="1200" b="0" i="0" kern="1200" dirty="0" err="1">
                    <a:solidFill>
                      <a:schemeClr val="tx1"/>
                    </a:solidFill>
                    <a:effectLst/>
                    <a:latin typeface="맑은 고딕" panose="020B0503020000020004" pitchFamily="50" charset="-127"/>
                    <a:ea typeface="맑은 고딕" panose="020B0503020000020004" pitchFamily="50" charset="-127"/>
                    <a:cs typeface="+mn-cs"/>
                  </a:rPr>
                  <a:t>s,a</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와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r(</a:t>
                </a:r>
                <a:r>
                  <a:rPr kumimoji="1" lang="en-US" altLang="ko-KR" sz="1200" b="0" i="0" kern="1200" dirty="0" err="1">
                    <a:solidFill>
                      <a:schemeClr val="tx1"/>
                    </a:solidFill>
                    <a:effectLst/>
                    <a:latin typeface="맑은 고딕" panose="020B0503020000020004" pitchFamily="50" charset="-127"/>
                    <a:ea typeface="맑은 고딕" panose="020B0503020000020004" pitchFamily="50" charset="-127"/>
                    <a:cs typeface="+mn-cs"/>
                  </a:rPr>
                  <a:t>s,a</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을 계산할 수 있음이 식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(3.7), (3.8)</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에 설명되어 있습니다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p>
              <a:p>
                <a:b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br>
                <a:endPar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endParaRPr>
              </a:p>
              <a:p>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이것들에 따르면</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일반적인 강화학습에서 환경이 구성됨에 있어서 두 환경모델인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state transition probability p(s'|</a:t>
                </a:r>
                <a:r>
                  <a:rPr kumimoji="1" lang="en-US" altLang="ko-KR" sz="1200" b="0" i="0" kern="1200" dirty="0" err="1">
                    <a:solidFill>
                      <a:schemeClr val="tx1"/>
                    </a:solidFill>
                    <a:effectLst/>
                    <a:latin typeface="맑은 고딕" panose="020B0503020000020004" pitchFamily="50" charset="-127"/>
                    <a:ea typeface="맑은 고딕" panose="020B0503020000020004" pitchFamily="50" charset="-127"/>
                    <a:cs typeface="+mn-cs"/>
                  </a:rPr>
                  <a:t>s,a</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와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reward function r(</a:t>
                </a:r>
                <a:r>
                  <a:rPr kumimoji="1" lang="en-US" altLang="ko-KR" sz="1200" b="0" i="0" kern="1200" dirty="0" err="1">
                    <a:solidFill>
                      <a:schemeClr val="tx1"/>
                    </a:solidFill>
                    <a:effectLst/>
                    <a:latin typeface="맑은 고딕" panose="020B0503020000020004" pitchFamily="50" charset="-127"/>
                    <a:ea typeface="맑은 고딕" panose="020B0503020000020004" pitchFamily="50" charset="-127"/>
                    <a:cs typeface="+mn-cs"/>
                  </a:rPr>
                  <a:t>s,a</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이 반드시 정의되어야 함을 알 수 있을 것 같습니다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그리고 이 환경모델을 토대로 해야만 강화학습 모델을 만들 수 있을 것 같습니다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p>
              <a:p>
                <a:b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br>
                <a:endPar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endParaRPr>
              </a:p>
              <a:p>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DQN</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이나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DDPG</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와 같은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RL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알고리즘이 환경모델을 알아야 한다고 말하려는 것은 아닙니다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실제로 이 알고리즘들은 환경모델을 모르는 채로 환경을 추정해가며 학습합니다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(model-free).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하지만 일단 강화학습 문제가 성립하기 위해서는 환경모델이 구성되어 있어야 할 것 같다는 취지에서 </a:t>
                </a:r>
                <a:r>
                  <a:rPr kumimoji="1" lang="ko-KR" altLang="en-US" sz="1200" b="0" i="0" kern="1200" dirty="0" err="1">
                    <a:solidFill>
                      <a:schemeClr val="tx1"/>
                    </a:solidFill>
                    <a:effectLst/>
                    <a:latin typeface="맑은 고딕" panose="020B0503020000020004" pitchFamily="50" charset="-127"/>
                    <a:ea typeface="맑은 고딕" panose="020B0503020000020004" pitchFamily="50" charset="-127"/>
                    <a:cs typeface="+mn-cs"/>
                  </a:rPr>
                  <a:t>공유드립니다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p>
              <a:p>
                <a:b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br>
                <a:endPar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endParaRPr>
              </a:p>
              <a:p>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다만</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이상은 일반적인 강화학습에 대한 이야기이므로</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공정 상황에서 강화학습이 어떻게 적용될 수 있을지 하는 문제에 대해서는 더 찾아보겠습니다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p>
              <a:p>
                <a:b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br>
                <a:endPar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endParaRPr>
              </a:p>
              <a:p>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감사합니다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p>
              <a:p>
                <a:r>
                  <a:rPr kumimoji="1" lang="ko-KR" altLang="en-US" sz="1200" b="0" i="0" kern="1200" dirty="0" err="1">
                    <a:solidFill>
                      <a:schemeClr val="tx1"/>
                    </a:solidFill>
                    <a:effectLst/>
                    <a:latin typeface="맑은 고딕" panose="020B0503020000020004" pitchFamily="50" charset="-127"/>
                    <a:ea typeface="맑은 고딕" panose="020B0503020000020004" pitchFamily="50" charset="-127"/>
                    <a:cs typeface="+mn-cs"/>
                  </a:rPr>
                  <a:t>김선중</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 드림</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p>
              <a:p>
                <a:endParaRPr lang="en-US" altLang="ko-KR" dirty="0"/>
              </a:p>
            </p:txBody>
          </p:sp>
        </mc:Choice>
        <mc:Fallback xmlns="">
          <p:sp>
            <p:nvSpPr>
              <p:cNvPr id="3" name="슬라이드 노트 개체 틀 2">
                <a:extLst>
                  <a:ext uri="{FF2B5EF4-FFF2-40B4-BE49-F238E27FC236}">
                    <a16:creationId xmlns:a16="http://schemas.microsoft.com/office/drawing/2014/main" id="{DA150843-E663-57CD-7577-6F739DE9EB42}"/>
                  </a:ext>
                </a:extLst>
              </p:cNvPr>
              <p:cNvSpPr>
                <a:spLocks noGrp="1"/>
              </p:cNvSpPr>
              <p:nvPr>
                <p:ph type="body" idx="1"/>
              </p:nvPr>
            </p:nvSpPr>
            <p:spPr/>
            <p:txBody>
              <a:bodyPr/>
              <a:lstStyle/>
              <a:p>
                <a:pPr marL="180000" indent="-180000">
                  <a:buFont typeface="Arial" panose="020B0604020202020204" pitchFamily="34" charset="0"/>
                  <a:buChar char="•"/>
                </a:pPr>
                <a:r>
                  <a:rPr lang="en-US" altLang="ko-KR" sz="1200" dirty="0">
                    <a:latin typeface="+mn-ea"/>
                  </a:rPr>
                  <a:t>DQN</a:t>
                </a:r>
                <a:r>
                  <a:rPr lang="ko-KR" altLang="en-US" sz="1200" dirty="0">
                    <a:latin typeface="+mn-ea"/>
                  </a:rPr>
                  <a:t>과</a:t>
                </a:r>
                <a:r>
                  <a:rPr lang="en-US" altLang="ko-KR" sz="1200" dirty="0">
                    <a:latin typeface="+mn-ea"/>
                  </a:rPr>
                  <a:t> DDPG</a:t>
                </a:r>
                <a:r>
                  <a:rPr lang="ko-KR" altLang="en-US" sz="1200" dirty="0">
                    <a:latin typeface="+mn-ea"/>
                  </a:rPr>
                  <a:t>의 </a:t>
                </a:r>
                <a:r>
                  <a:rPr lang="en-US" altLang="ko-KR" sz="1200" dirty="0">
                    <a:latin typeface="+mn-ea"/>
                  </a:rPr>
                  <a:t>pseudo-code</a:t>
                </a:r>
                <a:r>
                  <a:rPr lang="ko-KR" altLang="en-US" sz="1200" dirty="0">
                    <a:latin typeface="+mn-ea"/>
                  </a:rPr>
                  <a:t>에서 </a:t>
                </a:r>
                <a:r>
                  <a:rPr lang="en-US" altLang="ko-KR" sz="1200" i="0" dirty="0">
                    <a:latin typeface="Cambria Math" panose="02040503050406030204" pitchFamily="18" charset="0"/>
                  </a:rPr>
                  <a:t>𝑠’</a:t>
                </a:r>
                <a:r>
                  <a:rPr lang="en-US" altLang="ko-KR" sz="1200" dirty="0">
                    <a:latin typeface="+mn-ea"/>
                  </a:rPr>
                  <a:t> </a:t>
                </a:r>
                <a:r>
                  <a:rPr lang="ko-KR" altLang="en-US" sz="1200" dirty="0">
                    <a:latin typeface="+mn-ea"/>
                  </a:rPr>
                  <a:t>혹은 </a:t>
                </a:r>
                <a:r>
                  <a:rPr lang="en-US" altLang="ko-KR" sz="1200" i="0" dirty="0">
                    <a:latin typeface="Cambria Math" panose="02040503050406030204" pitchFamily="18" charset="0"/>
                  </a:rPr>
                  <a:t>𝑠_(</a:t>
                </a:r>
                <a:r>
                  <a:rPr lang="en-US" altLang="ko-KR" sz="1200" b="0" i="0" dirty="0">
                    <a:latin typeface="Cambria Math" panose="02040503050406030204" pitchFamily="18" charset="0"/>
                  </a:rPr>
                  <a:t>𝑡+1)</a:t>
                </a:r>
                <a:r>
                  <a:rPr lang="ko-KR" altLang="en-US" sz="1200" dirty="0">
                    <a:latin typeface="+mn-ea"/>
                  </a:rPr>
                  <a:t>을 </a:t>
                </a:r>
                <a:r>
                  <a:rPr lang="en-US" altLang="ko-KR" sz="1200" dirty="0">
                    <a:latin typeface="+mn-ea"/>
                  </a:rPr>
                  <a:t>observe</a:t>
                </a:r>
                <a:r>
                  <a:rPr lang="ko-KR" altLang="en-US" sz="1200" dirty="0">
                    <a:latin typeface="+mn-ea"/>
                  </a:rPr>
                  <a:t>한다고 되어 있다</a:t>
                </a:r>
                <a:r>
                  <a:rPr lang="en-US" altLang="ko-KR" sz="1200" dirty="0">
                    <a:latin typeface="+mn-ea"/>
                  </a:rPr>
                  <a:t>. DQN </a:t>
                </a:r>
                <a:r>
                  <a:rPr lang="ko-KR" altLang="en-US" sz="1200" dirty="0">
                    <a:latin typeface="+mn-ea"/>
                  </a:rPr>
                  <a:t>논문에서의 </a:t>
                </a:r>
                <a:r>
                  <a:rPr lang="en-US" altLang="ko-KR" sz="1200" dirty="0">
                    <a:latin typeface="+mn-ea"/>
                  </a:rPr>
                  <a:t>DQN</a:t>
                </a:r>
                <a:r>
                  <a:rPr lang="ko-KR" altLang="en-US" sz="1200" dirty="0">
                    <a:latin typeface="+mn-ea"/>
                  </a:rPr>
                  <a:t>은 </a:t>
                </a:r>
                <a:r>
                  <a:rPr lang="en-US" altLang="ko-KR" sz="1200" dirty="0" err="1">
                    <a:latin typeface="+mn-ea"/>
                  </a:rPr>
                  <a:t>atari</a:t>
                </a:r>
                <a:r>
                  <a:rPr lang="en-US" altLang="ko-KR" sz="1200" dirty="0">
                    <a:latin typeface="+mn-ea"/>
                  </a:rPr>
                  <a:t> </a:t>
                </a:r>
                <a:r>
                  <a:rPr lang="ko-KR" altLang="en-US" sz="1200" dirty="0">
                    <a:latin typeface="+mn-ea"/>
                  </a:rPr>
                  <a:t>문제를 푸는 것이므로 바로 다음 순간의 화면을 </a:t>
                </a:r>
                <a:r>
                  <a:rPr lang="en-US" altLang="ko-KR" sz="1200" dirty="0">
                    <a:latin typeface="+mn-ea"/>
                  </a:rPr>
                  <a:t>CNN</a:t>
                </a:r>
                <a:r>
                  <a:rPr lang="ko-KR" altLang="en-US" sz="1200" dirty="0">
                    <a:latin typeface="+mn-ea"/>
                  </a:rPr>
                  <a:t>으로 인식할 수 있고 그렇게 </a:t>
                </a:r>
                <a:r>
                  <a:rPr lang="en-US" altLang="ko-KR" sz="1200" dirty="0">
                    <a:latin typeface="+mn-ea"/>
                  </a:rPr>
                  <a:t>next state</a:t>
                </a:r>
                <a:r>
                  <a:rPr lang="ko-KR" altLang="en-US" sz="1200" dirty="0">
                    <a:latin typeface="+mn-ea"/>
                  </a:rPr>
                  <a:t>를 정하는 식으로 되어 있다</a:t>
                </a:r>
                <a:r>
                  <a:rPr lang="en-US" altLang="ko-KR" sz="1200" dirty="0">
                    <a:latin typeface="+mn-ea"/>
                  </a:rPr>
                  <a:t>. </a:t>
                </a:r>
                <a:r>
                  <a:rPr lang="ko-KR" altLang="en-US" sz="1200" dirty="0">
                    <a:latin typeface="+mn-ea"/>
                  </a:rPr>
                  <a:t>즉 </a:t>
                </a:r>
                <a:r>
                  <a:rPr lang="en-US" altLang="ko-KR" sz="1200" dirty="0">
                    <a:latin typeface="+mn-ea"/>
                  </a:rPr>
                  <a:t>emulator</a:t>
                </a:r>
                <a:r>
                  <a:rPr lang="ko-KR" altLang="en-US" sz="1200" dirty="0">
                    <a:latin typeface="+mn-ea"/>
                  </a:rPr>
                  <a:t>가 있어서 문제가 없다</a:t>
                </a:r>
                <a:r>
                  <a:rPr lang="en-US" altLang="ko-KR" sz="1200" dirty="0">
                    <a:latin typeface="+mn-ea"/>
                  </a:rPr>
                  <a:t>.</a:t>
                </a:r>
              </a:p>
              <a:p>
                <a:pPr marL="180000" indent="-180000">
                  <a:buFont typeface="Arial" panose="020B0604020202020204" pitchFamily="34" charset="0"/>
                  <a:buChar char="•"/>
                </a:pPr>
                <a:r>
                  <a:rPr lang="en-US" altLang="ko-KR" sz="1200" dirty="0">
                    <a:latin typeface="+mn-ea"/>
                  </a:rPr>
                  <a:t>DDQN </a:t>
                </a:r>
                <a:r>
                  <a:rPr lang="ko-KR" altLang="en-US" sz="1200" dirty="0">
                    <a:latin typeface="+mn-ea"/>
                  </a:rPr>
                  <a:t>논문에서는 </a:t>
                </a:r>
                <a:r>
                  <a:rPr lang="en-US" altLang="ko-KR" sz="1200" dirty="0">
                    <a:latin typeface="+mn-ea"/>
                  </a:rPr>
                  <a:t>cartpole, gripper(</a:t>
                </a:r>
                <a:r>
                  <a:rPr lang="ko-KR" altLang="en-US" sz="1200" dirty="0" err="1">
                    <a:latin typeface="+mn-ea"/>
                  </a:rPr>
                  <a:t>로봇팔</a:t>
                </a:r>
                <a:r>
                  <a:rPr lang="en-US" altLang="ko-KR" sz="1200" dirty="0">
                    <a:latin typeface="+mn-ea"/>
                  </a:rPr>
                  <a:t>), puck striking, locomotion(</a:t>
                </a:r>
                <a:r>
                  <a:rPr lang="ko-KR" altLang="en-US" sz="1200" dirty="0">
                    <a:latin typeface="+mn-ea"/>
                  </a:rPr>
                  <a:t>자율보행</a:t>
                </a:r>
                <a:r>
                  <a:rPr lang="en-US" altLang="ko-KR" sz="1200" dirty="0">
                    <a:latin typeface="+mn-ea"/>
                  </a:rPr>
                  <a:t>) </a:t>
                </a:r>
                <a:r>
                  <a:rPr lang="ko-KR" altLang="en-US" sz="1200" dirty="0">
                    <a:latin typeface="+mn-ea"/>
                  </a:rPr>
                  <a:t>등의 문제를 다뤘고 그때 </a:t>
                </a:r>
                <a:r>
                  <a:rPr lang="en-US" altLang="ko-KR" sz="1200" dirty="0">
                    <a:latin typeface="+mn-ea"/>
                  </a:rPr>
                  <a:t>emulator</a:t>
                </a:r>
                <a:r>
                  <a:rPr lang="ko-KR" altLang="en-US" sz="1200" dirty="0">
                    <a:latin typeface="+mn-ea"/>
                  </a:rPr>
                  <a:t>로서 물리엔진 </a:t>
                </a:r>
                <a:r>
                  <a:rPr lang="en-US" altLang="ko-KR" sz="1200" dirty="0" err="1">
                    <a:latin typeface="+mn-ea"/>
                  </a:rPr>
                  <a:t>MuJoCo</a:t>
                </a:r>
                <a:r>
                  <a:rPr lang="ko-KR" altLang="en-US" sz="1200" dirty="0">
                    <a:latin typeface="+mn-ea"/>
                  </a:rPr>
                  <a:t>를 사용했다고 되어 있다</a:t>
                </a:r>
                <a:r>
                  <a:rPr lang="en-US" altLang="ko-KR" sz="1200" dirty="0">
                    <a:latin typeface="+mn-ea"/>
                  </a:rPr>
                  <a:t>.</a:t>
                </a:r>
              </a:p>
              <a:p>
                <a:pPr marL="180000" indent="-180000">
                  <a:buFont typeface="Arial" panose="020B0604020202020204" pitchFamily="34" charset="0"/>
                  <a:buChar char="•"/>
                </a:pPr>
                <a:r>
                  <a:rPr lang="ko-KR" altLang="en-US" sz="1200" dirty="0">
                    <a:latin typeface="+mn-ea"/>
                  </a:rPr>
                  <a:t>하지만 일반적인 공정 문제에서는</a:t>
                </a:r>
                <a:r>
                  <a:rPr lang="en-US" altLang="ko-KR" sz="1200" dirty="0">
                    <a:latin typeface="+mn-ea"/>
                  </a:rPr>
                  <a:t>, next state</a:t>
                </a:r>
                <a:r>
                  <a:rPr lang="ko-KR" altLang="en-US" sz="1200" dirty="0">
                    <a:latin typeface="+mn-ea"/>
                  </a:rPr>
                  <a:t>는 모든 </a:t>
                </a:r>
                <a:r>
                  <a:rPr lang="en-US" altLang="ko-KR" sz="1200" dirty="0">
                    <a:latin typeface="+mn-ea"/>
                  </a:rPr>
                  <a:t>state</a:t>
                </a:r>
                <a:r>
                  <a:rPr lang="ko-KR" altLang="en-US" sz="1200" dirty="0">
                    <a:latin typeface="+mn-ea"/>
                  </a:rPr>
                  <a:t>를 실시간으로 측정하지 않는 이상 </a:t>
                </a:r>
                <a:r>
                  <a:rPr lang="en-US" altLang="ko-KR" sz="1200" dirty="0">
                    <a:latin typeface="+mn-ea"/>
                  </a:rPr>
                  <a:t>next state</a:t>
                </a:r>
                <a:r>
                  <a:rPr lang="ko-KR" altLang="en-US" sz="1200" dirty="0">
                    <a:latin typeface="+mn-ea"/>
                  </a:rPr>
                  <a:t>를 얻을 수 없다</a:t>
                </a:r>
                <a:r>
                  <a:rPr lang="en-US" altLang="ko-KR" sz="1200" dirty="0">
                    <a:latin typeface="+mn-ea"/>
                  </a:rPr>
                  <a:t>. </a:t>
                </a:r>
                <a:r>
                  <a:rPr lang="ko-KR" altLang="en-US" sz="1200" dirty="0">
                    <a:latin typeface="+mn-ea"/>
                  </a:rPr>
                  <a:t>학습 시에는 </a:t>
                </a:r>
                <a:r>
                  <a:rPr lang="ko-KR" altLang="en-US" sz="1200" dirty="0" err="1">
                    <a:latin typeface="+mn-ea"/>
                  </a:rPr>
                  <a:t>쌓여있는</a:t>
                </a:r>
                <a:r>
                  <a:rPr lang="ko-KR" altLang="en-US" sz="1200" dirty="0">
                    <a:latin typeface="+mn-ea"/>
                  </a:rPr>
                  <a:t> </a:t>
                </a:r>
                <a:r>
                  <a:rPr lang="en-US" altLang="ko-KR" sz="1200" dirty="0">
                    <a:latin typeface="+mn-ea"/>
                  </a:rPr>
                  <a:t>next state</a:t>
                </a:r>
                <a:r>
                  <a:rPr lang="ko-KR" altLang="en-US" sz="1200" dirty="0">
                    <a:latin typeface="+mn-ea"/>
                  </a:rPr>
                  <a:t>를 사용할 수 있겠고</a:t>
                </a:r>
                <a:r>
                  <a:rPr lang="en-US" altLang="ko-KR" sz="1200" dirty="0">
                    <a:latin typeface="+mn-ea"/>
                  </a:rPr>
                  <a:t>, </a:t>
                </a:r>
                <a:r>
                  <a:rPr lang="ko-KR" altLang="en-US" sz="1200" dirty="0">
                    <a:latin typeface="+mn-ea"/>
                  </a:rPr>
                  <a:t>이것이 일정 부분 도움이 될 수 있겠지만</a:t>
                </a:r>
                <a:r>
                  <a:rPr lang="en-US" altLang="ko-KR" sz="1200" dirty="0">
                    <a:latin typeface="+mn-ea"/>
                  </a:rPr>
                  <a:t>, test</a:t>
                </a:r>
                <a:r>
                  <a:rPr lang="ko-KR" altLang="en-US" sz="1200" dirty="0">
                    <a:latin typeface="+mn-ea"/>
                  </a:rPr>
                  <a:t>시에는 가능하지 않다</a:t>
                </a:r>
                <a:r>
                  <a:rPr lang="en-US" altLang="ko-KR" sz="1200" dirty="0">
                    <a:latin typeface="+mn-ea"/>
                  </a:rPr>
                  <a:t>.</a:t>
                </a:r>
              </a:p>
              <a:p>
                <a:endParaRPr lang="ko-KR" altLang="en-US" dirty="0"/>
              </a:p>
            </p:txBody>
          </p:sp>
        </mc:Fallback>
      </mc:AlternateContent>
      <p:sp>
        <p:nvSpPr>
          <p:cNvPr id="4" name="슬라이드 번호 개체 틀 3">
            <a:extLst>
              <a:ext uri="{FF2B5EF4-FFF2-40B4-BE49-F238E27FC236}">
                <a16:creationId xmlns:a16="http://schemas.microsoft.com/office/drawing/2014/main" id="{FEBD8663-2E62-B78F-ED16-FDB95543CF36}"/>
              </a:ext>
            </a:extLst>
          </p:cNvPr>
          <p:cNvSpPr>
            <a:spLocks noGrp="1"/>
          </p:cNvSpPr>
          <p:nvPr>
            <p:ph type="sldNum" sz="quarter" idx="5"/>
          </p:nvPr>
        </p:nvSpPr>
        <p:spPr/>
        <p:txBody>
          <a:bodyPr/>
          <a:lstStyle/>
          <a:p>
            <a:pPr>
              <a:defRPr/>
            </a:pPr>
            <a:fld id="{79642909-6448-426E-9ED7-EFF6CDC2E25C}" type="slidenum">
              <a:rPr lang="ko-KR" altLang="en-US" smtClean="0"/>
              <a:pPr>
                <a:defRPr/>
              </a:pPr>
              <a:t>34</a:t>
            </a:fld>
            <a:endParaRPr lang="en-US" altLang="ko-KR" dirty="0"/>
          </a:p>
        </p:txBody>
      </p:sp>
    </p:spTree>
    <p:extLst>
      <p:ext uri="{BB962C8B-B14F-4D97-AF65-F5344CB8AC3E}">
        <p14:creationId xmlns:p14="http://schemas.microsoft.com/office/powerpoint/2010/main" val="307026746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A6AB50-40B5-5BB8-7213-9F37C3AFD8B3}"/>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CAC2C219-5EA4-BFA3-ADE3-02700C9453C8}"/>
              </a:ext>
            </a:extLst>
          </p:cNvPr>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슬라이드 노트 개체 틀 2">
                <a:extLst>
                  <a:ext uri="{FF2B5EF4-FFF2-40B4-BE49-F238E27FC236}">
                    <a16:creationId xmlns:a16="http://schemas.microsoft.com/office/drawing/2014/main" id="{BABF0B3A-793B-9E20-F3E5-D93AD89E68CE}"/>
                  </a:ext>
                </a:extLst>
              </p:cNvPr>
              <p:cNvSpPr>
                <a:spLocks noGrp="1"/>
              </p:cNvSpPr>
              <p:nvPr>
                <p:ph type="body" idx="1"/>
              </p:nvPr>
            </p:nvSpPr>
            <p:spPr/>
            <p:txBody>
              <a:bodyPr/>
              <a:lstStyle/>
              <a:p>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안녕하십니까</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endParaRPr lang="ko-KR" altLang="en-US" dirty="0">
                  <a:effectLst/>
                </a:endParaRPr>
              </a:p>
              <a:p>
                <a:r>
                  <a:rPr kumimoji="1" lang="ko-KR" altLang="en-US" sz="1200" b="0" i="0" kern="1200" dirty="0" err="1">
                    <a:solidFill>
                      <a:schemeClr val="tx1"/>
                    </a:solidFill>
                    <a:effectLst/>
                    <a:latin typeface="맑은 고딕" panose="020B0503020000020004" pitchFamily="50" charset="-127"/>
                    <a:ea typeface="맑은 고딕" panose="020B0503020000020004" pitchFamily="50" charset="-127"/>
                    <a:cs typeface="+mn-cs"/>
                  </a:rPr>
                  <a:t>김선중</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 선임입니다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p>
              <a:p>
                <a:b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br>
                <a:endPar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endParaRPr>
              </a:p>
              <a:p>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파이썬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gymnasium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라이브러리에서</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환경이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state transition</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과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reward</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를 제공한다는 것에 대한 근거를 찾아보았습니다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p>
              <a:p>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- 1_gym_step_1.png</a:t>
                </a:r>
              </a:p>
              <a:p>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- 2_gym_step_2.png</a:t>
                </a:r>
              </a:p>
              <a:p>
                <a:b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br>
                <a:endPar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endParaRPr>
              </a:p>
              <a:p>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출처는 </a:t>
                </a:r>
                <a:r>
                  <a:rPr kumimoji="1" lang="en-US" altLang="ko-KR" sz="1200" b="0" i="0" u="sng" kern="1200" dirty="0">
                    <a:solidFill>
                      <a:schemeClr val="tx1"/>
                    </a:solidFill>
                    <a:effectLst/>
                    <a:latin typeface="맑은 고딕" panose="020B0503020000020004" pitchFamily="50" charset="-127"/>
                    <a:ea typeface="맑은 고딕" panose="020B0503020000020004" pitchFamily="50" charset="-127"/>
                    <a:cs typeface="+mn-cs"/>
                    <a:hlinkClick r:id="rId3"/>
                  </a:rPr>
                  <a:t>https://gymnasium.farama.org/api/env/</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 입니다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Env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클래스의 맨 처음 메소드인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step</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은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action</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을 인자로 받고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next observation, reward</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를 </a:t>
                </a:r>
                <a:r>
                  <a:rPr kumimoji="1" lang="ko-KR" altLang="en-US" sz="1200" b="0" i="0" kern="1200" dirty="0" err="1">
                    <a:solidFill>
                      <a:schemeClr val="tx1"/>
                    </a:solidFill>
                    <a:effectLst/>
                    <a:latin typeface="맑은 고딕" panose="020B0503020000020004" pitchFamily="50" charset="-127"/>
                    <a:ea typeface="맑은 고딕" panose="020B0503020000020004" pitchFamily="50" charset="-127"/>
                    <a:cs typeface="+mn-cs"/>
                  </a:rPr>
                  <a:t>리턴합니다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이때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observation</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은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state</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과 거의 비슷한 것이라고 해석 가능합니다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p>
              <a:p>
                <a:b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br>
                <a:endPar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endParaRPr>
              </a:p>
              <a:p>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또한 환경모델의 의미에 대해서도 찾아보았습니다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state, action</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이 주어졌을 때</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next state</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과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reward</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를 예측하는 모델을 환경모델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(model of the environment)</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이라고 하고 있습니다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p>
              <a:p>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- 3_environment_model.png</a:t>
                </a:r>
              </a:p>
              <a:p>
                <a:b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br>
                <a:endPar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endParaRPr>
              </a:p>
              <a:p>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출처는 강화학습의 교과서로 많이 활용되는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Sutton</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의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"Reinforcement Learning" (</a:t>
                </a:r>
                <a:r>
                  <a:rPr kumimoji="1" lang="en-US" altLang="ko-KR" sz="1200" b="0" i="0" u="sng" kern="1200" dirty="0">
                    <a:solidFill>
                      <a:schemeClr val="tx1"/>
                    </a:solidFill>
                    <a:effectLst/>
                    <a:latin typeface="맑은 고딕" panose="020B0503020000020004" pitchFamily="50" charset="-127"/>
                    <a:ea typeface="맑은 고딕" panose="020B0503020000020004" pitchFamily="50" charset="-127"/>
                    <a:cs typeface="+mn-cs"/>
                    <a:hlinkClick r:id="rId4"/>
                  </a:rPr>
                  <a:t>https://web.stanford.edu/class/psych209/Readings/SuttonBartoIPRLBook2ndEd.pdf</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1</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장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3</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절입니다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이 책의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3</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장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5</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절과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6</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절에 해당 내용이 더 자세히 나오고 있는데</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강화학습의 배경이 되는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(finite) MDP</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가 구성되려면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p(s',</a:t>
                </a:r>
                <a:r>
                  <a:rPr kumimoji="1" lang="en-US" altLang="ko-KR" sz="1200" b="0" i="0" kern="1200" dirty="0" err="1">
                    <a:solidFill>
                      <a:schemeClr val="tx1"/>
                    </a:solidFill>
                    <a:effectLst/>
                    <a:latin typeface="맑은 고딕" panose="020B0503020000020004" pitchFamily="50" charset="-127"/>
                    <a:ea typeface="맑은 고딕" panose="020B0503020000020004" pitchFamily="50" charset="-127"/>
                    <a:cs typeface="+mn-cs"/>
                  </a:rPr>
                  <a:t>r|s,a</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가 필요하다고 되어 있습니다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이를 통해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p(s'|</a:t>
                </a:r>
                <a:r>
                  <a:rPr kumimoji="1" lang="en-US" altLang="ko-KR" sz="1200" b="0" i="0" kern="1200" dirty="0" err="1">
                    <a:solidFill>
                      <a:schemeClr val="tx1"/>
                    </a:solidFill>
                    <a:effectLst/>
                    <a:latin typeface="맑은 고딕" panose="020B0503020000020004" pitchFamily="50" charset="-127"/>
                    <a:ea typeface="맑은 고딕" panose="020B0503020000020004" pitchFamily="50" charset="-127"/>
                    <a:cs typeface="+mn-cs"/>
                  </a:rPr>
                  <a:t>s,a</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와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r(</a:t>
                </a:r>
                <a:r>
                  <a:rPr kumimoji="1" lang="en-US" altLang="ko-KR" sz="1200" b="0" i="0" kern="1200" dirty="0" err="1">
                    <a:solidFill>
                      <a:schemeClr val="tx1"/>
                    </a:solidFill>
                    <a:effectLst/>
                    <a:latin typeface="맑은 고딕" panose="020B0503020000020004" pitchFamily="50" charset="-127"/>
                    <a:ea typeface="맑은 고딕" panose="020B0503020000020004" pitchFamily="50" charset="-127"/>
                    <a:cs typeface="+mn-cs"/>
                  </a:rPr>
                  <a:t>s,a</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을 계산할 수 있음이 식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(3.7), (3.8)</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에 설명되어 있습니다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p>
              <a:p>
                <a:b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br>
                <a:endPar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endParaRPr>
              </a:p>
              <a:p>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이것들에 따르면</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일반적인 강화학습에서 환경이 구성됨에 있어서 두 환경모델인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state transition probability p(s'|</a:t>
                </a:r>
                <a:r>
                  <a:rPr kumimoji="1" lang="en-US" altLang="ko-KR" sz="1200" b="0" i="0" kern="1200" dirty="0" err="1">
                    <a:solidFill>
                      <a:schemeClr val="tx1"/>
                    </a:solidFill>
                    <a:effectLst/>
                    <a:latin typeface="맑은 고딕" panose="020B0503020000020004" pitchFamily="50" charset="-127"/>
                    <a:ea typeface="맑은 고딕" panose="020B0503020000020004" pitchFamily="50" charset="-127"/>
                    <a:cs typeface="+mn-cs"/>
                  </a:rPr>
                  <a:t>s,a</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와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reward function r(</a:t>
                </a:r>
                <a:r>
                  <a:rPr kumimoji="1" lang="en-US" altLang="ko-KR" sz="1200" b="0" i="0" kern="1200" dirty="0" err="1">
                    <a:solidFill>
                      <a:schemeClr val="tx1"/>
                    </a:solidFill>
                    <a:effectLst/>
                    <a:latin typeface="맑은 고딕" panose="020B0503020000020004" pitchFamily="50" charset="-127"/>
                    <a:ea typeface="맑은 고딕" panose="020B0503020000020004" pitchFamily="50" charset="-127"/>
                    <a:cs typeface="+mn-cs"/>
                  </a:rPr>
                  <a:t>s,a</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이 반드시 정의되어야 함을 알 수 있을 것 같습니다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그리고 이 환경모델을 토대로 해야만 강화학습 모델을 만들 수 있을 것 같습니다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p>
              <a:p>
                <a:b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br>
                <a:endPar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endParaRPr>
              </a:p>
              <a:p>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DQN</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이나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DDPG</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와 같은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RL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알고리즘이 환경모델을 알아야 한다고 말하려는 것은 아닙니다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실제로 이 알고리즘들은 환경모델을 모르는 채로 환경을 추정해가며 학습합니다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(model-free).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하지만 일단 강화학습 문제가 성립하기 위해서는 환경모델이 구성되어 있어야 할 것 같다는 취지에서 </a:t>
                </a:r>
                <a:r>
                  <a:rPr kumimoji="1" lang="ko-KR" altLang="en-US" sz="1200" b="0" i="0" kern="1200" dirty="0" err="1">
                    <a:solidFill>
                      <a:schemeClr val="tx1"/>
                    </a:solidFill>
                    <a:effectLst/>
                    <a:latin typeface="맑은 고딕" panose="020B0503020000020004" pitchFamily="50" charset="-127"/>
                    <a:ea typeface="맑은 고딕" panose="020B0503020000020004" pitchFamily="50" charset="-127"/>
                    <a:cs typeface="+mn-cs"/>
                  </a:rPr>
                  <a:t>공유드립니다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p>
              <a:p>
                <a:b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br>
                <a:endPar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endParaRPr>
              </a:p>
              <a:p>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다만</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이상은 일반적인 강화학습에 대한 이야기이므로</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공정 상황에서 강화학습이 어떻게 적용될 수 있을지 하는 문제에 대해서는 더 찾아보겠습니다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p>
              <a:p>
                <a:b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br>
                <a:endPar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endParaRPr>
              </a:p>
              <a:p>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감사합니다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p>
              <a:p>
                <a:r>
                  <a:rPr kumimoji="1" lang="ko-KR" altLang="en-US" sz="1200" b="0" i="0" kern="1200" dirty="0" err="1">
                    <a:solidFill>
                      <a:schemeClr val="tx1"/>
                    </a:solidFill>
                    <a:effectLst/>
                    <a:latin typeface="맑은 고딕" panose="020B0503020000020004" pitchFamily="50" charset="-127"/>
                    <a:ea typeface="맑은 고딕" panose="020B0503020000020004" pitchFamily="50" charset="-127"/>
                    <a:cs typeface="+mn-cs"/>
                  </a:rPr>
                  <a:t>김선중</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 드림</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p>
              <a:p>
                <a:endParaRPr lang="en-US" altLang="ko-KR" dirty="0"/>
              </a:p>
            </p:txBody>
          </p:sp>
        </mc:Choice>
        <mc:Fallback xmlns="">
          <p:sp>
            <p:nvSpPr>
              <p:cNvPr id="3" name="슬라이드 노트 개체 틀 2">
                <a:extLst>
                  <a:ext uri="{FF2B5EF4-FFF2-40B4-BE49-F238E27FC236}">
                    <a16:creationId xmlns:a16="http://schemas.microsoft.com/office/drawing/2014/main" id="{DA150843-E663-57CD-7577-6F739DE9EB42}"/>
                  </a:ext>
                </a:extLst>
              </p:cNvPr>
              <p:cNvSpPr>
                <a:spLocks noGrp="1"/>
              </p:cNvSpPr>
              <p:nvPr>
                <p:ph type="body" idx="1"/>
              </p:nvPr>
            </p:nvSpPr>
            <p:spPr/>
            <p:txBody>
              <a:bodyPr/>
              <a:lstStyle/>
              <a:p>
                <a:pPr marL="180000" indent="-180000">
                  <a:buFont typeface="Arial" panose="020B0604020202020204" pitchFamily="34" charset="0"/>
                  <a:buChar char="•"/>
                </a:pPr>
                <a:r>
                  <a:rPr lang="en-US" altLang="ko-KR" sz="1200" dirty="0">
                    <a:latin typeface="+mn-ea"/>
                  </a:rPr>
                  <a:t>DQN</a:t>
                </a:r>
                <a:r>
                  <a:rPr lang="ko-KR" altLang="en-US" sz="1200" dirty="0">
                    <a:latin typeface="+mn-ea"/>
                  </a:rPr>
                  <a:t>과</a:t>
                </a:r>
                <a:r>
                  <a:rPr lang="en-US" altLang="ko-KR" sz="1200" dirty="0">
                    <a:latin typeface="+mn-ea"/>
                  </a:rPr>
                  <a:t> DDPG</a:t>
                </a:r>
                <a:r>
                  <a:rPr lang="ko-KR" altLang="en-US" sz="1200" dirty="0">
                    <a:latin typeface="+mn-ea"/>
                  </a:rPr>
                  <a:t>의 </a:t>
                </a:r>
                <a:r>
                  <a:rPr lang="en-US" altLang="ko-KR" sz="1200" dirty="0">
                    <a:latin typeface="+mn-ea"/>
                  </a:rPr>
                  <a:t>pseudo-code</a:t>
                </a:r>
                <a:r>
                  <a:rPr lang="ko-KR" altLang="en-US" sz="1200" dirty="0">
                    <a:latin typeface="+mn-ea"/>
                  </a:rPr>
                  <a:t>에서 </a:t>
                </a:r>
                <a:r>
                  <a:rPr lang="en-US" altLang="ko-KR" sz="1200" i="0" dirty="0">
                    <a:latin typeface="Cambria Math" panose="02040503050406030204" pitchFamily="18" charset="0"/>
                  </a:rPr>
                  <a:t>𝑠’</a:t>
                </a:r>
                <a:r>
                  <a:rPr lang="en-US" altLang="ko-KR" sz="1200" dirty="0">
                    <a:latin typeface="+mn-ea"/>
                  </a:rPr>
                  <a:t> </a:t>
                </a:r>
                <a:r>
                  <a:rPr lang="ko-KR" altLang="en-US" sz="1200" dirty="0">
                    <a:latin typeface="+mn-ea"/>
                  </a:rPr>
                  <a:t>혹은 </a:t>
                </a:r>
                <a:r>
                  <a:rPr lang="en-US" altLang="ko-KR" sz="1200" i="0" dirty="0">
                    <a:latin typeface="Cambria Math" panose="02040503050406030204" pitchFamily="18" charset="0"/>
                  </a:rPr>
                  <a:t>𝑠_(</a:t>
                </a:r>
                <a:r>
                  <a:rPr lang="en-US" altLang="ko-KR" sz="1200" b="0" i="0" dirty="0">
                    <a:latin typeface="Cambria Math" panose="02040503050406030204" pitchFamily="18" charset="0"/>
                  </a:rPr>
                  <a:t>𝑡+1)</a:t>
                </a:r>
                <a:r>
                  <a:rPr lang="ko-KR" altLang="en-US" sz="1200" dirty="0">
                    <a:latin typeface="+mn-ea"/>
                  </a:rPr>
                  <a:t>을 </a:t>
                </a:r>
                <a:r>
                  <a:rPr lang="en-US" altLang="ko-KR" sz="1200" dirty="0">
                    <a:latin typeface="+mn-ea"/>
                  </a:rPr>
                  <a:t>observe</a:t>
                </a:r>
                <a:r>
                  <a:rPr lang="ko-KR" altLang="en-US" sz="1200" dirty="0">
                    <a:latin typeface="+mn-ea"/>
                  </a:rPr>
                  <a:t>한다고 되어 있다</a:t>
                </a:r>
                <a:r>
                  <a:rPr lang="en-US" altLang="ko-KR" sz="1200" dirty="0">
                    <a:latin typeface="+mn-ea"/>
                  </a:rPr>
                  <a:t>. DQN </a:t>
                </a:r>
                <a:r>
                  <a:rPr lang="ko-KR" altLang="en-US" sz="1200" dirty="0">
                    <a:latin typeface="+mn-ea"/>
                  </a:rPr>
                  <a:t>논문에서의 </a:t>
                </a:r>
                <a:r>
                  <a:rPr lang="en-US" altLang="ko-KR" sz="1200" dirty="0">
                    <a:latin typeface="+mn-ea"/>
                  </a:rPr>
                  <a:t>DQN</a:t>
                </a:r>
                <a:r>
                  <a:rPr lang="ko-KR" altLang="en-US" sz="1200" dirty="0">
                    <a:latin typeface="+mn-ea"/>
                  </a:rPr>
                  <a:t>은 </a:t>
                </a:r>
                <a:r>
                  <a:rPr lang="en-US" altLang="ko-KR" sz="1200" dirty="0" err="1">
                    <a:latin typeface="+mn-ea"/>
                  </a:rPr>
                  <a:t>atari</a:t>
                </a:r>
                <a:r>
                  <a:rPr lang="en-US" altLang="ko-KR" sz="1200" dirty="0">
                    <a:latin typeface="+mn-ea"/>
                  </a:rPr>
                  <a:t> </a:t>
                </a:r>
                <a:r>
                  <a:rPr lang="ko-KR" altLang="en-US" sz="1200" dirty="0">
                    <a:latin typeface="+mn-ea"/>
                  </a:rPr>
                  <a:t>문제를 푸는 것이므로 바로 다음 순간의 화면을 </a:t>
                </a:r>
                <a:r>
                  <a:rPr lang="en-US" altLang="ko-KR" sz="1200" dirty="0">
                    <a:latin typeface="+mn-ea"/>
                  </a:rPr>
                  <a:t>CNN</a:t>
                </a:r>
                <a:r>
                  <a:rPr lang="ko-KR" altLang="en-US" sz="1200" dirty="0">
                    <a:latin typeface="+mn-ea"/>
                  </a:rPr>
                  <a:t>으로 인식할 수 있고 그렇게 </a:t>
                </a:r>
                <a:r>
                  <a:rPr lang="en-US" altLang="ko-KR" sz="1200" dirty="0">
                    <a:latin typeface="+mn-ea"/>
                  </a:rPr>
                  <a:t>next state</a:t>
                </a:r>
                <a:r>
                  <a:rPr lang="ko-KR" altLang="en-US" sz="1200" dirty="0">
                    <a:latin typeface="+mn-ea"/>
                  </a:rPr>
                  <a:t>를 정하는 식으로 되어 있다</a:t>
                </a:r>
                <a:r>
                  <a:rPr lang="en-US" altLang="ko-KR" sz="1200" dirty="0">
                    <a:latin typeface="+mn-ea"/>
                  </a:rPr>
                  <a:t>. </a:t>
                </a:r>
                <a:r>
                  <a:rPr lang="ko-KR" altLang="en-US" sz="1200" dirty="0">
                    <a:latin typeface="+mn-ea"/>
                  </a:rPr>
                  <a:t>즉 </a:t>
                </a:r>
                <a:r>
                  <a:rPr lang="en-US" altLang="ko-KR" sz="1200" dirty="0">
                    <a:latin typeface="+mn-ea"/>
                  </a:rPr>
                  <a:t>emulator</a:t>
                </a:r>
                <a:r>
                  <a:rPr lang="ko-KR" altLang="en-US" sz="1200" dirty="0">
                    <a:latin typeface="+mn-ea"/>
                  </a:rPr>
                  <a:t>가 있어서 문제가 없다</a:t>
                </a:r>
                <a:r>
                  <a:rPr lang="en-US" altLang="ko-KR" sz="1200" dirty="0">
                    <a:latin typeface="+mn-ea"/>
                  </a:rPr>
                  <a:t>.</a:t>
                </a:r>
              </a:p>
              <a:p>
                <a:pPr marL="180000" indent="-180000">
                  <a:buFont typeface="Arial" panose="020B0604020202020204" pitchFamily="34" charset="0"/>
                  <a:buChar char="•"/>
                </a:pPr>
                <a:r>
                  <a:rPr lang="en-US" altLang="ko-KR" sz="1200" dirty="0">
                    <a:latin typeface="+mn-ea"/>
                  </a:rPr>
                  <a:t>DDQN </a:t>
                </a:r>
                <a:r>
                  <a:rPr lang="ko-KR" altLang="en-US" sz="1200" dirty="0">
                    <a:latin typeface="+mn-ea"/>
                  </a:rPr>
                  <a:t>논문에서는 </a:t>
                </a:r>
                <a:r>
                  <a:rPr lang="en-US" altLang="ko-KR" sz="1200" dirty="0">
                    <a:latin typeface="+mn-ea"/>
                  </a:rPr>
                  <a:t>cartpole, gripper(</a:t>
                </a:r>
                <a:r>
                  <a:rPr lang="ko-KR" altLang="en-US" sz="1200" dirty="0" err="1">
                    <a:latin typeface="+mn-ea"/>
                  </a:rPr>
                  <a:t>로봇팔</a:t>
                </a:r>
                <a:r>
                  <a:rPr lang="en-US" altLang="ko-KR" sz="1200" dirty="0">
                    <a:latin typeface="+mn-ea"/>
                  </a:rPr>
                  <a:t>), puck striking, locomotion(</a:t>
                </a:r>
                <a:r>
                  <a:rPr lang="ko-KR" altLang="en-US" sz="1200" dirty="0">
                    <a:latin typeface="+mn-ea"/>
                  </a:rPr>
                  <a:t>자율보행</a:t>
                </a:r>
                <a:r>
                  <a:rPr lang="en-US" altLang="ko-KR" sz="1200" dirty="0">
                    <a:latin typeface="+mn-ea"/>
                  </a:rPr>
                  <a:t>) </a:t>
                </a:r>
                <a:r>
                  <a:rPr lang="ko-KR" altLang="en-US" sz="1200" dirty="0">
                    <a:latin typeface="+mn-ea"/>
                  </a:rPr>
                  <a:t>등의 문제를 다뤘고 그때 </a:t>
                </a:r>
                <a:r>
                  <a:rPr lang="en-US" altLang="ko-KR" sz="1200" dirty="0">
                    <a:latin typeface="+mn-ea"/>
                  </a:rPr>
                  <a:t>emulator</a:t>
                </a:r>
                <a:r>
                  <a:rPr lang="ko-KR" altLang="en-US" sz="1200" dirty="0">
                    <a:latin typeface="+mn-ea"/>
                  </a:rPr>
                  <a:t>로서 물리엔진 </a:t>
                </a:r>
                <a:r>
                  <a:rPr lang="en-US" altLang="ko-KR" sz="1200" dirty="0" err="1">
                    <a:latin typeface="+mn-ea"/>
                  </a:rPr>
                  <a:t>MuJoCo</a:t>
                </a:r>
                <a:r>
                  <a:rPr lang="ko-KR" altLang="en-US" sz="1200" dirty="0">
                    <a:latin typeface="+mn-ea"/>
                  </a:rPr>
                  <a:t>를 사용했다고 되어 있다</a:t>
                </a:r>
                <a:r>
                  <a:rPr lang="en-US" altLang="ko-KR" sz="1200" dirty="0">
                    <a:latin typeface="+mn-ea"/>
                  </a:rPr>
                  <a:t>.</a:t>
                </a:r>
              </a:p>
              <a:p>
                <a:pPr marL="180000" indent="-180000">
                  <a:buFont typeface="Arial" panose="020B0604020202020204" pitchFamily="34" charset="0"/>
                  <a:buChar char="•"/>
                </a:pPr>
                <a:r>
                  <a:rPr lang="ko-KR" altLang="en-US" sz="1200" dirty="0">
                    <a:latin typeface="+mn-ea"/>
                  </a:rPr>
                  <a:t>하지만 일반적인 공정 문제에서는</a:t>
                </a:r>
                <a:r>
                  <a:rPr lang="en-US" altLang="ko-KR" sz="1200" dirty="0">
                    <a:latin typeface="+mn-ea"/>
                  </a:rPr>
                  <a:t>, next state</a:t>
                </a:r>
                <a:r>
                  <a:rPr lang="ko-KR" altLang="en-US" sz="1200" dirty="0">
                    <a:latin typeface="+mn-ea"/>
                  </a:rPr>
                  <a:t>는 모든 </a:t>
                </a:r>
                <a:r>
                  <a:rPr lang="en-US" altLang="ko-KR" sz="1200" dirty="0">
                    <a:latin typeface="+mn-ea"/>
                  </a:rPr>
                  <a:t>state</a:t>
                </a:r>
                <a:r>
                  <a:rPr lang="ko-KR" altLang="en-US" sz="1200" dirty="0">
                    <a:latin typeface="+mn-ea"/>
                  </a:rPr>
                  <a:t>를 실시간으로 측정하지 않는 이상 </a:t>
                </a:r>
                <a:r>
                  <a:rPr lang="en-US" altLang="ko-KR" sz="1200" dirty="0">
                    <a:latin typeface="+mn-ea"/>
                  </a:rPr>
                  <a:t>next state</a:t>
                </a:r>
                <a:r>
                  <a:rPr lang="ko-KR" altLang="en-US" sz="1200" dirty="0">
                    <a:latin typeface="+mn-ea"/>
                  </a:rPr>
                  <a:t>를 얻을 수 없다</a:t>
                </a:r>
                <a:r>
                  <a:rPr lang="en-US" altLang="ko-KR" sz="1200" dirty="0">
                    <a:latin typeface="+mn-ea"/>
                  </a:rPr>
                  <a:t>. </a:t>
                </a:r>
                <a:r>
                  <a:rPr lang="ko-KR" altLang="en-US" sz="1200" dirty="0">
                    <a:latin typeface="+mn-ea"/>
                  </a:rPr>
                  <a:t>학습 시에는 </a:t>
                </a:r>
                <a:r>
                  <a:rPr lang="ko-KR" altLang="en-US" sz="1200" dirty="0" err="1">
                    <a:latin typeface="+mn-ea"/>
                  </a:rPr>
                  <a:t>쌓여있는</a:t>
                </a:r>
                <a:r>
                  <a:rPr lang="ko-KR" altLang="en-US" sz="1200" dirty="0">
                    <a:latin typeface="+mn-ea"/>
                  </a:rPr>
                  <a:t> </a:t>
                </a:r>
                <a:r>
                  <a:rPr lang="en-US" altLang="ko-KR" sz="1200" dirty="0">
                    <a:latin typeface="+mn-ea"/>
                  </a:rPr>
                  <a:t>next state</a:t>
                </a:r>
                <a:r>
                  <a:rPr lang="ko-KR" altLang="en-US" sz="1200" dirty="0">
                    <a:latin typeface="+mn-ea"/>
                  </a:rPr>
                  <a:t>를 사용할 수 있겠고</a:t>
                </a:r>
                <a:r>
                  <a:rPr lang="en-US" altLang="ko-KR" sz="1200" dirty="0">
                    <a:latin typeface="+mn-ea"/>
                  </a:rPr>
                  <a:t>, </a:t>
                </a:r>
                <a:r>
                  <a:rPr lang="ko-KR" altLang="en-US" sz="1200" dirty="0">
                    <a:latin typeface="+mn-ea"/>
                  </a:rPr>
                  <a:t>이것이 일정 부분 도움이 될 수 있겠지만</a:t>
                </a:r>
                <a:r>
                  <a:rPr lang="en-US" altLang="ko-KR" sz="1200" dirty="0">
                    <a:latin typeface="+mn-ea"/>
                  </a:rPr>
                  <a:t>, test</a:t>
                </a:r>
                <a:r>
                  <a:rPr lang="ko-KR" altLang="en-US" sz="1200" dirty="0">
                    <a:latin typeface="+mn-ea"/>
                  </a:rPr>
                  <a:t>시에는 가능하지 않다</a:t>
                </a:r>
                <a:r>
                  <a:rPr lang="en-US" altLang="ko-KR" sz="1200" dirty="0">
                    <a:latin typeface="+mn-ea"/>
                  </a:rPr>
                  <a:t>.</a:t>
                </a:r>
              </a:p>
              <a:p>
                <a:endParaRPr lang="ko-KR" altLang="en-US" dirty="0"/>
              </a:p>
            </p:txBody>
          </p:sp>
        </mc:Fallback>
      </mc:AlternateContent>
      <p:sp>
        <p:nvSpPr>
          <p:cNvPr id="4" name="슬라이드 번호 개체 틀 3">
            <a:extLst>
              <a:ext uri="{FF2B5EF4-FFF2-40B4-BE49-F238E27FC236}">
                <a16:creationId xmlns:a16="http://schemas.microsoft.com/office/drawing/2014/main" id="{09D39EA1-8099-68A2-051E-C3689F0A5529}"/>
              </a:ext>
            </a:extLst>
          </p:cNvPr>
          <p:cNvSpPr>
            <a:spLocks noGrp="1"/>
          </p:cNvSpPr>
          <p:nvPr>
            <p:ph type="sldNum" sz="quarter" idx="5"/>
          </p:nvPr>
        </p:nvSpPr>
        <p:spPr/>
        <p:txBody>
          <a:bodyPr/>
          <a:lstStyle/>
          <a:p>
            <a:pPr>
              <a:defRPr/>
            </a:pPr>
            <a:fld id="{79642909-6448-426E-9ED7-EFF6CDC2E25C}" type="slidenum">
              <a:rPr lang="ko-KR" altLang="en-US" smtClean="0"/>
              <a:pPr>
                <a:defRPr/>
              </a:pPr>
              <a:t>35</a:t>
            </a:fld>
            <a:endParaRPr lang="en-US" altLang="ko-KR" dirty="0"/>
          </a:p>
        </p:txBody>
      </p:sp>
    </p:spTree>
    <p:extLst>
      <p:ext uri="{BB962C8B-B14F-4D97-AF65-F5344CB8AC3E}">
        <p14:creationId xmlns:p14="http://schemas.microsoft.com/office/powerpoint/2010/main" val="382633626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D0B515-1A07-490B-3F73-41633FB10D7E}"/>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932A609C-9D1E-A26E-2AAE-2A8865B202E4}"/>
              </a:ext>
            </a:extLst>
          </p:cNvPr>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슬라이드 노트 개체 틀 2">
                <a:extLst>
                  <a:ext uri="{FF2B5EF4-FFF2-40B4-BE49-F238E27FC236}">
                    <a16:creationId xmlns:a16="http://schemas.microsoft.com/office/drawing/2014/main" id="{F3FC5E71-7E89-33CE-7D54-238521ABF6F5}"/>
                  </a:ext>
                </a:extLst>
              </p:cNvPr>
              <p:cNvSpPr>
                <a:spLocks noGrp="1"/>
              </p:cNvSpPr>
              <p:nvPr>
                <p:ph type="body" idx="1"/>
              </p:nvPr>
            </p:nvSpPr>
            <p:spPr/>
            <p:txBody>
              <a:bodyPr/>
              <a:lstStyle/>
              <a:p>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안녕하십니까</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endParaRPr lang="ko-KR" altLang="en-US" dirty="0">
                  <a:effectLst/>
                </a:endParaRPr>
              </a:p>
              <a:p>
                <a:r>
                  <a:rPr kumimoji="1" lang="ko-KR" altLang="en-US" sz="1200" b="0" i="0" kern="1200" dirty="0" err="1">
                    <a:solidFill>
                      <a:schemeClr val="tx1"/>
                    </a:solidFill>
                    <a:effectLst/>
                    <a:latin typeface="맑은 고딕" panose="020B0503020000020004" pitchFamily="50" charset="-127"/>
                    <a:ea typeface="맑은 고딕" panose="020B0503020000020004" pitchFamily="50" charset="-127"/>
                    <a:cs typeface="+mn-cs"/>
                  </a:rPr>
                  <a:t>김선중</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 선임입니다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p>
              <a:p>
                <a:b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br>
                <a:endPar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endParaRPr>
              </a:p>
              <a:p>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파이썬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gymnasium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라이브러리에서</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환경이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state transition</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과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reward</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를 제공한다는 것에 대한 근거를 찾아보았습니다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p>
              <a:p>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- 1_gym_step_1.png</a:t>
                </a:r>
              </a:p>
              <a:p>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- 2_gym_step_2.png</a:t>
                </a:r>
              </a:p>
              <a:p>
                <a:b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br>
                <a:endPar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endParaRPr>
              </a:p>
              <a:p>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출처는 </a:t>
                </a:r>
                <a:r>
                  <a:rPr kumimoji="1" lang="en-US" altLang="ko-KR" sz="1200" b="0" i="0" u="sng" kern="1200" dirty="0">
                    <a:solidFill>
                      <a:schemeClr val="tx1"/>
                    </a:solidFill>
                    <a:effectLst/>
                    <a:latin typeface="맑은 고딕" panose="020B0503020000020004" pitchFamily="50" charset="-127"/>
                    <a:ea typeface="맑은 고딕" panose="020B0503020000020004" pitchFamily="50" charset="-127"/>
                    <a:cs typeface="+mn-cs"/>
                    <a:hlinkClick r:id="rId3"/>
                  </a:rPr>
                  <a:t>https://gymnasium.farama.org/api/env/</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 입니다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Env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클래스의 맨 처음 메소드인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step</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은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action</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을 인자로 받고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next observation, reward</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를 </a:t>
                </a:r>
                <a:r>
                  <a:rPr kumimoji="1" lang="ko-KR" altLang="en-US" sz="1200" b="0" i="0" kern="1200" dirty="0" err="1">
                    <a:solidFill>
                      <a:schemeClr val="tx1"/>
                    </a:solidFill>
                    <a:effectLst/>
                    <a:latin typeface="맑은 고딕" panose="020B0503020000020004" pitchFamily="50" charset="-127"/>
                    <a:ea typeface="맑은 고딕" panose="020B0503020000020004" pitchFamily="50" charset="-127"/>
                    <a:cs typeface="+mn-cs"/>
                  </a:rPr>
                  <a:t>리턴합니다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이때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observation</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은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state</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과 거의 비슷한 것이라고 해석 가능합니다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p>
              <a:p>
                <a:b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br>
                <a:endPar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endParaRPr>
              </a:p>
              <a:p>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또한 환경모델의 의미에 대해서도 찾아보았습니다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state, action</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이 주어졌을 때</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next state</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과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reward</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를 예측하는 모델을 환경모델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(model of the environment)</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이라고 하고 있습니다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p>
              <a:p>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- 3_environment_model.png</a:t>
                </a:r>
              </a:p>
              <a:p>
                <a:b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br>
                <a:endPar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endParaRPr>
              </a:p>
              <a:p>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출처는 강화학습의 교과서로 많이 활용되는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Sutton</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의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"Reinforcement Learning" (</a:t>
                </a:r>
                <a:r>
                  <a:rPr kumimoji="1" lang="en-US" altLang="ko-KR" sz="1200" b="0" i="0" u="sng" kern="1200" dirty="0">
                    <a:solidFill>
                      <a:schemeClr val="tx1"/>
                    </a:solidFill>
                    <a:effectLst/>
                    <a:latin typeface="맑은 고딕" panose="020B0503020000020004" pitchFamily="50" charset="-127"/>
                    <a:ea typeface="맑은 고딕" panose="020B0503020000020004" pitchFamily="50" charset="-127"/>
                    <a:cs typeface="+mn-cs"/>
                    <a:hlinkClick r:id="rId4"/>
                  </a:rPr>
                  <a:t>https://web.stanford.edu/class/psych209/Readings/SuttonBartoIPRLBook2ndEd.pdf</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1</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장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3</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절입니다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이 책의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3</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장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5</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절과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6</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절에 해당 내용이 더 자세히 나오고 있는데</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강화학습의 배경이 되는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(finite) MDP</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가 구성되려면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p(s',</a:t>
                </a:r>
                <a:r>
                  <a:rPr kumimoji="1" lang="en-US" altLang="ko-KR" sz="1200" b="0" i="0" kern="1200" dirty="0" err="1">
                    <a:solidFill>
                      <a:schemeClr val="tx1"/>
                    </a:solidFill>
                    <a:effectLst/>
                    <a:latin typeface="맑은 고딕" panose="020B0503020000020004" pitchFamily="50" charset="-127"/>
                    <a:ea typeface="맑은 고딕" panose="020B0503020000020004" pitchFamily="50" charset="-127"/>
                    <a:cs typeface="+mn-cs"/>
                  </a:rPr>
                  <a:t>r|s,a</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가 필요하다고 되어 있습니다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이를 통해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p(s'|</a:t>
                </a:r>
                <a:r>
                  <a:rPr kumimoji="1" lang="en-US" altLang="ko-KR" sz="1200" b="0" i="0" kern="1200" dirty="0" err="1">
                    <a:solidFill>
                      <a:schemeClr val="tx1"/>
                    </a:solidFill>
                    <a:effectLst/>
                    <a:latin typeface="맑은 고딕" panose="020B0503020000020004" pitchFamily="50" charset="-127"/>
                    <a:ea typeface="맑은 고딕" panose="020B0503020000020004" pitchFamily="50" charset="-127"/>
                    <a:cs typeface="+mn-cs"/>
                  </a:rPr>
                  <a:t>s,a</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와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r(</a:t>
                </a:r>
                <a:r>
                  <a:rPr kumimoji="1" lang="en-US" altLang="ko-KR" sz="1200" b="0" i="0" kern="1200" dirty="0" err="1">
                    <a:solidFill>
                      <a:schemeClr val="tx1"/>
                    </a:solidFill>
                    <a:effectLst/>
                    <a:latin typeface="맑은 고딕" panose="020B0503020000020004" pitchFamily="50" charset="-127"/>
                    <a:ea typeface="맑은 고딕" panose="020B0503020000020004" pitchFamily="50" charset="-127"/>
                    <a:cs typeface="+mn-cs"/>
                  </a:rPr>
                  <a:t>s,a</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을 계산할 수 있음이 식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(3.7), (3.8)</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에 설명되어 있습니다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p>
              <a:p>
                <a:b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br>
                <a:endPar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endParaRPr>
              </a:p>
              <a:p>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이것들에 따르면</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일반적인 강화학습에서 환경이 구성됨에 있어서 두 환경모델인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state transition probability p(s'|</a:t>
                </a:r>
                <a:r>
                  <a:rPr kumimoji="1" lang="en-US" altLang="ko-KR" sz="1200" b="0" i="0" kern="1200" dirty="0" err="1">
                    <a:solidFill>
                      <a:schemeClr val="tx1"/>
                    </a:solidFill>
                    <a:effectLst/>
                    <a:latin typeface="맑은 고딕" panose="020B0503020000020004" pitchFamily="50" charset="-127"/>
                    <a:ea typeface="맑은 고딕" panose="020B0503020000020004" pitchFamily="50" charset="-127"/>
                    <a:cs typeface="+mn-cs"/>
                  </a:rPr>
                  <a:t>s,a</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와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reward function r(</a:t>
                </a:r>
                <a:r>
                  <a:rPr kumimoji="1" lang="en-US" altLang="ko-KR" sz="1200" b="0" i="0" kern="1200" dirty="0" err="1">
                    <a:solidFill>
                      <a:schemeClr val="tx1"/>
                    </a:solidFill>
                    <a:effectLst/>
                    <a:latin typeface="맑은 고딕" panose="020B0503020000020004" pitchFamily="50" charset="-127"/>
                    <a:ea typeface="맑은 고딕" panose="020B0503020000020004" pitchFamily="50" charset="-127"/>
                    <a:cs typeface="+mn-cs"/>
                  </a:rPr>
                  <a:t>s,a</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이 반드시 정의되어야 함을 알 수 있을 것 같습니다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그리고 이 환경모델을 토대로 해야만 강화학습 모델을 만들 수 있을 것 같습니다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p>
              <a:p>
                <a:b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br>
                <a:endPar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endParaRPr>
              </a:p>
              <a:p>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DQN</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이나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DDPG</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와 같은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RL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알고리즘이 환경모델을 알아야 한다고 말하려는 것은 아닙니다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실제로 이 알고리즘들은 환경모델을 모르는 채로 환경을 추정해가며 학습합니다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(model-free).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하지만 일단 강화학습 문제가 성립하기 위해서는 환경모델이 구성되어 있어야 할 것 같다는 취지에서 </a:t>
                </a:r>
                <a:r>
                  <a:rPr kumimoji="1" lang="ko-KR" altLang="en-US" sz="1200" b="0" i="0" kern="1200" dirty="0" err="1">
                    <a:solidFill>
                      <a:schemeClr val="tx1"/>
                    </a:solidFill>
                    <a:effectLst/>
                    <a:latin typeface="맑은 고딕" panose="020B0503020000020004" pitchFamily="50" charset="-127"/>
                    <a:ea typeface="맑은 고딕" panose="020B0503020000020004" pitchFamily="50" charset="-127"/>
                    <a:cs typeface="+mn-cs"/>
                  </a:rPr>
                  <a:t>공유드립니다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p>
              <a:p>
                <a:b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br>
                <a:endPar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endParaRPr>
              </a:p>
              <a:p>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다만</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이상은 일반적인 강화학습에 대한 이야기이므로</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공정 상황에서 강화학습이 어떻게 적용될 수 있을지 하는 문제에 대해서는 더 찾아보겠습니다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p>
              <a:p>
                <a:b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br>
                <a:endPar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endParaRPr>
              </a:p>
              <a:p>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감사합니다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p>
              <a:p>
                <a:r>
                  <a:rPr kumimoji="1" lang="ko-KR" altLang="en-US" sz="1200" b="0" i="0" kern="1200" dirty="0" err="1">
                    <a:solidFill>
                      <a:schemeClr val="tx1"/>
                    </a:solidFill>
                    <a:effectLst/>
                    <a:latin typeface="맑은 고딕" panose="020B0503020000020004" pitchFamily="50" charset="-127"/>
                    <a:ea typeface="맑은 고딕" panose="020B0503020000020004" pitchFamily="50" charset="-127"/>
                    <a:cs typeface="+mn-cs"/>
                  </a:rPr>
                  <a:t>김선중</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 드림</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p>
              <a:p>
                <a:endParaRPr lang="en-US" altLang="ko-KR" dirty="0"/>
              </a:p>
            </p:txBody>
          </p:sp>
        </mc:Choice>
        <mc:Fallback xmlns="">
          <p:sp>
            <p:nvSpPr>
              <p:cNvPr id="3" name="슬라이드 노트 개체 틀 2">
                <a:extLst>
                  <a:ext uri="{FF2B5EF4-FFF2-40B4-BE49-F238E27FC236}">
                    <a16:creationId xmlns:a16="http://schemas.microsoft.com/office/drawing/2014/main" id="{DA150843-E663-57CD-7577-6F739DE9EB42}"/>
                  </a:ext>
                </a:extLst>
              </p:cNvPr>
              <p:cNvSpPr>
                <a:spLocks noGrp="1"/>
              </p:cNvSpPr>
              <p:nvPr>
                <p:ph type="body" idx="1"/>
              </p:nvPr>
            </p:nvSpPr>
            <p:spPr/>
            <p:txBody>
              <a:bodyPr/>
              <a:lstStyle/>
              <a:p>
                <a:pPr marL="180000" indent="-180000">
                  <a:buFont typeface="Arial" panose="020B0604020202020204" pitchFamily="34" charset="0"/>
                  <a:buChar char="•"/>
                </a:pPr>
                <a:r>
                  <a:rPr lang="en-US" altLang="ko-KR" sz="1200" dirty="0">
                    <a:latin typeface="+mn-ea"/>
                  </a:rPr>
                  <a:t>DQN</a:t>
                </a:r>
                <a:r>
                  <a:rPr lang="ko-KR" altLang="en-US" sz="1200" dirty="0">
                    <a:latin typeface="+mn-ea"/>
                  </a:rPr>
                  <a:t>과</a:t>
                </a:r>
                <a:r>
                  <a:rPr lang="en-US" altLang="ko-KR" sz="1200" dirty="0">
                    <a:latin typeface="+mn-ea"/>
                  </a:rPr>
                  <a:t> DDPG</a:t>
                </a:r>
                <a:r>
                  <a:rPr lang="ko-KR" altLang="en-US" sz="1200" dirty="0">
                    <a:latin typeface="+mn-ea"/>
                  </a:rPr>
                  <a:t>의 </a:t>
                </a:r>
                <a:r>
                  <a:rPr lang="en-US" altLang="ko-KR" sz="1200" dirty="0">
                    <a:latin typeface="+mn-ea"/>
                  </a:rPr>
                  <a:t>pseudo-code</a:t>
                </a:r>
                <a:r>
                  <a:rPr lang="ko-KR" altLang="en-US" sz="1200" dirty="0">
                    <a:latin typeface="+mn-ea"/>
                  </a:rPr>
                  <a:t>에서 </a:t>
                </a:r>
                <a:r>
                  <a:rPr lang="en-US" altLang="ko-KR" sz="1200" i="0" dirty="0">
                    <a:latin typeface="Cambria Math" panose="02040503050406030204" pitchFamily="18" charset="0"/>
                  </a:rPr>
                  <a:t>𝑠’</a:t>
                </a:r>
                <a:r>
                  <a:rPr lang="en-US" altLang="ko-KR" sz="1200" dirty="0">
                    <a:latin typeface="+mn-ea"/>
                  </a:rPr>
                  <a:t> </a:t>
                </a:r>
                <a:r>
                  <a:rPr lang="ko-KR" altLang="en-US" sz="1200" dirty="0">
                    <a:latin typeface="+mn-ea"/>
                  </a:rPr>
                  <a:t>혹은 </a:t>
                </a:r>
                <a:r>
                  <a:rPr lang="en-US" altLang="ko-KR" sz="1200" i="0" dirty="0">
                    <a:latin typeface="Cambria Math" panose="02040503050406030204" pitchFamily="18" charset="0"/>
                  </a:rPr>
                  <a:t>𝑠_(</a:t>
                </a:r>
                <a:r>
                  <a:rPr lang="en-US" altLang="ko-KR" sz="1200" b="0" i="0" dirty="0">
                    <a:latin typeface="Cambria Math" panose="02040503050406030204" pitchFamily="18" charset="0"/>
                  </a:rPr>
                  <a:t>𝑡+1)</a:t>
                </a:r>
                <a:r>
                  <a:rPr lang="ko-KR" altLang="en-US" sz="1200" dirty="0">
                    <a:latin typeface="+mn-ea"/>
                  </a:rPr>
                  <a:t>을 </a:t>
                </a:r>
                <a:r>
                  <a:rPr lang="en-US" altLang="ko-KR" sz="1200" dirty="0">
                    <a:latin typeface="+mn-ea"/>
                  </a:rPr>
                  <a:t>observe</a:t>
                </a:r>
                <a:r>
                  <a:rPr lang="ko-KR" altLang="en-US" sz="1200" dirty="0">
                    <a:latin typeface="+mn-ea"/>
                  </a:rPr>
                  <a:t>한다고 되어 있다</a:t>
                </a:r>
                <a:r>
                  <a:rPr lang="en-US" altLang="ko-KR" sz="1200" dirty="0">
                    <a:latin typeface="+mn-ea"/>
                  </a:rPr>
                  <a:t>. DQN </a:t>
                </a:r>
                <a:r>
                  <a:rPr lang="ko-KR" altLang="en-US" sz="1200" dirty="0">
                    <a:latin typeface="+mn-ea"/>
                  </a:rPr>
                  <a:t>논문에서의 </a:t>
                </a:r>
                <a:r>
                  <a:rPr lang="en-US" altLang="ko-KR" sz="1200" dirty="0">
                    <a:latin typeface="+mn-ea"/>
                  </a:rPr>
                  <a:t>DQN</a:t>
                </a:r>
                <a:r>
                  <a:rPr lang="ko-KR" altLang="en-US" sz="1200" dirty="0">
                    <a:latin typeface="+mn-ea"/>
                  </a:rPr>
                  <a:t>은 </a:t>
                </a:r>
                <a:r>
                  <a:rPr lang="en-US" altLang="ko-KR" sz="1200" dirty="0" err="1">
                    <a:latin typeface="+mn-ea"/>
                  </a:rPr>
                  <a:t>atari</a:t>
                </a:r>
                <a:r>
                  <a:rPr lang="en-US" altLang="ko-KR" sz="1200" dirty="0">
                    <a:latin typeface="+mn-ea"/>
                  </a:rPr>
                  <a:t> </a:t>
                </a:r>
                <a:r>
                  <a:rPr lang="ko-KR" altLang="en-US" sz="1200" dirty="0">
                    <a:latin typeface="+mn-ea"/>
                  </a:rPr>
                  <a:t>문제를 푸는 것이므로 바로 다음 순간의 화면을 </a:t>
                </a:r>
                <a:r>
                  <a:rPr lang="en-US" altLang="ko-KR" sz="1200" dirty="0">
                    <a:latin typeface="+mn-ea"/>
                  </a:rPr>
                  <a:t>CNN</a:t>
                </a:r>
                <a:r>
                  <a:rPr lang="ko-KR" altLang="en-US" sz="1200" dirty="0">
                    <a:latin typeface="+mn-ea"/>
                  </a:rPr>
                  <a:t>으로 인식할 수 있고 그렇게 </a:t>
                </a:r>
                <a:r>
                  <a:rPr lang="en-US" altLang="ko-KR" sz="1200" dirty="0">
                    <a:latin typeface="+mn-ea"/>
                  </a:rPr>
                  <a:t>next state</a:t>
                </a:r>
                <a:r>
                  <a:rPr lang="ko-KR" altLang="en-US" sz="1200" dirty="0">
                    <a:latin typeface="+mn-ea"/>
                  </a:rPr>
                  <a:t>를 정하는 식으로 되어 있다</a:t>
                </a:r>
                <a:r>
                  <a:rPr lang="en-US" altLang="ko-KR" sz="1200" dirty="0">
                    <a:latin typeface="+mn-ea"/>
                  </a:rPr>
                  <a:t>. </a:t>
                </a:r>
                <a:r>
                  <a:rPr lang="ko-KR" altLang="en-US" sz="1200" dirty="0">
                    <a:latin typeface="+mn-ea"/>
                  </a:rPr>
                  <a:t>즉 </a:t>
                </a:r>
                <a:r>
                  <a:rPr lang="en-US" altLang="ko-KR" sz="1200" dirty="0">
                    <a:latin typeface="+mn-ea"/>
                  </a:rPr>
                  <a:t>emulator</a:t>
                </a:r>
                <a:r>
                  <a:rPr lang="ko-KR" altLang="en-US" sz="1200" dirty="0">
                    <a:latin typeface="+mn-ea"/>
                  </a:rPr>
                  <a:t>가 있어서 문제가 없다</a:t>
                </a:r>
                <a:r>
                  <a:rPr lang="en-US" altLang="ko-KR" sz="1200" dirty="0">
                    <a:latin typeface="+mn-ea"/>
                  </a:rPr>
                  <a:t>.</a:t>
                </a:r>
              </a:p>
              <a:p>
                <a:pPr marL="180000" indent="-180000">
                  <a:buFont typeface="Arial" panose="020B0604020202020204" pitchFamily="34" charset="0"/>
                  <a:buChar char="•"/>
                </a:pPr>
                <a:r>
                  <a:rPr lang="en-US" altLang="ko-KR" sz="1200" dirty="0">
                    <a:latin typeface="+mn-ea"/>
                  </a:rPr>
                  <a:t>DDQN </a:t>
                </a:r>
                <a:r>
                  <a:rPr lang="ko-KR" altLang="en-US" sz="1200" dirty="0">
                    <a:latin typeface="+mn-ea"/>
                  </a:rPr>
                  <a:t>논문에서는 </a:t>
                </a:r>
                <a:r>
                  <a:rPr lang="en-US" altLang="ko-KR" sz="1200" dirty="0">
                    <a:latin typeface="+mn-ea"/>
                  </a:rPr>
                  <a:t>cartpole, gripper(</a:t>
                </a:r>
                <a:r>
                  <a:rPr lang="ko-KR" altLang="en-US" sz="1200" dirty="0" err="1">
                    <a:latin typeface="+mn-ea"/>
                  </a:rPr>
                  <a:t>로봇팔</a:t>
                </a:r>
                <a:r>
                  <a:rPr lang="en-US" altLang="ko-KR" sz="1200" dirty="0">
                    <a:latin typeface="+mn-ea"/>
                  </a:rPr>
                  <a:t>), puck striking, locomotion(</a:t>
                </a:r>
                <a:r>
                  <a:rPr lang="ko-KR" altLang="en-US" sz="1200" dirty="0">
                    <a:latin typeface="+mn-ea"/>
                  </a:rPr>
                  <a:t>자율보행</a:t>
                </a:r>
                <a:r>
                  <a:rPr lang="en-US" altLang="ko-KR" sz="1200" dirty="0">
                    <a:latin typeface="+mn-ea"/>
                  </a:rPr>
                  <a:t>) </a:t>
                </a:r>
                <a:r>
                  <a:rPr lang="ko-KR" altLang="en-US" sz="1200" dirty="0">
                    <a:latin typeface="+mn-ea"/>
                  </a:rPr>
                  <a:t>등의 문제를 다뤘고 그때 </a:t>
                </a:r>
                <a:r>
                  <a:rPr lang="en-US" altLang="ko-KR" sz="1200" dirty="0">
                    <a:latin typeface="+mn-ea"/>
                  </a:rPr>
                  <a:t>emulator</a:t>
                </a:r>
                <a:r>
                  <a:rPr lang="ko-KR" altLang="en-US" sz="1200" dirty="0">
                    <a:latin typeface="+mn-ea"/>
                  </a:rPr>
                  <a:t>로서 물리엔진 </a:t>
                </a:r>
                <a:r>
                  <a:rPr lang="en-US" altLang="ko-KR" sz="1200" dirty="0" err="1">
                    <a:latin typeface="+mn-ea"/>
                  </a:rPr>
                  <a:t>MuJoCo</a:t>
                </a:r>
                <a:r>
                  <a:rPr lang="ko-KR" altLang="en-US" sz="1200" dirty="0">
                    <a:latin typeface="+mn-ea"/>
                  </a:rPr>
                  <a:t>를 사용했다고 되어 있다</a:t>
                </a:r>
                <a:r>
                  <a:rPr lang="en-US" altLang="ko-KR" sz="1200" dirty="0">
                    <a:latin typeface="+mn-ea"/>
                  </a:rPr>
                  <a:t>.</a:t>
                </a:r>
              </a:p>
              <a:p>
                <a:pPr marL="180000" indent="-180000">
                  <a:buFont typeface="Arial" panose="020B0604020202020204" pitchFamily="34" charset="0"/>
                  <a:buChar char="•"/>
                </a:pPr>
                <a:r>
                  <a:rPr lang="ko-KR" altLang="en-US" sz="1200" dirty="0">
                    <a:latin typeface="+mn-ea"/>
                  </a:rPr>
                  <a:t>하지만 일반적인 공정 문제에서는</a:t>
                </a:r>
                <a:r>
                  <a:rPr lang="en-US" altLang="ko-KR" sz="1200" dirty="0">
                    <a:latin typeface="+mn-ea"/>
                  </a:rPr>
                  <a:t>, next state</a:t>
                </a:r>
                <a:r>
                  <a:rPr lang="ko-KR" altLang="en-US" sz="1200" dirty="0">
                    <a:latin typeface="+mn-ea"/>
                  </a:rPr>
                  <a:t>는 모든 </a:t>
                </a:r>
                <a:r>
                  <a:rPr lang="en-US" altLang="ko-KR" sz="1200" dirty="0">
                    <a:latin typeface="+mn-ea"/>
                  </a:rPr>
                  <a:t>state</a:t>
                </a:r>
                <a:r>
                  <a:rPr lang="ko-KR" altLang="en-US" sz="1200" dirty="0">
                    <a:latin typeface="+mn-ea"/>
                  </a:rPr>
                  <a:t>를 실시간으로 측정하지 않는 이상 </a:t>
                </a:r>
                <a:r>
                  <a:rPr lang="en-US" altLang="ko-KR" sz="1200" dirty="0">
                    <a:latin typeface="+mn-ea"/>
                  </a:rPr>
                  <a:t>next state</a:t>
                </a:r>
                <a:r>
                  <a:rPr lang="ko-KR" altLang="en-US" sz="1200" dirty="0">
                    <a:latin typeface="+mn-ea"/>
                  </a:rPr>
                  <a:t>를 얻을 수 없다</a:t>
                </a:r>
                <a:r>
                  <a:rPr lang="en-US" altLang="ko-KR" sz="1200" dirty="0">
                    <a:latin typeface="+mn-ea"/>
                  </a:rPr>
                  <a:t>. </a:t>
                </a:r>
                <a:r>
                  <a:rPr lang="ko-KR" altLang="en-US" sz="1200" dirty="0">
                    <a:latin typeface="+mn-ea"/>
                  </a:rPr>
                  <a:t>학습 시에는 </a:t>
                </a:r>
                <a:r>
                  <a:rPr lang="ko-KR" altLang="en-US" sz="1200" dirty="0" err="1">
                    <a:latin typeface="+mn-ea"/>
                  </a:rPr>
                  <a:t>쌓여있는</a:t>
                </a:r>
                <a:r>
                  <a:rPr lang="ko-KR" altLang="en-US" sz="1200" dirty="0">
                    <a:latin typeface="+mn-ea"/>
                  </a:rPr>
                  <a:t> </a:t>
                </a:r>
                <a:r>
                  <a:rPr lang="en-US" altLang="ko-KR" sz="1200" dirty="0">
                    <a:latin typeface="+mn-ea"/>
                  </a:rPr>
                  <a:t>next state</a:t>
                </a:r>
                <a:r>
                  <a:rPr lang="ko-KR" altLang="en-US" sz="1200" dirty="0">
                    <a:latin typeface="+mn-ea"/>
                  </a:rPr>
                  <a:t>를 사용할 수 있겠고</a:t>
                </a:r>
                <a:r>
                  <a:rPr lang="en-US" altLang="ko-KR" sz="1200" dirty="0">
                    <a:latin typeface="+mn-ea"/>
                  </a:rPr>
                  <a:t>, </a:t>
                </a:r>
                <a:r>
                  <a:rPr lang="ko-KR" altLang="en-US" sz="1200" dirty="0">
                    <a:latin typeface="+mn-ea"/>
                  </a:rPr>
                  <a:t>이것이 일정 부분 도움이 될 수 있겠지만</a:t>
                </a:r>
                <a:r>
                  <a:rPr lang="en-US" altLang="ko-KR" sz="1200" dirty="0">
                    <a:latin typeface="+mn-ea"/>
                  </a:rPr>
                  <a:t>, test</a:t>
                </a:r>
                <a:r>
                  <a:rPr lang="ko-KR" altLang="en-US" sz="1200" dirty="0">
                    <a:latin typeface="+mn-ea"/>
                  </a:rPr>
                  <a:t>시에는 가능하지 않다</a:t>
                </a:r>
                <a:r>
                  <a:rPr lang="en-US" altLang="ko-KR" sz="1200" dirty="0">
                    <a:latin typeface="+mn-ea"/>
                  </a:rPr>
                  <a:t>.</a:t>
                </a:r>
              </a:p>
              <a:p>
                <a:endParaRPr lang="ko-KR" altLang="en-US" dirty="0"/>
              </a:p>
            </p:txBody>
          </p:sp>
        </mc:Fallback>
      </mc:AlternateContent>
      <p:sp>
        <p:nvSpPr>
          <p:cNvPr id="4" name="슬라이드 번호 개체 틀 3">
            <a:extLst>
              <a:ext uri="{FF2B5EF4-FFF2-40B4-BE49-F238E27FC236}">
                <a16:creationId xmlns:a16="http://schemas.microsoft.com/office/drawing/2014/main" id="{1AA74747-34D3-0538-56AB-B296DAE1EDB1}"/>
              </a:ext>
            </a:extLst>
          </p:cNvPr>
          <p:cNvSpPr>
            <a:spLocks noGrp="1"/>
          </p:cNvSpPr>
          <p:nvPr>
            <p:ph type="sldNum" sz="quarter" idx="5"/>
          </p:nvPr>
        </p:nvSpPr>
        <p:spPr/>
        <p:txBody>
          <a:bodyPr/>
          <a:lstStyle/>
          <a:p>
            <a:pPr>
              <a:defRPr/>
            </a:pPr>
            <a:fld id="{79642909-6448-426E-9ED7-EFF6CDC2E25C}" type="slidenum">
              <a:rPr lang="ko-KR" altLang="en-US" smtClean="0"/>
              <a:pPr>
                <a:defRPr/>
              </a:pPr>
              <a:t>36</a:t>
            </a:fld>
            <a:endParaRPr lang="en-US" altLang="ko-KR" dirty="0"/>
          </a:p>
        </p:txBody>
      </p:sp>
    </p:spTree>
    <p:extLst>
      <p:ext uri="{BB962C8B-B14F-4D97-AF65-F5344CB8AC3E}">
        <p14:creationId xmlns:p14="http://schemas.microsoft.com/office/powerpoint/2010/main" val="399194272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E89110-8068-A51E-1C51-B2F1C4784C39}"/>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701A9906-ECE3-C262-363D-A8C0DDB4AB89}"/>
              </a:ext>
            </a:extLst>
          </p:cNvPr>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슬라이드 노트 개체 틀 2">
                <a:extLst>
                  <a:ext uri="{FF2B5EF4-FFF2-40B4-BE49-F238E27FC236}">
                    <a16:creationId xmlns:a16="http://schemas.microsoft.com/office/drawing/2014/main" id="{39FDB6C2-B122-6FFF-AD22-0765A581D1C7}"/>
                  </a:ext>
                </a:extLst>
              </p:cNvPr>
              <p:cNvSpPr>
                <a:spLocks noGrp="1"/>
              </p:cNvSpPr>
              <p:nvPr>
                <p:ph type="body" idx="1"/>
              </p:nvPr>
            </p:nvSpPr>
            <p:spPr/>
            <p:txBody>
              <a:bodyPr/>
              <a:lstStyle/>
              <a:p>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안녕하십니까</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endParaRPr lang="ko-KR" altLang="en-US" dirty="0">
                  <a:effectLst/>
                </a:endParaRPr>
              </a:p>
              <a:p>
                <a:r>
                  <a:rPr kumimoji="1" lang="ko-KR" altLang="en-US" sz="1200" b="0" i="0" kern="1200" dirty="0" err="1">
                    <a:solidFill>
                      <a:schemeClr val="tx1"/>
                    </a:solidFill>
                    <a:effectLst/>
                    <a:latin typeface="맑은 고딕" panose="020B0503020000020004" pitchFamily="50" charset="-127"/>
                    <a:ea typeface="맑은 고딕" panose="020B0503020000020004" pitchFamily="50" charset="-127"/>
                    <a:cs typeface="+mn-cs"/>
                  </a:rPr>
                  <a:t>김선중</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 선임입니다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p>
              <a:p>
                <a:b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br>
                <a:endPar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endParaRPr>
              </a:p>
              <a:p>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파이썬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gymnasium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라이브러리에서</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환경이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state transition</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과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reward</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를 제공한다는 것에 대한 근거를 찾아보았습니다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p>
              <a:p>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- 1_gym_step_1.png</a:t>
                </a:r>
              </a:p>
              <a:p>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- 2_gym_step_2.png</a:t>
                </a:r>
              </a:p>
              <a:p>
                <a:b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br>
                <a:endPar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endParaRPr>
              </a:p>
              <a:p>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출처는 </a:t>
                </a:r>
                <a:r>
                  <a:rPr kumimoji="1" lang="en-US" altLang="ko-KR" sz="1200" b="0" i="0" u="sng" kern="1200" dirty="0">
                    <a:solidFill>
                      <a:schemeClr val="tx1"/>
                    </a:solidFill>
                    <a:effectLst/>
                    <a:latin typeface="맑은 고딕" panose="020B0503020000020004" pitchFamily="50" charset="-127"/>
                    <a:ea typeface="맑은 고딕" panose="020B0503020000020004" pitchFamily="50" charset="-127"/>
                    <a:cs typeface="+mn-cs"/>
                    <a:hlinkClick r:id="rId3"/>
                  </a:rPr>
                  <a:t>https://gymnasium.farama.org/api/env/</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 입니다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Env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클래스의 맨 처음 메소드인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step</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은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action</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을 인자로 받고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next observation, reward</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를 </a:t>
                </a:r>
                <a:r>
                  <a:rPr kumimoji="1" lang="ko-KR" altLang="en-US" sz="1200" b="0" i="0" kern="1200" dirty="0" err="1">
                    <a:solidFill>
                      <a:schemeClr val="tx1"/>
                    </a:solidFill>
                    <a:effectLst/>
                    <a:latin typeface="맑은 고딕" panose="020B0503020000020004" pitchFamily="50" charset="-127"/>
                    <a:ea typeface="맑은 고딕" panose="020B0503020000020004" pitchFamily="50" charset="-127"/>
                    <a:cs typeface="+mn-cs"/>
                  </a:rPr>
                  <a:t>리턴합니다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이때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observation</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은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state</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과 거의 비슷한 것이라고 해석 가능합니다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p>
              <a:p>
                <a:b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br>
                <a:endPar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endParaRPr>
              </a:p>
              <a:p>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또한 환경모델의 의미에 대해서도 찾아보았습니다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state, action</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이 주어졌을 때</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next state</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과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reward</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를 예측하는 모델을 환경모델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(model of the environment)</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이라고 하고 있습니다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p>
              <a:p>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- 3_environment_model.png</a:t>
                </a:r>
              </a:p>
              <a:p>
                <a:b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br>
                <a:endPar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endParaRPr>
              </a:p>
              <a:p>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출처는 강화학습의 교과서로 많이 활용되는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Sutton</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의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"Reinforcement Learning" (</a:t>
                </a:r>
                <a:r>
                  <a:rPr kumimoji="1" lang="en-US" altLang="ko-KR" sz="1200" b="0" i="0" u="sng" kern="1200" dirty="0">
                    <a:solidFill>
                      <a:schemeClr val="tx1"/>
                    </a:solidFill>
                    <a:effectLst/>
                    <a:latin typeface="맑은 고딕" panose="020B0503020000020004" pitchFamily="50" charset="-127"/>
                    <a:ea typeface="맑은 고딕" panose="020B0503020000020004" pitchFamily="50" charset="-127"/>
                    <a:cs typeface="+mn-cs"/>
                    <a:hlinkClick r:id="rId4"/>
                  </a:rPr>
                  <a:t>https://web.stanford.edu/class/psych209/Readings/SuttonBartoIPRLBook2ndEd.pdf</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1</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장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3</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절입니다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이 책의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3</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장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5</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절과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6</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절에 해당 내용이 더 자세히 나오고 있는데</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강화학습의 배경이 되는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(finite) MDP</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가 구성되려면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p(s',</a:t>
                </a:r>
                <a:r>
                  <a:rPr kumimoji="1" lang="en-US" altLang="ko-KR" sz="1200" b="0" i="0" kern="1200" dirty="0" err="1">
                    <a:solidFill>
                      <a:schemeClr val="tx1"/>
                    </a:solidFill>
                    <a:effectLst/>
                    <a:latin typeface="맑은 고딕" panose="020B0503020000020004" pitchFamily="50" charset="-127"/>
                    <a:ea typeface="맑은 고딕" panose="020B0503020000020004" pitchFamily="50" charset="-127"/>
                    <a:cs typeface="+mn-cs"/>
                  </a:rPr>
                  <a:t>r|s,a</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가 필요하다고 되어 있습니다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이를 통해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p(s'|</a:t>
                </a:r>
                <a:r>
                  <a:rPr kumimoji="1" lang="en-US" altLang="ko-KR" sz="1200" b="0" i="0" kern="1200" dirty="0" err="1">
                    <a:solidFill>
                      <a:schemeClr val="tx1"/>
                    </a:solidFill>
                    <a:effectLst/>
                    <a:latin typeface="맑은 고딕" panose="020B0503020000020004" pitchFamily="50" charset="-127"/>
                    <a:ea typeface="맑은 고딕" panose="020B0503020000020004" pitchFamily="50" charset="-127"/>
                    <a:cs typeface="+mn-cs"/>
                  </a:rPr>
                  <a:t>s,a</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와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r(</a:t>
                </a:r>
                <a:r>
                  <a:rPr kumimoji="1" lang="en-US" altLang="ko-KR" sz="1200" b="0" i="0" kern="1200" dirty="0" err="1">
                    <a:solidFill>
                      <a:schemeClr val="tx1"/>
                    </a:solidFill>
                    <a:effectLst/>
                    <a:latin typeface="맑은 고딕" panose="020B0503020000020004" pitchFamily="50" charset="-127"/>
                    <a:ea typeface="맑은 고딕" panose="020B0503020000020004" pitchFamily="50" charset="-127"/>
                    <a:cs typeface="+mn-cs"/>
                  </a:rPr>
                  <a:t>s,a</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을 계산할 수 있음이 식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(3.7), (3.8)</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에 설명되어 있습니다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p>
              <a:p>
                <a:b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br>
                <a:endPar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endParaRPr>
              </a:p>
              <a:p>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이것들에 따르면</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일반적인 강화학습에서 환경이 구성됨에 있어서 두 환경모델인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state transition probability p(s'|</a:t>
                </a:r>
                <a:r>
                  <a:rPr kumimoji="1" lang="en-US" altLang="ko-KR" sz="1200" b="0" i="0" kern="1200" dirty="0" err="1">
                    <a:solidFill>
                      <a:schemeClr val="tx1"/>
                    </a:solidFill>
                    <a:effectLst/>
                    <a:latin typeface="맑은 고딕" panose="020B0503020000020004" pitchFamily="50" charset="-127"/>
                    <a:ea typeface="맑은 고딕" panose="020B0503020000020004" pitchFamily="50" charset="-127"/>
                    <a:cs typeface="+mn-cs"/>
                  </a:rPr>
                  <a:t>s,a</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와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reward function r(</a:t>
                </a:r>
                <a:r>
                  <a:rPr kumimoji="1" lang="en-US" altLang="ko-KR" sz="1200" b="0" i="0" kern="1200" dirty="0" err="1">
                    <a:solidFill>
                      <a:schemeClr val="tx1"/>
                    </a:solidFill>
                    <a:effectLst/>
                    <a:latin typeface="맑은 고딕" panose="020B0503020000020004" pitchFamily="50" charset="-127"/>
                    <a:ea typeface="맑은 고딕" panose="020B0503020000020004" pitchFamily="50" charset="-127"/>
                    <a:cs typeface="+mn-cs"/>
                  </a:rPr>
                  <a:t>s,a</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이 반드시 정의되어야 함을 알 수 있을 것 같습니다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그리고 이 환경모델을 토대로 해야만 강화학습 모델을 만들 수 있을 것 같습니다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p>
              <a:p>
                <a:b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br>
                <a:endPar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endParaRPr>
              </a:p>
              <a:p>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DQN</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이나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DDPG</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와 같은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RL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알고리즘이 환경모델을 알아야 한다고 말하려는 것은 아닙니다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실제로 이 알고리즘들은 환경모델을 모르는 채로 환경을 추정해가며 학습합니다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(model-free).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하지만 일단 강화학습 문제가 성립하기 위해서는 환경모델이 구성되어 있어야 할 것 같다는 취지에서 </a:t>
                </a:r>
                <a:r>
                  <a:rPr kumimoji="1" lang="ko-KR" altLang="en-US" sz="1200" b="0" i="0" kern="1200" dirty="0" err="1">
                    <a:solidFill>
                      <a:schemeClr val="tx1"/>
                    </a:solidFill>
                    <a:effectLst/>
                    <a:latin typeface="맑은 고딕" panose="020B0503020000020004" pitchFamily="50" charset="-127"/>
                    <a:ea typeface="맑은 고딕" panose="020B0503020000020004" pitchFamily="50" charset="-127"/>
                    <a:cs typeface="+mn-cs"/>
                  </a:rPr>
                  <a:t>공유드립니다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p>
              <a:p>
                <a:b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br>
                <a:endPar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endParaRPr>
              </a:p>
              <a:p>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다만</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이상은 일반적인 강화학습에 대한 이야기이므로</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공정 상황에서 강화학습이 어떻게 적용될 수 있을지 하는 문제에 대해서는 더 찾아보겠습니다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p>
              <a:p>
                <a:b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br>
                <a:endPar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endParaRPr>
              </a:p>
              <a:p>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감사합니다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p>
              <a:p>
                <a:r>
                  <a:rPr kumimoji="1" lang="ko-KR" altLang="en-US" sz="1200" b="0" i="0" kern="1200" dirty="0" err="1">
                    <a:solidFill>
                      <a:schemeClr val="tx1"/>
                    </a:solidFill>
                    <a:effectLst/>
                    <a:latin typeface="맑은 고딕" panose="020B0503020000020004" pitchFamily="50" charset="-127"/>
                    <a:ea typeface="맑은 고딕" panose="020B0503020000020004" pitchFamily="50" charset="-127"/>
                    <a:cs typeface="+mn-cs"/>
                  </a:rPr>
                  <a:t>김선중</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 드림</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p>
              <a:p>
                <a:endParaRPr lang="en-US" altLang="ko-KR" dirty="0"/>
              </a:p>
            </p:txBody>
          </p:sp>
        </mc:Choice>
        <mc:Fallback xmlns="">
          <p:sp>
            <p:nvSpPr>
              <p:cNvPr id="3" name="슬라이드 노트 개체 틀 2">
                <a:extLst>
                  <a:ext uri="{FF2B5EF4-FFF2-40B4-BE49-F238E27FC236}">
                    <a16:creationId xmlns:a16="http://schemas.microsoft.com/office/drawing/2014/main" id="{DA150843-E663-57CD-7577-6F739DE9EB42}"/>
                  </a:ext>
                </a:extLst>
              </p:cNvPr>
              <p:cNvSpPr>
                <a:spLocks noGrp="1"/>
              </p:cNvSpPr>
              <p:nvPr>
                <p:ph type="body" idx="1"/>
              </p:nvPr>
            </p:nvSpPr>
            <p:spPr/>
            <p:txBody>
              <a:bodyPr/>
              <a:lstStyle/>
              <a:p>
                <a:pPr marL="180000" indent="-180000">
                  <a:buFont typeface="Arial" panose="020B0604020202020204" pitchFamily="34" charset="0"/>
                  <a:buChar char="•"/>
                </a:pPr>
                <a:r>
                  <a:rPr lang="en-US" altLang="ko-KR" sz="1200" dirty="0">
                    <a:latin typeface="+mn-ea"/>
                  </a:rPr>
                  <a:t>DQN</a:t>
                </a:r>
                <a:r>
                  <a:rPr lang="ko-KR" altLang="en-US" sz="1200" dirty="0">
                    <a:latin typeface="+mn-ea"/>
                  </a:rPr>
                  <a:t>과</a:t>
                </a:r>
                <a:r>
                  <a:rPr lang="en-US" altLang="ko-KR" sz="1200" dirty="0">
                    <a:latin typeface="+mn-ea"/>
                  </a:rPr>
                  <a:t> DDPG</a:t>
                </a:r>
                <a:r>
                  <a:rPr lang="ko-KR" altLang="en-US" sz="1200" dirty="0">
                    <a:latin typeface="+mn-ea"/>
                  </a:rPr>
                  <a:t>의 </a:t>
                </a:r>
                <a:r>
                  <a:rPr lang="en-US" altLang="ko-KR" sz="1200" dirty="0">
                    <a:latin typeface="+mn-ea"/>
                  </a:rPr>
                  <a:t>pseudo-code</a:t>
                </a:r>
                <a:r>
                  <a:rPr lang="ko-KR" altLang="en-US" sz="1200" dirty="0">
                    <a:latin typeface="+mn-ea"/>
                  </a:rPr>
                  <a:t>에서 </a:t>
                </a:r>
                <a:r>
                  <a:rPr lang="en-US" altLang="ko-KR" sz="1200" i="0" dirty="0">
                    <a:latin typeface="Cambria Math" panose="02040503050406030204" pitchFamily="18" charset="0"/>
                  </a:rPr>
                  <a:t>𝑠’</a:t>
                </a:r>
                <a:r>
                  <a:rPr lang="en-US" altLang="ko-KR" sz="1200" dirty="0">
                    <a:latin typeface="+mn-ea"/>
                  </a:rPr>
                  <a:t> </a:t>
                </a:r>
                <a:r>
                  <a:rPr lang="ko-KR" altLang="en-US" sz="1200" dirty="0">
                    <a:latin typeface="+mn-ea"/>
                  </a:rPr>
                  <a:t>혹은 </a:t>
                </a:r>
                <a:r>
                  <a:rPr lang="en-US" altLang="ko-KR" sz="1200" i="0" dirty="0">
                    <a:latin typeface="Cambria Math" panose="02040503050406030204" pitchFamily="18" charset="0"/>
                  </a:rPr>
                  <a:t>𝑠_(</a:t>
                </a:r>
                <a:r>
                  <a:rPr lang="en-US" altLang="ko-KR" sz="1200" b="0" i="0" dirty="0">
                    <a:latin typeface="Cambria Math" panose="02040503050406030204" pitchFamily="18" charset="0"/>
                  </a:rPr>
                  <a:t>𝑡+1)</a:t>
                </a:r>
                <a:r>
                  <a:rPr lang="ko-KR" altLang="en-US" sz="1200" dirty="0">
                    <a:latin typeface="+mn-ea"/>
                  </a:rPr>
                  <a:t>을 </a:t>
                </a:r>
                <a:r>
                  <a:rPr lang="en-US" altLang="ko-KR" sz="1200" dirty="0">
                    <a:latin typeface="+mn-ea"/>
                  </a:rPr>
                  <a:t>observe</a:t>
                </a:r>
                <a:r>
                  <a:rPr lang="ko-KR" altLang="en-US" sz="1200" dirty="0">
                    <a:latin typeface="+mn-ea"/>
                  </a:rPr>
                  <a:t>한다고 되어 있다</a:t>
                </a:r>
                <a:r>
                  <a:rPr lang="en-US" altLang="ko-KR" sz="1200" dirty="0">
                    <a:latin typeface="+mn-ea"/>
                  </a:rPr>
                  <a:t>. DQN </a:t>
                </a:r>
                <a:r>
                  <a:rPr lang="ko-KR" altLang="en-US" sz="1200" dirty="0">
                    <a:latin typeface="+mn-ea"/>
                  </a:rPr>
                  <a:t>논문에서의 </a:t>
                </a:r>
                <a:r>
                  <a:rPr lang="en-US" altLang="ko-KR" sz="1200" dirty="0">
                    <a:latin typeface="+mn-ea"/>
                  </a:rPr>
                  <a:t>DQN</a:t>
                </a:r>
                <a:r>
                  <a:rPr lang="ko-KR" altLang="en-US" sz="1200" dirty="0">
                    <a:latin typeface="+mn-ea"/>
                  </a:rPr>
                  <a:t>은 </a:t>
                </a:r>
                <a:r>
                  <a:rPr lang="en-US" altLang="ko-KR" sz="1200" dirty="0" err="1">
                    <a:latin typeface="+mn-ea"/>
                  </a:rPr>
                  <a:t>atari</a:t>
                </a:r>
                <a:r>
                  <a:rPr lang="en-US" altLang="ko-KR" sz="1200" dirty="0">
                    <a:latin typeface="+mn-ea"/>
                  </a:rPr>
                  <a:t> </a:t>
                </a:r>
                <a:r>
                  <a:rPr lang="ko-KR" altLang="en-US" sz="1200" dirty="0">
                    <a:latin typeface="+mn-ea"/>
                  </a:rPr>
                  <a:t>문제를 푸는 것이므로 바로 다음 순간의 화면을 </a:t>
                </a:r>
                <a:r>
                  <a:rPr lang="en-US" altLang="ko-KR" sz="1200" dirty="0">
                    <a:latin typeface="+mn-ea"/>
                  </a:rPr>
                  <a:t>CNN</a:t>
                </a:r>
                <a:r>
                  <a:rPr lang="ko-KR" altLang="en-US" sz="1200" dirty="0">
                    <a:latin typeface="+mn-ea"/>
                  </a:rPr>
                  <a:t>으로 인식할 수 있고 그렇게 </a:t>
                </a:r>
                <a:r>
                  <a:rPr lang="en-US" altLang="ko-KR" sz="1200" dirty="0">
                    <a:latin typeface="+mn-ea"/>
                  </a:rPr>
                  <a:t>next state</a:t>
                </a:r>
                <a:r>
                  <a:rPr lang="ko-KR" altLang="en-US" sz="1200" dirty="0">
                    <a:latin typeface="+mn-ea"/>
                  </a:rPr>
                  <a:t>를 정하는 식으로 되어 있다</a:t>
                </a:r>
                <a:r>
                  <a:rPr lang="en-US" altLang="ko-KR" sz="1200" dirty="0">
                    <a:latin typeface="+mn-ea"/>
                  </a:rPr>
                  <a:t>. </a:t>
                </a:r>
                <a:r>
                  <a:rPr lang="ko-KR" altLang="en-US" sz="1200" dirty="0">
                    <a:latin typeface="+mn-ea"/>
                  </a:rPr>
                  <a:t>즉 </a:t>
                </a:r>
                <a:r>
                  <a:rPr lang="en-US" altLang="ko-KR" sz="1200" dirty="0">
                    <a:latin typeface="+mn-ea"/>
                  </a:rPr>
                  <a:t>emulator</a:t>
                </a:r>
                <a:r>
                  <a:rPr lang="ko-KR" altLang="en-US" sz="1200" dirty="0">
                    <a:latin typeface="+mn-ea"/>
                  </a:rPr>
                  <a:t>가 있어서 문제가 없다</a:t>
                </a:r>
                <a:r>
                  <a:rPr lang="en-US" altLang="ko-KR" sz="1200" dirty="0">
                    <a:latin typeface="+mn-ea"/>
                  </a:rPr>
                  <a:t>.</a:t>
                </a:r>
              </a:p>
              <a:p>
                <a:pPr marL="180000" indent="-180000">
                  <a:buFont typeface="Arial" panose="020B0604020202020204" pitchFamily="34" charset="0"/>
                  <a:buChar char="•"/>
                </a:pPr>
                <a:r>
                  <a:rPr lang="en-US" altLang="ko-KR" sz="1200" dirty="0">
                    <a:latin typeface="+mn-ea"/>
                  </a:rPr>
                  <a:t>DDQN </a:t>
                </a:r>
                <a:r>
                  <a:rPr lang="ko-KR" altLang="en-US" sz="1200" dirty="0">
                    <a:latin typeface="+mn-ea"/>
                  </a:rPr>
                  <a:t>논문에서는 </a:t>
                </a:r>
                <a:r>
                  <a:rPr lang="en-US" altLang="ko-KR" sz="1200" dirty="0">
                    <a:latin typeface="+mn-ea"/>
                  </a:rPr>
                  <a:t>cartpole, gripper(</a:t>
                </a:r>
                <a:r>
                  <a:rPr lang="ko-KR" altLang="en-US" sz="1200" dirty="0" err="1">
                    <a:latin typeface="+mn-ea"/>
                  </a:rPr>
                  <a:t>로봇팔</a:t>
                </a:r>
                <a:r>
                  <a:rPr lang="en-US" altLang="ko-KR" sz="1200" dirty="0">
                    <a:latin typeface="+mn-ea"/>
                  </a:rPr>
                  <a:t>), puck striking, locomotion(</a:t>
                </a:r>
                <a:r>
                  <a:rPr lang="ko-KR" altLang="en-US" sz="1200" dirty="0">
                    <a:latin typeface="+mn-ea"/>
                  </a:rPr>
                  <a:t>자율보행</a:t>
                </a:r>
                <a:r>
                  <a:rPr lang="en-US" altLang="ko-KR" sz="1200" dirty="0">
                    <a:latin typeface="+mn-ea"/>
                  </a:rPr>
                  <a:t>) </a:t>
                </a:r>
                <a:r>
                  <a:rPr lang="ko-KR" altLang="en-US" sz="1200" dirty="0">
                    <a:latin typeface="+mn-ea"/>
                  </a:rPr>
                  <a:t>등의 문제를 다뤘고 그때 </a:t>
                </a:r>
                <a:r>
                  <a:rPr lang="en-US" altLang="ko-KR" sz="1200" dirty="0">
                    <a:latin typeface="+mn-ea"/>
                  </a:rPr>
                  <a:t>emulator</a:t>
                </a:r>
                <a:r>
                  <a:rPr lang="ko-KR" altLang="en-US" sz="1200" dirty="0">
                    <a:latin typeface="+mn-ea"/>
                  </a:rPr>
                  <a:t>로서 물리엔진 </a:t>
                </a:r>
                <a:r>
                  <a:rPr lang="en-US" altLang="ko-KR" sz="1200" dirty="0" err="1">
                    <a:latin typeface="+mn-ea"/>
                  </a:rPr>
                  <a:t>MuJoCo</a:t>
                </a:r>
                <a:r>
                  <a:rPr lang="ko-KR" altLang="en-US" sz="1200" dirty="0">
                    <a:latin typeface="+mn-ea"/>
                  </a:rPr>
                  <a:t>를 사용했다고 되어 있다</a:t>
                </a:r>
                <a:r>
                  <a:rPr lang="en-US" altLang="ko-KR" sz="1200" dirty="0">
                    <a:latin typeface="+mn-ea"/>
                  </a:rPr>
                  <a:t>.</a:t>
                </a:r>
              </a:p>
              <a:p>
                <a:pPr marL="180000" indent="-180000">
                  <a:buFont typeface="Arial" panose="020B0604020202020204" pitchFamily="34" charset="0"/>
                  <a:buChar char="•"/>
                </a:pPr>
                <a:r>
                  <a:rPr lang="ko-KR" altLang="en-US" sz="1200" dirty="0">
                    <a:latin typeface="+mn-ea"/>
                  </a:rPr>
                  <a:t>하지만 일반적인 공정 문제에서는</a:t>
                </a:r>
                <a:r>
                  <a:rPr lang="en-US" altLang="ko-KR" sz="1200" dirty="0">
                    <a:latin typeface="+mn-ea"/>
                  </a:rPr>
                  <a:t>, next state</a:t>
                </a:r>
                <a:r>
                  <a:rPr lang="ko-KR" altLang="en-US" sz="1200" dirty="0">
                    <a:latin typeface="+mn-ea"/>
                  </a:rPr>
                  <a:t>는 모든 </a:t>
                </a:r>
                <a:r>
                  <a:rPr lang="en-US" altLang="ko-KR" sz="1200" dirty="0">
                    <a:latin typeface="+mn-ea"/>
                  </a:rPr>
                  <a:t>state</a:t>
                </a:r>
                <a:r>
                  <a:rPr lang="ko-KR" altLang="en-US" sz="1200" dirty="0">
                    <a:latin typeface="+mn-ea"/>
                  </a:rPr>
                  <a:t>를 실시간으로 측정하지 않는 이상 </a:t>
                </a:r>
                <a:r>
                  <a:rPr lang="en-US" altLang="ko-KR" sz="1200" dirty="0">
                    <a:latin typeface="+mn-ea"/>
                  </a:rPr>
                  <a:t>next state</a:t>
                </a:r>
                <a:r>
                  <a:rPr lang="ko-KR" altLang="en-US" sz="1200" dirty="0">
                    <a:latin typeface="+mn-ea"/>
                  </a:rPr>
                  <a:t>를 얻을 수 없다</a:t>
                </a:r>
                <a:r>
                  <a:rPr lang="en-US" altLang="ko-KR" sz="1200" dirty="0">
                    <a:latin typeface="+mn-ea"/>
                  </a:rPr>
                  <a:t>. </a:t>
                </a:r>
                <a:r>
                  <a:rPr lang="ko-KR" altLang="en-US" sz="1200" dirty="0">
                    <a:latin typeface="+mn-ea"/>
                  </a:rPr>
                  <a:t>학습 시에는 </a:t>
                </a:r>
                <a:r>
                  <a:rPr lang="ko-KR" altLang="en-US" sz="1200" dirty="0" err="1">
                    <a:latin typeface="+mn-ea"/>
                  </a:rPr>
                  <a:t>쌓여있는</a:t>
                </a:r>
                <a:r>
                  <a:rPr lang="ko-KR" altLang="en-US" sz="1200" dirty="0">
                    <a:latin typeface="+mn-ea"/>
                  </a:rPr>
                  <a:t> </a:t>
                </a:r>
                <a:r>
                  <a:rPr lang="en-US" altLang="ko-KR" sz="1200" dirty="0">
                    <a:latin typeface="+mn-ea"/>
                  </a:rPr>
                  <a:t>next state</a:t>
                </a:r>
                <a:r>
                  <a:rPr lang="ko-KR" altLang="en-US" sz="1200" dirty="0">
                    <a:latin typeface="+mn-ea"/>
                  </a:rPr>
                  <a:t>를 사용할 수 있겠고</a:t>
                </a:r>
                <a:r>
                  <a:rPr lang="en-US" altLang="ko-KR" sz="1200" dirty="0">
                    <a:latin typeface="+mn-ea"/>
                  </a:rPr>
                  <a:t>, </a:t>
                </a:r>
                <a:r>
                  <a:rPr lang="ko-KR" altLang="en-US" sz="1200" dirty="0">
                    <a:latin typeface="+mn-ea"/>
                  </a:rPr>
                  <a:t>이것이 일정 부분 도움이 될 수 있겠지만</a:t>
                </a:r>
                <a:r>
                  <a:rPr lang="en-US" altLang="ko-KR" sz="1200" dirty="0">
                    <a:latin typeface="+mn-ea"/>
                  </a:rPr>
                  <a:t>, test</a:t>
                </a:r>
                <a:r>
                  <a:rPr lang="ko-KR" altLang="en-US" sz="1200" dirty="0">
                    <a:latin typeface="+mn-ea"/>
                  </a:rPr>
                  <a:t>시에는 가능하지 않다</a:t>
                </a:r>
                <a:r>
                  <a:rPr lang="en-US" altLang="ko-KR" sz="1200" dirty="0">
                    <a:latin typeface="+mn-ea"/>
                  </a:rPr>
                  <a:t>.</a:t>
                </a:r>
              </a:p>
              <a:p>
                <a:endParaRPr lang="ko-KR" altLang="en-US" dirty="0"/>
              </a:p>
            </p:txBody>
          </p:sp>
        </mc:Fallback>
      </mc:AlternateContent>
      <p:sp>
        <p:nvSpPr>
          <p:cNvPr id="4" name="슬라이드 번호 개체 틀 3">
            <a:extLst>
              <a:ext uri="{FF2B5EF4-FFF2-40B4-BE49-F238E27FC236}">
                <a16:creationId xmlns:a16="http://schemas.microsoft.com/office/drawing/2014/main" id="{51025A95-4EAC-180E-5957-26C0ED1D6788}"/>
              </a:ext>
            </a:extLst>
          </p:cNvPr>
          <p:cNvSpPr>
            <a:spLocks noGrp="1"/>
          </p:cNvSpPr>
          <p:nvPr>
            <p:ph type="sldNum" sz="quarter" idx="5"/>
          </p:nvPr>
        </p:nvSpPr>
        <p:spPr/>
        <p:txBody>
          <a:bodyPr/>
          <a:lstStyle/>
          <a:p>
            <a:pPr>
              <a:defRPr/>
            </a:pPr>
            <a:fld id="{79642909-6448-426E-9ED7-EFF6CDC2E25C}" type="slidenum">
              <a:rPr lang="ko-KR" altLang="en-US" smtClean="0"/>
              <a:pPr>
                <a:defRPr/>
              </a:pPr>
              <a:t>37</a:t>
            </a:fld>
            <a:endParaRPr lang="en-US" altLang="ko-KR" dirty="0"/>
          </a:p>
        </p:txBody>
      </p:sp>
    </p:spTree>
    <p:extLst>
      <p:ext uri="{BB962C8B-B14F-4D97-AF65-F5344CB8AC3E}">
        <p14:creationId xmlns:p14="http://schemas.microsoft.com/office/powerpoint/2010/main" val="321666727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22E72E-86F5-E5E4-DB84-015FB29CCBC3}"/>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77E78231-1EFC-E741-6B06-0DED74F9825F}"/>
              </a:ext>
            </a:extLst>
          </p:cNvPr>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슬라이드 노트 개체 틀 2">
                <a:extLst>
                  <a:ext uri="{FF2B5EF4-FFF2-40B4-BE49-F238E27FC236}">
                    <a16:creationId xmlns:a16="http://schemas.microsoft.com/office/drawing/2014/main" id="{D6E6CE11-7368-6173-994D-AE1774A23B62}"/>
                  </a:ext>
                </a:extLst>
              </p:cNvPr>
              <p:cNvSpPr>
                <a:spLocks noGrp="1"/>
              </p:cNvSpPr>
              <p:nvPr>
                <p:ph type="body" idx="1"/>
              </p:nvPr>
            </p:nvSpPr>
            <p:spPr/>
            <p:txBody>
              <a:bodyPr/>
              <a:lstStyle/>
              <a:p>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안녕하십니까</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endParaRPr lang="ko-KR" altLang="en-US" dirty="0">
                  <a:effectLst/>
                </a:endParaRPr>
              </a:p>
              <a:p>
                <a:r>
                  <a:rPr kumimoji="1" lang="ko-KR" altLang="en-US" sz="1200" b="0" i="0" kern="1200" dirty="0" err="1">
                    <a:solidFill>
                      <a:schemeClr val="tx1"/>
                    </a:solidFill>
                    <a:effectLst/>
                    <a:latin typeface="맑은 고딕" panose="020B0503020000020004" pitchFamily="50" charset="-127"/>
                    <a:ea typeface="맑은 고딕" panose="020B0503020000020004" pitchFamily="50" charset="-127"/>
                    <a:cs typeface="+mn-cs"/>
                  </a:rPr>
                  <a:t>김선중</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 선임입니다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p>
              <a:p>
                <a:b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br>
                <a:endPar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endParaRPr>
              </a:p>
              <a:p>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파이썬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gymnasium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라이브러리에서</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환경이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state transition</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과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reward</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를 제공한다는 것에 대한 근거를 찾아보았습니다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p>
              <a:p>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- 1_gym_step_1.png</a:t>
                </a:r>
              </a:p>
              <a:p>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- 2_gym_step_2.png</a:t>
                </a:r>
              </a:p>
              <a:p>
                <a:b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br>
                <a:endPar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endParaRPr>
              </a:p>
              <a:p>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출처는 </a:t>
                </a:r>
                <a:r>
                  <a:rPr kumimoji="1" lang="en-US" altLang="ko-KR" sz="1200" b="0" i="0" u="sng" kern="1200" dirty="0">
                    <a:solidFill>
                      <a:schemeClr val="tx1"/>
                    </a:solidFill>
                    <a:effectLst/>
                    <a:latin typeface="맑은 고딕" panose="020B0503020000020004" pitchFamily="50" charset="-127"/>
                    <a:ea typeface="맑은 고딕" panose="020B0503020000020004" pitchFamily="50" charset="-127"/>
                    <a:cs typeface="+mn-cs"/>
                    <a:hlinkClick r:id="rId3"/>
                  </a:rPr>
                  <a:t>https://gymnasium.farama.org/api/env/</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 입니다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Env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클래스의 맨 처음 메소드인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step</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은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action</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을 인자로 받고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next observation, reward</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를 </a:t>
                </a:r>
                <a:r>
                  <a:rPr kumimoji="1" lang="ko-KR" altLang="en-US" sz="1200" b="0" i="0" kern="1200" dirty="0" err="1">
                    <a:solidFill>
                      <a:schemeClr val="tx1"/>
                    </a:solidFill>
                    <a:effectLst/>
                    <a:latin typeface="맑은 고딕" panose="020B0503020000020004" pitchFamily="50" charset="-127"/>
                    <a:ea typeface="맑은 고딕" panose="020B0503020000020004" pitchFamily="50" charset="-127"/>
                    <a:cs typeface="+mn-cs"/>
                  </a:rPr>
                  <a:t>리턴합니다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이때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observation</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은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state</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과 거의 비슷한 것이라고 해석 가능합니다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p>
              <a:p>
                <a:b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br>
                <a:endPar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endParaRPr>
              </a:p>
              <a:p>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또한 환경모델의 의미에 대해서도 찾아보았습니다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state, action</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이 주어졌을 때</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next state</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과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reward</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를 예측하는 모델을 환경모델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(model of the environment)</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이라고 하고 있습니다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p>
              <a:p>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- 3_environment_model.png</a:t>
                </a:r>
              </a:p>
              <a:p>
                <a:b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br>
                <a:endPar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endParaRPr>
              </a:p>
              <a:p>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출처는 강화학습의 교과서로 많이 활용되는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Sutton</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의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"Reinforcement Learning" (</a:t>
                </a:r>
                <a:r>
                  <a:rPr kumimoji="1" lang="en-US" altLang="ko-KR" sz="1200" b="0" i="0" u="sng" kern="1200" dirty="0">
                    <a:solidFill>
                      <a:schemeClr val="tx1"/>
                    </a:solidFill>
                    <a:effectLst/>
                    <a:latin typeface="맑은 고딕" panose="020B0503020000020004" pitchFamily="50" charset="-127"/>
                    <a:ea typeface="맑은 고딕" panose="020B0503020000020004" pitchFamily="50" charset="-127"/>
                    <a:cs typeface="+mn-cs"/>
                    <a:hlinkClick r:id="rId4"/>
                  </a:rPr>
                  <a:t>https://web.stanford.edu/class/psych209/Readings/SuttonBartoIPRLBook2ndEd.pdf</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1</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장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3</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절입니다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이 책의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3</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장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5</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절과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6</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절에 해당 내용이 더 자세히 나오고 있는데</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강화학습의 배경이 되는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(finite) MDP</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가 구성되려면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p(s',</a:t>
                </a:r>
                <a:r>
                  <a:rPr kumimoji="1" lang="en-US" altLang="ko-KR" sz="1200" b="0" i="0" kern="1200" dirty="0" err="1">
                    <a:solidFill>
                      <a:schemeClr val="tx1"/>
                    </a:solidFill>
                    <a:effectLst/>
                    <a:latin typeface="맑은 고딕" panose="020B0503020000020004" pitchFamily="50" charset="-127"/>
                    <a:ea typeface="맑은 고딕" panose="020B0503020000020004" pitchFamily="50" charset="-127"/>
                    <a:cs typeface="+mn-cs"/>
                  </a:rPr>
                  <a:t>r|s,a</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가 필요하다고 되어 있습니다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이를 통해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p(s'|</a:t>
                </a:r>
                <a:r>
                  <a:rPr kumimoji="1" lang="en-US" altLang="ko-KR" sz="1200" b="0" i="0" kern="1200" dirty="0" err="1">
                    <a:solidFill>
                      <a:schemeClr val="tx1"/>
                    </a:solidFill>
                    <a:effectLst/>
                    <a:latin typeface="맑은 고딕" panose="020B0503020000020004" pitchFamily="50" charset="-127"/>
                    <a:ea typeface="맑은 고딕" panose="020B0503020000020004" pitchFamily="50" charset="-127"/>
                    <a:cs typeface="+mn-cs"/>
                  </a:rPr>
                  <a:t>s,a</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와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r(</a:t>
                </a:r>
                <a:r>
                  <a:rPr kumimoji="1" lang="en-US" altLang="ko-KR" sz="1200" b="0" i="0" kern="1200" dirty="0" err="1">
                    <a:solidFill>
                      <a:schemeClr val="tx1"/>
                    </a:solidFill>
                    <a:effectLst/>
                    <a:latin typeface="맑은 고딕" panose="020B0503020000020004" pitchFamily="50" charset="-127"/>
                    <a:ea typeface="맑은 고딕" panose="020B0503020000020004" pitchFamily="50" charset="-127"/>
                    <a:cs typeface="+mn-cs"/>
                  </a:rPr>
                  <a:t>s,a</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을 계산할 수 있음이 식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(3.7), (3.8)</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에 설명되어 있습니다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p>
              <a:p>
                <a:b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br>
                <a:endPar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endParaRPr>
              </a:p>
              <a:p>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이것들에 따르면</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일반적인 강화학습에서 환경이 구성됨에 있어서 두 환경모델인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state transition probability p(s'|</a:t>
                </a:r>
                <a:r>
                  <a:rPr kumimoji="1" lang="en-US" altLang="ko-KR" sz="1200" b="0" i="0" kern="1200" dirty="0" err="1">
                    <a:solidFill>
                      <a:schemeClr val="tx1"/>
                    </a:solidFill>
                    <a:effectLst/>
                    <a:latin typeface="맑은 고딕" panose="020B0503020000020004" pitchFamily="50" charset="-127"/>
                    <a:ea typeface="맑은 고딕" panose="020B0503020000020004" pitchFamily="50" charset="-127"/>
                    <a:cs typeface="+mn-cs"/>
                  </a:rPr>
                  <a:t>s,a</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와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reward function r(</a:t>
                </a:r>
                <a:r>
                  <a:rPr kumimoji="1" lang="en-US" altLang="ko-KR" sz="1200" b="0" i="0" kern="1200" dirty="0" err="1">
                    <a:solidFill>
                      <a:schemeClr val="tx1"/>
                    </a:solidFill>
                    <a:effectLst/>
                    <a:latin typeface="맑은 고딕" panose="020B0503020000020004" pitchFamily="50" charset="-127"/>
                    <a:ea typeface="맑은 고딕" panose="020B0503020000020004" pitchFamily="50" charset="-127"/>
                    <a:cs typeface="+mn-cs"/>
                  </a:rPr>
                  <a:t>s,a</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이 반드시 정의되어야 함을 알 수 있을 것 같습니다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그리고 이 환경모델을 토대로 해야만 강화학습 모델을 만들 수 있을 것 같습니다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p>
              <a:p>
                <a:b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br>
                <a:endPar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endParaRPr>
              </a:p>
              <a:p>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DQN</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이나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DDPG</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와 같은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RL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알고리즘이 환경모델을 알아야 한다고 말하려는 것은 아닙니다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실제로 이 알고리즘들은 환경모델을 모르는 채로 환경을 추정해가며 학습합니다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(model-free).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하지만 일단 강화학습 문제가 성립하기 위해서는 환경모델이 구성되어 있어야 할 것 같다는 취지에서 </a:t>
                </a:r>
                <a:r>
                  <a:rPr kumimoji="1" lang="ko-KR" altLang="en-US" sz="1200" b="0" i="0" kern="1200" dirty="0" err="1">
                    <a:solidFill>
                      <a:schemeClr val="tx1"/>
                    </a:solidFill>
                    <a:effectLst/>
                    <a:latin typeface="맑은 고딕" panose="020B0503020000020004" pitchFamily="50" charset="-127"/>
                    <a:ea typeface="맑은 고딕" panose="020B0503020000020004" pitchFamily="50" charset="-127"/>
                    <a:cs typeface="+mn-cs"/>
                  </a:rPr>
                  <a:t>공유드립니다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p>
              <a:p>
                <a:b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br>
                <a:endPar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endParaRPr>
              </a:p>
              <a:p>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다만</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이상은 일반적인 강화학습에 대한 이야기이므로</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공정 상황에서 강화학습이 어떻게 적용될 수 있을지 하는 문제에 대해서는 더 찾아보겠습니다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p>
              <a:p>
                <a:b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br>
                <a:endPar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endParaRPr>
              </a:p>
              <a:p>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감사합니다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p>
              <a:p>
                <a:r>
                  <a:rPr kumimoji="1" lang="ko-KR" altLang="en-US" sz="1200" b="0" i="0" kern="1200" dirty="0" err="1">
                    <a:solidFill>
                      <a:schemeClr val="tx1"/>
                    </a:solidFill>
                    <a:effectLst/>
                    <a:latin typeface="맑은 고딕" panose="020B0503020000020004" pitchFamily="50" charset="-127"/>
                    <a:ea typeface="맑은 고딕" panose="020B0503020000020004" pitchFamily="50" charset="-127"/>
                    <a:cs typeface="+mn-cs"/>
                  </a:rPr>
                  <a:t>김선중</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 드림</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p>
              <a:p>
                <a:endParaRPr lang="en-US" altLang="ko-KR" dirty="0"/>
              </a:p>
            </p:txBody>
          </p:sp>
        </mc:Choice>
        <mc:Fallback xmlns="">
          <p:sp>
            <p:nvSpPr>
              <p:cNvPr id="3" name="슬라이드 노트 개체 틀 2">
                <a:extLst>
                  <a:ext uri="{FF2B5EF4-FFF2-40B4-BE49-F238E27FC236}">
                    <a16:creationId xmlns:a16="http://schemas.microsoft.com/office/drawing/2014/main" id="{DA150843-E663-57CD-7577-6F739DE9EB42}"/>
                  </a:ext>
                </a:extLst>
              </p:cNvPr>
              <p:cNvSpPr>
                <a:spLocks noGrp="1"/>
              </p:cNvSpPr>
              <p:nvPr>
                <p:ph type="body" idx="1"/>
              </p:nvPr>
            </p:nvSpPr>
            <p:spPr/>
            <p:txBody>
              <a:bodyPr/>
              <a:lstStyle/>
              <a:p>
                <a:pPr marL="180000" indent="-180000">
                  <a:buFont typeface="Arial" panose="020B0604020202020204" pitchFamily="34" charset="0"/>
                  <a:buChar char="•"/>
                </a:pPr>
                <a:r>
                  <a:rPr lang="en-US" altLang="ko-KR" sz="1200" dirty="0">
                    <a:latin typeface="+mn-ea"/>
                  </a:rPr>
                  <a:t>DQN</a:t>
                </a:r>
                <a:r>
                  <a:rPr lang="ko-KR" altLang="en-US" sz="1200" dirty="0">
                    <a:latin typeface="+mn-ea"/>
                  </a:rPr>
                  <a:t>과</a:t>
                </a:r>
                <a:r>
                  <a:rPr lang="en-US" altLang="ko-KR" sz="1200" dirty="0">
                    <a:latin typeface="+mn-ea"/>
                  </a:rPr>
                  <a:t> DDPG</a:t>
                </a:r>
                <a:r>
                  <a:rPr lang="ko-KR" altLang="en-US" sz="1200" dirty="0">
                    <a:latin typeface="+mn-ea"/>
                  </a:rPr>
                  <a:t>의 </a:t>
                </a:r>
                <a:r>
                  <a:rPr lang="en-US" altLang="ko-KR" sz="1200" dirty="0">
                    <a:latin typeface="+mn-ea"/>
                  </a:rPr>
                  <a:t>pseudo-code</a:t>
                </a:r>
                <a:r>
                  <a:rPr lang="ko-KR" altLang="en-US" sz="1200" dirty="0">
                    <a:latin typeface="+mn-ea"/>
                  </a:rPr>
                  <a:t>에서 </a:t>
                </a:r>
                <a:r>
                  <a:rPr lang="en-US" altLang="ko-KR" sz="1200" i="0" dirty="0">
                    <a:latin typeface="Cambria Math" panose="02040503050406030204" pitchFamily="18" charset="0"/>
                  </a:rPr>
                  <a:t>𝑠’</a:t>
                </a:r>
                <a:r>
                  <a:rPr lang="en-US" altLang="ko-KR" sz="1200" dirty="0">
                    <a:latin typeface="+mn-ea"/>
                  </a:rPr>
                  <a:t> </a:t>
                </a:r>
                <a:r>
                  <a:rPr lang="ko-KR" altLang="en-US" sz="1200" dirty="0">
                    <a:latin typeface="+mn-ea"/>
                  </a:rPr>
                  <a:t>혹은 </a:t>
                </a:r>
                <a:r>
                  <a:rPr lang="en-US" altLang="ko-KR" sz="1200" i="0" dirty="0">
                    <a:latin typeface="Cambria Math" panose="02040503050406030204" pitchFamily="18" charset="0"/>
                  </a:rPr>
                  <a:t>𝑠_(</a:t>
                </a:r>
                <a:r>
                  <a:rPr lang="en-US" altLang="ko-KR" sz="1200" b="0" i="0" dirty="0">
                    <a:latin typeface="Cambria Math" panose="02040503050406030204" pitchFamily="18" charset="0"/>
                  </a:rPr>
                  <a:t>𝑡+1)</a:t>
                </a:r>
                <a:r>
                  <a:rPr lang="ko-KR" altLang="en-US" sz="1200" dirty="0">
                    <a:latin typeface="+mn-ea"/>
                  </a:rPr>
                  <a:t>을 </a:t>
                </a:r>
                <a:r>
                  <a:rPr lang="en-US" altLang="ko-KR" sz="1200" dirty="0">
                    <a:latin typeface="+mn-ea"/>
                  </a:rPr>
                  <a:t>observe</a:t>
                </a:r>
                <a:r>
                  <a:rPr lang="ko-KR" altLang="en-US" sz="1200" dirty="0">
                    <a:latin typeface="+mn-ea"/>
                  </a:rPr>
                  <a:t>한다고 되어 있다</a:t>
                </a:r>
                <a:r>
                  <a:rPr lang="en-US" altLang="ko-KR" sz="1200" dirty="0">
                    <a:latin typeface="+mn-ea"/>
                  </a:rPr>
                  <a:t>. DQN </a:t>
                </a:r>
                <a:r>
                  <a:rPr lang="ko-KR" altLang="en-US" sz="1200" dirty="0">
                    <a:latin typeface="+mn-ea"/>
                  </a:rPr>
                  <a:t>논문에서의 </a:t>
                </a:r>
                <a:r>
                  <a:rPr lang="en-US" altLang="ko-KR" sz="1200" dirty="0">
                    <a:latin typeface="+mn-ea"/>
                  </a:rPr>
                  <a:t>DQN</a:t>
                </a:r>
                <a:r>
                  <a:rPr lang="ko-KR" altLang="en-US" sz="1200" dirty="0">
                    <a:latin typeface="+mn-ea"/>
                  </a:rPr>
                  <a:t>은 </a:t>
                </a:r>
                <a:r>
                  <a:rPr lang="en-US" altLang="ko-KR" sz="1200" dirty="0" err="1">
                    <a:latin typeface="+mn-ea"/>
                  </a:rPr>
                  <a:t>atari</a:t>
                </a:r>
                <a:r>
                  <a:rPr lang="en-US" altLang="ko-KR" sz="1200" dirty="0">
                    <a:latin typeface="+mn-ea"/>
                  </a:rPr>
                  <a:t> </a:t>
                </a:r>
                <a:r>
                  <a:rPr lang="ko-KR" altLang="en-US" sz="1200" dirty="0">
                    <a:latin typeface="+mn-ea"/>
                  </a:rPr>
                  <a:t>문제를 푸는 것이므로 바로 다음 순간의 화면을 </a:t>
                </a:r>
                <a:r>
                  <a:rPr lang="en-US" altLang="ko-KR" sz="1200" dirty="0">
                    <a:latin typeface="+mn-ea"/>
                  </a:rPr>
                  <a:t>CNN</a:t>
                </a:r>
                <a:r>
                  <a:rPr lang="ko-KR" altLang="en-US" sz="1200" dirty="0">
                    <a:latin typeface="+mn-ea"/>
                  </a:rPr>
                  <a:t>으로 인식할 수 있고 그렇게 </a:t>
                </a:r>
                <a:r>
                  <a:rPr lang="en-US" altLang="ko-KR" sz="1200" dirty="0">
                    <a:latin typeface="+mn-ea"/>
                  </a:rPr>
                  <a:t>next state</a:t>
                </a:r>
                <a:r>
                  <a:rPr lang="ko-KR" altLang="en-US" sz="1200" dirty="0">
                    <a:latin typeface="+mn-ea"/>
                  </a:rPr>
                  <a:t>를 정하는 식으로 되어 있다</a:t>
                </a:r>
                <a:r>
                  <a:rPr lang="en-US" altLang="ko-KR" sz="1200" dirty="0">
                    <a:latin typeface="+mn-ea"/>
                  </a:rPr>
                  <a:t>. </a:t>
                </a:r>
                <a:r>
                  <a:rPr lang="ko-KR" altLang="en-US" sz="1200" dirty="0">
                    <a:latin typeface="+mn-ea"/>
                  </a:rPr>
                  <a:t>즉 </a:t>
                </a:r>
                <a:r>
                  <a:rPr lang="en-US" altLang="ko-KR" sz="1200" dirty="0">
                    <a:latin typeface="+mn-ea"/>
                  </a:rPr>
                  <a:t>emulator</a:t>
                </a:r>
                <a:r>
                  <a:rPr lang="ko-KR" altLang="en-US" sz="1200" dirty="0">
                    <a:latin typeface="+mn-ea"/>
                  </a:rPr>
                  <a:t>가 있어서 문제가 없다</a:t>
                </a:r>
                <a:r>
                  <a:rPr lang="en-US" altLang="ko-KR" sz="1200" dirty="0">
                    <a:latin typeface="+mn-ea"/>
                  </a:rPr>
                  <a:t>.</a:t>
                </a:r>
              </a:p>
              <a:p>
                <a:pPr marL="180000" indent="-180000">
                  <a:buFont typeface="Arial" panose="020B0604020202020204" pitchFamily="34" charset="0"/>
                  <a:buChar char="•"/>
                </a:pPr>
                <a:r>
                  <a:rPr lang="en-US" altLang="ko-KR" sz="1200" dirty="0">
                    <a:latin typeface="+mn-ea"/>
                  </a:rPr>
                  <a:t>DDQN </a:t>
                </a:r>
                <a:r>
                  <a:rPr lang="ko-KR" altLang="en-US" sz="1200" dirty="0">
                    <a:latin typeface="+mn-ea"/>
                  </a:rPr>
                  <a:t>논문에서는 </a:t>
                </a:r>
                <a:r>
                  <a:rPr lang="en-US" altLang="ko-KR" sz="1200" dirty="0">
                    <a:latin typeface="+mn-ea"/>
                  </a:rPr>
                  <a:t>cartpole, gripper(</a:t>
                </a:r>
                <a:r>
                  <a:rPr lang="ko-KR" altLang="en-US" sz="1200" dirty="0" err="1">
                    <a:latin typeface="+mn-ea"/>
                  </a:rPr>
                  <a:t>로봇팔</a:t>
                </a:r>
                <a:r>
                  <a:rPr lang="en-US" altLang="ko-KR" sz="1200" dirty="0">
                    <a:latin typeface="+mn-ea"/>
                  </a:rPr>
                  <a:t>), puck striking, locomotion(</a:t>
                </a:r>
                <a:r>
                  <a:rPr lang="ko-KR" altLang="en-US" sz="1200" dirty="0">
                    <a:latin typeface="+mn-ea"/>
                  </a:rPr>
                  <a:t>자율보행</a:t>
                </a:r>
                <a:r>
                  <a:rPr lang="en-US" altLang="ko-KR" sz="1200" dirty="0">
                    <a:latin typeface="+mn-ea"/>
                  </a:rPr>
                  <a:t>) </a:t>
                </a:r>
                <a:r>
                  <a:rPr lang="ko-KR" altLang="en-US" sz="1200" dirty="0">
                    <a:latin typeface="+mn-ea"/>
                  </a:rPr>
                  <a:t>등의 문제를 다뤘고 그때 </a:t>
                </a:r>
                <a:r>
                  <a:rPr lang="en-US" altLang="ko-KR" sz="1200" dirty="0">
                    <a:latin typeface="+mn-ea"/>
                  </a:rPr>
                  <a:t>emulator</a:t>
                </a:r>
                <a:r>
                  <a:rPr lang="ko-KR" altLang="en-US" sz="1200" dirty="0">
                    <a:latin typeface="+mn-ea"/>
                  </a:rPr>
                  <a:t>로서 물리엔진 </a:t>
                </a:r>
                <a:r>
                  <a:rPr lang="en-US" altLang="ko-KR" sz="1200" dirty="0" err="1">
                    <a:latin typeface="+mn-ea"/>
                  </a:rPr>
                  <a:t>MuJoCo</a:t>
                </a:r>
                <a:r>
                  <a:rPr lang="ko-KR" altLang="en-US" sz="1200" dirty="0">
                    <a:latin typeface="+mn-ea"/>
                  </a:rPr>
                  <a:t>를 사용했다고 되어 있다</a:t>
                </a:r>
                <a:r>
                  <a:rPr lang="en-US" altLang="ko-KR" sz="1200" dirty="0">
                    <a:latin typeface="+mn-ea"/>
                  </a:rPr>
                  <a:t>.</a:t>
                </a:r>
              </a:p>
              <a:p>
                <a:pPr marL="180000" indent="-180000">
                  <a:buFont typeface="Arial" panose="020B0604020202020204" pitchFamily="34" charset="0"/>
                  <a:buChar char="•"/>
                </a:pPr>
                <a:r>
                  <a:rPr lang="ko-KR" altLang="en-US" sz="1200" dirty="0">
                    <a:latin typeface="+mn-ea"/>
                  </a:rPr>
                  <a:t>하지만 일반적인 공정 문제에서는</a:t>
                </a:r>
                <a:r>
                  <a:rPr lang="en-US" altLang="ko-KR" sz="1200" dirty="0">
                    <a:latin typeface="+mn-ea"/>
                  </a:rPr>
                  <a:t>, next state</a:t>
                </a:r>
                <a:r>
                  <a:rPr lang="ko-KR" altLang="en-US" sz="1200" dirty="0">
                    <a:latin typeface="+mn-ea"/>
                  </a:rPr>
                  <a:t>는 모든 </a:t>
                </a:r>
                <a:r>
                  <a:rPr lang="en-US" altLang="ko-KR" sz="1200" dirty="0">
                    <a:latin typeface="+mn-ea"/>
                  </a:rPr>
                  <a:t>state</a:t>
                </a:r>
                <a:r>
                  <a:rPr lang="ko-KR" altLang="en-US" sz="1200" dirty="0">
                    <a:latin typeface="+mn-ea"/>
                  </a:rPr>
                  <a:t>를 실시간으로 측정하지 않는 이상 </a:t>
                </a:r>
                <a:r>
                  <a:rPr lang="en-US" altLang="ko-KR" sz="1200" dirty="0">
                    <a:latin typeface="+mn-ea"/>
                  </a:rPr>
                  <a:t>next state</a:t>
                </a:r>
                <a:r>
                  <a:rPr lang="ko-KR" altLang="en-US" sz="1200" dirty="0">
                    <a:latin typeface="+mn-ea"/>
                  </a:rPr>
                  <a:t>를 얻을 수 없다</a:t>
                </a:r>
                <a:r>
                  <a:rPr lang="en-US" altLang="ko-KR" sz="1200" dirty="0">
                    <a:latin typeface="+mn-ea"/>
                  </a:rPr>
                  <a:t>. </a:t>
                </a:r>
                <a:r>
                  <a:rPr lang="ko-KR" altLang="en-US" sz="1200" dirty="0">
                    <a:latin typeface="+mn-ea"/>
                  </a:rPr>
                  <a:t>학습 시에는 </a:t>
                </a:r>
                <a:r>
                  <a:rPr lang="ko-KR" altLang="en-US" sz="1200" dirty="0" err="1">
                    <a:latin typeface="+mn-ea"/>
                  </a:rPr>
                  <a:t>쌓여있는</a:t>
                </a:r>
                <a:r>
                  <a:rPr lang="ko-KR" altLang="en-US" sz="1200" dirty="0">
                    <a:latin typeface="+mn-ea"/>
                  </a:rPr>
                  <a:t> </a:t>
                </a:r>
                <a:r>
                  <a:rPr lang="en-US" altLang="ko-KR" sz="1200" dirty="0">
                    <a:latin typeface="+mn-ea"/>
                  </a:rPr>
                  <a:t>next state</a:t>
                </a:r>
                <a:r>
                  <a:rPr lang="ko-KR" altLang="en-US" sz="1200" dirty="0">
                    <a:latin typeface="+mn-ea"/>
                  </a:rPr>
                  <a:t>를 사용할 수 있겠고</a:t>
                </a:r>
                <a:r>
                  <a:rPr lang="en-US" altLang="ko-KR" sz="1200" dirty="0">
                    <a:latin typeface="+mn-ea"/>
                  </a:rPr>
                  <a:t>, </a:t>
                </a:r>
                <a:r>
                  <a:rPr lang="ko-KR" altLang="en-US" sz="1200" dirty="0">
                    <a:latin typeface="+mn-ea"/>
                  </a:rPr>
                  <a:t>이것이 일정 부분 도움이 될 수 있겠지만</a:t>
                </a:r>
                <a:r>
                  <a:rPr lang="en-US" altLang="ko-KR" sz="1200" dirty="0">
                    <a:latin typeface="+mn-ea"/>
                  </a:rPr>
                  <a:t>, test</a:t>
                </a:r>
                <a:r>
                  <a:rPr lang="ko-KR" altLang="en-US" sz="1200" dirty="0">
                    <a:latin typeface="+mn-ea"/>
                  </a:rPr>
                  <a:t>시에는 가능하지 않다</a:t>
                </a:r>
                <a:r>
                  <a:rPr lang="en-US" altLang="ko-KR" sz="1200" dirty="0">
                    <a:latin typeface="+mn-ea"/>
                  </a:rPr>
                  <a:t>.</a:t>
                </a:r>
              </a:p>
              <a:p>
                <a:endParaRPr lang="ko-KR" altLang="en-US" dirty="0"/>
              </a:p>
            </p:txBody>
          </p:sp>
        </mc:Fallback>
      </mc:AlternateContent>
      <p:sp>
        <p:nvSpPr>
          <p:cNvPr id="4" name="슬라이드 번호 개체 틀 3">
            <a:extLst>
              <a:ext uri="{FF2B5EF4-FFF2-40B4-BE49-F238E27FC236}">
                <a16:creationId xmlns:a16="http://schemas.microsoft.com/office/drawing/2014/main" id="{FCCC04A9-8220-03D0-AA33-2C99320ECF1B}"/>
              </a:ext>
            </a:extLst>
          </p:cNvPr>
          <p:cNvSpPr>
            <a:spLocks noGrp="1"/>
          </p:cNvSpPr>
          <p:nvPr>
            <p:ph type="sldNum" sz="quarter" idx="5"/>
          </p:nvPr>
        </p:nvSpPr>
        <p:spPr/>
        <p:txBody>
          <a:bodyPr/>
          <a:lstStyle/>
          <a:p>
            <a:pPr>
              <a:defRPr/>
            </a:pPr>
            <a:fld id="{79642909-6448-426E-9ED7-EFF6CDC2E25C}" type="slidenum">
              <a:rPr lang="ko-KR" altLang="en-US" smtClean="0"/>
              <a:pPr>
                <a:defRPr/>
              </a:pPr>
              <a:t>38</a:t>
            </a:fld>
            <a:endParaRPr lang="en-US" altLang="ko-KR" dirty="0"/>
          </a:p>
        </p:txBody>
      </p:sp>
    </p:spTree>
    <p:extLst>
      <p:ext uri="{BB962C8B-B14F-4D97-AF65-F5344CB8AC3E}">
        <p14:creationId xmlns:p14="http://schemas.microsoft.com/office/powerpoint/2010/main" val="149781369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CE949B-1D96-277B-B1F0-F2A8358EB575}"/>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9EC0DC8B-FD8E-AE8D-55CC-4D74C887CA47}"/>
              </a:ext>
            </a:extLst>
          </p:cNvPr>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슬라이드 노트 개체 틀 2">
                <a:extLst>
                  <a:ext uri="{FF2B5EF4-FFF2-40B4-BE49-F238E27FC236}">
                    <a16:creationId xmlns:a16="http://schemas.microsoft.com/office/drawing/2014/main" id="{2D2A3AE1-7C15-7C09-B7CA-EFAD178B0074}"/>
                  </a:ext>
                </a:extLst>
              </p:cNvPr>
              <p:cNvSpPr>
                <a:spLocks noGrp="1"/>
              </p:cNvSpPr>
              <p:nvPr>
                <p:ph type="body" idx="1"/>
              </p:nvPr>
            </p:nvSpPr>
            <p:spPr/>
            <p:txBody>
              <a:bodyPr/>
              <a:lstStyle/>
              <a:p>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안녕하십니까</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endParaRPr lang="ko-KR" altLang="en-US" dirty="0">
                  <a:effectLst/>
                </a:endParaRPr>
              </a:p>
              <a:p>
                <a:r>
                  <a:rPr kumimoji="1" lang="ko-KR" altLang="en-US" sz="1200" b="0" i="0" kern="1200" dirty="0" err="1">
                    <a:solidFill>
                      <a:schemeClr val="tx1"/>
                    </a:solidFill>
                    <a:effectLst/>
                    <a:latin typeface="맑은 고딕" panose="020B0503020000020004" pitchFamily="50" charset="-127"/>
                    <a:ea typeface="맑은 고딕" panose="020B0503020000020004" pitchFamily="50" charset="-127"/>
                    <a:cs typeface="+mn-cs"/>
                  </a:rPr>
                  <a:t>김선중</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 선임입니다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p>
              <a:p>
                <a:b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br>
                <a:endPar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endParaRPr>
              </a:p>
              <a:p>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파이썬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gymnasium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라이브러리에서</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환경이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state transition</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과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reward</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를 제공한다는 것에 대한 근거를 찾아보았습니다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p>
              <a:p>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- 1_gym_step_1.png</a:t>
                </a:r>
              </a:p>
              <a:p>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- 2_gym_step_2.png</a:t>
                </a:r>
              </a:p>
              <a:p>
                <a:b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br>
                <a:endPar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endParaRPr>
              </a:p>
              <a:p>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출처는 </a:t>
                </a:r>
                <a:r>
                  <a:rPr kumimoji="1" lang="en-US" altLang="ko-KR" sz="1200" b="0" i="0" u="sng" kern="1200" dirty="0">
                    <a:solidFill>
                      <a:schemeClr val="tx1"/>
                    </a:solidFill>
                    <a:effectLst/>
                    <a:latin typeface="맑은 고딕" panose="020B0503020000020004" pitchFamily="50" charset="-127"/>
                    <a:ea typeface="맑은 고딕" panose="020B0503020000020004" pitchFamily="50" charset="-127"/>
                    <a:cs typeface="+mn-cs"/>
                    <a:hlinkClick r:id="rId3"/>
                  </a:rPr>
                  <a:t>https://gymnasium.farama.org/api/env/</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 입니다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Env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클래스의 맨 처음 메소드인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step</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은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action</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을 인자로 받고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next observation, reward</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를 </a:t>
                </a:r>
                <a:r>
                  <a:rPr kumimoji="1" lang="ko-KR" altLang="en-US" sz="1200" b="0" i="0" kern="1200" dirty="0" err="1">
                    <a:solidFill>
                      <a:schemeClr val="tx1"/>
                    </a:solidFill>
                    <a:effectLst/>
                    <a:latin typeface="맑은 고딕" panose="020B0503020000020004" pitchFamily="50" charset="-127"/>
                    <a:ea typeface="맑은 고딕" panose="020B0503020000020004" pitchFamily="50" charset="-127"/>
                    <a:cs typeface="+mn-cs"/>
                  </a:rPr>
                  <a:t>리턴합니다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이때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observation</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은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state</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과 거의 비슷한 것이라고 해석 가능합니다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p>
              <a:p>
                <a:b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br>
                <a:endPar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endParaRPr>
              </a:p>
              <a:p>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또한 환경모델의 의미에 대해서도 찾아보았습니다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state, action</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이 주어졌을 때</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next state</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과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reward</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를 예측하는 모델을 환경모델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(model of the environment)</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이라고 하고 있습니다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p>
              <a:p>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- 3_environment_model.png</a:t>
                </a:r>
              </a:p>
              <a:p>
                <a:b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br>
                <a:endPar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endParaRPr>
              </a:p>
              <a:p>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출처는 강화학습의 교과서로 많이 활용되는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Sutton</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의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"Reinforcement Learning" (</a:t>
                </a:r>
                <a:r>
                  <a:rPr kumimoji="1" lang="en-US" altLang="ko-KR" sz="1200" b="0" i="0" u="sng" kern="1200" dirty="0">
                    <a:solidFill>
                      <a:schemeClr val="tx1"/>
                    </a:solidFill>
                    <a:effectLst/>
                    <a:latin typeface="맑은 고딕" panose="020B0503020000020004" pitchFamily="50" charset="-127"/>
                    <a:ea typeface="맑은 고딕" panose="020B0503020000020004" pitchFamily="50" charset="-127"/>
                    <a:cs typeface="+mn-cs"/>
                    <a:hlinkClick r:id="rId4"/>
                  </a:rPr>
                  <a:t>https://web.stanford.edu/class/psych209/Readings/SuttonBartoIPRLBook2ndEd.pdf</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1</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장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3</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절입니다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이 책의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3</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장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5</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절과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6</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절에 해당 내용이 더 자세히 나오고 있는데</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강화학습의 배경이 되는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(finite) MDP</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가 구성되려면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p(s',</a:t>
                </a:r>
                <a:r>
                  <a:rPr kumimoji="1" lang="en-US" altLang="ko-KR" sz="1200" b="0" i="0" kern="1200" dirty="0" err="1">
                    <a:solidFill>
                      <a:schemeClr val="tx1"/>
                    </a:solidFill>
                    <a:effectLst/>
                    <a:latin typeface="맑은 고딕" panose="020B0503020000020004" pitchFamily="50" charset="-127"/>
                    <a:ea typeface="맑은 고딕" panose="020B0503020000020004" pitchFamily="50" charset="-127"/>
                    <a:cs typeface="+mn-cs"/>
                  </a:rPr>
                  <a:t>r|s,a</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가 필요하다고 되어 있습니다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이를 통해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p(s'|</a:t>
                </a:r>
                <a:r>
                  <a:rPr kumimoji="1" lang="en-US" altLang="ko-KR" sz="1200" b="0" i="0" kern="1200" dirty="0" err="1">
                    <a:solidFill>
                      <a:schemeClr val="tx1"/>
                    </a:solidFill>
                    <a:effectLst/>
                    <a:latin typeface="맑은 고딕" panose="020B0503020000020004" pitchFamily="50" charset="-127"/>
                    <a:ea typeface="맑은 고딕" panose="020B0503020000020004" pitchFamily="50" charset="-127"/>
                    <a:cs typeface="+mn-cs"/>
                  </a:rPr>
                  <a:t>s,a</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와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r(</a:t>
                </a:r>
                <a:r>
                  <a:rPr kumimoji="1" lang="en-US" altLang="ko-KR" sz="1200" b="0" i="0" kern="1200" dirty="0" err="1">
                    <a:solidFill>
                      <a:schemeClr val="tx1"/>
                    </a:solidFill>
                    <a:effectLst/>
                    <a:latin typeface="맑은 고딕" panose="020B0503020000020004" pitchFamily="50" charset="-127"/>
                    <a:ea typeface="맑은 고딕" panose="020B0503020000020004" pitchFamily="50" charset="-127"/>
                    <a:cs typeface="+mn-cs"/>
                  </a:rPr>
                  <a:t>s,a</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을 계산할 수 있음이 식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(3.7), (3.8)</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에 설명되어 있습니다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p>
              <a:p>
                <a:b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br>
                <a:endPar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endParaRPr>
              </a:p>
              <a:p>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이것들에 따르면</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일반적인 강화학습에서 환경이 구성됨에 있어서 두 환경모델인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state transition probability p(s'|</a:t>
                </a:r>
                <a:r>
                  <a:rPr kumimoji="1" lang="en-US" altLang="ko-KR" sz="1200" b="0" i="0" kern="1200" dirty="0" err="1">
                    <a:solidFill>
                      <a:schemeClr val="tx1"/>
                    </a:solidFill>
                    <a:effectLst/>
                    <a:latin typeface="맑은 고딕" panose="020B0503020000020004" pitchFamily="50" charset="-127"/>
                    <a:ea typeface="맑은 고딕" panose="020B0503020000020004" pitchFamily="50" charset="-127"/>
                    <a:cs typeface="+mn-cs"/>
                  </a:rPr>
                  <a:t>s,a</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와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reward function r(</a:t>
                </a:r>
                <a:r>
                  <a:rPr kumimoji="1" lang="en-US" altLang="ko-KR" sz="1200" b="0" i="0" kern="1200" dirty="0" err="1">
                    <a:solidFill>
                      <a:schemeClr val="tx1"/>
                    </a:solidFill>
                    <a:effectLst/>
                    <a:latin typeface="맑은 고딕" panose="020B0503020000020004" pitchFamily="50" charset="-127"/>
                    <a:ea typeface="맑은 고딕" panose="020B0503020000020004" pitchFamily="50" charset="-127"/>
                    <a:cs typeface="+mn-cs"/>
                  </a:rPr>
                  <a:t>s,a</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이 반드시 정의되어야 함을 알 수 있을 것 같습니다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그리고 이 환경모델을 토대로 해야만 강화학습 모델을 만들 수 있을 것 같습니다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p>
              <a:p>
                <a:b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br>
                <a:endPar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endParaRPr>
              </a:p>
              <a:p>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DQN</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이나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DDPG</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와 같은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RL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알고리즘이 환경모델을 알아야 한다고 말하려는 것은 아닙니다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실제로 이 알고리즘들은 환경모델을 모르는 채로 환경을 추정해가며 학습합니다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(model-free).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하지만 일단 강화학습 문제가 성립하기 위해서는 환경모델이 구성되어 있어야 할 것 같다는 취지에서 </a:t>
                </a:r>
                <a:r>
                  <a:rPr kumimoji="1" lang="ko-KR" altLang="en-US" sz="1200" b="0" i="0" kern="1200" dirty="0" err="1">
                    <a:solidFill>
                      <a:schemeClr val="tx1"/>
                    </a:solidFill>
                    <a:effectLst/>
                    <a:latin typeface="맑은 고딕" panose="020B0503020000020004" pitchFamily="50" charset="-127"/>
                    <a:ea typeface="맑은 고딕" panose="020B0503020000020004" pitchFamily="50" charset="-127"/>
                    <a:cs typeface="+mn-cs"/>
                  </a:rPr>
                  <a:t>공유드립니다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p>
              <a:p>
                <a:b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br>
                <a:endPar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endParaRPr>
              </a:p>
              <a:p>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다만</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이상은 일반적인 강화학습에 대한 이야기이므로</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공정 상황에서 강화학습이 어떻게 적용될 수 있을지 하는 문제에 대해서는 더 찾아보겠습니다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p>
              <a:p>
                <a:b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br>
                <a:endPar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endParaRPr>
              </a:p>
              <a:p>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감사합니다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p>
              <a:p>
                <a:r>
                  <a:rPr kumimoji="1" lang="ko-KR" altLang="en-US" sz="1200" b="0" i="0" kern="1200" dirty="0" err="1">
                    <a:solidFill>
                      <a:schemeClr val="tx1"/>
                    </a:solidFill>
                    <a:effectLst/>
                    <a:latin typeface="맑은 고딕" panose="020B0503020000020004" pitchFamily="50" charset="-127"/>
                    <a:ea typeface="맑은 고딕" panose="020B0503020000020004" pitchFamily="50" charset="-127"/>
                    <a:cs typeface="+mn-cs"/>
                  </a:rPr>
                  <a:t>김선중</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 드림</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p>
              <a:p>
                <a:endParaRPr lang="en-US" altLang="ko-KR" dirty="0"/>
              </a:p>
            </p:txBody>
          </p:sp>
        </mc:Choice>
        <mc:Fallback xmlns="">
          <p:sp>
            <p:nvSpPr>
              <p:cNvPr id="3" name="슬라이드 노트 개체 틀 2">
                <a:extLst>
                  <a:ext uri="{FF2B5EF4-FFF2-40B4-BE49-F238E27FC236}">
                    <a16:creationId xmlns:a16="http://schemas.microsoft.com/office/drawing/2014/main" id="{DA150843-E663-57CD-7577-6F739DE9EB42}"/>
                  </a:ext>
                </a:extLst>
              </p:cNvPr>
              <p:cNvSpPr>
                <a:spLocks noGrp="1"/>
              </p:cNvSpPr>
              <p:nvPr>
                <p:ph type="body" idx="1"/>
              </p:nvPr>
            </p:nvSpPr>
            <p:spPr/>
            <p:txBody>
              <a:bodyPr/>
              <a:lstStyle/>
              <a:p>
                <a:pPr marL="180000" indent="-180000">
                  <a:buFont typeface="Arial" panose="020B0604020202020204" pitchFamily="34" charset="0"/>
                  <a:buChar char="•"/>
                </a:pPr>
                <a:r>
                  <a:rPr lang="en-US" altLang="ko-KR" sz="1200" dirty="0">
                    <a:latin typeface="+mn-ea"/>
                  </a:rPr>
                  <a:t>DQN</a:t>
                </a:r>
                <a:r>
                  <a:rPr lang="ko-KR" altLang="en-US" sz="1200" dirty="0">
                    <a:latin typeface="+mn-ea"/>
                  </a:rPr>
                  <a:t>과</a:t>
                </a:r>
                <a:r>
                  <a:rPr lang="en-US" altLang="ko-KR" sz="1200" dirty="0">
                    <a:latin typeface="+mn-ea"/>
                  </a:rPr>
                  <a:t> DDPG</a:t>
                </a:r>
                <a:r>
                  <a:rPr lang="ko-KR" altLang="en-US" sz="1200" dirty="0">
                    <a:latin typeface="+mn-ea"/>
                  </a:rPr>
                  <a:t>의 </a:t>
                </a:r>
                <a:r>
                  <a:rPr lang="en-US" altLang="ko-KR" sz="1200" dirty="0">
                    <a:latin typeface="+mn-ea"/>
                  </a:rPr>
                  <a:t>pseudo-code</a:t>
                </a:r>
                <a:r>
                  <a:rPr lang="ko-KR" altLang="en-US" sz="1200" dirty="0">
                    <a:latin typeface="+mn-ea"/>
                  </a:rPr>
                  <a:t>에서 </a:t>
                </a:r>
                <a:r>
                  <a:rPr lang="en-US" altLang="ko-KR" sz="1200" i="0" dirty="0">
                    <a:latin typeface="Cambria Math" panose="02040503050406030204" pitchFamily="18" charset="0"/>
                  </a:rPr>
                  <a:t>𝑠’</a:t>
                </a:r>
                <a:r>
                  <a:rPr lang="en-US" altLang="ko-KR" sz="1200" dirty="0">
                    <a:latin typeface="+mn-ea"/>
                  </a:rPr>
                  <a:t> </a:t>
                </a:r>
                <a:r>
                  <a:rPr lang="ko-KR" altLang="en-US" sz="1200" dirty="0">
                    <a:latin typeface="+mn-ea"/>
                  </a:rPr>
                  <a:t>혹은 </a:t>
                </a:r>
                <a:r>
                  <a:rPr lang="en-US" altLang="ko-KR" sz="1200" i="0" dirty="0">
                    <a:latin typeface="Cambria Math" panose="02040503050406030204" pitchFamily="18" charset="0"/>
                  </a:rPr>
                  <a:t>𝑠_(</a:t>
                </a:r>
                <a:r>
                  <a:rPr lang="en-US" altLang="ko-KR" sz="1200" b="0" i="0" dirty="0">
                    <a:latin typeface="Cambria Math" panose="02040503050406030204" pitchFamily="18" charset="0"/>
                  </a:rPr>
                  <a:t>𝑡+1)</a:t>
                </a:r>
                <a:r>
                  <a:rPr lang="ko-KR" altLang="en-US" sz="1200" dirty="0">
                    <a:latin typeface="+mn-ea"/>
                  </a:rPr>
                  <a:t>을 </a:t>
                </a:r>
                <a:r>
                  <a:rPr lang="en-US" altLang="ko-KR" sz="1200" dirty="0">
                    <a:latin typeface="+mn-ea"/>
                  </a:rPr>
                  <a:t>observe</a:t>
                </a:r>
                <a:r>
                  <a:rPr lang="ko-KR" altLang="en-US" sz="1200" dirty="0">
                    <a:latin typeface="+mn-ea"/>
                  </a:rPr>
                  <a:t>한다고 되어 있다</a:t>
                </a:r>
                <a:r>
                  <a:rPr lang="en-US" altLang="ko-KR" sz="1200" dirty="0">
                    <a:latin typeface="+mn-ea"/>
                  </a:rPr>
                  <a:t>. DQN </a:t>
                </a:r>
                <a:r>
                  <a:rPr lang="ko-KR" altLang="en-US" sz="1200" dirty="0">
                    <a:latin typeface="+mn-ea"/>
                  </a:rPr>
                  <a:t>논문에서의 </a:t>
                </a:r>
                <a:r>
                  <a:rPr lang="en-US" altLang="ko-KR" sz="1200" dirty="0">
                    <a:latin typeface="+mn-ea"/>
                  </a:rPr>
                  <a:t>DQN</a:t>
                </a:r>
                <a:r>
                  <a:rPr lang="ko-KR" altLang="en-US" sz="1200" dirty="0">
                    <a:latin typeface="+mn-ea"/>
                  </a:rPr>
                  <a:t>은 </a:t>
                </a:r>
                <a:r>
                  <a:rPr lang="en-US" altLang="ko-KR" sz="1200" dirty="0" err="1">
                    <a:latin typeface="+mn-ea"/>
                  </a:rPr>
                  <a:t>atari</a:t>
                </a:r>
                <a:r>
                  <a:rPr lang="en-US" altLang="ko-KR" sz="1200" dirty="0">
                    <a:latin typeface="+mn-ea"/>
                  </a:rPr>
                  <a:t> </a:t>
                </a:r>
                <a:r>
                  <a:rPr lang="ko-KR" altLang="en-US" sz="1200" dirty="0">
                    <a:latin typeface="+mn-ea"/>
                  </a:rPr>
                  <a:t>문제를 푸는 것이므로 바로 다음 순간의 화면을 </a:t>
                </a:r>
                <a:r>
                  <a:rPr lang="en-US" altLang="ko-KR" sz="1200" dirty="0">
                    <a:latin typeface="+mn-ea"/>
                  </a:rPr>
                  <a:t>CNN</a:t>
                </a:r>
                <a:r>
                  <a:rPr lang="ko-KR" altLang="en-US" sz="1200" dirty="0">
                    <a:latin typeface="+mn-ea"/>
                  </a:rPr>
                  <a:t>으로 인식할 수 있고 그렇게 </a:t>
                </a:r>
                <a:r>
                  <a:rPr lang="en-US" altLang="ko-KR" sz="1200" dirty="0">
                    <a:latin typeface="+mn-ea"/>
                  </a:rPr>
                  <a:t>next state</a:t>
                </a:r>
                <a:r>
                  <a:rPr lang="ko-KR" altLang="en-US" sz="1200" dirty="0">
                    <a:latin typeface="+mn-ea"/>
                  </a:rPr>
                  <a:t>를 정하는 식으로 되어 있다</a:t>
                </a:r>
                <a:r>
                  <a:rPr lang="en-US" altLang="ko-KR" sz="1200" dirty="0">
                    <a:latin typeface="+mn-ea"/>
                  </a:rPr>
                  <a:t>. </a:t>
                </a:r>
                <a:r>
                  <a:rPr lang="ko-KR" altLang="en-US" sz="1200" dirty="0">
                    <a:latin typeface="+mn-ea"/>
                  </a:rPr>
                  <a:t>즉 </a:t>
                </a:r>
                <a:r>
                  <a:rPr lang="en-US" altLang="ko-KR" sz="1200" dirty="0">
                    <a:latin typeface="+mn-ea"/>
                  </a:rPr>
                  <a:t>emulator</a:t>
                </a:r>
                <a:r>
                  <a:rPr lang="ko-KR" altLang="en-US" sz="1200" dirty="0">
                    <a:latin typeface="+mn-ea"/>
                  </a:rPr>
                  <a:t>가 있어서 문제가 없다</a:t>
                </a:r>
                <a:r>
                  <a:rPr lang="en-US" altLang="ko-KR" sz="1200" dirty="0">
                    <a:latin typeface="+mn-ea"/>
                  </a:rPr>
                  <a:t>.</a:t>
                </a:r>
              </a:p>
              <a:p>
                <a:pPr marL="180000" indent="-180000">
                  <a:buFont typeface="Arial" panose="020B0604020202020204" pitchFamily="34" charset="0"/>
                  <a:buChar char="•"/>
                </a:pPr>
                <a:r>
                  <a:rPr lang="en-US" altLang="ko-KR" sz="1200" dirty="0">
                    <a:latin typeface="+mn-ea"/>
                  </a:rPr>
                  <a:t>DDQN </a:t>
                </a:r>
                <a:r>
                  <a:rPr lang="ko-KR" altLang="en-US" sz="1200" dirty="0">
                    <a:latin typeface="+mn-ea"/>
                  </a:rPr>
                  <a:t>논문에서는 </a:t>
                </a:r>
                <a:r>
                  <a:rPr lang="en-US" altLang="ko-KR" sz="1200" dirty="0">
                    <a:latin typeface="+mn-ea"/>
                  </a:rPr>
                  <a:t>cartpole, gripper(</a:t>
                </a:r>
                <a:r>
                  <a:rPr lang="ko-KR" altLang="en-US" sz="1200" dirty="0" err="1">
                    <a:latin typeface="+mn-ea"/>
                  </a:rPr>
                  <a:t>로봇팔</a:t>
                </a:r>
                <a:r>
                  <a:rPr lang="en-US" altLang="ko-KR" sz="1200" dirty="0">
                    <a:latin typeface="+mn-ea"/>
                  </a:rPr>
                  <a:t>), puck striking, locomotion(</a:t>
                </a:r>
                <a:r>
                  <a:rPr lang="ko-KR" altLang="en-US" sz="1200" dirty="0">
                    <a:latin typeface="+mn-ea"/>
                  </a:rPr>
                  <a:t>자율보행</a:t>
                </a:r>
                <a:r>
                  <a:rPr lang="en-US" altLang="ko-KR" sz="1200" dirty="0">
                    <a:latin typeface="+mn-ea"/>
                  </a:rPr>
                  <a:t>) </a:t>
                </a:r>
                <a:r>
                  <a:rPr lang="ko-KR" altLang="en-US" sz="1200" dirty="0">
                    <a:latin typeface="+mn-ea"/>
                  </a:rPr>
                  <a:t>등의 문제를 다뤘고 그때 </a:t>
                </a:r>
                <a:r>
                  <a:rPr lang="en-US" altLang="ko-KR" sz="1200" dirty="0">
                    <a:latin typeface="+mn-ea"/>
                  </a:rPr>
                  <a:t>emulator</a:t>
                </a:r>
                <a:r>
                  <a:rPr lang="ko-KR" altLang="en-US" sz="1200" dirty="0">
                    <a:latin typeface="+mn-ea"/>
                  </a:rPr>
                  <a:t>로서 물리엔진 </a:t>
                </a:r>
                <a:r>
                  <a:rPr lang="en-US" altLang="ko-KR" sz="1200" dirty="0" err="1">
                    <a:latin typeface="+mn-ea"/>
                  </a:rPr>
                  <a:t>MuJoCo</a:t>
                </a:r>
                <a:r>
                  <a:rPr lang="ko-KR" altLang="en-US" sz="1200" dirty="0">
                    <a:latin typeface="+mn-ea"/>
                  </a:rPr>
                  <a:t>를 사용했다고 되어 있다</a:t>
                </a:r>
                <a:r>
                  <a:rPr lang="en-US" altLang="ko-KR" sz="1200" dirty="0">
                    <a:latin typeface="+mn-ea"/>
                  </a:rPr>
                  <a:t>.</a:t>
                </a:r>
              </a:p>
              <a:p>
                <a:pPr marL="180000" indent="-180000">
                  <a:buFont typeface="Arial" panose="020B0604020202020204" pitchFamily="34" charset="0"/>
                  <a:buChar char="•"/>
                </a:pPr>
                <a:r>
                  <a:rPr lang="ko-KR" altLang="en-US" sz="1200" dirty="0">
                    <a:latin typeface="+mn-ea"/>
                  </a:rPr>
                  <a:t>하지만 일반적인 공정 문제에서는</a:t>
                </a:r>
                <a:r>
                  <a:rPr lang="en-US" altLang="ko-KR" sz="1200" dirty="0">
                    <a:latin typeface="+mn-ea"/>
                  </a:rPr>
                  <a:t>, next state</a:t>
                </a:r>
                <a:r>
                  <a:rPr lang="ko-KR" altLang="en-US" sz="1200" dirty="0">
                    <a:latin typeface="+mn-ea"/>
                  </a:rPr>
                  <a:t>는 모든 </a:t>
                </a:r>
                <a:r>
                  <a:rPr lang="en-US" altLang="ko-KR" sz="1200" dirty="0">
                    <a:latin typeface="+mn-ea"/>
                  </a:rPr>
                  <a:t>state</a:t>
                </a:r>
                <a:r>
                  <a:rPr lang="ko-KR" altLang="en-US" sz="1200" dirty="0">
                    <a:latin typeface="+mn-ea"/>
                  </a:rPr>
                  <a:t>를 실시간으로 측정하지 않는 이상 </a:t>
                </a:r>
                <a:r>
                  <a:rPr lang="en-US" altLang="ko-KR" sz="1200" dirty="0">
                    <a:latin typeface="+mn-ea"/>
                  </a:rPr>
                  <a:t>next state</a:t>
                </a:r>
                <a:r>
                  <a:rPr lang="ko-KR" altLang="en-US" sz="1200" dirty="0">
                    <a:latin typeface="+mn-ea"/>
                  </a:rPr>
                  <a:t>를 얻을 수 없다</a:t>
                </a:r>
                <a:r>
                  <a:rPr lang="en-US" altLang="ko-KR" sz="1200" dirty="0">
                    <a:latin typeface="+mn-ea"/>
                  </a:rPr>
                  <a:t>. </a:t>
                </a:r>
                <a:r>
                  <a:rPr lang="ko-KR" altLang="en-US" sz="1200" dirty="0">
                    <a:latin typeface="+mn-ea"/>
                  </a:rPr>
                  <a:t>학습 시에는 </a:t>
                </a:r>
                <a:r>
                  <a:rPr lang="ko-KR" altLang="en-US" sz="1200" dirty="0" err="1">
                    <a:latin typeface="+mn-ea"/>
                  </a:rPr>
                  <a:t>쌓여있는</a:t>
                </a:r>
                <a:r>
                  <a:rPr lang="ko-KR" altLang="en-US" sz="1200" dirty="0">
                    <a:latin typeface="+mn-ea"/>
                  </a:rPr>
                  <a:t> </a:t>
                </a:r>
                <a:r>
                  <a:rPr lang="en-US" altLang="ko-KR" sz="1200" dirty="0">
                    <a:latin typeface="+mn-ea"/>
                  </a:rPr>
                  <a:t>next state</a:t>
                </a:r>
                <a:r>
                  <a:rPr lang="ko-KR" altLang="en-US" sz="1200" dirty="0">
                    <a:latin typeface="+mn-ea"/>
                  </a:rPr>
                  <a:t>를 사용할 수 있겠고</a:t>
                </a:r>
                <a:r>
                  <a:rPr lang="en-US" altLang="ko-KR" sz="1200" dirty="0">
                    <a:latin typeface="+mn-ea"/>
                  </a:rPr>
                  <a:t>, </a:t>
                </a:r>
                <a:r>
                  <a:rPr lang="ko-KR" altLang="en-US" sz="1200" dirty="0">
                    <a:latin typeface="+mn-ea"/>
                  </a:rPr>
                  <a:t>이것이 일정 부분 도움이 될 수 있겠지만</a:t>
                </a:r>
                <a:r>
                  <a:rPr lang="en-US" altLang="ko-KR" sz="1200" dirty="0">
                    <a:latin typeface="+mn-ea"/>
                  </a:rPr>
                  <a:t>, test</a:t>
                </a:r>
                <a:r>
                  <a:rPr lang="ko-KR" altLang="en-US" sz="1200" dirty="0">
                    <a:latin typeface="+mn-ea"/>
                  </a:rPr>
                  <a:t>시에는 가능하지 않다</a:t>
                </a:r>
                <a:r>
                  <a:rPr lang="en-US" altLang="ko-KR" sz="1200" dirty="0">
                    <a:latin typeface="+mn-ea"/>
                  </a:rPr>
                  <a:t>.</a:t>
                </a:r>
              </a:p>
              <a:p>
                <a:endParaRPr lang="ko-KR" altLang="en-US" dirty="0"/>
              </a:p>
            </p:txBody>
          </p:sp>
        </mc:Fallback>
      </mc:AlternateContent>
      <p:sp>
        <p:nvSpPr>
          <p:cNvPr id="4" name="슬라이드 번호 개체 틀 3">
            <a:extLst>
              <a:ext uri="{FF2B5EF4-FFF2-40B4-BE49-F238E27FC236}">
                <a16:creationId xmlns:a16="http://schemas.microsoft.com/office/drawing/2014/main" id="{80EC92BD-1F24-45ED-E3B4-7C1772DBE4DD}"/>
              </a:ext>
            </a:extLst>
          </p:cNvPr>
          <p:cNvSpPr>
            <a:spLocks noGrp="1"/>
          </p:cNvSpPr>
          <p:nvPr>
            <p:ph type="sldNum" sz="quarter" idx="5"/>
          </p:nvPr>
        </p:nvSpPr>
        <p:spPr/>
        <p:txBody>
          <a:bodyPr/>
          <a:lstStyle/>
          <a:p>
            <a:pPr>
              <a:defRPr/>
            </a:pPr>
            <a:fld id="{79642909-6448-426E-9ED7-EFF6CDC2E25C}" type="slidenum">
              <a:rPr lang="ko-KR" altLang="en-US" smtClean="0"/>
              <a:pPr>
                <a:defRPr/>
              </a:pPr>
              <a:t>39</a:t>
            </a:fld>
            <a:endParaRPr lang="en-US" altLang="ko-KR" dirty="0"/>
          </a:p>
        </p:txBody>
      </p:sp>
    </p:spTree>
    <p:extLst>
      <p:ext uri="{BB962C8B-B14F-4D97-AF65-F5344CB8AC3E}">
        <p14:creationId xmlns:p14="http://schemas.microsoft.com/office/powerpoint/2010/main" val="21461411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Monte Carlo </a:t>
            </a:r>
            <a:r>
              <a:rPr lang="ko-KR" altLang="en-US" dirty="0"/>
              <a:t>방법은 에피소드가 다 끝날 때까지 기다렸다가 도출된 </a:t>
            </a:r>
            <a:r>
              <a:rPr lang="en-US" altLang="ko-KR" dirty="0"/>
              <a:t>return</a:t>
            </a:r>
            <a:r>
              <a:rPr lang="ko-KR" altLang="en-US" dirty="0"/>
              <a:t>을 바탕으로 가치함수를 업데이트한다</a:t>
            </a:r>
            <a:r>
              <a:rPr lang="en-US" altLang="ko-KR" dirty="0"/>
              <a:t>.</a:t>
            </a:r>
          </a:p>
          <a:p>
            <a:endParaRPr lang="en-US" altLang="ko-KR" dirty="0"/>
          </a:p>
          <a:p>
            <a:r>
              <a:rPr lang="ko-KR" altLang="en-US" dirty="0"/>
              <a:t>반면 </a:t>
            </a:r>
            <a:r>
              <a:rPr lang="en-US" altLang="ko-KR" dirty="0"/>
              <a:t>TD</a:t>
            </a:r>
            <a:r>
              <a:rPr lang="ko-KR" altLang="en-US" dirty="0"/>
              <a:t>는 매 </a:t>
            </a:r>
            <a:r>
              <a:rPr lang="en-US" altLang="ko-KR" dirty="0"/>
              <a:t>step</a:t>
            </a:r>
            <a:r>
              <a:rPr lang="ko-KR" altLang="en-US" dirty="0"/>
              <a:t>마다 가치함수를 </a:t>
            </a:r>
            <a:r>
              <a:rPr lang="en-US" altLang="ko-KR" dirty="0"/>
              <a:t>update</a:t>
            </a:r>
            <a:r>
              <a:rPr lang="ko-KR" altLang="en-US" dirty="0"/>
              <a:t>한다</a:t>
            </a:r>
            <a:r>
              <a:rPr lang="en-US" altLang="ko-KR" dirty="0"/>
              <a:t>. </a:t>
            </a:r>
            <a:r>
              <a:rPr lang="ko-KR" altLang="en-US" dirty="0"/>
              <a:t>이 경우는</a:t>
            </a:r>
            <a:r>
              <a:rPr lang="en-US" altLang="ko-KR" dirty="0"/>
              <a:t> </a:t>
            </a:r>
            <a:r>
              <a:rPr lang="ko-KR" altLang="en-US" dirty="0"/>
              <a:t>추정치로 추정치를 업데이트하는 </a:t>
            </a:r>
            <a:r>
              <a:rPr lang="en-US" altLang="ko-KR" dirty="0" err="1"/>
              <a:t>boostrapping</a:t>
            </a:r>
            <a:r>
              <a:rPr lang="ko-KR" altLang="en-US" dirty="0"/>
              <a:t>에 해당한다</a:t>
            </a:r>
            <a:r>
              <a:rPr lang="en-US" altLang="ko-KR" dirty="0"/>
              <a:t>.</a:t>
            </a:r>
          </a:p>
          <a:p>
            <a:endParaRPr lang="en-US" altLang="ko-KR" dirty="0"/>
          </a:p>
          <a:p>
            <a:pPr marL="0" marR="0" lvl="0" indent="0" algn="l" defTabSz="914400" rtl="0" eaLnBrk="0" fontAlgn="base" latinLnBrk="1" hangingPunct="0">
              <a:lnSpc>
                <a:spcPct val="100000"/>
              </a:lnSpc>
              <a:spcBef>
                <a:spcPct val="30000"/>
              </a:spcBef>
              <a:spcAft>
                <a:spcPct val="0"/>
              </a:spcAft>
              <a:buClrTx/>
              <a:buSzTx/>
              <a:buFontTx/>
              <a:buNone/>
              <a:tabLst/>
              <a:defRPr/>
            </a:pPr>
            <a:r>
              <a:rPr kumimoji="0" lang="ko-KR" altLang="en-US" sz="1200" b="0" dirty="0"/>
              <a:t>수렴속도가 빠르고 가치함수의 수렴도 보장되어 있다</a:t>
            </a:r>
            <a:r>
              <a:rPr kumimoji="0" lang="en-US" altLang="ko-KR" sz="1200" b="0" dirty="0"/>
              <a:t>.</a:t>
            </a:r>
          </a:p>
          <a:p>
            <a:r>
              <a:rPr kumimoji="1" lang="en-US" altLang="ko-KR" sz="1200" b="0" i="0" u="none" strike="noStrike" kern="1200" baseline="0" dirty="0">
                <a:solidFill>
                  <a:schemeClr val="tx1"/>
                </a:solidFill>
                <a:latin typeface="맑은 고딕" panose="020B0503020000020004" pitchFamily="50" charset="-127"/>
                <a:ea typeface="맑은 고딕" panose="020B0503020000020004" pitchFamily="50" charset="-127"/>
                <a:cs typeface="+mn-cs"/>
              </a:rPr>
              <a:t>But are TD methods sound? Certainly, it is convenient to learn one guess from the next, without waiting for an actual outcome, but can we still guarantee convergence to the correct answer? Happily, the answer is yes. For any fixed policy \pi, the TD algorithm described above has been proved to converge to $v_\pi$, in the mean for a constant step-size parameter if it is </a:t>
            </a:r>
            <a:r>
              <a:rPr kumimoji="1" lang="en-US" altLang="ko-KR" sz="1200" b="0" i="0" u="none" strike="noStrike" kern="1200" baseline="0" dirty="0" err="1">
                <a:solidFill>
                  <a:schemeClr val="tx1"/>
                </a:solidFill>
                <a:latin typeface="맑은 고딕" panose="020B0503020000020004" pitchFamily="50" charset="-127"/>
                <a:ea typeface="맑은 고딕" panose="020B0503020000020004" pitchFamily="50" charset="-127"/>
                <a:cs typeface="+mn-cs"/>
              </a:rPr>
              <a:t>suciently</a:t>
            </a:r>
            <a:r>
              <a:rPr kumimoji="1" lang="en-US" altLang="ko-KR" sz="1200" b="0" i="0" u="none" strike="noStrike" kern="1200" baseline="0" dirty="0">
                <a:solidFill>
                  <a:schemeClr val="tx1"/>
                </a:solidFill>
                <a:latin typeface="맑은 고딕" panose="020B0503020000020004" pitchFamily="50" charset="-127"/>
                <a:ea typeface="맑은 고딕" panose="020B0503020000020004" pitchFamily="50" charset="-127"/>
                <a:cs typeface="+mn-cs"/>
              </a:rPr>
              <a:t> small, and with probability 1 if the step-size parameter decreases according to the usual stochastic approximation conditions (2.7).</a:t>
            </a:r>
            <a:endParaRPr lang="ko-KR" altLang="en-US" dirty="0"/>
          </a:p>
        </p:txBody>
      </p:sp>
      <p:sp>
        <p:nvSpPr>
          <p:cNvPr id="4" name="슬라이드 번호 개체 틀 3"/>
          <p:cNvSpPr>
            <a:spLocks noGrp="1"/>
          </p:cNvSpPr>
          <p:nvPr>
            <p:ph type="sldNum" sz="quarter" idx="5"/>
          </p:nvPr>
        </p:nvSpPr>
        <p:spPr/>
        <p:txBody>
          <a:bodyPr/>
          <a:lstStyle/>
          <a:p>
            <a:pPr>
              <a:defRPr/>
            </a:pPr>
            <a:fld id="{79642909-6448-426E-9ED7-EFF6CDC2E25C}" type="slidenum">
              <a:rPr lang="ko-KR" altLang="en-US" smtClean="0"/>
              <a:pPr>
                <a:defRPr/>
              </a:pPr>
              <a:t>4</a:t>
            </a:fld>
            <a:endParaRPr lang="en-US" altLang="ko-KR" dirty="0"/>
          </a:p>
        </p:txBody>
      </p:sp>
    </p:spTree>
    <p:extLst>
      <p:ext uri="{BB962C8B-B14F-4D97-AF65-F5344CB8AC3E}">
        <p14:creationId xmlns:p14="http://schemas.microsoft.com/office/powerpoint/2010/main" val="314704161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013DE8-AECA-4CD3-815B-2E0C28F01919}"/>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CB4006C8-382F-4E02-DFE5-F5979F5DD02E}"/>
              </a:ext>
            </a:extLst>
          </p:cNvPr>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슬라이드 노트 개체 틀 2">
                <a:extLst>
                  <a:ext uri="{FF2B5EF4-FFF2-40B4-BE49-F238E27FC236}">
                    <a16:creationId xmlns:a16="http://schemas.microsoft.com/office/drawing/2014/main" id="{BEEA1761-21E4-1F3F-6F4B-54E63C5EEDB7}"/>
                  </a:ext>
                </a:extLst>
              </p:cNvPr>
              <p:cNvSpPr>
                <a:spLocks noGrp="1"/>
              </p:cNvSpPr>
              <p:nvPr>
                <p:ph type="body" idx="1"/>
              </p:nvPr>
            </p:nvSpPr>
            <p:spPr/>
            <p:txBody>
              <a:bodyPr/>
              <a:lstStyle/>
              <a:p>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안녕하십니까</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endParaRPr lang="ko-KR" altLang="en-US" dirty="0">
                  <a:effectLst/>
                </a:endParaRPr>
              </a:p>
              <a:p>
                <a:r>
                  <a:rPr kumimoji="1" lang="ko-KR" altLang="en-US" sz="1200" b="0" i="0" kern="1200" dirty="0" err="1">
                    <a:solidFill>
                      <a:schemeClr val="tx1"/>
                    </a:solidFill>
                    <a:effectLst/>
                    <a:latin typeface="맑은 고딕" panose="020B0503020000020004" pitchFamily="50" charset="-127"/>
                    <a:ea typeface="맑은 고딕" panose="020B0503020000020004" pitchFamily="50" charset="-127"/>
                    <a:cs typeface="+mn-cs"/>
                  </a:rPr>
                  <a:t>김선중</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 선임입니다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p>
              <a:p>
                <a:b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br>
                <a:endPar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endParaRPr>
              </a:p>
              <a:p>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파이썬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gymnasium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라이브러리에서</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환경이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state transition</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과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reward</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를 제공한다는 것에 대한 근거를 찾아보았습니다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p>
              <a:p>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- 1_gym_step_1.png</a:t>
                </a:r>
              </a:p>
              <a:p>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- 2_gym_step_2.png</a:t>
                </a:r>
              </a:p>
              <a:p>
                <a:b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br>
                <a:endPar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endParaRPr>
              </a:p>
              <a:p>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출처는 </a:t>
                </a:r>
                <a:r>
                  <a:rPr kumimoji="1" lang="en-US" altLang="ko-KR" sz="1200" b="0" i="0" u="sng" kern="1200" dirty="0">
                    <a:solidFill>
                      <a:schemeClr val="tx1"/>
                    </a:solidFill>
                    <a:effectLst/>
                    <a:latin typeface="맑은 고딕" panose="020B0503020000020004" pitchFamily="50" charset="-127"/>
                    <a:ea typeface="맑은 고딕" panose="020B0503020000020004" pitchFamily="50" charset="-127"/>
                    <a:cs typeface="+mn-cs"/>
                    <a:hlinkClick r:id="rId3"/>
                  </a:rPr>
                  <a:t>https://gymnasium.farama.org/api/env/</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 입니다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Env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클래스의 맨 처음 메소드인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step</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은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action</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을 인자로 받고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next observation, reward</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를 </a:t>
                </a:r>
                <a:r>
                  <a:rPr kumimoji="1" lang="ko-KR" altLang="en-US" sz="1200" b="0" i="0" kern="1200" dirty="0" err="1">
                    <a:solidFill>
                      <a:schemeClr val="tx1"/>
                    </a:solidFill>
                    <a:effectLst/>
                    <a:latin typeface="맑은 고딕" panose="020B0503020000020004" pitchFamily="50" charset="-127"/>
                    <a:ea typeface="맑은 고딕" panose="020B0503020000020004" pitchFamily="50" charset="-127"/>
                    <a:cs typeface="+mn-cs"/>
                  </a:rPr>
                  <a:t>리턴합니다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이때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observation</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은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state</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과 거의 비슷한 것이라고 해석 가능합니다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p>
              <a:p>
                <a:b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br>
                <a:endPar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endParaRPr>
              </a:p>
              <a:p>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또한 환경모델의 의미에 대해서도 찾아보았습니다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state, action</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이 주어졌을 때</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next state</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과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reward</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를 예측하는 모델을 환경모델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(model of the environment)</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이라고 하고 있습니다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p>
              <a:p>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- 3_environment_model.png</a:t>
                </a:r>
              </a:p>
              <a:p>
                <a:b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br>
                <a:endPar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endParaRPr>
              </a:p>
              <a:p>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출처는 강화학습의 교과서로 많이 활용되는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Sutton</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의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"Reinforcement Learning" (</a:t>
                </a:r>
                <a:r>
                  <a:rPr kumimoji="1" lang="en-US" altLang="ko-KR" sz="1200" b="0" i="0" u="sng" kern="1200" dirty="0">
                    <a:solidFill>
                      <a:schemeClr val="tx1"/>
                    </a:solidFill>
                    <a:effectLst/>
                    <a:latin typeface="맑은 고딕" panose="020B0503020000020004" pitchFamily="50" charset="-127"/>
                    <a:ea typeface="맑은 고딕" panose="020B0503020000020004" pitchFamily="50" charset="-127"/>
                    <a:cs typeface="+mn-cs"/>
                    <a:hlinkClick r:id="rId4"/>
                  </a:rPr>
                  <a:t>https://web.stanford.edu/class/psych209/Readings/SuttonBartoIPRLBook2ndEd.pdf</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1</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장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3</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절입니다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이 책의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3</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장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5</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절과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6</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절에 해당 내용이 더 자세히 나오고 있는데</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강화학습의 배경이 되는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(finite) MDP</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가 구성되려면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p(s',</a:t>
                </a:r>
                <a:r>
                  <a:rPr kumimoji="1" lang="en-US" altLang="ko-KR" sz="1200" b="0" i="0" kern="1200" dirty="0" err="1">
                    <a:solidFill>
                      <a:schemeClr val="tx1"/>
                    </a:solidFill>
                    <a:effectLst/>
                    <a:latin typeface="맑은 고딕" panose="020B0503020000020004" pitchFamily="50" charset="-127"/>
                    <a:ea typeface="맑은 고딕" panose="020B0503020000020004" pitchFamily="50" charset="-127"/>
                    <a:cs typeface="+mn-cs"/>
                  </a:rPr>
                  <a:t>r|s,a</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가 필요하다고 되어 있습니다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이를 통해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p(s'|</a:t>
                </a:r>
                <a:r>
                  <a:rPr kumimoji="1" lang="en-US" altLang="ko-KR" sz="1200" b="0" i="0" kern="1200" dirty="0" err="1">
                    <a:solidFill>
                      <a:schemeClr val="tx1"/>
                    </a:solidFill>
                    <a:effectLst/>
                    <a:latin typeface="맑은 고딕" panose="020B0503020000020004" pitchFamily="50" charset="-127"/>
                    <a:ea typeface="맑은 고딕" panose="020B0503020000020004" pitchFamily="50" charset="-127"/>
                    <a:cs typeface="+mn-cs"/>
                  </a:rPr>
                  <a:t>s,a</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와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r(</a:t>
                </a:r>
                <a:r>
                  <a:rPr kumimoji="1" lang="en-US" altLang="ko-KR" sz="1200" b="0" i="0" kern="1200" dirty="0" err="1">
                    <a:solidFill>
                      <a:schemeClr val="tx1"/>
                    </a:solidFill>
                    <a:effectLst/>
                    <a:latin typeface="맑은 고딕" panose="020B0503020000020004" pitchFamily="50" charset="-127"/>
                    <a:ea typeface="맑은 고딕" panose="020B0503020000020004" pitchFamily="50" charset="-127"/>
                    <a:cs typeface="+mn-cs"/>
                  </a:rPr>
                  <a:t>s,a</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을 계산할 수 있음이 식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(3.7), (3.8)</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에 설명되어 있습니다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p>
              <a:p>
                <a:b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br>
                <a:endPar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endParaRPr>
              </a:p>
              <a:p>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이것들에 따르면</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일반적인 강화학습에서 환경이 구성됨에 있어서 두 환경모델인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state transition probability p(s'|</a:t>
                </a:r>
                <a:r>
                  <a:rPr kumimoji="1" lang="en-US" altLang="ko-KR" sz="1200" b="0" i="0" kern="1200" dirty="0" err="1">
                    <a:solidFill>
                      <a:schemeClr val="tx1"/>
                    </a:solidFill>
                    <a:effectLst/>
                    <a:latin typeface="맑은 고딕" panose="020B0503020000020004" pitchFamily="50" charset="-127"/>
                    <a:ea typeface="맑은 고딕" panose="020B0503020000020004" pitchFamily="50" charset="-127"/>
                    <a:cs typeface="+mn-cs"/>
                  </a:rPr>
                  <a:t>s,a</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와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reward function r(</a:t>
                </a:r>
                <a:r>
                  <a:rPr kumimoji="1" lang="en-US" altLang="ko-KR" sz="1200" b="0" i="0" kern="1200" dirty="0" err="1">
                    <a:solidFill>
                      <a:schemeClr val="tx1"/>
                    </a:solidFill>
                    <a:effectLst/>
                    <a:latin typeface="맑은 고딕" panose="020B0503020000020004" pitchFamily="50" charset="-127"/>
                    <a:ea typeface="맑은 고딕" panose="020B0503020000020004" pitchFamily="50" charset="-127"/>
                    <a:cs typeface="+mn-cs"/>
                  </a:rPr>
                  <a:t>s,a</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이 반드시 정의되어야 함을 알 수 있을 것 같습니다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그리고 이 환경모델을 토대로 해야만 강화학습 모델을 만들 수 있을 것 같습니다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p>
              <a:p>
                <a:b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br>
                <a:endPar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endParaRPr>
              </a:p>
              <a:p>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DQN</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이나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DDPG</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와 같은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RL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알고리즘이 환경모델을 알아야 한다고 말하려는 것은 아닙니다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실제로 이 알고리즘들은 환경모델을 모르는 채로 환경을 추정해가며 학습합니다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(model-free).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하지만 일단 강화학습 문제가 성립하기 위해서는 환경모델이 구성되어 있어야 할 것 같다는 취지에서 </a:t>
                </a:r>
                <a:r>
                  <a:rPr kumimoji="1" lang="ko-KR" altLang="en-US" sz="1200" b="0" i="0" kern="1200" dirty="0" err="1">
                    <a:solidFill>
                      <a:schemeClr val="tx1"/>
                    </a:solidFill>
                    <a:effectLst/>
                    <a:latin typeface="맑은 고딕" panose="020B0503020000020004" pitchFamily="50" charset="-127"/>
                    <a:ea typeface="맑은 고딕" panose="020B0503020000020004" pitchFamily="50" charset="-127"/>
                    <a:cs typeface="+mn-cs"/>
                  </a:rPr>
                  <a:t>공유드립니다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p>
              <a:p>
                <a:b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br>
                <a:endPar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endParaRPr>
              </a:p>
              <a:p>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다만</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이상은 일반적인 강화학습에 대한 이야기이므로</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공정 상황에서 강화학습이 어떻게 적용될 수 있을지 하는 문제에 대해서는 더 찾아보겠습니다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p>
              <a:p>
                <a:b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br>
                <a:endPar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endParaRPr>
              </a:p>
              <a:p>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감사합니다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p>
              <a:p>
                <a:r>
                  <a:rPr kumimoji="1" lang="ko-KR" altLang="en-US" sz="1200" b="0" i="0" kern="1200" dirty="0" err="1">
                    <a:solidFill>
                      <a:schemeClr val="tx1"/>
                    </a:solidFill>
                    <a:effectLst/>
                    <a:latin typeface="맑은 고딕" panose="020B0503020000020004" pitchFamily="50" charset="-127"/>
                    <a:ea typeface="맑은 고딕" panose="020B0503020000020004" pitchFamily="50" charset="-127"/>
                    <a:cs typeface="+mn-cs"/>
                  </a:rPr>
                  <a:t>김선중</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 드림</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p>
              <a:p>
                <a:endParaRPr lang="en-US" altLang="ko-KR" dirty="0"/>
              </a:p>
            </p:txBody>
          </p:sp>
        </mc:Choice>
        <mc:Fallback xmlns="">
          <p:sp>
            <p:nvSpPr>
              <p:cNvPr id="3" name="슬라이드 노트 개체 틀 2">
                <a:extLst>
                  <a:ext uri="{FF2B5EF4-FFF2-40B4-BE49-F238E27FC236}">
                    <a16:creationId xmlns:a16="http://schemas.microsoft.com/office/drawing/2014/main" id="{DA150843-E663-57CD-7577-6F739DE9EB42}"/>
                  </a:ext>
                </a:extLst>
              </p:cNvPr>
              <p:cNvSpPr>
                <a:spLocks noGrp="1"/>
              </p:cNvSpPr>
              <p:nvPr>
                <p:ph type="body" idx="1"/>
              </p:nvPr>
            </p:nvSpPr>
            <p:spPr/>
            <p:txBody>
              <a:bodyPr/>
              <a:lstStyle/>
              <a:p>
                <a:pPr marL="180000" indent="-180000">
                  <a:buFont typeface="Arial" panose="020B0604020202020204" pitchFamily="34" charset="0"/>
                  <a:buChar char="•"/>
                </a:pPr>
                <a:r>
                  <a:rPr lang="en-US" altLang="ko-KR" sz="1200" dirty="0">
                    <a:latin typeface="+mn-ea"/>
                  </a:rPr>
                  <a:t>DQN</a:t>
                </a:r>
                <a:r>
                  <a:rPr lang="ko-KR" altLang="en-US" sz="1200" dirty="0">
                    <a:latin typeface="+mn-ea"/>
                  </a:rPr>
                  <a:t>과</a:t>
                </a:r>
                <a:r>
                  <a:rPr lang="en-US" altLang="ko-KR" sz="1200" dirty="0">
                    <a:latin typeface="+mn-ea"/>
                  </a:rPr>
                  <a:t> DDPG</a:t>
                </a:r>
                <a:r>
                  <a:rPr lang="ko-KR" altLang="en-US" sz="1200" dirty="0">
                    <a:latin typeface="+mn-ea"/>
                  </a:rPr>
                  <a:t>의 </a:t>
                </a:r>
                <a:r>
                  <a:rPr lang="en-US" altLang="ko-KR" sz="1200" dirty="0">
                    <a:latin typeface="+mn-ea"/>
                  </a:rPr>
                  <a:t>pseudo-code</a:t>
                </a:r>
                <a:r>
                  <a:rPr lang="ko-KR" altLang="en-US" sz="1200" dirty="0">
                    <a:latin typeface="+mn-ea"/>
                  </a:rPr>
                  <a:t>에서 </a:t>
                </a:r>
                <a:r>
                  <a:rPr lang="en-US" altLang="ko-KR" sz="1200" i="0" dirty="0">
                    <a:latin typeface="Cambria Math" panose="02040503050406030204" pitchFamily="18" charset="0"/>
                  </a:rPr>
                  <a:t>𝑠’</a:t>
                </a:r>
                <a:r>
                  <a:rPr lang="en-US" altLang="ko-KR" sz="1200" dirty="0">
                    <a:latin typeface="+mn-ea"/>
                  </a:rPr>
                  <a:t> </a:t>
                </a:r>
                <a:r>
                  <a:rPr lang="ko-KR" altLang="en-US" sz="1200" dirty="0">
                    <a:latin typeface="+mn-ea"/>
                  </a:rPr>
                  <a:t>혹은 </a:t>
                </a:r>
                <a:r>
                  <a:rPr lang="en-US" altLang="ko-KR" sz="1200" i="0" dirty="0">
                    <a:latin typeface="Cambria Math" panose="02040503050406030204" pitchFamily="18" charset="0"/>
                  </a:rPr>
                  <a:t>𝑠_(</a:t>
                </a:r>
                <a:r>
                  <a:rPr lang="en-US" altLang="ko-KR" sz="1200" b="0" i="0" dirty="0">
                    <a:latin typeface="Cambria Math" panose="02040503050406030204" pitchFamily="18" charset="0"/>
                  </a:rPr>
                  <a:t>𝑡+1)</a:t>
                </a:r>
                <a:r>
                  <a:rPr lang="ko-KR" altLang="en-US" sz="1200" dirty="0">
                    <a:latin typeface="+mn-ea"/>
                  </a:rPr>
                  <a:t>을 </a:t>
                </a:r>
                <a:r>
                  <a:rPr lang="en-US" altLang="ko-KR" sz="1200" dirty="0">
                    <a:latin typeface="+mn-ea"/>
                  </a:rPr>
                  <a:t>observe</a:t>
                </a:r>
                <a:r>
                  <a:rPr lang="ko-KR" altLang="en-US" sz="1200" dirty="0">
                    <a:latin typeface="+mn-ea"/>
                  </a:rPr>
                  <a:t>한다고 되어 있다</a:t>
                </a:r>
                <a:r>
                  <a:rPr lang="en-US" altLang="ko-KR" sz="1200" dirty="0">
                    <a:latin typeface="+mn-ea"/>
                  </a:rPr>
                  <a:t>. DQN </a:t>
                </a:r>
                <a:r>
                  <a:rPr lang="ko-KR" altLang="en-US" sz="1200" dirty="0">
                    <a:latin typeface="+mn-ea"/>
                  </a:rPr>
                  <a:t>논문에서의 </a:t>
                </a:r>
                <a:r>
                  <a:rPr lang="en-US" altLang="ko-KR" sz="1200" dirty="0">
                    <a:latin typeface="+mn-ea"/>
                  </a:rPr>
                  <a:t>DQN</a:t>
                </a:r>
                <a:r>
                  <a:rPr lang="ko-KR" altLang="en-US" sz="1200" dirty="0">
                    <a:latin typeface="+mn-ea"/>
                  </a:rPr>
                  <a:t>은 </a:t>
                </a:r>
                <a:r>
                  <a:rPr lang="en-US" altLang="ko-KR" sz="1200" dirty="0" err="1">
                    <a:latin typeface="+mn-ea"/>
                  </a:rPr>
                  <a:t>atari</a:t>
                </a:r>
                <a:r>
                  <a:rPr lang="en-US" altLang="ko-KR" sz="1200" dirty="0">
                    <a:latin typeface="+mn-ea"/>
                  </a:rPr>
                  <a:t> </a:t>
                </a:r>
                <a:r>
                  <a:rPr lang="ko-KR" altLang="en-US" sz="1200" dirty="0">
                    <a:latin typeface="+mn-ea"/>
                  </a:rPr>
                  <a:t>문제를 푸는 것이므로 바로 다음 순간의 화면을 </a:t>
                </a:r>
                <a:r>
                  <a:rPr lang="en-US" altLang="ko-KR" sz="1200" dirty="0">
                    <a:latin typeface="+mn-ea"/>
                  </a:rPr>
                  <a:t>CNN</a:t>
                </a:r>
                <a:r>
                  <a:rPr lang="ko-KR" altLang="en-US" sz="1200" dirty="0">
                    <a:latin typeface="+mn-ea"/>
                  </a:rPr>
                  <a:t>으로 인식할 수 있고 그렇게 </a:t>
                </a:r>
                <a:r>
                  <a:rPr lang="en-US" altLang="ko-KR" sz="1200" dirty="0">
                    <a:latin typeface="+mn-ea"/>
                  </a:rPr>
                  <a:t>next state</a:t>
                </a:r>
                <a:r>
                  <a:rPr lang="ko-KR" altLang="en-US" sz="1200" dirty="0">
                    <a:latin typeface="+mn-ea"/>
                  </a:rPr>
                  <a:t>를 정하는 식으로 되어 있다</a:t>
                </a:r>
                <a:r>
                  <a:rPr lang="en-US" altLang="ko-KR" sz="1200" dirty="0">
                    <a:latin typeface="+mn-ea"/>
                  </a:rPr>
                  <a:t>. </a:t>
                </a:r>
                <a:r>
                  <a:rPr lang="ko-KR" altLang="en-US" sz="1200" dirty="0">
                    <a:latin typeface="+mn-ea"/>
                  </a:rPr>
                  <a:t>즉 </a:t>
                </a:r>
                <a:r>
                  <a:rPr lang="en-US" altLang="ko-KR" sz="1200" dirty="0">
                    <a:latin typeface="+mn-ea"/>
                  </a:rPr>
                  <a:t>emulator</a:t>
                </a:r>
                <a:r>
                  <a:rPr lang="ko-KR" altLang="en-US" sz="1200" dirty="0">
                    <a:latin typeface="+mn-ea"/>
                  </a:rPr>
                  <a:t>가 있어서 문제가 없다</a:t>
                </a:r>
                <a:r>
                  <a:rPr lang="en-US" altLang="ko-KR" sz="1200" dirty="0">
                    <a:latin typeface="+mn-ea"/>
                  </a:rPr>
                  <a:t>.</a:t>
                </a:r>
              </a:p>
              <a:p>
                <a:pPr marL="180000" indent="-180000">
                  <a:buFont typeface="Arial" panose="020B0604020202020204" pitchFamily="34" charset="0"/>
                  <a:buChar char="•"/>
                </a:pPr>
                <a:r>
                  <a:rPr lang="en-US" altLang="ko-KR" sz="1200" dirty="0">
                    <a:latin typeface="+mn-ea"/>
                  </a:rPr>
                  <a:t>DDQN </a:t>
                </a:r>
                <a:r>
                  <a:rPr lang="ko-KR" altLang="en-US" sz="1200" dirty="0">
                    <a:latin typeface="+mn-ea"/>
                  </a:rPr>
                  <a:t>논문에서는 </a:t>
                </a:r>
                <a:r>
                  <a:rPr lang="en-US" altLang="ko-KR" sz="1200" dirty="0">
                    <a:latin typeface="+mn-ea"/>
                  </a:rPr>
                  <a:t>cartpole, gripper(</a:t>
                </a:r>
                <a:r>
                  <a:rPr lang="ko-KR" altLang="en-US" sz="1200" dirty="0" err="1">
                    <a:latin typeface="+mn-ea"/>
                  </a:rPr>
                  <a:t>로봇팔</a:t>
                </a:r>
                <a:r>
                  <a:rPr lang="en-US" altLang="ko-KR" sz="1200" dirty="0">
                    <a:latin typeface="+mn-ea"/>
                  </a:rPr>
                  <a:t>), puck striking, locomotion(</a:t>
                </a:r>
                <a:r>
                  <a:rPr lang="ko-KR" altLang="en-US" sz="1200" dirty="0">
                    <a:latin typeface="+mn-ea"/>
                  </a:rPr>
                  <a:t>자율보행</a:t>
                </a:r>
                <a:r>
                  <a:rPr lang="en-US" altLang="ko-KR" sz="1200" dirty="0">
                    <a:latin typeface="+mn-ea"/>
                  </a:rPr>
                  <a:t>) </a:t>
                </a:r>
                <a:r>
                  <a:rPr lang="ko-KR" altLang="en-US" sz="1200" dirty="0">
                    <a:latin typeface="+mn-ea"/>
                  </a:rPr>
                  <a:t>등의 문제를 다뤘고 그때 </a:t>
                </a:r>
                <a:r>
                  <a:rPr lang="en-US" altLang="ko-KR" sz="1200" dirty="0">
                    <a:latin typeface="+mn-ea"/>
                  </a:rPr>
                  <a:t>emulator</a:t>
                </a:r>
                <a:r>
                  <a:rPr lang="ko-KR" altLang="en-US" sz="1200" dirty="0">
                    <a:latin typeface="+mn-ea"/>
                  </a:rPr>
                  <a:t>로서 물리엔진 </a:t>
                </a:r>
                <a:r>
                  <a:rPr lang="en-US" altLang="ko-KR" sz="1200" dirty="0" err="1">
                    <a:latin typeface="+mn-ea"/>
                  </a:rPr>
                  <a:t>MuJoCo</a:t>
                </a:r>
                <a:r>
                  <a:rPr lang="ko-KR" altLang="en-US" sz="1200" dirty="0">
                    <a:latin typeface="+mn-ea"/>
                  </a:rPr>
                  <a:t>를 사용했다고 되어 있다</a:t>
                </a:r>
                <a:r>
                  <a:rPr lang="en-US" altLang="ko-KR" sz="1200" dirty="0">
                    <a:latin typeface="+mn-ea"/>
                  </a:rPr>
                  <a:t>.</a:t>
                </a:r>
              </a:p>
              <a:p>
                <a:pPr marL="180000" indent="-180000">
                  <a:buFont typeface="Arial" panose="020B0604020202020204" pitchFamily="34" charset="0"/>
                  <a:buChar char="•"/>
                </a:pPr>
                <a:r>
                  <a:rPr lang="ko-KR" altLang="en-US" sz="1200" dirty="0">
                    <a:latin typeface="+mn-ea"/>
                  </a:rPr>
                  <a:t>하지만 일반적인 공정 문제에서는</a:t>
                </a:r>
                <a:r>
                  <a:rPr lang="en-US" altLang="ko-KR" sz="1200" dirty="0">
                    <a:latin typeface="+mn-ea"/>
                  </a:rPr>
                  <a:t>, next state</a:t>
                </a:r>
                <a:r>
                  <a:rPr lang="ko-KR" altLang="en-US" sz="1200" dirty="0">
                    <a:latin typeface="+mn-ea"/>
                  </a:rPr>
                  <a:t>는 모든 </a:t>
                </a:r>
                <a:r>
                  <a:rPr lang="en-US" altLang="ko-KR" sz="1200" dirty="0">
                    <a:latin typeface="+mn-ea"/>
                  </a:rPr>
                  <a:t>state</a:t>
                </a:r>
                <a:r>
                  <a:rPr lang="ko-KR" altLang="en-US" sz="1200" dirty="0">
                    <a:latin typeface="+mn-ea"/>
                  </a:rPr>
                  <a:t>를 실시간으로 측정하지 않는 이상 </a:t>
                </a:r>
                <a:r>
                  <a:rPr lang="en-US" altLang="ko-KR" sz="1200" dirty="0">
                    <a:latin typeface="+mn-ea"/>
                  </a:rPr>
                  <a:t>next state</a:t>
                </a:r>
                <a:r>
                  <a:rPr lang="ko-KR" altLang="en-US" sz="1200" dirty="0">
                    <a:latin typeface="+mn-ea"/>
                  </a:rPr>
                  <a:t>를 얻을 수 없다</a:t>
                </a:r>
                <a:r>
                  <a:rPr lang="en-US" altLang="ko-KR" sz="1200" dirty="0">
                    <a:latin typeface="+mn-ea"/>
                  </a:rPr>
                  <a:t>. </a:t>
                </a:r>
                <a:r>
                  <a:rPr lang="ko-KR" altLang="en-US" sz="1200" dirty="0">
                    <a:latin typeface="+mn-ea"/>
                  </a:rPr>
                  <a:t>학습 시에는 </a:t>
                </a:r>
                <a:r>
                  <a:rPr lang="ko-KR" altLang="en-US" sz="1200" dirty="0" err="1">
                    <a:latin typeface="+mn-ea"/>
                  </a:rPr>
                  <a:t>쌓여있는</a:t>
                </a:r>
                <a:r>
                  <a:rPr lang="ko-KR" altLang="en-US" sz="1200" dirty="0">
                    <a:latin typeface="+mn-ea"/>
                  </a:rPr>
                  <a:t> </a:t>
                </a:r>
                <a:r>
                  <a:rPr lang="en-US" altLang="ko-KR" sz="1200" dirty="0">
                    <a:latin typeface="+mn-ea"/>
                  </a:rPr>
                  <a:t>next state</a:t>
                </a:r>
                <a:r>
                  <a:rPr lang="ko-KR" altLang="en-US" sz="1200" dirty="0">
                    <a:latin typeface="+mn-ea"/>
                  </a:rPr>
                  <a:t>를 사용할 수 있겠고</a:t>
                </a:r>
                <a:r>
                  <a:rPr lang="en-US" altLang="ko-KR" sz="1200" dirty="0">
                    <a:latin typeface="+mn-ea"/>
                  </a:rPr>
                  <a:t>, </a:t>
                </a:r>
                <a:r>
                  <a:rPr lang="ko-KR" altLang="en-US" sz="1200" dirty="0">
                    <a:latin typeface="+mn-ea"/>
                  </a:rPr>
                  <a:t>이것이 일정 부분 도움이 될 수 있겠지만</a:t>
                </a:r>
                <a:r>
                  <a:rPr lang="en-US" altLang="ko-KR" sz="1200" dirty="0">
                    <a:latin typeface="+mn-ea"/>
                  </a:rPr>
                  <a:t>, test</a:t>
                </a:r>
                <a:r>
                  <a:rPr lang="ko-KR" altLang="en-US" sz="1200" dirty="0">
                    <a:latin typeface="+mn-ea"/>
                  </a:rPr>
                  <a:t>시에는 가능하지 않다</a:t>
                </a:r>
                <a:r>
                  <a:rPr lang="en-US" altLang="ko-KR" sz="1200" dirty="0">
                    <a:latin typeface="+mn-ea"/>
                  </a:rPr>
                  <a:t>.</a:t>
                </a:r>
              </a:p>
              <a:p>
                <a:endParaRPr lang="ko-KR" altLang="en-US" dirty="0"/>
              </a:p>
            </p:txBody>
          </p:sp>
        </mc:Fallback>
      </mc:AlternateContent>
      <p:sp>
        <p:nvSpPr>
          <p:cNvPr id="4" name="슬라이드 번호 개체 틀 3">
            <a:extLst>
              <a:ext uri="{FF2B5EF4-FFF2-40B4-BE49-F238E27FC236}">
                <a16:creationId xmlns:a16="http://schemas.microsoft.com/office/drawing/2014/main" id="{47C2EDB3-854C-D069-7F08-A36958240E88}"/>
              </a:ext>
            </a:extLst>
          </p:cNvPr>
          <p:cNvSpPr>
            <a:spLocks noGrp="1"/>
          </p:cNvSpPr>
          <p:nvPr>
            <p:ph type="sldNum" sz="quarter" idx="5"/>
          </p:nvPr>
        </p:nvSpPr>
        <p:spPr/>
        <p:txBody>
          <a:bodyPr/>
          <a:lstStyle/>
          <a:p>
            <a:pPr>
              <a:defRPr/>
            </a:pPr>
            <a:fld id="{79642909-6448-426E-9ED7-EFF6CDC2E25C}" type="slidenum">
              <a:rPr lang="ko-KR" altLang="en-US" smtClean="0"/>
              <a:pPr>
                <a:defRPr/>
              </a:pPr>
              <a:t>40</a:t>
            </a:fld>
            <a:endParaRPr lang="en-US" altLang="ko-KR" dirty="0"/>
          </a:p>
        </p:txBody>
      </p:sp>
    </p:spTree>
    <p:extLst>
      <p:ext uri="{BB962C8B-B14F-4D97-AF65-F5344CB8AC3E}">
        <p14:creationId xmlns:p14="http://schemas.microsoft.com/office/powerpoint/2010/main" val="356403481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7F67A3-6EEB-C9E0-4C67-6649F1BB1397}"/>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F2BBDCEB-8BDF-84AC-F47A-7EF99EE0170E}"/>
              </a:ext>
            </a:extLst>
          </p:cNvPr>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슬라이드 노트 개체 틀 2">
                <a:extLst>
                  <a:ext uri="{FF2B5EF4-FFF2-40B4-BE49-F238E27FC236}">
                    <a16:creationId xmlns:a16="http://schemas.microsoft.com/office/drawing/2014/main" id="{F9E7717B-58D5-6969-2FA9-8719C92EB794}"/>
                  </a:ext>
                </a:extLst>
              </p:cNvPr>
              <p:cNvSpPr>
                <a:spLocks noGrp="1"/>
              </p:cNvSpPr>
              <p:nvPr>
                <p:ph type="body" idx="1"/>
              </p:nvPr>
            </p:nvSpPr>
            <p:spPr/>
            <p:txBody>
              <a:bodyPr/>
              <a:lstStyle/>
              <a:p>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안녕하십니까</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endParaRPr lang="ko-KR" altLang="en-US" dirty="0">
                  <a:effectLst/>
                </a:endParaRPr>
              </a:p>
              <a:p>
                <a:r>
                  <a:rPr kumimoji="1" lang="ko-KR" altLang="en-US" sz="1200" b="0" i="0" kern="1200" dirty="0" err="1">
                    <a:solidFill>
                      <a:schemeClr val="tx1"/>
                    </a:solidFill>
                    <a:effectLst/>
                    <a:latin typeface="맑은 고딕" panose="020B0503020000020004" pitchFamily="50" charset="-127"/>
                    <a:ea typeface="맑은 고딕" panose="020B0503020000020004" pitchFamily="50" charset="-127"/>
                    <a:cs typeface="+mn-cs"/>
                  </a:rPr>
                  <a:t>김선중</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 선임입니다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p>
              <a:p>
                <a:b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br>
                <a:endPar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endParaRPr>
              </a:p>
              <a:p>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파이썬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gymnasium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라이브러리에서</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환경이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state transition</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과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reward</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를 제공한다는 것에 대한 근거를 찾아보았습니다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p>
              <a:p>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- 1_gym_step_1.png</a:t>
                </a:r>
              </a:p>
              <a:p>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- 2_gym_step_2.png</a:t>
                </a:r>
              </a:p>
              <a:p>
                <a:b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br>
                <a:endPar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endParaRPr>
              </a:p>
              <a:p>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출처는 </a:t>
                </a:r>
                <a:r>
                  <a:rPr kumimoji="1" lang="en-US" altLang="ko-KR" sz="1200" b="0" i="0" u="sng" kern="1200" dirty="0">
                    <a:solidFill>
                      <a:schemeClr val="tx1"/>
                    </a:solidFill>
                    <a:effectLst/>
                    <a:latin typeface="맑은 고딕" panose="020B0503020000020004" pitchFamily="50" charset="-127"/>
                    <a:ea typeface="맑은 고딕" panose="020B0503020000020004" pitchFamily="50" charset="-127"/>
                    <a:cs typeface="+mn-cs"/>
                    <a:hlinkClick r:id="rId3"/>
                  </a:rPr>
                  <a:t>https://gymnasium.farama.org/api/env/</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 입니다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Env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클래스의 맨 처음 메소드인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step</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은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action</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을 인자로 받고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next observation, reward</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를 </a:t>
                </a:r>
                <a:r>
                  <a:rPr kumimoji="1" lang="ko-KR" altLang="en-US" sz="1200" b="0" i="0" kern="1200" dirty="0" err="1">
                    <a:solidFill>
                      <a:schemeClr val="tx1"/>
                    </a:solidFill>
                    <a:effectLst/>
                    <a:latin typeface="맑은 고딕" panose="020B0503020000020004" pitchFamily="50" charset="-127"/>
                    <a:ea typeface="맑은 고딕" panose="020B0503020000020004" pitchFamily="50" charset="-127"/>
                    <a:cs typeface="+mn-cs"/>
                  </a:rPr>
                  <a:t>리턴합니다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이때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observation</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은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state</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과 거의 비슷한 것이라고 해석 가능합니다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p>
              <a:p>
                <a:b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br>
                <a:endPar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endParaRPr>
              </a:p>
              <a:p>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또한 환경모델의 의미에 대해서도 찾아보았습니다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state, action</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이 주어졌을 때</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next state</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과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reward</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를 예측하는 모델을 환경모델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(model of the environment)</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이라고 하고 있습니다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p>
              <a:p>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- 3_environment_model.png</a:t>
                </a:r>
              </a:p>
              <a:p>
                <a:b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br>
                <a:endPar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endParaRPr>
              </a:p>
              <a:p>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출처는 강화학습의 교과서로 많이 활용되는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Sutton</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의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"Reinforcement Learning" (</a:t>
                </a:r>
                <a:r>
                  <a:rPr kumimoji="1" lang="en-US" altLang="ko-KR" sz="1200" b="0" i="0" u="sng" kern="1200" dirty="0">
                    <a:solidFill>
                      <a:schemeClr val="tx1"/>
                    </a:solidFill>
                    <a:effectLst/>
                    <a:latin typeface="맑은 고딕" panose="020B0503020000020004" pitchFamily="50" charset="-127"/>
                    <a:ea typeface="맑은 고딕" panose="020B0503020000020004" pitchFamily="50" charset="-127"/>
                    <a:cs typeface="+mn-cs"/>
                    <a:hlinkClick r:id="rId4"/>
                  </a:rPr>
                  <a:t>https://web.stanford.edu/class/psych209/Readings/SuttonBartoIPRLBook2ndEd.pdf</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1</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장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3</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절입니다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이 책의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3</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장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5</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절과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6</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절에 해당 내용이 더 자세히 나오고 있는데</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강화학습의 배경이 되는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(finite) MDP</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가 구성되려면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p(s',</a:t>
                </a:r>
                <a:r>
                  <a:rPr kumimoji="1" lang="en-US" altLang="ko-KR" sz="1200" b="0" i="0" kern="1200" dirty="0" err="1">
                    <a:solidFill>
                      <a:schemeClr val="tx1"/>
                    </a:solidFill>
                    <a:effectLst/>
                    <a:latin typeface="맑은 고딕" panose="020B0503020000020004" pitchFamily="50" charset="-127"/>
                    <a:ea typeface="맑은 고딕" panose="020B0503020000020004" pitchFamily="50" charset="-127"/>
                    <a:cs typeface="+mn-cs"/>
                  </a:rPr>
                  <a:t>r|s,a</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가 필요하다고 되어 있습니다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이를 통해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p(s'|</a:t>
                </a:r>
                <a:r>
                  <a:rPr kumimoji="1" lang="en-US" altLang="ko-KR" sz="1200" b="0" i="0" kern="1200" dirty="0" err="1">
                    <a:solidFill>
                      <a:schemeClr val="tx1"/>
                    </a:solidFill>
                    <a:effectLst/>
                    <a:latin typeface="맑은 고딕" panose="020B0503020000020004" pitchFamily="50" charset="-127"/>
                    <a:ea typeface="맑은 고딕" panose="020B0503020000020004" pitchFamily="50" charset="-127"/>
                    <a:cs typeface="+mn-cs"/>
                  </a:rPr>
                  <a:t>s,a</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와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r(</a:t>
                </a:r>
                <a:r>
                  <a:rPr kumimoji="1" lang="en-US" altLang="ko-KR" sz="1200" b="0" i="0" kern="1200" dirty="0" err="1">
                    <a:solidFill>
                      <a:schemeClr val="tx1"/>
                    </a:solidFill>
                    <a:effectLst/>
                    <a:latin typeface="맑은 고딕" panose="020B0503020000020004" pitchFamily="50" charset="-127"/>
                    <a:ea typeface="맑은 고딕" panose="020B0503020000020004" pitchFamily="50" charset="-127"/>
                    <a:cs typeface="+mn-cs"/>
                  </a:rPr>
                  <a:t>s,a</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을 계산할 수 있음이 식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(3.7), (3.8)</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에 설명되어 있습니다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p>
              <a:p>
                <a:b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br>
                <a:endPar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endParaRPr>
              </a:p>
              <a:p>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이것들에 따르면</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일반적인 강화학습에서 환경이 구성됨에 있어서 두 환경모델인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state transition probability p(s'|</a:t>
                </a:r>
                <a:r>
                  <a:rPr kumimoji="1" lang="en-US" altLang="ko-KR" sz="1200" b="0" i="0" kern="1200" dirty="0" err="1">
                    <a:solidFill>
                      <a:schemeClr val="tx1"/>
                    </a:solidFill>
                    <a:effectLst/>
                    <a:latin typeface="맑은 고딕" panose="020B0503020000020004" pitchFamily="50" charset="-127"/>
                    <a:ea typeface="맑은 고딕" panose="020B0503020000020004" pitchFamily="50" charset="-127"/>
                    <a:cs typeface="+mn-cs"/>
                  </a:rPr>
                  <a:t>s,a</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와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reward function r(</a:t>
                </a:r>
                <a:r>
                  <a:rPr kumimoji="1" lang="en-US" altLang="ko-KR" sz="1200" b="0" i="0" kern="1200" dirty="0" err="1">
                    <a:solidFill>
                      <a:schemeClr val="tx1"/>
                    </a:solidFill>
                    <a:effectLst/>
                    <a:latin typeface="맑은 고딕" panose="020B0503020000020004" pitchFamily="50" charset="-127"/>
                    <a:ea typeface="맑은 고딕" panose="020B0503020000020004" pitchFamily="50" charset="-127"/>
                    <a:cs typeface="+mn-cs"/>
                  </a:rPr>
                  <a:t>s,a</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이 반드시 정의되어야 함을 알 수 있을 것 같습니다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그리고 이 환경모델을 토대로 해야만 강화학습 모델을 만들 수 있을 것 같습니다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p>
              <a:p>
                <a:b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br>
                <a:endPar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endParaRPr>
              </a:p>
              <a:p>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DQN</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이나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DDPG</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와 같은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RL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알고리즘이 환경모델을 알아야 한다고 말하려는 것은 아닙니다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실제로 이 알고리즘들은 환경모델을 모르는 채로 환경을 추정해가며 학습합니다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(model-free).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하지만 일단 강화학습 문제가 성립하기 위해서는 환경모델이 구성되어 있어야 할 것 같다는 취지에서 </a:t>
                </a:r>
                <a:r>
                  <a:rPr kumimoji="1" lang="ko-KR" altLang="en-US" sz="1200" b="0" i="0" kern="1200" dirty="0" err="1">
                    <a:solidFill>
                      <a:schemeClr val="tx1"/>
                    </a:solidFill>
                    <a:effectLst/>
                    <a:latin typeface="맑은 고딕" panose="020B0503020000020004" pitchFamily="50" charset="-127"/>
                    <a:ea typeface="맑은 고딕" panose="020B0503020000020004" pitchFamily="50" charset="-127"/>
                    <a:cs typeface="+mn-cs"/>
                  </a:rPr>
                  <a:t>공유드립니다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p>
              <a:p>
                <a:b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br>
                <a:endPar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endParaRPr>
              </a:p>
              <a:p>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다만</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이상은 일반적인 강화학습에 대한 이야기이므로</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공정 상황에서 강화학습이 어떻게 적용될 수 있을지 하는 문제에 대해서는 더 찾아보겠습니다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p>
              <a:p>
                <a:b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br>
                <a:endPar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endParaRPr>
              </a:p>
              <a:p>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감사합니다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p>
              <a:p>
                <a:r>
                  <a:rPr kumimoji="1" lang="ko-KR" altLang="en-US" sz="1200" b="0" i="0" kern="1200" dirty="0" err="1">
                    <a:solidFill>
                      <a:schemeClr val="tx1"/>
                    </a:solidFill>
                    <a:effectLst/>
                    <a:latin typeface="맑은 고딕" panose="020B0503020000020004" pitchFamily="50" charset="-127"/>
                    <a:ea typeface="맑은 고딕" panose="020B0503020000020004" pitchFamily="50" charset="-127"/>
                    <a:cs typeface="+mn-cs"/>
                  </a:rPr>
                  <a:t>김선중</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 드림</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p>
              <a:p>
                <a:endParaRPr lang="en-US" altLang="ko-KR" dirty="0"/>
              </a:p>
            </p:txBody>
          </p:sp>
        </mc:Choice>
        <mc:Fallback xmlns="">
          <p:sp>
            <p:nvSpPr>
              <p:cNvPr id="3" name="슬라이드 노트 개체 틀 2">
                <a:extLst>
                  <a:ext uri="{FF2B5EF4-FFF2-40B4-BE49-F238E27FC236}">
                    <a16:creationId xmlns:a16="http://schemas.microsoft.com/office/drawing/2014/main" id="{DA150843-E663-57CD-7577-6F739DE9EB42}"/>
                  </a:ext>
                </a:extLst>
              </p:cNvPr>
              <p:cNvSpPr>
                <a:spLocks noGrp="1"/>
              </p:cNvSpPr>
              <p:nvPr>
                <p:ph type="body" idx="1"/>
              </p:nvPr>
            </p:nvSpPr>
            <p:spPr/>
            <p:txBody>
              <a:bodyPr/>
              <a:lstStyle/>
              <a:p>
                <a:pPr marL="180000" indent="-180000">
                  <a:buFont typeface="Arial" panose="020B0604020202020204" pitchFamily="34" charset="0"/>
                  <a:buChar char="•"/>
                </a:pPr>
                <a:r>
                  <a:rPr lang="en-US" altLang="ko-KR" sz="1200" dirty="0">
                    <a:latin typeface="+mn-ea"/>
                  </a:rPr>
                  <a:t>DQN</a:t>
                </a:r>
                <a:r>
                  <a:rPr lang="ko-KR" altLang="en-US" sz="1200" dirty="0">
                    <a:latin typeface="+mn-ea"/>
                  </a:rPr>
                  <a:t>과</a:t>
                </a:r>
                <a:r>
                  <a:rPr lang="en-US" altLang="ko-KR" sz="1200" dirty="0">
                    <a:latin typeface="+mn-ea"/>
                  </a:rPr>
                  <a:t> DDPG</a:t>
                </a:r>
                <a:r>
                  <a:rPr lang="ko-KR" altLang="en-US" sz="1200" dirty="0">
                    <a:latin typeface="+mn-ea"/>
                  </a:rPr>
                  <a:t>의 </a:t>
                </a:r>
                <a:r>
                  <a:rPr lang="en-US" altLang="ko-KR" sz="1200" dirty="0">
                    <a:latin typeface="+mn-ea"/>
                  </a:rPr>
                  <a:t>pseudo-code</a:t>
                </a:r>
                <a:r>
                  <a:rPr lang="ko-KR" altLang="en-US" sz="1200" dirty="0">
                    <a:latin typeface="+mn-ea"/>
                  </a:rPr>
                  <a:t>에서 </a:t>
                </a:r>
                <a:r>
                  <a:rPr lang="en-US" altLang="ko-KR" sz="1200" i="0" dirty="0">
                    <a:latin typeface="Cambria Math" panose="02040503050406030204" pitchFamily="18" charset="0"/>
                  </a:rPr>
                  <a:t>𝑠’</a:t>
                </a:r>
                <a:r>
                  <a:rPr lang="en-US" altLang="ko-KR" sz="1200" dirty="0">
                    <a:latin typeface="+mn-ea"/>
                  </a:rPr>
                  <a:t> </a:t>
                </a:r>
                <a:r>
                  <a:rPr lang="ko-KR" altLang="en-US" sz="1200" dirty="0">
                    <a:latin typeface="+mn-ea"/>
                  </a:rPr>
                  <a:t>혹은 </a:t>
                </a:r>
                <a:r>
                  <a:rPr lang="en-US" altLang="ko-KR" sz="1200" i="0" dirty="0">
                    <a:latin typeface="Cambria Math" panose="02040503050406030204" pitchFamily="18" charset="0"/>
                  </a:rPr>
                  <a:t>𝑠_(</a:t>
                </a:r>
                <a:r>
                  <a:rPr lang="en-US" altLang="ko-KR" sz="1200" b="0" i="0" dirty="0">
                    <a:latin typeface="Cambria Math" panose="02040503050406030204" pitchFamily="18" charset="0"/>
                  </a:rPr>
                  <a:t>𝑡+1)</a:t>
                </a:r>
                <a:r>
                  <a:rPr lang="ko-KR" altLang="en-US" sz="1200" dirty="0">
                    <a:latin typeface="+mn-ea"/>
                  </a:rPr>
                  <a:t>을 </a:t>
                </a:r>
                <a:r>
                  <a:rPr lang="en-US" altLang="ko-KR" sz="1200" dirty="0">
                    <a:latin typeface="+mn-ea"/>
                  </a:rPr>
                  <a:t>observe</a:t>
                </a:r>
                <a:r>
                  <a:rPr lang="ko-KR" altLang="en-US" sz="1200" dirty="0">
                    <a:latin typeface="+mn-ea"/>
                  </a:rPr>
                  <a:t>한다고 되어 있다</a:t>
                </a:r>
                <a:r>
                  <a:rPr lang="en-US" altLang="ko-KR" sz="1200" dirty="0">
                    <a:latin typeface="+mn-ea"/>
                  </a:rPr>
                  <a:t>. DQN </a:t>
                </a:r>
                <a:r>
                  <a:rPr lang="ko-KR" altLang="en-US" sz="1200" dirty="0">
                    <a:latin typeface="+mn-ea"/>
                  </a:rPr>
                  <a:t>논문에서의 </a:t>
                </a:r>
                <a:r>
                  <a:rPr lang="en-US" altLang="ko-KR" sz="1200" dirty="0">
                    <a:latin typeface="+mn-ea"/>
                  </a:rPr>
                  <a:t>DQN</a:t>
                </a:r>
                <a:r>
                  <a:rPr lang="ko-KR" altLang="en-US" sz="1200" dirty="0">
                    <a:latin typeface="+mn-ea"/>
                  </a:rPr>
                  <a:t>은 </a:t>
                </a:r>
                <a:r>
                  <a:rPr lang="en-US" altLang="ko-KR" sz="1200" dirty="0" err="1">
                    <a:latin typeface="+mn-ea"/>
                  </a:rPr>
                  <a:t>atari</a:t>
                </a:r>
                <a:r>
                  <a:rPr lang="en-US" altLang="ko-KR" sz="1200" dirty="0">
                    <a:latin typeface="+mn-ea"/>
                  </a:rPr>
                  <a:t> </a:t>
                </a:r>
                <a:r>
                  <a:rPr lang="ko-KR" altLang="en-US" sz="1200" dirty="0">
                    <a:latin typeface="+mn-ea"/>
                  </a:rPr>
                  <a:t>문제를 푸는 것이므로 바로 다음 순간의 화면을 </a:t>
                </a:r>
                <a:r>
                  <a:rPr lang="en-US" altLang="ko-KR" sz="1200" dirty="0">
                    <a:latin typeface="+mn-ea"/>
                  </a:rPr>
                  <a:t>CNN</a:t>
                </a:r>
                <a:r>
                  <a:rPr lang="ko-KR" altLang="en-US" sz="1200" dirty="0">
                    <a:latin typeface="+mn-ea"/>
                  </a:rPr>
                  <a:t>으로 인식할 수 있고 그렇게 </a:t>
                </a:r>
                <a:r>
                  <a:rPr lang="en-US" altLang="ko-KR" sz="1200" dirty="0">
                    <a:latin typeface="+mn-ea"/>
                  </a:rPr>
                  <a:t>next state</a:t>
                </a:r>
                <a:r>
                  <a:rPr lang="ko-KR" altLang="en-US" sz="1200" dirty="0">
                    <a:latin typeface="+mn-ea"/>
                  </a:rPr>
                  <a:t>를 정하는 식으로 되어 있다</a:t>
                </a:r>
                <a:r>
                  <a:rPr lang="en-US" altLang="ko-KR" sz="1200" dirty="0">
                    <a:latin typeface="+mn-ea"/>
                  </a:rPr>
                  <a:t>. </a:t>
                </a:r>
                <a:r>
                  <a:rPr lang="ko-KR" altLang="en-US" sz="1200" dirty="0">
                    <a:latin typeface="+mn-ea"/>
                  </a:rPr>
                  <a:t>즉 </a:t>
                </a:r>
                <a:r>
                  <a:rPr lang="en-US" altLang="ko-KR" sz="1200" dirty="0">
                    <a:latin typeface="+mn-ea"/>
                  </a:rPr>
                  <a:t>emulator</a:t>
                </a:r>
                <a:r>
                  <a:rPr lang="ko-KR" altLang="en-US" sz="1200" dirty="0">
                    <a:latin typeface="+mn-ea"/>
                  </a:rPr>
                  <a:t>가 있어서 문제가 없다</a:t>
                </a:r>
                <a:r>
                  <a:rPr lang="en-US" altLang="ko-KR" sz="1200" dirty="0">
                    <a:latin typeface="+mn-ea"/>
                  </a:rPr>
                  <a:t>.</a:t>
                </a:r>
              </a:p>
              <a:p>
                <a:pPr marL="180000" indent="-180000">
                  <a:buFont typeface="Arial" panose="020B0604020202020204" pitchFamily="34" charset="0"/>
                  <a:buChar char="•"/>
                </a:pPr>
                <a:r>
                  <a:rPr lang="en-US" altLang="ko-KR" sz="1200" dirty="0">
                    <a:latin typeface="+mn-ea"/>
                  </a:rPr>
                  <a:t>DDQN </a:t>
                </a:r>
                <a:r>
                  <a:rPr lang="ko-KR" altLang="en-US" sz="1200" dirty="0">
                    <a:latin typeface="+mn-ea"/>
                  </a:rPr>
                  <a:t>논문에서는 </a:t>
                </a:r>
                <a:r>
                  <a:rPr lang="en-US" altLang="ko-KR" sz="1200" dirty="0">
                    <a:latin typeface="+mn-ea"/>
                  </a:rPr>
                  <a:t>cartpole, gripper(</a:t>
                </a:r>
                <a:r>
                  <a:rPr lang="ko-KR" altLang="en-US" sz="1200" dirty="0" err="1">
                    <a:latin typeface="+mn-ea"/>
                  </a:rPr>
                  <a:t>로봇팔</a:t>
                </a:r>
                <a:r>
                  <a:rPr lang="en-US" altLang="ko-KR" sz="1200" dirty="0">
                    <a:latin typeface="+mn-ea"/>
                  </a:rPr>
                  <a:t>), puck striking, locomotion(</a:t>
                </a:r>
                <a:r>
                  <a:rPr lang="ko-KR" altLang="en-US" sz="1200" dirty="0">
                    <a:latin typeface="+mn-ea"/>
                  </a:rPr>
                  <a:t>자율보행</a:t>
                </a:r>
                <a:r>
                  <a:rPr lang="en-US" altLang="ko-KR" sz="1200" dirty="0">
                    <a:latin typeface="+mn-ea"/>
                  </a:rPr>
                  <a:t>) </a:t>
                </a:r>
                <a:r>
                  <a:rPr lang="ko-KR" altLang="en-US" sz="1200" dirty="0">
                    <a:latin typeface="+mn-ea"/>
                  </a:rPr>
                  <a:t>등의 문제를 다뤘고 그때 </a:t>
                </a:r>
                <a:r>
                  <a:rPr lang="en-US" altLang="ko-KR" sz="1200" dirty="0">
                    <a:latin typeface="+mn-ea"/>
                  </a:rPr>
                  <a:t>emulator</a:t>
                </a:r>
                <a:r>
                  <a:rPr lang="ko-KR" altLang="en-US" sz="1200" dirty="0">
                    <a:latin typeface="+mn-ea"/>
                  </a:rPr>
                  <a:t>로서 물리엔진 </a:t>
                </a:r>
                <a:r>
                  <a:rPr lang="en-US" altLang="ko-KR" sz="1200" dirty="0" err="1">
                    <a:latin typeface="+mn-ea"/>
                  </a:rPr>
                  <a:t>MuJoCo</a:t>
                </a:r>
                <a:r>
                  <a:rPr lang="ko-KR" altLang="en-US" sz="1200" dirty="0">
                    <a:latin typeface="+mn-ea"/>
                  </a:rPr>
                  <a:t>를 사용했다고 되어 있다</a:t>
                </a:r>
                <a:r>
                  <a:rPr lang="en-US" altLang="ko-KR" sz="1200" dirty="0">
                    <a:latin typeface="+mn-ea"/>
                  </a:rPr>
                  <a:t>.</a:t>
                </a:r>
              </a:p>
              <a:p>
                <a:pPr marL="180000" indent="-180000">
                  <a:buFont typeface="Arial" panose="020B0604020202020204" pitchFamily="34" charset="0"/>
                  <a:buChar char="•"/>
                </a:pPr>
                <a:r>
                  <a:rPr lang="ko-KR" altLang="en-US" sz="1200" dirty="0">
                    <a:latin typeface="+mn-ea"/>
                  </a:rPr>
                  <a:t>하지만 일반적인 공정 문제에서는</a:t>
                </a:r>
                <a:r>
                  <a:rPr lang="en-US" altLang="ko-KR" sz="1200" dirty="0">
                    <a:latin typeface="+mn-ea"/>
                  </a:rPr>
                  <a:t>, next state</a:t>
                </a:r>
                <a:r>
                  <a:rPr lang="ko-KR" altLang="en-US" sz="1200" dirty="0">
                    <a:latin typeface="+mn-ea"/>
                  </a:rPr>
                  <a:t>는 모든 </a:t>
                </a:r>
                <a:r>
                  <a:rPr lang="en-US" altLang="ko-KR" sz="1200" dirty="0">
                    <a:latin typeface="+mn-ea"/>
                  </a:rPr>
                  <a:t>state</a:t>
                </a:r>
                <a:r>
                  <a:rPr lang="ko-KR" altLang="en-US" sz="1200" dirty="0">
                    <a:latin typeface="+mn-ea"/>
                  </a:rPr>
                  <a:t>를 실시간으로 측정하지 않는 이상 </a:t>
                </a:r>
                <a:r>
                  <a:rPr lang="en-US" altLang="ko-KR" sz="1200" dirty="0">
                    <a:latin typeface="+mn-ea"/>
                  </a:rPr>
                  <a:t>next state</a:t>
                </a:r>
                <a:r>
                  <a:rPr lang="ko-KR" altLang="en-US" sz="1200" dirty="0">
                    <a:latin typeface="+mn-ea"/>
                  </a:rPr>
                  <a:t>를 얻을 수 없다</a:t>
                </a:r>
                <a:r>
                  <a:rPr lang="en-US" altLang="ko-KR" sz="1200" dirty="0">
                    <a:latin typeface="+mn-ea"/>
                  </a:rPr>
                  <a:t>. </a:t>
                </a:r>
                <a:r>
                  <a:rPr lang="ko-KR" altLang="en-US" sz="1200" dirty="0">
                    <a:latin typeface="+mn-ea"/>
                  </a:rPr>
                  <a:t>학습 시에는 </a:t>
                </a:r>
                <a:r>
                  <a:rPr lang="ko-KR" altLang="en-US" sz="1200" dirty="0" err="1">
                    <a:latin typeface="+mn-ea"/>
                  </a:rPr>
                  <a:t>쌓여있는</a:t>
                </a:r>
                <a:r>
                  <a:rPr lang="ko-KR" altLang="en-US" sz="1200" dirty="0">
                    <a:latin typeface="+mn-ea"/>
                  </a:rPr>
                  <a:t> </a:t>
                </a:r>
                <a:r>
                  <a:rPr lang="en-US" altLang="ko-KR" sz="1200" dirty="0">
                    <a:latin typeface="+mn-ea"/>
                  </a:rPr>
                  <a:t>next state</a:t>
                </a:r>
                <a:r>
                  <a:rPr lang="ko-KR" altLang="en-US" sz="1200" dirty="0">
                    <a:latin typeface="+mn-ea"/>
                  </a:rPr>
                  <a:t>를 사용할 수 있겠고</a:t>
                </a:r>
                <a:r>
                  <a:rPr lang="en-US" altLang="ko-KR" sz="1200" dirty="0">
                    <a:latin typeface="+mn-ea"/>
                  </a:rPr>
                  <a:t>, </a:t>
                </a:r>
                <a:r>
                  <a:rPr lang="ko-KR" altLang="en-US" sz="1200" dirty="0">
                    <a:latin typeface="+mn-ea"/>
                  </a:rPr>
                  <a:t>이것이 일정 부분 도움이 될 수 있겠지만</a:t>
                </a:r>
                <a:r>
                  <a:rPr lang="en-US" altLang="ko-KR" sz="1200" dirty="0">
                    <a:latin typeface="+mn-ea"/>
                  </a:rPr>
                  <a:t>, test</a:t>
                </a:r>
                <a:r>
                  <a:rPr lang="ko-KR" altLang="en-US" sz="1200" dirty="0">
                    <a:latin typeface="+mn-ea"/>
                  </a:rPr>
                  <a:t>시에는 가능하지 않다</a:t>
                </a:r>
                <a:r>
                  <a:rPr lang="en-US" altLang="ko-KR" sz="1200" dirty="0">
                    <a:latin typeface="+mn-ea"/>
                  </a:rPr>
                  <a:t>.</a:t>
                </a:r>
              </a:p>
              <a:p>
                <a:endParaRPr lang="ko-KR" altLang="en-US" dirty="0"/>
              </a:p>
            </p:txBody>
          </p:sp>
        </mc:Fallback>
      </mc:AlternateContent>
      <p:sp>
        <p:nvSpPr>
          <p:cNvPr id="4" name="슬라이드 번호 개체 틀 3">
            <a:extLst>
              <a:ext uri="{FF2B5EF4-FFF2-40B4-BE49-F238E27FC236}">
                <a16:creationId xmlns:a16="http://schemas.microsoft.com/office/drawing/2014/main" id="{85578DE5-C480-4205-7043-8552B8887C7C}"/>
              </a:ext>
            </a:extLst>
          </p:cNvPr>
          <p:cNvSpPr>
            <a:spLocks noGrp="1"/>
          </p:cNvSpPr>
          <p:nvPr>
            <p:ph type="sldNum" sz="quarter" idx="5"/>
          </p:nvPr>
        </p:nvSpPr>
        <p:spPr/>
        <p:txBody>
          <a:bodyPr/>
          <a:lstStyle/>
          <a:p>
            <a:pPr>
              <a:defRPr/>
            </a:pPr>
            <a:fld id="{79642909-6448-426E-9ED7-EFF6CDC2E25C}" type="slidenum">
              <a:rPr lang="ko-KR" altLang="en-US" smtClean="0"/>
              <a:pPr>
                <a:defRPr/>
              </a:pPr>
              <a:t>41</a:t>
            </a:fld>
            <a:endParaRPr lang="en-US" altLang="ko-KR" dirty="0"/>
          </a:p>
        </p:txBody>
      </p:sp>
    </p:spTree>
    <p:extLst>
      <p:ext uri="{BB962C8B-B14F-4D97-AF65-F5344CB8AC3E}">
        <p14:creationId xmlns:p14="http://schemas.microsoft.com/office/powerpoint/2010/main" val="309962412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3536FB-57D4-FD7F-8E23-F445F0347930}"/>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193C27AF-8653-BB04-0522-7792E70CDAD8}"/>
              </a:ext>
            </a:extLst>
          </p:cNvPr>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슬라이드 노트 개체 틀 2">
                <a:extLst>
                  <a:ext uri="{FF2B5EF4-FFF2-40B4-BE49-F238E27FC236}">
                    <a16:creationId xmlns:a16="http://schemas.microsoft.com/office/drawing/2014/main" id="{A0D2B21D-2FCA-93F5-777E-E007CE3020E8}"/>
                  </a:ext>
                </a:extLst>
              </p:cNvPr>
              <p:cNvSpPr>
                <a:spLocks noGrp="1"/>
              </p:cNvSpPr>
              <p:nvPr>
                <p:ph type="body" idx="1"/>
              </p:nvPr>
            </p:nvSpPr>
            <p:spPr/>
            <p:txBody>
              <a:bodyPr/>
              <a:lstStyle/>
              <a:p>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안녕하십니까</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endParaRPr lang="ko-KR" altLang="en-US" dirty="0">
                  <a:effectLst/>
                </a:endParaRPr>
              </a:p>
              <a:p>
                <a:r>
                  <a:rPr kumimoji="1" lang="ko-KR" altLang="en-US" sz="1200" b="0" i="0" kern="1200" dirty="0" err="1">
                    <a:solidFill>
                      <a:schemeClr val="tx1"/>
                    </a:solidFill>
                    <a:effectLst/>
                    <a:latin typeface="맑은 고딕" panose="020B0503020000020004" pitchFamily="50" charset="-127"/>
                    <a:ea typeface="맑은 고딕" panose="020B0503020000020004" pitchFamily="50" charset="-127"/>
                    <a:cs typeface="+mn-cs"/>
                  </a:rPr>
                  <a:t>김선중</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 선임입니다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p>
              <a:p>
                <a:b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br>
                <a:endPar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endParaRPr>
              </a:p>
              <a:p>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파이썬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gymnasium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라이브러리에서</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환경이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state transition</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과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reward</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를 제공한다는 것에 대한 근거를 찾아보았습니다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p>
              <a:p>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- 1_gym_step_1.png</a:t>
                </a:r>
              </a:p>
              <a:p>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- 2_gym_step_2.png</a:t>
                </a:r>
              </a:p>
              <a:p>
                <a:b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br>
                <a:endPar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endParaRPr>
              </a:p>
              <a:p>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출처는 </a:t>
                </a:r>
                <a:r>
                  <a:rPr kumimoji="1" lang="en-US" altLang="ko-KR" sz="1200" b="0" i="0" u="sng" kern="1200" dirty="0">
                    <a:solidFill>
                      <a:schemeClr val="tx1"/>
                    </a:solidFill>
                    <a:effectLst/>
                    <a:latin typeface="맑은 고딕" panose="020B0503020000020004" pitchFamily="50" charset="-127"/>
                    <a:ea typeface="맑은 고딕" panose="020B0503020000020004" pitchFamily="50" charset="-127"/>
                    <a:cs typeface="+mn-cs"/>
                    <a:hlinkClick r:id="rId3"/>
                  </a:rPr>
                  <a:t>https://gymnasium.farama.org/api/env/</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 입니다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Env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클래스의 맨 처음 메소드인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step</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은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action</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을 인자로 받고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next observation, reward</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를 </a:t>
                </a:r>
                <a:r>
                  <a:rPr kumimoji="1" lang="ko-KR" altLang="en-US" sz="1200" b="0" i="0" kern="1200" dirty="0" err="1">
                    <a:solidFill>
                      <a:schemeClr val="tx1"/>
                    </a:solidFill>
                    <a:effectLst/>
                    <a:latin typeface="맑은 고딕" panose="020B0503020000020004" pitchFamily="50" charset="-127"/>
                    <a:ea typeface="맑은 고딕" panose="020B0503020000020004" pitchFamily="50" charset="-127"/>
                    <a:cs typeface="+mn-cs"/>
                  </a:rPr>
                  <a:t>리턴합니다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이때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observation</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은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state</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과 거의 비슷한 것이라고 해석 가능합니다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p>
              <a:p>
                <a:b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br>
                <a:endPar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endParaRPr>
              </a:p>
              <a:p>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또한 환경모델의 의미에 대해서도 찾아보았습니다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state, action</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이 주어졌을 때</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next state</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과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reward</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를 예측하는 모델을 환경모델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(model of the environment)</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이라고 하고 있습니다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p>
              <a:p>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- 3_environment_model.png</a:t>
                </a:r>
              </a:p>
              <a:p>
                <a:b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br>
                <a:endPar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endParaRPr>
              </a:p>
              <a:p>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출처는 강화학습의 교과서로 많이 활용되는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Sutton</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의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"Reinforcement Learning" (</a:t>
                </a:r>
                <a:r>
                  <a:rPr kumimoji="1" lang="en-US" altLang="ko-KR" sz="1200" b="0" i="0" u="sng" kern="1200" dirty="0">
                    <a:solidFill>
                      <a:schemeClr val="tx1"/>
                    </a:solidFill>
                    <a:effectLst/>
                    <a:latin typeface="맑은 고딕" panose="020B0503020000020004" pitchFamily="50" charset="-127"/>
                    <a:ea typeface="맑은 고딕" panose="020B0503020000020004" pitchFamily="50" charset="-127"/>
                    <a:cs typeface="+mn-cs"/>
                    <a:hlinkClick r:id="rId4"/>
                  </a:rPr>
                  <a:t>https://web.stanford.edu/class/psych209/Readings/SuttonBartoIPRLBook2ndEd.pdf</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1</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장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3</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절입니다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이 책의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3</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장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5</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절과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6</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절에 해당 내용이 더 자세히 나오고 있는데</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강화학습의 배경이 되는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(finite) MDP</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가 구성되려면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p(s',</a:t>
                </a:r>
                <a:r>
                  <a:rPr kumimoji="1" lang="en-US" altLang="ko-KR" sz="1200" b="0" i="0" kern="1200" dirty="0" err="1">
                    <a:solidFill>
                      <a:schemeClr val="tx1"/>
                    </a:solidFill>
                    <a:effectLst/>
                    <a:latin typeface="맑은 고딕" panose="020B0503020000020004" pitchFamily="50" charset="-127"/>
                    <a:ea typeface="맑은 고딕" panose="020B0503020000020004" pitchFamily="50" charset="-127"/>
                    <a:cs typeface="+mn-cs"/>
                  </a:rPr>
                  <a:t>r|s,a</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가 필요하다고 되어 있습니다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이를 통해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p(s'|</a:t>
                </a:r>
                <a:r>
                  <a:rPr kumimoji="1" lang="en-US" altLang="ko-KR" sz="1200" b="0" i="0" kern="1200" dirty="0" err="1">
                    <a:solidFill>
                      <a:schemeClr val="tx1"/>
                    </a:solidFill>
                    <a:effectLst/>
                    <a:latin typeface="맑은 고딕" panose="020B0503020000020004" pitchFamily="50" charset="-127"/>
                    <a:ea typeface="맑은 고딕" panose="020B0503020000020004" pitchFamily="50" charset="-127"/>
                    <a:cs typeface="+mn-cs"/>
                  </a:rPr>
                  <a:t>s,a</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와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r(</a:t>
                </a:r>
                <a:r>
                  <a:rPr kumimoji="1" lang="en-US" altLang="ko-KR" sz="1200" b="0" i="0" kern="1200" dirty="0" err="1">
                    <a:solidFill>
                      <a:schemeClr val="tx1"/>
                    </a:solidFill>
                    <a:effectLst/>
                    <a:latin typeface="맑은 고딕" panose="020B0503020000020004" pitchFamily="50" charset="-127"/>
                    <a:ea typeface="맑은 고딕" panose="020B0503020000020004" pitchFamily="50" charset="-127"/>
                    <a:cs typeface="+mn-cs"/>
                  </a:rPr>
                  <a:t>s,a</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을 계산할 수 있음이 식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(3.7), (3.8)</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에 설명되어 있습니다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p>
              <a:p>
                <a:b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br>
                <a:endPar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endParaRPr>
              </a:p>
              <a:p>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이것들에 따르면</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일반적인 강화학습에서 환경이 구성됨에 있어서 두 환경모델인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state transition probability p(s'|</a:t>
                </a:r>
                <a:r>
                  <a:rPr kumimoji="1" lang="en-US" altLang="ko-KR" sz="1200" b="0" i="0" kern="1200" dirty="0" err="1">
                    <a:solidFill>
                      <a:schemeClr val="tx1"/>
                    </a:solidFill>
                    <a:effectLst/>
                    <a:latin typeface="맑은 고딕" panose="020B0503020000020004" pitchFamily="50" charset="-127"/>
                    <a:ea typeface="맑은 고딕" panose="020B0503020000020004" pitchFamily="50" charset="-127"/>
                    <a:cs typeface="+mn-cs"/>
                  </a:rPr>
                  <a:t>s,a</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와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reward function r(</a:t>
                </a:r>
                <a:r>
                  <a:rPr kumimoji="1" lang="en-US" altLang="ko-KR" sz="1200" b="0" i="0" kern="1200" dirty="0" err="1">
                    <a:solidFill>
                      <a:schemeClr val="tx1"/>
                    </a:solidFill>
                    <a:effectLst/>
                    <a:latin typeface="맑은 고딕" panose="020B0503020000020004" pitchFamily="50" charset="-127"/>
                    <a:ea typeface="맑은 고딕" panose="020B0503020000020004" pitchFamily="50" charset="-127"/>
                    <a:cs typeface="+mn-cs"/>
                  </a:rPr>
                  <a:t>s,a</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이 반드시 정의되어야 함을 알 수 있을 것 같습니다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그리고 이 환경모델을 토대로 해야만 강화학습 모델을 만들 수 있을 것 같습니다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p>
              <a:p>
                <a:b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br>
                <a:endPar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endParaRPr>
              </a:p>
              <a:p>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DQN</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이나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DDPG</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와 같은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RL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알고리즘이 환경모델을 알아야 한다고 말하려는 것은 아닙니다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실제로 이 알고리즘들은 환경모델을 모르는 채로 환경을 추정해가며 학습합니다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(model-free).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하지만 일단 강화학습 문제가 성립하기 위해서는 환경모델이 구성되어 있어야 할 것 같다는 취지에서 </a:t>
                </a:r>
                <a:r>
                  <a:rPr kumimoji="1" lang="ko-KR" altLang="en-US" sz="1200" b="0" i="0" kern="1200" dirty="0" err="1">
                    <a:solidFill>
                      <a:schemeClr val="tx1"/>
                    </a:solidFill>
                    <a:effectLst/>
                    <a:latin typeface="맑은 고딕" panose="020B0503020000020004" pitchFamily="50" charset="-127"/>
                    <a:ea typeface="맑은 고딕" panose="020B0503020000020004" pitchFamily="50" charset="-127"/>
                    <a:cs typeface="+mn-cs"/>
                  </a:rPr>
                  <a:t>공유드립니다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p>
              <a:p>
                <a:b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br>
                <a:endPar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endParaRPr>
              </a:p>
              <a:p>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다만</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이상은 일반적인 강화학습에 대한 이야기이므로</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공정 상황에서 강화학습이 어떻게 적용될 수 있을지 하는 문제에 대해서는 더 찾아보겠습니다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p>
              <a:p>
                <a:b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br>
                <a:endPar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endParaRPr>
              </a:p>
              <a:p>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감사합니다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p>
              <a:p>
                <a:r>
                  <a:rPr kumimoji="1" lang="ko-KR" altLang="en-US" sz="1200" b="0" i="0" kern="1200" dirty="0" err="1">
                    <a:solidFill>
                      <a:schemeClr val="tx1"/>
                    </a:solidFill>
                    <a:effectLst/>
                    <a:latin typeface="맑은 고딕" panose="020B0503020000020004" pitchFamily="50" charset="-127"/>
                    <a:ea typeface="맑은 고딕" panose="020B0503020000020004" pitchFamily="50" charset="-127"/>
                    <a:cs typeface="+mn-cs"/>
                  </a:rPr>
                  <a:t>김선중</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 드림</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p>
              <a:p>
                <a:endParaRPr lang="en-US" altLang="ko-KR" dirty="0"/>
              </a:p>
            </p:txBody>
          </p:sp>
        </mc:Choice>
        <mc:Fallback xmlns="">
          <p:sp>
            <p:nvSpPr>
              <p:cNvPr id="3" name="슬라이드 노트 개체 틀 2">
                <a:extLst>
                  <a:ext uri="{FF2B5EF4-FFF2-40B4-BE49-F238E27FC236}">
                    <a16:creationId xmlns:a16="http://schemas.microsoft.com/office/drawing/2014/main" id="{DA150843-E663-57CD-7577-6F739DE9EB42}"/>
                  </a:ext>
                </a:extLst>
              </p:cNvPr>
              <p:cNvSpPr>
                <a:spLocks noGrp="1"/>
              </p:cNvSpPr>
              <p:nvPr>
                <p:ph type="body" idx="1"/>
              </p:nvPr>
            </p:nvSpPr>
            <p:spPr/>
            <p:txBody>
              <a:bodyPr/>
              <a:lstStyle/>
              <a:p>
                <a:pPr marL="180000" indent="-180000">
                  <a:buFont typeface="Arial" panose="020B0604020202020204" pitchFamily="34" charset="0"/>
                  <a:buChar char="•"/>
                </a:pPr>
                <a:r>
                  <a:rPr lang="en-US" altLang="ko-KR" sz="1200" dirty="0">
                    <a:latin typeface="+mn-ea"/>
                  </a:rPr>
                  <a:t>DQN</a:t>
                </a:r>
                <a:r>
                  <a:rPr lang="ko-KR" altLang="en-US" sz="1200" dirty="0">
                    <a:latin typeface="+mn-ea"/>
                  </a:rPr>
                  <a:t>과</a:t>
                </a:r>
                <a:r>
                  <a:rPr lang="en-US" altLang="ko-KR" sz="1200" dirty="0">
                    <a:latin typeface="+mn-ea"/>
                  </a:rPr>
                  <a:t> DDPG</a:t>
                </a:r>
                <a:r>
                  <a:rPr lang="ko-KR" altLang="en-US" sz="1200" dirty="0">
                    <a:latin typeface="+mn-ea"/>
                  </a:rPr>
                  <a:t>의 </a:t>
                </a:r>
                <a:r>
                  <a:rPr lang="en-US" altLang="ko-KR" sz="1200" dirty="0">
                    <a:latin typeface="+mn-ea"/>
                  </a:rPr>
                  <a:t>pseudo-code</a:t>
                </a:r>
                <a:r>
                  <a:rPr lang="ko-KR" altLang="en-US" sz="1200" dirty="0">
                    <a:latin typeface="+mn-ea"/>
                  </a:rPr>
                  <a:t>에서 </a:t>
                </a:r>
                <a:r>
                  <a:rPr lang="en-US" altLang="ko-KR" sz="1200" i="0" dirty="0">
                    <a:latin typeface="Cambria Math" panose="02040503050406030204" pitchFamily="18" charset="0"/>
                  </a:rPr>
                  <a:t>𝑠’</a:t>
                </a:r>
                <a:r>
                  <a:rPr lang="en-US" altLang="ko-KR" sz="1200" dirty="0">
                    <a:latin typeface="+mn-ea"/>
                  </a:rPr>
                  <a:t> </a:t>
                </a:r>
                <a:r>
                  <a:rPr lang="ko-KR" altLang="en-US" sz="1200" dirty="0">
                    <a:latin typeface="+mn-ea"/>
                  </a:rPr>
                  <a:t>혹은 </a:t>
                </a:r>
                <a:r>
                  <a:rPr lang="en-US" altLang="ko-KR" sz="1200" i="0" dirty="0">
                    <a:latin typeface="Cambria Math" panose="02040503050406030204" pitchFamily="18" charset="0"/>
                  </a:rPr>
                  <a:t>𝑠_(</a:t>
                </a:r>
                <a:r>
                  <a:rPr lang="en-US" altLang="ko-KR" sz="1200" b="0" i="0" dirty="0">
                    <a:latin typeface="Cambria Math" panose="02040503050406030204" pitchFamily="18" charset="0"/>
                  </a:rPr>
                  <a:t>𝑡+1)</a:t>
                </a:r>
                <a:r>
                  <a:rPr lang="ko-KR" altLang="en-US" sz="1200" dirty="0">
                    <a:latin typeface="+mn-ea"/>
                  </a:rPr>
                  <a:t>을 </a:t>
                </a:r>
                <a:r>
                  <a:rPr lang="en-US" altLang="ko-KR" sz="1200" dirty="0">
                    <a:latin typeface="+mn-ea"/>
                  </a:rPr>
                  <a:t>observe</a:t>
                </a:r>
                <a:r>
                  <a:rPr lang="ko-KR" altLang="en-US" sz="1200" dirty="0">
                    <a:latin typeface="+mn-ea"/>
                  </a:rPr>
                  <a:t>한다고 되어 있다</a:t>
                </a:r>
                <a:r>
                  <a:rPr lang="en-US" altLang="ko-KR" sz="1200" dirty="0">
                    <a:latin typeface="+mn-ea"/>
                  </a:rPr>
                  <a:t>. DQN </a:t>
                </a:r>
                <a:r>
                  <a:rPr lang="ko-KR" altLang="en-US" sz="1200" dirty="0">
                    <a:latin typeface="+mn-ea"/>
                  </a:rPr>
                  <a:t>논문에서의 </a:t>
                </a:r>
                <a:r>
                  <a:rPr lang="en-US" altLang="ko-KR" sz="1200" dirty="0">
                    <a:latin typeface="+mn-ea"/>
                  </a:rPr>
                  <a:t>DQN</a:t>
                </a:r>
                <a:r>
                  <a:rPr lang="ko-KR" altLang="en-US" sz="1200" dirty="0">
                    <a:latin typeface="+mn-ea"/>
                  </a:rPr>
                  <a:t>은 </a:t>
                </a:r>
                <a:r>
                  <a:rPr lang="en-US" altLang="ko-KR" sz="1200" dirty="0" err="1">
                    <a:latin typeface="+mn-ea"/>
                  </a:rPr>
                  <a:t>atari</a:t>
                </a:r>
                <a:r>
                  <a:rPr lang="en-US" altLang="ko-KR" sz="1200" dirty="0">
                    <a:latin typeface="+mn-ea"/>
                  </a:rPr>
                  <a:t> </a:t>
                </a:r>
                <a:r>
                  <a:rPr lang="ko-KR" altLang="en-US" sz="1200" dirty="0">
                    <a:latin typeface="+mn-ea"/>
                  </a:rPr>
                  <a:t>문제를 푸는 것이므로 바로 다음 순간의 화면을 </a:t>
                </a:r>
                <a:r>
                  <a:rPr lang="en-US" altLang="ko-KR" sz="1200" dirty="0">
                    <a:latin typeface="+mn-ea"/>
                  </a:rPr>
                  <a:t>CNN</a:t>
                </a:r>
                <a:r>
                  <a:rPr lang="ko-KR" altLang="en-US" sz="1200" dirty="0">
                    <a:latin typeface="+mn-ea"/>
                  </a:rPr>
                  <a:t>으로 인식할 수 있고 그렇게 </a:t>
                </a:r>
                <a:r>
                  <a:rPr lang="en-US" altLang="ko-KR" sz="1200" dirty="0">
                    <a:latin typeface="+mn-ea"/>
                  </a:rPr>
                  <a:t>next state</a:t>
                </a:r>
                <a:r>
                  <a:rPr lang="ko-KR" altLang="en-US" sz="1200" dirty="0">
                    <a:latin typeface="+mn-ea"/>
                  </a:rPr>
                  <a:t>를 정하는 식으로 되어 있다</a:t>
                </a:r>
                <a:r>
                  <a:rPr lang="en-US" altLang="ko-KR" sz="1200" dirty="0">
                    <a:latin typeface="+mn-ea"/>
                  </a:rPr>
                  <a:t>. </a:t>
                </a:r>
                <a:r>
                  <a:rPr lang="ko-KR" altLang="en-US" sz="1200" dirty="0">
                    <a:latin typeface="+mn-ea"/>
                  </a:rPr>
                  <a:t>즉 </a:t>
                </a:r>
                <a:r>
                  <a:rPr lang="en-US" altLang="ko-KR" sz="1200" dirty="0">
                    <a:latin typeface="+mn-ea"/>
                  </a:rPr>
                  <a:t>emulator</a:t>
                </a:r>
                <a:r>
                  <a:rPr lang="ko-KR" altLang="en-US" sz="1200" dirty="0">
                    <a:latin typeface="+mn-ea"/>
                  </a:rPr>
                  <a:t>가 있어서 문제가 없다</a:t>
                </a:r>
                <a:r>
                  <a:rPr lang="en-US" altLang="ko-KR" sz="1200" dirty="0">
                    <a:latin typeface="+mn-ea"/>
                  </a:rPr>
                  <a:t>.</a:t>
                </a:r>
              </a:p>
              <a:p>
                <a:pPr marL="180000" indent="-180000">
                  <a:buFont typeface="Arial" panose="020B0604020202020204" pitchFamily="34" charset="0"/>
                  <a:buChar char="•"/>
                </a:pPr>
                <a:r>
                  <a:rPr lang="en-US" altLang="ko-KR" sz="1200" dirty="0">
                    <a:latin typeface="+mn-ea"/>
                  </a:rPr>
                  <a:t>DDQN </a:t>
                </a:r>
                <a:r>
                  <a:rPr lang="ko-KR" altLang="en-US" sz="1200" dirty="0">
                    <a:latin typeface="+mn-ea"/>
                  </a:rPr>
                  <a:t>논문에서는 </a:t>
                </a:r>
                <a:r>
                  <a:rPr lang="en-US" altLang="ko-KR" sz="1200" dirty="0">
                    <a:latin typeface="+mn-ea"/>
                  </a:rPr>
                  <a:t>cartpole, gripper(</a:t>
                </a:r>
                <a:r>
                  <a:rPr lang="ko-KR" altLang="en-US" sz="1200" dirty="0" err="1">
                    <a:latin typeface="+mn-ea"/>
                  </a:rPr>
                  <a:t>로봇팔</a:t>
                </a:r>
                <a:r>
                  <a:rPr lang="en-US" altLang="ko-KR" sz="1200" dirty="0">
                    <a:latin typeface="+mn-ea"/>
                  </a:rPr>
                  <a:t>), puck striking, locomotion(</a:t>
                </a:r>
                <a:r>
                  <a:rPr lang="ko-KR" altLang="en-US" sz="1200" dirty="0">
                    <a:latin typeface="+mn-ea"/>
                  </a:rPr>
                  <a:t>자율보행</a:t>
                </a:r>
                <a:r>
                  <a:rPr lang="en-US" altLang="ko-KR" sz="1200" dirty="0">
                    <a:latin typeface="+mn-ea"/>
                  </a:rPr>
                  <a:t>) </a:t>
                </a:r>
                <a:r>
                  <a:rPr lang="ko-KR" altLang="en-US" sz="1200" dirty="0">
                    <a:latin typeface="+mn-ea"/>
                  </a:rPr>
                  <a:t>등의 문제를 다뤘고 그때 </a:t>
                </a:r>
                <a:r>
                  <a:rPr lang="en-US" altLang="ko-KR" sz="1200" dirty="0">
                    <a:latin typeface="+mn-ea"/>
                  </a:rPr>
                  <a:t>emulator</a:t>
                </a:r>
                <a:r>
                  <a:rPr lang="ko-KR" altLang="en-US" sz="1200" dirty="0">
                    <a:latin typeface="+mn-ea"/>
                  </a:rPr>
                  <a:t>로서 물리엔진 </a:t>
                </a:r>
                <a:r>
                  <a:rPr lang="en-US" altLang="ko-KR" sz="1200" dirty="0" err="1">
                    <a:latin typeface="+mn-ea"/>
                  </a:rPr>
                  <a:t>MuJoCo</a:t>
                </a:r>
                <a:r>
                  <a:rPr lang="ko-KR" altLang="en-US" sz="1200" dirty="0">
                    <a:latin typeface="+mn-ea"/>
                  </a:rPr>
                  <a:t>를 사용했다고 되어 있다</a:t>
                </a:r>
                <a:r>
                  <a:rPr lang="en-US" altLang="ko-KR" sz="1200" dirty="0">
                    <a:latin typeface="+mn-ea"/>
                  </a:rPr>
                  <a:t>.</a:t>
                </a:r>
              </a:p>
              <a:p>
                <a:pPr marL="180000" indent="-180000">
                  <a:buFont typeface="Arial" panose="020B0604020202020204" pitchFamily="34" charset="0"/>
                  <a:buChar char="•"/>
                </a:pPr>
                <a:r>
                  <a:rPr lang="ko-KR" altLang="en-US" sz="1200" dirty="0">
                    <a:latin typeface="+mn-ea"/>
                  </a:rPr>
                  <a:t>하지만 일반적인 공정 문제에서는</a:t>
                </a:r>
                <a:r>
                  <a:rPr lang="en-US" altLang="ko-KR" sz="1200" dirty="0">
                    <a:latin typeface="+mn-ea"/>
                  </a:rPr>
                  <a:t>, next state</a:t>
                </a:r>
                <a:r>
                  <a:rPr lang="ko-KR" altLang="en-US" sz="1200" dirty="0">
                    <a:latin typeface="+mn-ea"/>
                  </a:rPr>
                  <a:t>는 모든 </a:t>
                </a:r>
                <a:r>
                  <a:rPr lang="en-US" altLang="ko-KR" sz="1200" dirty="0">
                    <a:latin typeface="+mn-ea"/>
                  </a:rPr>
                  <a:t>state</a:t>
                </a:r>
                <a:r>
                  <a:rPr lang="ko-KR" altLang="en-US" sz="1200" dirty="0">
                    <a:latin typeface="+mn-ea"/>
                  </a:rPr>
                  <a:t>를 실시간으로 측정하지 않는 이상 </a:t>
                </a:r>
                <a:r>
                  <a:rPr lang="en-US" altLang="ko-KR" sz="1200" dirty="0">
                    <a:latin typeface="+mn-ea"/>
                  </a:rPr>
                  <a:t>next state</a:t>
                </a:r>
                <a:r>
                  <a:rPr lang="ko-KR" altLang="en-US" sz="1200" dirty="0">
                    <a:latin typeface="+mn-ea"/>
                  </a:rPr>
                  <a:t>를 얻을 수 없다</a:t>
                </a:r>
                <a:r>
                  <a:rPr lang="en-US" altLang="ko-KR" sz="1200" dirty="0">
                    <a:latin typeface="+mn-ea"/>
                  </a:rPr>
                  <a:t>. </a:t>
                </a:r>
                <a:r>
                  <a:rPr lang="ko-KR" altLang="en-US" sz="1200" dirty="0">
                    <a:latin typeface="+mn-ea"/>
                  </a:rPr>
                  <a:t>학습 시에는 </a:t>
                </a:r>
                <a:r>
                  <a:rPr lang="ko-KR" altLang="en-US" sz="1200" dirty="0" err="1">
                    <a:latin typeface="+mn-ea"/>
                  </a:rPr>
                  <a:t>쌓여있는</a:t>
                </a:r>
                <a:r>
                  <a:rPr lang="ko-KR" altLang="en-US" sz="1200" dirty="0">
                    <a:latin typeface="+mn-ea"/>
                  </a:rPr>
                  <a:t> </a:t>
                </a:r>
                <a:r>
                  <a:rPr lang="en-US" altLang="ko-KR" sz="1200" dirty="0">
                    <a:latin typeface="+mn-ea"/>
                  </a:rPr>
                  <a:t>next state</a:t>
                </a:r>
                <a:r>
                  <a:rPr lang="ko-KR" altLang="en-US" sz="1200" dirty="0">
                    <a:latin typeface="+mn-ea"/>
                  </a:rPr>
                  <a:t>를 사용할 수 있겠고</a:t>
                </a:r>
                <a:r>
                  <a:rPr lang="en-US" altLang="ko-KR" sz="1200" dirty="0">
                    <a:latin typeface="+mn-ea"/>
                  </a:rPr>
                  <a:t>, </a:t>
                </a:r>
                <a:r>
                  <a:rPr lang="ko-KR" altLang="en-US" sz="1200" dirty="0">
                    <a:latin typeface="+mn-ea"/>
                  </a:rPr>
                  <a:t>이것이 일정 부분 도움이 될 수 있겠지만</a:t>
                </a:r>
                <a:r>
                  <a:rPr lang="en-US" altLang="ko-KR" sz="1200" dirty="0">
                    <a:latin typeface="+mn-ea"/>
                  </a:rPr>
                  <a:t>, test</a:t>
                </a:r>
                <a:r>
                  <a:rPr lang="ko-KR" altLang="en-US" sz="1200" dirty="0">
                    <a:latin typeface="+mn-ea"/>
                  </a:rPr>
                  <a:t>시에는 가능하지 않다</a:t>
                </a:r>
                <a:r>
                  <a:rPr lang="en-US" altLang="ko-KR" sz="1200" dirty="0">
                    <a:latin typeface="+mn-ea"/>
                  </a:rPr>
                  <a:t>.</a:t>
                </a:r>
              </a:p>
              <a:p>
                <a:endParaRPr lang="ko-KR" altLang="en-US" dirty="0"/>
              </a:p>
            </p:txBody>
          </p:sp>
        </mc:Fallback>
      </mc:AlternateContent>
      <p:sp>
        <p:nvSpPr>
          <p:cNvPr id="4" name="슬라이드 번호 개체 틀 3">
            <a:extLst>
              <a:ext uri="{FF2B5EF4-FFF2-40B4-BE49-F238E27FC236}">
                <a16:creationId xmlns:a16="http://schemas.microsoft.com/office/drawing/2014/main" id="{AA4755BF-1C65-7458-B3F9-C4220F28D490}"/>
              </a:ext>
            </a:extLst>
          </p:cNvPr>
          <p:cNvSpPr>
            <a:spLocks noGrp="1"/>
          </p:cNvSpPr>
          <p:nvPr>
            <p:ph type="sldNum" sz="quarter" idx="5"/>
          </p:nvPr>
        </p:nvSpPr>
        <p:spPr/>
        <p:txBody>
          <a:bodyPr/>
          <a:lstStyle/>
          <a:p>
            <a:pPr>
              <a:defRPr/>
            </a:pPr>
            <a:fld id="{79642909-6448-426E-9ED7-EFF6CDC2E25C}" type="slidenum">
              <a:rPr lang="ko-KR" altLang="en-US" smtClean="0"/>
              <a:pPr>
                <a:defRPr/>
              </a:pPr>
              <a:t>42</a:t>
            </a:fld>
            <a:endParaRPr lang="en-US" altLang="ko-KR" dirty="0"/>
          </a:p>
        </p:txBody>
      </p:sp>
    </p:spTree>
    <p:extLst>
      <p:ext uri="{BB962C8B-B14F-4D97-AF65-F5344CB8AC3E}">
        <p14:creationId xmlns:p14="http://schemas.microsoft.com/office/powerpoint/2010/main" val="81648565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A19016-B7F5-1AAB-5B7B-424CE2A7763A}"/>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C4B887D9-3A96-1621-923D-0A537C88DBB8}"/>
              </a:ext>
            </a:extLst>
          </p:cNvPr>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슬라이드 노트 개체 틀 2">
                <a:extLst>
                  <a:ext uri="{FF2B5EF4-FFF2-40B4-BE49-F238E27FC236}">
                    <a16:creationId xmlns:a16="http://schemas.microsoft.com/office/drawing/2014/main" id="{3058FB0D-E237-E7E6-B616-F8E5196E7673}"/>
                  </a:ext>
                </a:extLst>
              </p:cNvPr>
              <p:cNvSpPr>
                <a:spLocks noGrp="1"/>
              </p:cNvSpPr>
              <p:nvPr>
                <p:ph type="body" idx="1"/>
              </p:nvPr>
            </p:nvSpPr>
            <p:spPr/>
            <p:txBody>
              <a:bodyPr/>
              <a:lstStyle/>
              <a:p>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안녕하십니까</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endParaRPr lang="ko-KR" altLang="en-US" dirty="0">
                  <a:effectLst/>
                </a:endParaRPr>
              </a:p>
              <a:p>
                <a:r>
                  <a:rPr kumimoji="1" lang="ko-KR" altLang="en-US" sz="1200" b="0" i="0" kern="1200" dirty="0" err="1">
                    <a:solidFill>
                      <a:schemeClr val="tx1"/>
                    </a:solidFill>
                    <a:effectLst/>
                    <a:latin typeface="맑은 고딕" panose="020B0503020000020004" pitchFamily="50" charset="-127"/>
                    <a:ea typeface="맑은 고딕" panose="020B0503020000020004" pitchFamily="50" charset="-127"/>
                    <a:cs typeface="+mn-cs"/>
                  </a:rPr>
                  <a:t>김선중</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 선임입니다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p>
              <a:p>
                <a:b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br>
                <a:endPar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endParaRPr>
              </a:p>
              <a:p>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파이썬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gymnasium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라이브러리에서</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환경이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state transition</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과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reward</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를 제공한다는 것에 대한 근거를 찾아보았습니다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p>
              <a:p>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- 1_gym_step_1.png</a:t>
                </a:r>
              </a:p>
              <a:p>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- 2_gym_step_2.png</a:t>
                </a:r>
              </a:p>
              <a:p>
                <a:b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br>
                <a:endPar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endParaRPr>
              </a:p>
              <a:p>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출처는 </a:t>
                </a:r>
                <a:r>
                  <a:rPr kumimoji="1" lang="en-US" altLang="ko-KR" sz="1200" b="0" i="0" u="sng" kern="1200" dirty="0">
                    <a:solidFill>
                      <a:schemeClr val="tx1"/>
                    </a:solidFill>
                    <a:effectLst/>
                    <a:latin typeface="맑은 고딕" panose="020B0503020000020004" pitchFamily="50" charset="-127"/>
                    <a:ea typeface="맑은 고딕" panose="020B0503020000020004" pitchFamily="50" charset="-127"/>
                    <a:cs typeface="+mn-cs"/>
                    <a:hlinkClick r:id="rId3"/>
                  </a:rPr>
                  <a:t>https://gymnasium.farama.org/api/env/</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 입니다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Env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클래스의 맨 처음 메소드인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step</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은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action</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을 인자로 받고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next observation, reward</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를 </a:t>
                </a:r>
                <a:r>
                  <a:rPr kumimoji="1" lang="ko-KR" altLang="en-US" sz="1200" b="0" i="0" kern="1200" dirty="0" err="1">
                    <a:solidFill>
                      <a:schemeClr val="tx1"/>
                    </a:solidFill>
                    <a:effectLst/>
                    <a:latin typeface="맑은 고딕" panose="020B0503020000020004" pitchFamily="50" charset="-127"/>
                    <a:ea typeface="맑은 고딕" panose="020B0503020000020004" pitchFamily="50" charset="-127"/>
                    <a:cs typeface="+mn-cs"/>
                  </a:rPr>
                  <a:t>리턴합니다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이때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observation</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은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state</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과 거의 비슷한 것이라고 해석 가능합니다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p>
              <a:p>
                <a:b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br>
                <a:endPar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endParaRPr>
              </a:p>
              <a:p>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또한 환경모델의 의미에 대해서도 찾아보았습니다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state, action</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이 주어졌을 때</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next state</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과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reward</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를 예측하는 모델을 환경모델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(model of the environment)</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이라고 하고 있습니다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p>
              <a:p>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- 3_environment_model.png</a:t>
                </a:r>
              </a:p>
              <a:p>
                <a:b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br>
                <a:endPar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endParaRPr>
              </a:p>
              <a:p>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출처는 강화학습의 교과서로 많이 활용되는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Sutton</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의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"Reinforcement Learning" (</a:t>
                </a:r>
                <a:r>
                  <a:rPr kumimoji="1" lang="en-US" altLang="ko-KR" sz="1200" b="0" i="0" u="sng" kern="1200" dirty="0">
                    <a:solidFill>
                      <a:schemeClr val="tx1"/>
                    </a:solidFill>
                    <a:effectLst/>
                    <a:latin typeface="맑은 고딕" panose="020B0503020000020004" pitchFamily="50" charset="-127"/>
                    <a:ea typeface="맑은 고딕" panose="020B0503020000020004" pitchFamily="50" charset="-127"/>
                    <a:cs typeface="+mn-cs"/>
                    <a:hlinkClick r:id="rId4"/>
                  </a:rPr>
                  <a:t>https://web.stanford.edu/class/psych209/Readings/SuttonBartoIPRLBook2ndEd.pdf</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1</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장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3</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절입니다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이 책의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3</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장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5</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절과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6</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절에 해당 내용이 더 자세히 나오고 있는데</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강화학습의 배경이 되는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(finite) MDP</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가 구성되려면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p(s',</a:t>
                </a:r>
                <a:r>
                  <a:rPr kumimoji="1" lang="en-US" altLang="ko-KR" sz="1200" b="0" i="0" kern="1200" dirty="0" err="1">
                    <a:solidFill>
                      <a:schemeClr val="tx1"/>
                    </a:solidFill>
                    <a:effectLst/>
                    <a:latin typeface="맑은 고딕" panose="020B0503020000020004" pitchFamily="50" charset="-127"/>
                    <a:ea typeface="맑은 고딕" panose="020B0503020000020004" pitchFamily="50" charset="-127"/>
                    <a:cs typeface="+mn-cs"/>
                  </a:rPr>
                  <a:t>r|s,a</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가 필요하다고 되어 있습니다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이를 통해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p(s'|</a:t>
                </a:r>
                <a:r>
                  <a:rPr kumimoji="1" lang="en-US" altLang="ko-KR" sz="1200" b="0" i="0" kern="1200" dirty="0" err="1">
                    <a:solidFill>
                      <a:schemeClr val="tx1"/>
                    </a:solidFill>
                    <a:effectLst/>
                    <a:latin typeface="맑은 고딕" panose="020B0503020000020004" pitchFamily="50" charset="-127"/>
                    <a:ea typeface="맑은 고딕" panose="020B0503020000020004" pitchFamily="50" charset="-127"/>
                    <a:cs typeface="+mn-cs"/>
                  </a:rPr>
                  <a:t>s,a</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와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r(</a:t>
                </a:r>
                <a:r>
                  <a:rPr kumimoji="1" lang="en-US" altLang="ko-KR" sz="1200" b="0" i="0" kern="1200" dirty="0" err="1">
                    <a:solidFill>
                      <a:schemeClr val="tx1"/>
                    </a:solidFill>
                    <a:effectLst/>
                    <a:latin typeface="맑은 고딕" panose="020B0503020000020004" pitchFamily="50" charset="-127"/>
                    <a:ea typeface="맑은 고딕" panose="020B0503020000020004" pitchFamily="50" charset="-127"/>
                    <a:cs typeface="+mn-cs"/>
                  </a:rPr>
                  <a:t>s,a</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을 계산할 수 있음이 식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(3.7), (3.8)</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에 설명되어 있습니다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p>
              <a:p>
                <a:b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br>
                <a:endPar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endParaRPr>
              </a:p>
              <a:p>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이것들에 따르면</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일반적인 강화학습에서 환경이 구성됨에 있어서 두 환경모델인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state transition probability p(s'|</a:t>
                </a:r>
                <a:r>
                  <a:rPr kumimoji="1" lang="en-US" altLang="ko-KR" sz="1200" b="0" i="0" kern="1200" dirty="0" err="1">
                    <a:solidFill>
                      <a:schemeClr val="tx1"/>
                    </a:solidFill>
                    <a:effectLst/>
                    <a:latin typeface="맑은 고딕" panose="020B0503020000020004" pitchFamily="50" charset="-127"/>
                    <a:ea typeface="맑은 고딕" panose="020B0503020000020004" pitchFamily="50" charset="-127"/>
                    <a:cs typeface="+mn-cs"/>
                  </a:rPr>
                  <a:t>s,a</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와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reward function r(</a:t>
                </a:r>
                <a:r>
                  <a:rPr kumimoji="1" lang="en-US" altLang="ko-KR" sz="1200" b="0" i="0" kern="1200" dirty="0" err="1">
                    <a:solidFill>
                      <a:schemeClr val="tx1"/>
                    </a:solidFill>
                    <a:effectLst/>
                    <a:latin typeface="맑은 고딕" panose="020B0503020000020004" pitchFamily="50" charset="-127"/>
                    <a:ea typeface="맑은 고딕" panose="020B0503020000020004" pitchFamily="50" charset="-127"/>
                    <a:cs typeface="+mn-cs"/>
                  </a:rPr>
                  <a:t>s,a</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이 반드시 정의되어야 함을 알 수 있을 것 같습니다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그리고 이 환경모델을 토대로 해야만 강화학습 모델을 만들 수 있을 것 같습니다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p>
              <a:p>
                <a:b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br>
                <a:endPar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endParaRPr>
              </a:p>
              <a:p>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DQN</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이나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DDPG</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와 같은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RL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알고리즘이 환경모델을 알아야 한다고 말하려는 것은 아닙니다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실제로 이 알고리즘들은 환경모델을 모르는 채로 환경을 추정해가며 학습합니다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(model-free).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하지만 일단 강화학습 문제가 성립하기 위해서는 환경모델이 구성되어 있어야 할 것 같다는 취지에서 </a:t>
                </a:r>
                <a:r>
                  <a:rPr kumimoji="1" lang="ko-KR" altLang="en-US" sz="1200" b="0" i="0" kern="1200" dirty="0" err="1">
                    <a:solidFill>
                      <a:schemeClr val="tx1"/>
                    </a:solidFill>
                    <a:effectLst/>
                    <a:latin typeface="맑은 고딕" panose="020B0503020000020004" pitchFamily="50" charset="-127"/>
                    <a:ea typeface="맑은 고딕" panose="020B0503020000020004" pitchFamily="50" charset="-127"/>
                    <a:cs typeface="+mn-cs"/>
                  </a:rPr>
                  <a:t>공유드립니다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p>
              <a:p>
                <a:b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br>
                <a:endPar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endParaRPr>
              </a:p>
              <a:p>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다만</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이상은 일반적인 강화학습에 대한 이야기이므로</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공정 상황에서 강화학습이 어떻게 적용될 수 있을지 하는 문제에 대해서는 더 찾아보겠습니다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p>
              <a:p>
                <a:b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br>
                <a:endPar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endParaRPr>
              </a:p>
              <a:p>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감사합니다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p>
              <a:p>
                <a:r>
                  <a:rPr kumimoji="1" lang="ko-KR" altLang="en-US" sz="1200" b="0" i="0" kern="1200" dirty="0" err="1">
                    <a:solidFill>
                      <a:schemeClr val="tx1"/>
                    </a:solidFill>
                    <a:effectLst/>
                    <a:latin typeface="맑은 고딕" panose="020B0503020000020004" pitchFamily="50" charset="-127"/>
                    <a:ea typeface="맑은 고딕" panose="020B0503020000020004" pitchFamily="50" charset="-127"/>
                    <a:cs typeface="+mn-cs"/>
                  </a:rPr>
                  <a:t>김선중</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 드림</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p>
              <a:p>
                <a:endParaRPr lang="en-US" altLang="ko-KR" dirty="0"/>
              </a:p>
            </p:txBody>
          </p:sp>
        </mc:Choice>
        <mc:Fallback xmlns="">
          <p:sp>
            <p:nvSpPr>
              <p:cNvPr id="3" name="슬라이드 노트 개체 틀 2">
                <a:extLst>
                  <a:ext uri="{FF2B5EF4-FFF2-40B4-BE49-F238E27FC236}">
                    <a16:creationId xmlns:a16="http://schemas.microsoft.com/office/drawing/2014/main" id="{DA150843-E663-57CD-7577-6F739DE9EB42}"/>
                  </a:ext>
                </a:extLst>
              </p:cNvPr>
              <p:cNvSpPr>
                <a:spLocks noGrp="1"/>
              </p:cNvSpPr>
              <p:nvPr>
                <p:ph type="body" idx="1"/>
              </p:nvPr>
            </p:nvSpPr>
            <p:spPr/>
            <p:txBody>
              <a:bodyPr/>
              <a:lstStyle/>
              <a:p>
                <a:pPr marL="180000" indent="-180000">
                  <a:buFont typeface="Arial" panose="020B0604020202020204" pitchFamily="34" charset="0"/>
                  <a:buChar char="•"/>
                </a:pPr>
                <a:r>
                  <a:rPr lang="en-US" altLang="ko-KR" sz="1200" dirty="0">
                    <a:latin typeface="+mn-ea"/>
                  </a:rPr>
                  <a:t>DQN</a:t>
                </a:r>
                <a:r>
                  <a:rPr lang="ko-KR" altLang="en-US" sz="1200" dirty="0">
                    <a:latin typeface="+mn-ea"/>
                  </a:rPr>
                  <a:t>과</a:t>
                </a:r>
                <a:r>
                  <a:rPr lang="en-US" altLang="ko-KR" sz="1200" dirty="0">
                    <a:latin typeface="+mn-ea"/>
                  </a:rPr>
                  <a:t> DDPG</a:t>
                </a:r>
                <a:r>
                  <a:rPr lang="ko-KR" altLang="en-US" sz="1200" dirty="0">
                    <a:latin typeface="+mn-ea"/>
                  </a:rPr>
                  <a:t>의 </a:t>
                </a:r>
                <a:r>
                  <a:rPr lang="en-US" altLang="ko-KR" sz="1200" dirty="0">
                    <a:latin typeface="+mn-ea"/>
                  </a:rPr>
                  <a:t>pseudo-code</a:t>
                </a:r>
                <a:r>
                  <a:rPr lang="ko-KR" altLang="en-US" sz="1200" dirty="0">
                    <a:latin typeface="+mn-ea"/>
                  </a:rPr>
                  <a:t>에서 </a:t>
                </a:r>
                <a:r>
                  <a:rPr lang="en-US" altLang="ko-KR" sz="1200" i="0" dirty="0">
                    <a:latin typeface="Cambria Math" panose="02040503050406030204" pitchFamily="18" charset="0"/>
                  </a:rPr>
                  <a:t>𝑠’</a:t>
                </a:r>
                <a:r>
                  <a:rPr lang="en-US" altLang="ko-KR" sz="1200" dirty="0">
                    <a:latin typeface="+mn-ea"/>
                  </a:rPr>
                  <a:t> </a:t>
                </a:r>
                <a:r>
                  <a:rPr lang="ko-KR" altLang="en-US" sz="1200" dirty="0">
                    <a:latin typeface="+mn-ea"/>
                  </a:rPr>
                  <a:t>혹은 </a:t>
                </a:r>
                <a:r>
                  <a:rPr lang="en-US" altLang="ko-KR" sz="1200" i="0" dirty="0">
                    <a:latin typeface="Cambria Math" panose="02040503050406030204" pitchFamily="18" charset="0"/>
                  </a:rPr>
                  <a:t>𝑠_(</a:t>
                </a:r>
                <a:r>
                  <a:rPr lang="en-US" altLang="ko-KR" sz="1200" b="0" i="0" dirty="0">
                    <a:latin typeface="Cambria Math" panose="02040503050406030204" pitchFamily="18" charset="0"/>
                  </a:rPr>
                  <a:t>𝑡+1)</a:t>
                </a:r>
                <a:r>
                  <a:rPr lang="ko-KR" altLang="en-US" sz="1200" dirty="0">
                    <a:latin typeface="+mn-ea"/>
                  </a:rPr>
                  <a:t>을 </a:t>
                </a:r>
                <a:r>
                  <a:rPr lang="en-US" altLang="ko-KR" sz="1200" dirty="0">
                    <a:latin typeface="+mn-ea"/>
                  </a:rPr>
                  <a:t>observe</a:t>
                </a:r>
                <a:r>
                  <a:rPr lang="ko-KR" altLang="en-US" sz="1200" dirty="0">
                    <a:latin typeface="+mn-ea"/>
                  </a:rPr>
                  <a:t>한다고 되어 있다</a:t>
                </a:r>
                <a:r>
                  <a:rPr lang="en-US" altLang="ko-KR" sz="1200" dirty="0">
                    <a:latin typeface="+mn-ea"/>
                  </a:rPr>
                  <a:t>. DQN </a:t>
                </a:r>
                <a:r>
                  <a:rPr lang="ko-KR" altLang="en-US" sz="1200" dirty="0">
                    <a:latin typeface="+mn-ea"/>
                  </a:rPr>
                  <a:t>논문에서의 </a:t>
                </a:r>
                <a:r>
                  <a:rPr lang="en-US" altLang="ko-KR" sz="1200" dirty="0">
                    <a:latin typeface="+mn-ea"/>
                  </a:rPr>
                  <a:t>DQN</a:t>
                </a:r>
                <a:r>
                  <a:rPr lang="ko-KR" altLang="en-US" sz="1200" dirty="0">
                    <a:latin typeface="+mn-ea"/>
                  </a:rPr>
                  <a:t>은 </a:t>
                </a:r>
                <a:r>
                  <a:rPr lang="en-US" altLang="ko-KR" sz="1200" dirty="0" err="1">
                    <a:latin typeface="+mn-ea"/>
                  </a:rPr>
                  <a:t>atari</a:t>
                </a:r>
                <a:r>
                  <a:rPr lang="en-US" altLang="ko-KR" sz="1200" dirty="0">
                    <a:latin typeface="+mn-ea"/>
                  </a:rPr>
                  <a:t> </a:t>
                </a:r>
                <a:r>
                  <a:rPr lang="ko-KR" altLang="en-US" sz="1200" dirty="0">
                    <a:latin typeface="+mn-ea"/>
                  </a:rPr>
                  <a:t>문제를 푸는 것이므로 바로 다음 순간의 화면을 </a:t>
                </a:r>
                <a:r>
                  <a:rPr lang="en-US" altLang="ko-KR" sz="1200" dirty="0">
                    <a:latin typeface="+mn-ea"/>
                  </a:rPr>
                  <a:t>CNN</a:t>
                </a:r>
                <a:r>
                  <a:rPr lang="ko-KR" altLang="en-US" sz="1200" dirty="0">
                    <a:latin typeface="+mn-ea"/>
                  </a:rPr>
                  <a:t>으로 인식할 수 있고 그렇게 </a:t>
                </a:r>
                <a:r>
                  <a:rPr lang="en-US" altLang="ko-KR" sz="1200" dirty="0">
                    <a:latin typeface="+mn-ea"/>
                  </a:rPr>
                  <a:t>next state</a:t>
                </a:r>
                <a:r>
                  <a:rPr lang="ko-KR" altLang="en-US" sz="1200" dirty="0">
                    <a:latin typeface="+mn-ea"/>
                  </a:rPr>
                  <a:t>를 정하는 식으로 되어 있다</a:t>
                </a:r>
                <a:r>
                  <a:rPr lang="en-US" altLang="ko-KR" sz="1200" dirty="0">
                    <a:latin typeface="+mn-ea"/>
                  </a:rPr>
                  <a:t>. </a:t>
                </a:r>
                <a:r>
                  <a:rPr lang="ko-KR" altLang="en-US" sz="1200" dirty="0">
                    <a:latin typeface="+mn-ea"/>
                  </a:rPr>
                  <a:t>즉 </a:t>
                </a:r>
                <a:r>
                  <a:rPr lang="en-US" altLang="ko-KR" sz="1200" dirty="0">
                    <a:latin typeface="+mn-ea"/>
                  </a:rPr>
                  <a:t>emulator</a:t>
                </a:r>
                <a:r>
                  <a:rPr lang="ko-KR" altLang="en-US" sz="1200" dirty="0">
                    <a:latin typeface="+mn-ea"/>
                  </a:rPr>
                  <a:t>가 있어서 문제가 없다</a:t>
                </a:r>
                <a:r>
                  <a:rPr lang="en-US" altLang="ko-KR" sz="1200" dirty="0">
                    <a:latin typeface="+mn-ea"/>
                  </a:rPr>
                  <a:t>.</a:t>
                </a:r>
              </a:p>
              <a:p>
                <a:pPr marL="180000" indent="-180000">
                  <a:buFont typeface="Arial" panose="020B0604020202020204" pitchFamily="34" charset="0"/>
                  <a:buChar char="•"/>
                </a:pPr>
                <a:r>
                  <a:rPr lang="en-US" altLang="ko-KR" sz="1200" dirty="0">
                    <a:latin typeface="+mn-ea"/>
                  </a:rPr>
                  <a:t>DDQN </a:t>
                </a:r>
                <a:r>
                  <a:rPr lang="ko-KR" altLang="en-US" sz="1200" dirty="0">
                    <a:latin typeface="+mn-ea"/>
                  </a:rPr>
                  <a:t>논문에서는 </a:t>
                </a:r>
                <a:r>
                  <a:rPr lang="en-US" altLang="ko-KR" sz="1200" dirty="0">
                    <a:latin typeface="+mn-ea"/>
                  </a:rPr>
                  <a:t>cartpole, gripper(</a:t>
                </a:r>
                <a:r>
                  <a:rPr lang="ko-KR" altLang="en-US" sz="1200" dirty="0" err="1">
                    <a:latin typeface="+mn-ea"/>
                  </a:rPr>
                  <a:t>로봇팔</a:t>
                </a:r>
                <a:r>
                  <a:rPr lang="en-US" altLang="ko-KR" sz="1200" dirty="0">
                    <a:latin typeface="+mn-ea"/>
                  </a:rPr>
                  <a:t>), puck striking, locomotion(</a:t>
                </a:r>
                <a:r>
                  <a:rPr lang="ko-KR" altLang="en-US" sz="1200" dirty="0">
                    <a:latin typeface="+mn-ea"/>
                  </a:rPr>
                  <a:t>자율보행</a:t>
                </a:r>
                <a:r>
                  <a:rPr lang="en-US" altLang="ko-KR" sz="1200" dirty="0">
                    <a:latin typeface="+mn-ea"/>
                  </a:rPr>
                  <a:t>) </a:t>
                </a:r>
                <a:r>
                  <a:rPr lang="ko-KR" altLang="en-US" sz="1200" dirty="0">
                    <a:latin typeface="+mn-ea"/>
                  </a:rPr>
                  <a:t>등의 문제를 다뤘고 그때 </a:t>
                </a:r>
                <a:r>
                  <a:rPr lang="en-US" altLang="ko-KR" sz="1200" dirty="0">
                    <a:latin typeface="+mn-ea"/>
                  </a:rPr>
                  <a:t>emulator</a:t>
                </a:r>
                <a:r>
                  <a:rPr lang="ko-KR" altLang="en-US" sz="1200" dirty="0">
                    <a:latin typeface="+mn-ea"/>
                  </a:rPr>
                  <a:t>로서 물리엔진 </a:t>
                </a:r>
                <a:r>
                  <a:rPr lang="en-US" altLang="ko-KR" sz="1200" dirty="0" err="1">
                    <a:latin typeface="+mn-ea"/>
                  </a:rPr>
                  <a:t>MuJoCo</a:t>
                </a:r>
                <a:r>
                  <a:rPr lang="ko-KR" altLang="en-US" sz="1200" dirty="0">
                    <a:latin typeface="+mn-ea"/>
                  </a:rPr>
                  <a:t>를 사용했다고 되어 있다</a:t>
                </a:r>
                <a:r>
                  <a:rPr lang="en-US" altLang="ko-KR" sz="1200" dirty="0">
                    <a:latin typeface="+mn-ea"/>
                  </a:rPr>
                  <a:t>.</a:t>
                </a:r>
              </a:p>
              <a:p>
                <a:pPr marL="180000" indent="-180000">
                  <a:buFont typeface="Arial" panose="020B0604020202020204" pitchFamily="34" charset="0"/>
                  <a:buChar char="•"/>
                </a:pPr>
                <a:r>
                  <a:rPr lang="ko-KR" altLang="en-US" sz="1200" dirty="0">
                    <a:latin typeface="+mn-ea"/>
                  </a:rPr>
                  <a:t>하지만 일반적인 공정 문제에서는</a:t>
                </a:r>
                <a:r>
                  <a:rPr lang="en-US" altLang="ko-KR" sz="1200" dirty="0">
                    <a:latin typeface="+mn-ea"/>
                  </a:rPr>
                  <a:t>, next state</a:t>
                </a:r>
                <a:r>
                  <a:rPr lang="ko-KR" altLang="en-US" sz="1200" dirty="0">
                    <a:latin typeface="+mn-ea"/>
                  </a:rPr>
                  <a:t>는 모든 </a:t>
                </a:r>
                <a:r>
                  <a:rPr lang="en-US" altLang="ko-KR" sz="1200" dirty="0">
                    <a:latin typeface="+mn-ea"/>
                  </a:rPr>
                  <a:t>state</a:t>
                </a:r>
                <a:r>
                  <a:rPr lang="ko-KR" altLang="en-US" sz="1200" dirty="0">
                    <a:latin typeface="+mn-ea"/>
                  </a:rPr>
                  <a:t>를 실시간으로 측정하지 않는 이상 </a:t>
                </a:r>
                <a:r>
                  <a:rPr lang="en-US" altLang="ko-KR" sz="1200" dirty="0">
                    <a:latin typeface="+mn-ea"/>
                  </a:rPr>
                  <a:t>next state</a:t>
                </a:r>
                <a:r>
                  <a:rPr lang="ko-KR" altLang="en-US" sz="1200" dirty="0">
                    <a:latin typeface="+mn-ea"/>
                  </a:rPr>
                  <a:t>를 얻을 수 없다</a:t>
                </a:r>
                <a:r>
                  <a:rPr lang="en-US" altLang="ko-KR" sz="1200" dirty="0">
                    <a:latin typeface="+mn-ea"/>
                  </a:rPr>
                  <a:t>. </a:t>
                </a:r>
                <a:r>
                  <a:rPr lang="ko-KR" altLang="en-US" sz="1200" dirty="0">
                    <a:latin typeface="+mn-ea"/>
                  </a:rPr>
                  <a:t>학습 시에는 </a:t>
                </a:r>
                <a:r>
                  <a:rPr lang="ko-KR" altLang="en-US" sz="1200" dirty="0" err="1">
                    <a:latin typeface="+mn-ea"/>
                  </a:rPr>
                  <a:t>쌓여있는</a:t>
                </a:r>
                <a:r>
                  <a:rPr lang="ko-KR" altLang="en-US" sz="1200" dirty="0">
                    <a:latin typeface="+mn-ea"/>
                  </a:rPr>
                  <a:t> </a:t>
                </a:r>
                <a:r>
                  <a:rPr lang="en-US" altLang="ko-KR" sz="1200" dirty="0">
                    <a:latin typeface="+mn-ea"/>
                  </a:rPr>
                  <a:t>next state</a:t>
                </a:r>
                <a:r>
                  <a:rPr lang="ko-KR" altLang="en-US" sz="1200" dirty="0">
                    <a:latin typeface="+mn-ea"/>
                  </a:rPr>
                  <a:t>를 사용할 수 있겠고</a:t>
                </a:r>
                <a:r>
                  <a:rPr lang="en-US" altLang="ko-KR" sz="1200" dirty="0">
                    <a:latin typeface="+mn-ea"/>
                  </a:rPr>
                  <a:t>, </a:t>
                </a:r>
                <a:r>
                  <a:rPr lang="ko-KR" altLang="en-US" sz="1200" dirty="0">
                    <a:latin typeface="+mn-ea"/>
                  </a:rPr>
                  <a:t>이것이 일정 부분 도움이 될 수 있겠지만</a:t>
                </a:r>
                <a:r>
                  <a:rPr lang="en-US" altLang="ko-KR" sz="1200" dirty="0">
                    <a:latin typeface="+mn-ea"/>
                  </a:rPr>
                  <a:t>, test</a:t>
                </a:r>
                <a:r>
                  <a:rPr lang="ko-KR" altLang="en-US" sz="1200" dirty="0">
                    <a:latin typeface="+mn-ea"/>
                  </a:rPr>
                  <a:t>시에는 가능하지 않다</a:t>
                </a:r>
                <a:r>
                  <a:rPr lang="en-US" altLang="ko-KR" sz="1200" dirty="0">
                    <a:latin typeface="+mn-ea"/>
                  </a:rPr>
                  <a:t>.</a:t>
                </a:r>
              </a:p>
              <a:p>
                <a:endParaRPr lang="ko-KR" altLang="en-US" dirty="0"/>
              </a:p>
            </p:txBody>
          </p:sp>
        </mc:Fallback>
      </mc:AlternateContent>
      <p:sp>
        <p:nvSpPr>
          <p:cNvPr id="4" name="슬라이드 번호 개체 틀 3">
            <a:extLst>
              <a:ext uri="{FF2B5EF4-FFF2-40B4-BE49-F238E27FC236}">
                <a16:creationId xmlns:a16="http://schemas.microsoft.com/office/drawing/2014/main" id="{00BA3957-2B0D-4CB0-27CF-AF4651511217}"/>
              </a:ext>
            </a:extLst>
          </p:cNvPr>
          <p:cNvSpPr>
            <a:spLocks noGrp="1"/>
          </p:cNvSpPr>
          <p:nvPr>
            <p:ph type="sldNum" sz="quarter" idx="5"/>
          </p:nvPr>
        </p:nvSpPr>
        <p:spPr/>
        <p:txBody>
          <a:bodyPr/>
          <a:lstStyle/>
          <a:p>
            <a:pPr>
              <a:defRPr/>
            </a:pPr>
            <a:fld id="{79642909-6448-426E-9ED7-EFF6CDC2E25C}" type="slidenum">
              <a:rPr lang="ko-KR" altLang="en-US" smtClean="0"/>
              <a:pPr>
                <a:defRPr/>
              </a:pPr>
              <a:t>43</a:t>
            </a:fld>
            <a:endParaRPr lang="en-US" altLang="ko-KR" dirty="0"/>
          </a:p>
        </p:txBody>
      </p:sp>
    </p:spTree>
    <p:extLst>
      <p:ext uri="{BB962C8B-B14F-4D97-AF65-F5344CB8AC3E}">
        <p14:creationId xmlns:p14="http://schemas.microsoft.com/office/powerpoint/2010/main" val="3464957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50D796-0F46-14BE-E9F8-183701581497}"/>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66EB86FA-5446-0A66-4A87-27DF4E9F46BD}"/>
              </a:ext>
            </a:extLst>
          </p:cNvPr>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슬라이드 노트 개체 틀 2">
                <a:extLst>
                  <a:ext uri="{FF2B5EF4-FFF2-40B4-BE49-F238E27FC236}">
                    <a16:creationId xmlns:a16="http://schemas.microsoft.com/office/drawing/2014/main" id="{2FFCDD10-044D-C0DA-D58B-67A003B32266}"/>
                  </a:ext>
                </a:extLst>
              </p:cNvPr>
              <p:cNvSpPr>
                <a:spLocks noGrp="1"/>
              </p:cNvSpPr>
              <p:nvPr>
                <p:ph type="body" idx="1"/>
              </p:nvPr>
            </p:nvSpPr>
            <p:spPr/>
            <p:txBody>
              <a:bodyPr/>
              <a:lstStyle/>
              <a:p>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안녕하십니까</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endParaRPr lang="ko-KR" altLang="en-US" dirty="0">
                  <a:effectLst/>
                </a:endParaRPr>
              </a:p>
              <a:p>
                <a:r>
                  <a:rPr kumimoji="1" lang="ko-KR" altLang="en-US" sz="1200" b="0" i="0" kern="1200" dirty="0" err="1">
                    <a:solidFill>
                      <a:schemeClr val="tx1"/>
                    </a:solidFill>
                    <a:effectLst/>
                    <a:latin typeface="맑은 고딕" panose="020B0503020000020004" pitchFamily="50" charset="-127"/>
                    <a:ea typeface="맑은 고딕" panose="020B0503020000020004" pitchFamily="50" charset="-127"/>
                    <a:cs typeface="+mn-cs"/>
                  </a:rPr>
                  <a:t>김선중</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 선임입니다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p>
              <a:p>
                <a:b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br>
                <a:endPar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endParaRPr>
              </a:p>
              <a:p>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파이썬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gymnasium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라이브러리에서</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환경이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state transition</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과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reward</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를 제공한다는 것에 대한 근거를 찾아보았습니다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p>
              <a:p>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- 1_gym_step_1.png</a:t>
                </a:r>
              </a:p>
              <a:p>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- 2_gym_step_2.png</a:t>
                </a:r>
              </a:p>
              <a:p>
                <a:b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br>
                <a:endPar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endParaRPr>
              </a:p>
              <a:p>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출처는 </a:t>
                </a:r>
                <a:r>
                  <a:rPr kumimoji="1" lang="en-US" altLang="ko-KR" sz="1200" b="0" i="0" u="sng" kern="1200" dirty="0">
                    <a:solidFill>
                      <a:schemeClr val="tx1"/>
                    </a:solidFill>
                    <a:effectLst/>
                    <a:latin typeface="맑은 고딕" panose="020B0503020000020004" pitchFamily="50" charset="-127"/>
                    <a:ea typeface="맑은 고딕" panose="020B0503020000020004" pitchFamily="50" charset="-127"/>
                    <a:cs typeface="+mn-cs"/>
                    <a:hlinkClick r:id="rId3"/>
                  </a:rPr>
                  <a:t>https://gymnasium.farama.org/api/env/</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 입니다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Env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클래스의 맨 처음 메소드인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step</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은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action</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을 인자로 받고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next observation, reward</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를 </a:t>
                </a:r>
                <a:r>
                  <a:rPr kumimoji="1" lang="ko-KR" altLang="en-US" sz="1200" b="0" i="0" kern="1200" dirty="0" err="1">
                    <a:solidFill>
                      <a:schemeClr val="tx1"/>
                    </a:solidFill>
                    <a:effectLst/>
                    <a:latin typeface="맑은 고딕" panose="020B0503020000020004" pitchFamily="50" charset="-127"/>
                    <a:ea typeface="맑은 고딕" panose="020B0503020000020004" pitchFamily="50" charset="-127"/>
                    <a:cs typeface="+mn-cs"/>
                  </a:rPr>
                  <a:t>리턴합니다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이때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observation</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은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state</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과 거의 비슷한 것이라고 해석 가능합니다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p>
              <a:p>
                <a:b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br>
                <a:endPar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endParaRPr>
              </a:p>
              <a:p>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또한 환경모델의 의미에 대해서도 찾아보았습니다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state, action</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이 주어졌을 때</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next state</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과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reward</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를 예측하는 모델을 환경모델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(model of the environment)</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이라고 하고 있습니다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p>
              <a:p>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- 3_environment_model.png</a:t>
                </a:r>
              </a:p>
              <a:p>
                <a:b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br>
                <a:endPar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endParaRPr>
              </a:p>
              <a:p>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출처는 강화학습의 교과서로 많이 활용되는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Sutton</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의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"Reinforcement Learning" (</a:t>
                </a:r>
                <a:r>
                  <a:rPr kumimoji="1" lang="en-US" altLang="ko-KR" sz="1200" b="0" i="0" u="sng" kern="1200" dirty="0">
                    <a:solidFill>
                      <a:schemeClr val="tx1"/>
                    </a:solidFill>
                    <a:effectLst/>
                    <a:latin typeface="맑은 고딕" panose="020B0503020000020004" pitchFamily="50" charset="-127"/>
                    <a:ea typeface="맑은 고딕" panose="020B0503020000020004" pitchFamily="50" charset="-127"/>
                    <a:cs typeface="+mn-cs"/>
                    <a:hlinkClick r:id="rId4"/>
                  </a:rPr>
                  <a:t>https://web.stanford.edu/class/psych209/Readings/SuttonBartoIPRLBook2ndEd.pdf</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1</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장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3</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절입니다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이 책의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3</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장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5</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절과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6</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절에 해당 내용이 더 자세히 나오고 있는데</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강화학습의 배경이 되는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(finite) MDP</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가 구성되려면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p(s',</a:t>
                </a:r>
                <a:r>
                  <a:rPr kumimoji="1" lang="en-US" altLang="ko-KR" sz="1200" b="0" i="0" kern="1200" dirty="0" err="1">
                    <a:solidFill>
                      <a:schemeClr val="tx1"/>
                    </a:solidFill>
                    <a:effectLst/>
                    <a:latin typeface="맑은 고딕" panose="020B0503020000020004" pitchFamily="50" charset="-127"/>
                    <a:ea typeface="맑은 고딕" panose="020B0503020000020004" pitchFamily="50" charset="-127"/>
                    <a:cs typeface="+mn-cs"/>
                  </a:rPr>
                  <a:t>r|s,a</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가 필요하다고 되어 있습니다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이를 통해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p(s'|</a:t>
                </a:r>
                <a:r>
                  <a:rPr kumimoji="1" lang="en-US" altLang="ko-KR" sz="1200" b="0" i="0" kern="1200" dirty="0" err="1">
                    <a:solidFill>
                      <a:schemeClr val="tx1"/>
                    </a:solidFill>
                    <a:effectLst/>
                    <a:latin typeface="맑은 고딕" panose="020B0503020000020004" pitchFamily="50" charset="-127"/>
                    <a:ea typeface="맑은 고딕" panose="020B0503020000020004" pitchFamily="50" charset="-127"/>
                    <a:cs typeface="+mn-cs"/>
                  </a:rPr>
                  <a:t>s,a</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와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r(</a:t>
                </a:r>
                <a:r>
                  <a:rPr kumimoji="1" lang="en-US" altLang="ko-KR" sz="1200" b="0" i="0" kern="1200" dirty="0" err="1">
                    <a:solidFill>
                      <a:schemeClr val="tx1"/>
                    </a:solidFill>
                    <a:effectLst/>
                    <a:latin typeface="맑은 고딕" panose="020B0503020000020004" pitchFamily="50" charset="-127"/>
                    <a:ea typeface="맑은 고딕" panose="020B0503020000020004" pitchFamily="50" charset="-127"/>
                    <a:cs typeface="+mn-cs"/>
                  </a:rPr>
                  <a:t>s,a</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을 계산할 수 있음이 식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(3.7), (3.8)</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에 설명되어 있습니다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p>
              <a:p>
                <a:b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br>
                <a:endPar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endParaRPr>
              </a:p>
              <a:p>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이것들에 따르면</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일반적인 강화학습에서 환경이 구성됨에 있어서 두 환경모델인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state transition probability p(s'|</a:t>
                </a:r>
                <a:r>
                  <a:rPr kumimoji="1" lang="en-US" altLang="ko-KR" sz="1200" b="0" i="0" kern="1200" dirty="0" err="1">
                    <a:solidFill>
                      <a:schemeClr val="tx1"/>
                    </a:solidFill>
                    <a:effectLst/>
                    <a:latin typeface="맑은 고딕" panose="020B0503020000020004" pitchFamily="50" charset="-127"/>
                    <a:ea typeface="맑은 고딕" panose="020B0503020000020004" pitchFamily="50" charset="-127"/>
                    <a:cs typeface="+mn-cs"/>
                  </a:rPr>
                  <a:t>s,a</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와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reward function r(</a:t>
                </a:r>
                <a:r>
                  <a:rPr kumimoji="1" lang="en-US" altLang="ko-KR" sz="1200" b="0" i="0" kern="1200" dirty="0" err="1">
                    <a:solidFill>
                      <a:schemeClr val="tx1"/>
                    </a:solidFill>
                    <a:effectLst/>
                    <a:latin typeface="맑은 고딕" panose="020B0503020000020004" pitchFamily="50" charset="-127"/>
                    <a:ea typeface="맑은 고딕" panose="020B0503020000020004" pitchFamily="50" charset="-127"/>
                    <a:cs typeface="+mn-cs"/>
                  </a:rPr>
                  <a:t>s,a</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이 반드시 정의되어야 함을 알 수 있을 것 같습니다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그리고 이 환경모델을 토대로 해야만 강화학습 모델을 만들 수 있을 것 같습니다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p>
              <a:p>
                <a:b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br>
                <a:endPar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endParaRPr>
              </a:p>
              <a:p>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DQN</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이나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DDPG</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와 같은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RL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알고리즘이 환경모델을 알아야 한다고 말하려는 것은 아닙니다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실제로 이 알고리즘들은 환경모델을 모르는 채로 환경을 추정해가며 학습합니다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(model-free).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하지만 일단 강화학습 문제가 성립하기 위해서는 환경모델이 구성되어 있어야 할 것 같다는 취지에서 </a:t>
                </a:r>
                <a:r>
                  <a:rPr kumimoji="1" lang="ko-KR" altLang="en-US" sz="1200" b="0" i="0" kern="1200" dirty="0" err="1">
                    <a:solidFill>
                      <a:schemeClr val="tx1"/>
                    </a:solidFill>
                    <a:effectLst/>
                    <a:latin typeface="맑은 고딕" panose="020B0503020000020004" pitchFamily="50" charset="-127"/>
                    <a:ea typeface="맑은 고딕" panose="020B0503020000020004" pitchFamily="50" charset="-127"/>
                    <a:cs typeface="+mn-cs"/>
                  </a:rPr>
                  <a:t>공유드립니다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p>
              <a:p>
                <a:b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br>
                <a:endPar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endParaRPr>
              </a:p>
              <a:p>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다만</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이상은 일반적인 강화학습에 대한 이야기이므로</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공정 상황에서 강화학습이 어떻게 적용될 수 있을지 하는 문제에 대해서는 더 찾아보겠습니다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p>
              <a:p>
                <a:b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br>
                <a:endPar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endParaRPr>
              </a:p>
              <a:p>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감사합니다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p>
              <a:p>
                <a:r>
                  <a:rPr kumimoji="1" lang="ko-KR" altLang="en-US" sz="1200" b="0" i="0" kern="1200" dirty="0" err="1">
                    <a:solidFill>
                      <a:schemeClr val="tx1"/>
                    </a:solidFill>
                    <a:effectLst/>
                    <a:latin typeface="맑은 고딕" panose="020B0503020000020004" pitchFamily="50" charset="-127"/>
                    <a:ea typeface="맑은 고딕" panose="020B0503020000020004" pitchFamily="50" charset="-127"/>
                    <a:cs typeface="+mn-cs"/>
                  </a:rPr>
                  <a:t>김선중</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 드림</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p>
              <a:p>
                <a:endParaRPr lang="en-US" altLang="ko-KR" dirty="0"/>
              </a:p>
            </p:txBody>
          </p:sp>
        </mc:Choice>
        <mc:Fallback xmlns="">
          <p:sp>
            <p:nvSpPr>
              <p:cNvPr id="3" name="슬라이드 노트 개체 틀 2">
                <a:extLst>
                  <a:ext uri="{FF2B5EF4-FFF2-40B4-BE49-F238E27FC236}">
                    <a16:creationId xmlns:a16="http://schemas.microsoft.com/office/drawing/2014/main" id="{DA150843-E663-57CD-7577-6F739DE9EB42}"/>
                  </a:ext>
                </a:extLst>
              </p:cNvPr>
              <p:cNvSpPr>
                <a:spLocks noGrp="1"/>
              </p:cNvSpPr>
              <p:nvPr>
                <p:ph type="body" idx="1"/>
              </p:nvPr>
            </p:nvSpPr>
            <p:spPr/>
            <p:txBody>
              <a:bodyPr/>
              <a:lstStyle/>
              <a:p>
                <a:pPr marL="180000" indent="-180000">
                  <a:buFont typeface="Arial" panose="020B0604020202020204" pitchFamily="34" charset="0"/>
                  <a:buChar char="•"/>
                </a:pPr>
                <a:r>
                  <a:rPr lang="en-US" altLang="ko-KR" sz="1200" dirty="0">
                    <a:latin typeface="+mn-ea"/>
                  </a:rPr>
                  <a:t>DQN</a:t>
                </a:r>
                <a:r>
                  <a:rPr lang="ko-KR" altLang="en-US" sz="1200" dirty="0">
                    <a:latin typeface="+mn-ea"/>
                  </a:rPr>
                  <a:t>과</a:t>
                </a:r>
                <a:r>
                  <a:rPr lang="en-US" altLang="ko-KR" sz="1200" dirty="0">
                    <a:latin typeface="+mn-ea"/>
                  </a:rPr>
                  <a:t> DDPG</a:t>
                </a:r>
                <a:r>
                  <a:rPr lang="ko-KR" altLang="en-US" sz="1200" dirty="0">
                    <a:latin typeface="+mn-ea"/>
                  </a:rPr>
                  <a:t>의 </a:t>
                </a:r>
                <a:r>
                  <a:rPr lang="en-US" altLang="ko-KR" sz="1200" dirty="0">
                    <a:latin typeface="+mn-ea"/>
                  </a:rPr>
                  <a:t>pseudo-code</a:t>
                </a:r>
                <a:r>
                  <a:rPr lang="ko-KR" altLang="en-US" sz="1200" dirty="0">
                    <a:latin typeface="+mn-ea"/>
                  </a:rPr>
                  <a:t>에서 </a:t>
                </a:r>
                <a:r>
                  <a:rPr lang="en-US" altLang="ko-KR" sz="1200" i="0" dirty="0">
                    <a:latin typeface="Cambria Math" panose="02040503050406030204" pitchFamily="18" charset="0"/>
                  </a:rPr>
                  <a:t>𝑠’</a:t>
                </a:r>
                <a:r>
                  <a:rPr lang="en-US" altLang="ko-KR" sz="1200" dirty="0">
                    <a:latin typeface="+mn-ea"/>
                  </a:rPr>
                  <a:t> </a:t>
                </a:r>
                <a:r>
                  <a:rPr lang="ko-KR" altLang="en-US" sz="1200" dirty="0">
                    <a:latin typeface="+mn-ea"/>
                  </a:rPr>
                  <a:t>혹은 </a:t>
                </a:r>
                <a:r>
                  <a:rPr lang="en-US" altLang="ko-KR" sz="1200" i="0" dirty="0">
                    <a:latin typeface="Cambria Math" panose="02040503050406030204" pitchFamily="18" charset="0"/>
                  </a:rPr>
                  <a:t>𝑠_(</a:t>
                </a:r>
                <a:r>
                  <a:rPr lang="en-US" altLang="ko-KR" sz="1200" b="0" i="0" dirty="0">
                    <a:latin typeface="Cambria Math" panose="02040503050406030204" pitchFamily="18" charset="0"/>
                  </a:rPr>
                  <a:t>𝑡+1)</a:t>
                </a:r>
                <a:r>
                  <a:rPr lang="ko-KR" altLang="en-US" sz="1200" dirty="0">
                    <a:latin typeface="+mn-ea"/>
                  </a:rPr>
                  <a:t>을 </a:t>
                </a:r>
                <a:r>
                  <a:rPr lang="en-US" altLang="ko-KR" sz="1200" dirty="0">
                    <a:latin typeface="+mn-ea"/>
                  </a:rPr>
                  <a:t>observe</a:t>
                </a:r>
                <a:r>
                  <a:rPr lang="ko-KR" altLang="en-US" sz="1200" dirty="0">
                    <a:latin typeface="+mn-ea"/>
                  </a:rPr>
                  <a:t>한다고 되어 있다</a:t>
                </a:r>
                <a:r>
                  <a:rPr lang="en-US" altLang="ko-KR" sz="1200" dirty="0">
                    <a:latin typeface="+mn-ea"/>
                  </a:rPr>
                  <a:t>. DQN </a:t>
                </a:r>
                <a:r>
                  <a:rPr lang="ko-KR" altLang="en-US" sz="1200" dirty="0">
                    <a:latin typeface="+mn-ea"/>
                  </a:rPr>
                  <a:t>논문에서의 </a:t>
                </a:r>
                <a:r>
                  <a:rPr lang="en-US" altLang="ko-KR" sz="1200" dirty="0">
                    <a:latin typeface="+mn-ea"/>
                  </a:rPr>
                  <a:t>DQN</a:t>
                </a:r>
                <a:r>
                  <a:rPr lang="ko-KR" altLang="en-US" sz="1200" dirty="0">
                    <a:latin typeface="+mn-ea"/>
                  </a:rPr>
                  <a:t>은 </a:t>
                </a:r>
                <a:r>
                  <a:rPr lang="en-US" altLang="ko-KR" sz="1200" dirty="0" err="1">
                    <a:latin typeface="+mn-ea"/>
                  </a:rPr>
                  <a:t>atari</a:t>
                </a:r>
                <a:r>
                  <a:rPr lang="en-US" altLang="ko-KR" sz="1200" dirty="0">
                    <a:latin typeface="+mn-ea"/>
                  </a:rPr>
                  <a:t> </a:t>
                </a:r>
                <a:r>
                  <a:rPr lang="ko-KR" altLang="en-US" sz="1200" dirty="0">
                    <a:latin typeface="+mn-ea"/>
                  </a:rPr>
                  <a:t>문제를 푸는 것이므로 바로 다음 순간의 화면을 </a:t>
                </a:r>
                <a:r>
                  <a:rPr lang="en-US" altLang="ko-KR" sz="1200" dirty="0">
                    <a:latin typeface="+mn-ea"/>
                  </a:rPr>
                  <a:t>CNN</a:t>
                </a:r>
                <a:r>
                  <a:rPr lang="ko-KR" altLang="en-US" sz="1200" dirty="0">
                    <a:latin typeface="+mn-ea"/>
                  </a:rPr>
                  <a:t>으로 인식할 수 있고 그렇게 </a:t>
                </a:r>
                <a:r>
                  <a:rPr lang="en-US" altLang="ko-KR" sz="1200" dirty="0">
                    <a:latin typeface="+mn-ea"/>
                  </a:rPr>
                  <a:t>next state</a:t>
                </a:r>
                <a:r>
                  <a:rPr lang="ko-KR" altLang="en-US" sz="1200" dirty="0">
                    <a:latin typeface="+mn-ea"/>
                  </a:rPr>
                  <a:t>를 정하는 식으로 되어 있다</a:t>
                </a:r>
                <a:r>
                  <a:rPr lang="en-US" altLang="ko-KR" sz="1200" dirty="0">
                    <a:latin typeface="+mn-ea"/>
                  </a:rPr>
                  <a:t>. </a:t>
                </a:r>
                <a:r>
                  <a:rPr lang="ko-KR" altLang="en-US" sz="1200" dirty="0">
                    <a:latin typeface="+mn-ea"/>
                  </a:rPr>
                  <a:t>즉 </a:t>
                </a:r>
                <a:r>
                  <a:rPr lang="en-US" altLang="ko-KR" sz="1200" dirty="0">
                    <a:latin typeface="+mn-ea"/>
                  </a:rPr>
                  <a:t>emulator</a:t>
                </a:r>
                <a:r>
                  <a:rPr lang="ko-KR" altLang="en-US" sz="1200" dirty="0">
                    <a:latin typeface="+mn-ea"/>
                  </a:rPr>
                  <a:t>가 있어서 문제가 없다</a:t>
                </a:r>
                <a:r>
                  <a:rPr lang="en-US" altLang="ko-KR" sz="1200" dirty="0">
                    <a:latin typeface="+mn-ea"/>
                  </a:rPr>
                  <a:t>.</a:t>
                </a:r>
              </a:p>
              <a:p>
                <a:pPr marL="180000" indent="-180000">
                  <a:buFont typeface="Arial" panose="020B0604020202020204" pitchFamily="34" charset="0"/>
                  <a:buChar char="•"/>
                </a:pPr>
                <a:r>
                  <a:rPr lang="en-US" altLang="ko-KR" sz="1200" dirty="0">
                    <a:latin typeface="+mn-ea"/>
                  </a:rPr>
                  <a:t>DDQN </a:t>
                </a:r>
                <a:r>
                  <a:rPr lang="ko-KR" altLang="en-US" sz="1200" dirty="0">
                    <a:latin typeface="+mn-ea"/>
                  </a:rPr>
                  <a:t>논문에서는 </a:t>
                </a:r>
                <a:r>
                  <a:rPr lang="en-US" altLang="ko-KR" sz="1200" dirty="0">
                    <a:latin typeface="+mn-ea"/>
                  </a:rPr>
                  <a:t>cartpole, gripper(</a:t>
                </a:r>
                <a:r>
                  <a:rPr lang="ko-KR" altLang="en-US" sz="1200" dirty="0" err="1">
                    <a:latin typeface="+mn-ea"/>
                  </a:rPr>
                  <a:t>로봇팔</a:t>
                </a:r>
                <a:r>
                  <a:rPr lang="en-US" altLang="ko-KR" sz="1200" dirty="0">
                    <a:latin typeface="+mn-ea"/>
                  </a:rPr>
                  <a:t>), puck striking, locomotion(</a:t>
                </a:r>
                <a:r>
                  <a:rPr lang="ko-KR" altLang="en-US" sz="1200" dirty="0">
                    <a:latin typeface="+mn-ea"/>
                  </a:rPr>
                  <a:t>자율보행</a:t>
                </a:r>
                <a:r>
                  <a:rPr lang="en-US" altLang="ko-KR" sz="1200" dirty="0">
                    <a:latin typeface="+mn-ea"/>
                  </a:rPr>
                  <a:t>) </a:t>
                </a:r>
                <a:r>
                  <a:rPr lang="ko-KR" altLang="en-US" sz="1200" dirty="0">
                    <a:latin typeface="+mn-ea"/>
                  </a:rPr>
                  <a:t>등의 문제를 다뤘고 그때 </a:t>
                </a:r>
                <a:r>
                  <a:rPr lang="en-US" altLang="ko-KR" sz="1200" dirty="0">
                    <a:latin typeface="+mn-ea"/>
                  </a:rPr>
                  <a:t>emulator</a:t>
                </a:r>
                <a:r>
                  <a:rPr lang="ko-KR" altLang="en-US" sz="1200" dirty="0">
                    <a:latin typeface="+mn-ea"/>
                  </a:rPr>
                  <a:t>로서 물리엔진 </a:t>
                </a:r>
                <a:r>
                  <a:rPr lang="en-US" altLang="ko-KR" sz="1200" dirty="0" err="1">
                    <a:latin typeface="+mn-ea"/>
                  </a:rPr>
                  <a:t>MuJoCo</a:t>
                </a:r>
                <a:r>
                  <a:rPr lang="ko-KR" altLang="en-US" sz="1200" dirty="0">
                    <a:latin typeface="+mn-ea"/>
                  </a:rPr>
                  <a:t>를 사용했다고 되어 있다</a:t>
                </a:r>
                <a:r>
                  <a:rPr lang="en-US" altLang="ko-KR" sz="1200" dirty="0">
                    <a:latin typeface="+mn-ea"/>
                  </a:rPr>
                  <a:t>.</a:t>
                </a:r>
              </a:p>
              <a:p>
                <a:pPr marL="180000" indent="-180000">
                  <a:buFont typeface="Arial" panose="020B0604020202020204" pitchFamily="34" charset="0"/>
                  <a:buChar char="•"/>
                </a:pPr>
                <a:r>
                  <a:rPr lang="ko-KR" altLang="en-US" sz="1200" dirty="0">
                    <a:latin typeface="+mn-ea"/>
                  </a:rPr>
                  <a:t>하지만 일반적인 공정 문제에서는</a:t>
                </a:r>
                <a:r>
                  <a:rPr lang="en-US" altLang="ko-KR" sz="1200" dirty="0">
                    <a:latin typeface="+mn-ea"/>
                  </a:rPr>
                  <a:t>, next state</a:t>
                </a:r>
                <a:r>
                  <a:rPr lang="ko-KR" altLang="en-US" sz="1200" dirty="0">
                    <a:latin typeface="+mn-ea"/>
                  </a:rPr>
                  <a:t>는 모든 </a:t>
                </a:r>
                <a:r>
                  <a:rPr lang="en-US" altLang="ko-KR" sz="1200" dirty="0">
                    <a:latin typeface="+mn-ea"/>
                  </a:rPr>
                  <a:t>state</a:t>
                </a:r>
                <a:r>
                  <a:rPr lang="ko-KR" altLang="en-US" sz="1200" dirty="0">
                    <a:latin typeface="+mn-ea"/>
                  </a:rPr>
                  <a:t>를 실시간으로 측정하지 않는 이상 </a:t>
                </a:r>
                <a:r>
                  <a:rPr lang="en-US" altLang="ko-KR" sz="1200" dirty="0">
                    <a:latin typeface="+mn-ea"/>
                  </a:rPr>
                  <a:t>next state</a:t>
                </a:r>
                <a:r>
                  <a:rPr lang="ko-KR" altLang="en-US" sz="1200" dirty="0">
                    <a:latin typeface="+mn-ea"/>
                  </a:rPr>
                  <a:t>를 얻을 수 없다</a:t>
                </a:r>
                <a:r>
                  <a:rPr lang="en-US" altLang="ko-KR" sz="1200" dirty="0">
                    <a:latin typeface="+mn-ea"/>
                  </a:rPr>
                  <a:t>. </a:t>
                </a:r>
                <a:r>
                  <a:rPr lang="ko-KR" altLang="en-US" sz="1200" dirty="0">
                    <a:latin typeface="+mn-ea"/>
                  </a:rPr>
                  <a:t>학습 시에는 </a:t>
                </a:r>
                <a:r>
                  <a:rPr lang="ko-KR" altLang="en-US" sz="1200" dirty="0" err="1">
                    <a:latin typeface="+mn-ea"/>
                  </a:rPr>
                  <a:t>쌓여있는</a:t>
                </a:r>
                <a:r>
                  <a:rPr lang="ko-KR" altLang="en-US" sz="1200" dirty="0">
                    <a:latin typeface="+mn-ea"/>
                  </a:rPr>
                  <a:t> </a:t>
                </a:r>
                <a:r>
                  <a:rPr lang="en-US" altLang="ko-KR" sz="1200" dirty="0">
                    <a:latin typeface="+mn-ea"/>
                  </a:rPr>
                  <a:t>next state</a:t>
                </a:r>
                <a:r>
                  <a:rPr lang="ko-KR" altLang="en-US" sz="1200" dirty="0">
                    <a:latin typeface="+mn-ea"/>
                  </a:rPr>
                  <a:t>를 사용할 수 있겠고</a:t>
                </a:r>
                <a:r>
                  <a:rPr lang="en-US" altLang="ko-KR" sz="1200" dirty="0">
                    <a:latin typeface="+mn-ea"/>
                  </a:rPr>
                  <a:t>, </a:t>
                </a:r>
                <a:r>
                  <a:rPr lang="ko-KR" altLang="en-US" sz="1200" dirty="0">
                    <a:latin typeface="+mn-ea"/>
                  </a:rPr>
                  <a:t>이것이 일정 부분 도움이 될 수 있겠지만</a:t>
                </a:r>
                <a:r>
                  <a:rPr lang="en-US" altLang="ko-KR" sz="1200" dirty="0">
                    <a:latin typeface="+mn-ea"/>
                  </a:rPr>
                  <a:t>, test</a:t>
                </a:r>
                <a:r>
                  <a:rPr lang="ko-KR" altLang="en-US" sz="1200" dirty="0">
                    <a:latin typeface="+mn-ea"/>
                  </a:rPr>
                  <a:t>시에는 가능하지 않다</a:t>
                </a:r>
                <a:r>
                  <a:rPr lang="en-US" altLang="ko-KR" sz="1200" dirty="0">
                    <a:latin typeface="+mn-ea"/>
                  </a:rPr>
                  <a:t>.</a:t>
                </a:r>
              </a:p>
              <a:p>
                <a:endParaRPr lang="ko-KR" altLang="en-US" dirty="0"/>
              </a:p>
            </p:txBody>
          </p:sp>
        </mc:Fallback>
      </mc:AlternateContent>
      <p:sp>
        <p:nvSpPr>
          <p:cNvPr id="4" name="슬라이드 번호 개체 틀 3">
            <a:extLst>
              <a:ext uri="{FF2B5EF4-FFF2-40B4-BE49-F238E27FC236}">
                <a16:creationId xmlns:a16="http://schemas.microsoft.com/office/drawing/2014/main" id="{6DBDBF92-94BD-43AD-6E99-96F523BEAB87}"/>
              </a:ext>
            </a:extLst>
          </p:cNvPr>
          <p:cNvSpPr>
            <a:spLocks noGrp="1"/>
          </p:cNvSpPr>
          <p:nvPr>
            <p:ph type="sldNum" sz="quarter" idx="5"/>
          </p:nvPr>
        </p:nvSpPr>
        <p:spPr/>
        <p:txBody>
          <a:bodyPr/>
          <a:lstStyle/>
          <a:p>
            <a:pPr>
              <a:defRPr/>
            </a:pPr>
            <a:fld id="{79642909-6448-426E-9ED7-EFF6CDC2E25C}" type="slidenum">
              <a:rPr lang="ko-KR" altLang="en-US" smtClean="0"/>
              <a:pPr>
                <a:defRPr/>
              </a:pPr>
              <a:t>44</a:t>
            </a:fld>
            <a:endParaRPr lang="en-US" altLang="ko-KR" dirty="0"/>
          </a:p>
        </p:txBody>
      </p:sp>
    </p:spTree>
    <p:extLst>
      <p:ext uri="{BB962C8B-B14F-4D97-AF65-F5344CB8AC3E}">
        <p14:creationId xmlns:p14="http://schemas.microsoft.com/office/powerpoint/2010/main" val="385007221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30461A-FEF2-3324-EFAD-E0EE93FFCF20}"/>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3F765BCC-D7F3-8C5E-52FF-B6F906864B78}"/>
              </a:ext>
            </a:extLst>
          </p:cNvPr>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슬라이드 노트 개체 틀 2">
                <a:extLst>
                  <a:ext uri="{FF2B5EF4-FFF2-40B4-BE49-F238E27FC236}">
                    <a16:creationId xmlns:a16="http://schemas.microsoft.com/office/drawing/2014/main" id="{96988DF7-6CEF-D19C-03A9-1532EA0B3CFA}"/>
                  </a:ext>
                </a:extLst>
              </p:cNvPr>
              <p:cNvSpPr>
                <a:spLocks noGrp="1"/>
              </p:cNvSpPr>
              <p:nvPr>
                <p:ph type="body" idx="1"/>
              </p:nvPr>
            </p:nvSpPr>
            <p:spPr/>
            <p:txBody>
              <a:bodyPr/>
              <a:lstStyle/>
              <a:p>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안녕하십니까</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endParaRPr lang="ko-KR" altLang="en-US" dirty="0">
                  <a:effectLst/>
                </a:endParaRPr>
              </a:p>
              <a:p>
                <a:r>
                  <a:rPr kumimoji="1" lang="ko-KR" altLang="en-US" sz="1200" b="0" i="0" kern="1200" dirty="0" err="1">
                    <a:solidFill>
                      <a:schemeClr val="tx1"/>
                    </a:solidFill>
                    <a:effectLst/>
                    <a:latin typeface="맑은 고딕" panose="020B0503020000020004" pitchFamily="50" charset="-127"/>
                    <a:ea typeface="맑은 고딕" panose="020B0503020000020004" pitchFamily="50" charset="-127"/>
                    <a:cs typeface="+mn-cs"/>
                  </a:rPr>
                  <a:t>김선중</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 선임입니다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p>
              <a:p>
                <a:b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br>
                <a:endPar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endParaRPr>
              </a:p>
              <a:p>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파이썬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gymnasium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라이브러리에서</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환경이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state transition</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과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reward</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를 제공한다는 것에 대한 근거를 찾아보았습니다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p>
              <a:p>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- 1_gym_step_1.png</a:t>
                </a:r>
              </a:p>
              <a:p>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- 2_gym_step_2.png</a:t>
                </a:r>
              </a:p>
              <a:p>
                <a:b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br>
                <a:endPar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endParaRPr>
              </a:p>
              <a:p>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출처는 </a:t>
                </a:r>
                <a:r>
                  <a:rPr kumimoji="1" lang="en-US" altLang="ko-KR" sz="1200" b="0" i="0" u="sng" kern="1200" dirty="0">
                    <a:solidFill>
                      <a:schemeClr val="tx1"/>
                    </a:solidFill>
                    <a:effectLst/>
                    <a:latin typeface="맑은 고딕" panose="020B0503020000020004" pitchFamily="50" charset="-127"/>
                    <a:ea typeface="맑은 고딕" panose="020B0503020000020004" pitchFamily="50" charset="-127"/>
                    <a:cs typeface="+mn-cs"/>
                    <a:hlinkClick r:id="rId3"/>
                  </a:rPr>
                  <a:t>https://gymnasium.farama.org/api/env/</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 입니다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Env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클래스의 맨 처음 메소드인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step</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은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action</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을 인자로 받고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next observation, reward</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를 </a:t>
                </a:r>
                <a:r>
                  <a:rPr kumimoji="1" lang="ko-KR" altLang="en-US" sz="1200" b="0" i="0" kern="1200" dirty="0" err="1">
                    <a:solidFill>
                      <a:schemeClr val="tx1"/>
                    </a:solidFill>
                    <a:effectLst/>
                    <a:latin typeface="맑은 고딕" panose="020B0503020000020004" pitchFamily="50" charset="-127"/>
                    <a:ea typeface="맑은 고딕" panose="020B0503020000020004" pitchFamily="50" charset="-127"/>
                    <a:cs typeface="+mn-cs"/>
                  </a:rPr>
                  <a:t>리턴합니다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이때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observation</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은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state</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과 거의 비슷한 것이라고 해석 가능합니다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p>
              <a:p>
                <a:b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br>
                <a:endPar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endParaRPr>
              </a:p>
              <a:p>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또한 환경모델의 의미에 대해서도 찾아보았습니다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state, action</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이 주어졌을 때</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next state</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과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reward</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를 예측하는 모델을 환경모델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(model of the environment)</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이라고 하고 있습니다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p>
              <a:p>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- 3_environment_model.png</a:t>
                </a:r>
              </a:p>
              <a:p>
                <a:b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br>
                <a:endPar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endParaRPr>
              </a:p>
              <a:p>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출처는 강화학습의 교과서로 많이 활용되는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Sutton</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의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"Reinforcement Learning" (</a:t>
                </a:r>
                <a:r>
                  <a:rPr kumimoji="1" lang="en-US" altLang="ko-KR" sz="1200" b="0" i="0" u="sng" kern="1200" dirty="0">
                    <a:solidFill>
                      <a:schemeClr val="tx1"/>
                    </a:solidFill>
                    <a:effectLst/>
                    <a:latin typeface="맑은 고딕" panose="020B0503020000020004" pitchFamily="50" charset="-127"/>
                    <a:ea typeface="맑은 고딕" panose="020B0503020000020004" pitchFamily="50" charset="-127"/>
                    <a:cs typeface="+mn-cs"/>
                    <a:hlinkClick r:id="rId4"/>
                  </a:rPr>
                  <a:t>https://web.stanford.edu/class/psych209/Readings/SuttonBartoIPRLBook2ndEd.pdf</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1</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장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3</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절입니다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이 책의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3</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장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5</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절과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6</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절에 해당 내용이 더 자세히 나오고 있는데</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강화학습의 배경이 되는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(finite) MDP</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가 구성되려면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p(s',</a:t>
                </a:r>
                <a:r>
                  <a:rPr kumimoji="1" lang="en-US" altLang="ko-KR" sz="1200" b="0" i="0" kern="1200" dirty="0" err="1">
                    <a:solidFill>
                      <a:schemeClr val="tx1"/>
                    </a:solidFill>
                    <a:effectLst/>
                    <a:latin typeface="맑은 고딕" panose="020B0503020000020004" pitchFamily="50" charset="-127"/>
                    <a:ea typeface="맑은 고딕" panose="020B0503020000020004" pitchFamily="50" charset="-127"/>
                    <a:cs typeface="+mn-cs"/>
                  </a:rPr>
                  <a:t>r|s,a</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가 필요하다고 되어 있습니다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이를 통해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p(s'|</a:t>
                </a:r>
                <a:r>
                  <a:rPr kumimoji="1" lang="en-US" altLang="ko-KR" sz="1200" b="0" i="0" kern="1200" dirty="0" err="1">
                    <a:solidFill>
                      <a:schemeClr val="tx1"/>
                    </a:solidFill>
                    <a:effectLst/>
                    <a:latin typeface="맑은 고딕" panose="020B0503020000020004" pitchFamily="50" charset="-127"/>
                    <a:ea typeface="맑은 고딕" panose="020B0503020000020004" pitchFamily="50" charset="-127"/>
                    <a:cs typeface="+mn-cs"/>
                  </a:rPr>
                  <a:t>s,a</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와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r(</a:t>
                </a:r>
                <a:r>
                  <a:rPr kumimoji="1" lang="en-US" altLang="ko-KR" sz="1200" b="0" i="0" kern="1200" dirty="0" err="1">
                    <a:solidFill>
                      <a:schemeClr val="tx1"/>
                    </a:solidFill>
                    <a:effectLst/>
                    <a:latin typeface="맑은 고딕" panose="020B0503020000020004" pitchFamily="50" charset="-127"/>
                    <a:ea typeface="맑은 고딕" panose="020B0503020000020004" pitchFamily="50" charset="-127"/>
                    <a:cs typeface="+mn-cs"/>
                  </a:rPr>
                  <a:t>s,a</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을 계산할 수 있음이 식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(3.7), (3.8)</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에 설명되어 있습니다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p>
              <a:p>
                <a:b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br>
                <a:endPar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endParaRPr>
              </a:p>
              <a:p>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이것들에 따르면</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일반적인 강화학습에서 환경이 구성됨에 있어서 두 환경모델인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state transition probability p(s'|</a:t>
                </a:r>
                <a:r>
                  <a:rPr kumimoji="1" lang="en-US" altLang="ko-KR" sz="1200" b="0" i="0" kern="1200" dirty="0" err="1">
                    <a:solidFill>
                      <a:schemeClr val="tx1"/>
                    </a:solidFill>
                    <a:effectLst/>
                    <a:latin typeface="맑은 고딕" panose="020B0503020000020004" pitchFamily="50" charset="-127"/>
                    <a:ea typeface="맑은 고딕" panose="020B0503020000020004" pitchFamily="50" charset="-127"/>
                    <a:cs typeface="+mn-cs"/>
                  </a:rPr>
                  <a:t>s,a</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와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reward function r(</a:t>
                </a:r>
                <a:r>
                  <a:rPr kumimoji="1" lang="en-US" altLang="ko-KR" sz="1200" b="0" i="0" kern="1200" dirty="0" err="1">
                    <a:solidFill>
                      <a:schemeClr val="tx1"/>
                    </a:solidFill>
                    <a:effectLst/>
                    <a:latin typeface="맑은 고딕" panose="020B0503020000020004" pitchFamily="50" charset="-127"/>
                    <a:ea typeface="맑은 고딕" panose="020B0503020000020004" pitchFamily="50" charset="-127"/>
                    <a:cs typeface="+mn-cs"/>
                  </a:rPr>
                  <a:t>s,a</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이 반드시 정의되어야 함을 알 수 있을 것 같습니다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그리고 이 환경모델을 토대로 해야만 강화학습 모델을 만들 수 있을 것 같습니다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p>
              <a:p>
                <a:b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br>
                <a:endPar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endParaRPr>
              </a:p>
              <a:p>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DQN</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이나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DDPG</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와 같은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RL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알고리즘이 환경모델을 알아야 한다고 말하려는 것은 아닙니다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실제로 이 알고리즘들은 환경모델을 모르는 채로 환경을 추정해가며 학습합니다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(model-free).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하지만 일단 강화학습 문제가 성립하기 위해서는 환경모델이 구성되어 있어야 할 것 같다는 취지에서 </a:t>
                </a:r>
                <a:r>
                  <a:rPr kumimoji="1" lang="ko-KR" altLang="en-US" sz="1200" b="0" i="0" kern="1200" dirty="0" err="1">
                    <a:solidFill>
                      <a:schemeClr val="tx1"/>
                    </a:solidFill>
                    <a:effectLst/>
                    <a:latin typeface="맑은 고딕" panose="020B0503020000020004" pitchFamily="50" charset="-127"/>
                    <a:ea typeface="맑은 고딕" panose="020B0503020000020004" pitchFamily="50" charset="-127"/>
                    <a:cs typeface="+mn-cs"/>
                  </a:rPr>
                  <a:t>공유드립니다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p>
              <a:p>
                <a:b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br>
                <a:endPar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endParaRPr>
              </a:p>
              <a:p>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다만</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이상은 일반적인 강화학습에 대한 이야기이므로</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공정 상황에서 강화학습이 어떻게 적용될 수 있을지 하는 문제에 대해서는 더 찾아보겠습니다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p>
              <a:p>
                <a:b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br>
                <a:endPar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endParaRPr>
              </a:p>
              <a:p>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감사합니다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p>
              <a:p>
                <a:r>
                  <a:rPr kumimoji="1" lang="ko-KR" altLang="en-US" sz="1200" b="0" i="0" kern="1200" dirty="0" err="1">
                    <a:solidFill>
                      <a:schemeClr val="tx1"/>
                    </a:solidFill>
                    <a:effectLst/>
                    <a:latin typeface="맑은 고딕" panose="020B0503020000020004" pitchFamily="50" charset="-127"/>
                    <a:ea typeface="맑은 고딕" panose="020B0503020000020004" pitchFamily="50" charset="-127"/>
                    <a:cs typeface="+mn-cs"/>
                  </a:rPr>
                  <a:t>김선중</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 드림</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p>
              <a:p>
                <a:endParaRPr lang="en-US" altLang="ko-KR" dirty="0"/>
              </a:p>
            </p:txBody>
          </p:sp>
        </mc:Choice>
        <mc:Fallback xmlns="">
          <p:sp>
            <p:nvSpPr>
              <p:cNvPr id="3" name="슬라이드 노트 개체 틀 2">
                <a:extLst>
                  <a:ext uri="{FF2B5EF4-FFF2-40B4-BE49-F238E27FC236}">
                    <a16:creationId xmlns:a16="http://schemas.microsoft.com/office/drawing/2014/main" id="{DA150843-E663-57CD-7577-6F739DE9EB42}"/>
                  </a:ext>
                </a:extLst>
              </p:cNvPr>
              <p:cNvSpPr>
                <a:spLocks noGrp="1"/>
              </p:cNvSpPr>
              <p:nvPr>
                <p:ph type="body" idx="1"/>
              </p:nvPr>
            </p:nvSpPr>
            <p:spPr/>
            <p:txBody>
              <a:bodyPr/>
              <a:lstStyle/>
              <a:p>
                <a:pPr marL="180000" indent="-180000">
                  <a:buFont typeface="Arial" panose="020B0604020202020204" pitchFamily="34" charset="0"/>
                  <a:buChar char="•"/>
                </a:pPr>
                <a:r>
                  <a:rPr lang="en-US" altLang="ko-KR" sz="1200" dirty="0">
                    <a:latin typeface="+mn-ea"/>
                  </a:rPr>
                  <a:t>DQN</a:t>
                </a:r>
                <a:r>
                  <a:rPr lang="ko-KR" altLang="en-US" sz="1200" dirty="0">
                    <a:latin typeface="+mn-ea"/>
                  </a:rPr>
                  <a:t>과</a:t>
                </a:r>
                <a:r>
                  <a:rPr lang="en-US" altLang="ko-KR" sz="1200" dirty="0">
                    <a:latin typeface="+mn-ea"/>
                  </a:rPr>
                  <a:t> DDPG</a:t>
                </a:r>
                <a:r>
                  <a:rPr lang="ko-KR" altLang="en-US" sz="1200" dirty="0">
                    <a:latin typeface="+mn-ea"/>
                  </a:rPr>
                  <a:t>의 </a:t>
                </a:r>
                <a:r>
                  <a:rPr lang="en-US" altLang="ko-KR" sz="1200" dirty="0">
                    <a:latin typeface="+mn-ea"/>
                  </a:rPr>
                  <a:t>pseudo-code</a:t>
                </a:r>
                <a:r>
                  <a:rPr lang="ko-KR" altLang="en-US" sz="1200" dirty="0">
                    <a:latin typeface="+mn-ea"/>
                  </a:rPr>
                  <a:t>에서 </a:t>
                </a:r>
                <a:r>
                  <a:rPr lang="en-US" altLang="ko-KR" sz="1200" i="0" dirty="0">
                    <a:latin typeface="Cambria Math" panose="02040503050406030204" pitchFamily="18" charset="0"/>
                  </a:rPr>
                  <a:t>𝑠’</a:t>
                </a:r>
                <a:r>
                  <a:rPr lang="en-US" altLang="ko-KR" sz="1200" dirty="0">
                    <a:latin typeface="+mn-ea"/>
                  </a:rPr>
                  <a:t> </a:t>
                </a:r>
                <a:r>
                  <a:rPr lang="ko-KR" altLang="en-US" sz="1200" dirty="0">
                    <a:latin typeface="+mn-ea"/>
                  </a:rPr>
                  <a:t>혹은 </a:t>
                </a:r>
                <a:r>
                  <a:rPr lang="en-US" altLang="ko-KR" sz="1200" i="0" dirty="0">
                    <a:latin typeface="Cambria Math" panose="02040503050406030204" pitchFamily="18" charset="0"/>
                  </a:rPr>
                  <a:t>𝑠_(</a:t>
                </a:r>
                <a:r>
                  <a:rPr lang="en-US" altLang="ko-KR" sz="1200" b="0" i="0" dirty="0">
                    <a:latin typeface="Cambria Math" panose="02040503050406030204" pitchFamily="18" charset="0"/>
                  </a:rPr>
                  <a:t>𝑡+1)</a:t>
                </a:r>
                <a:r>
                  <a:rPr lang="ko-KR" altLang="en-US" sz="1200" dirty="0">
                    <a:latin typeface="+mn-ea"/>
                  </a:rPr>
                  <a:t>을 </a:t>
                </a:r>
                <a:r>
                  <a:rPr lang="en-US" altLang="ko-KR" sz="1200" dirty="0">
                    <a:latin typeface="+mn-ea"/>
                  </a:rPr>
                  <a:t>observe</a:t>
                </a:r>
                <a:r>
                  <a:rPr lang="ko-KR" altLang="en-US" sz="1200" dirty="0">
                    <a:latin typeface="+mn-ea"/>
                  </a:rPr>
                  <a:t>한다고 되어 있다</a:t>
                </a:r>
                <a:r>
                  <a:rPr lang="en-US" altLang="ko-KR" sz="1200" dirty="0">
                    <a:latin typeface="+mn-ea"/>
                  </a:rPr>
                  <a:t>. DQN </a:t>
                </a:r>
                <a:r>
                  <a:rPr lang="ko-KR" altLang="en-US" sz="1200" dirty="0">
                    <a:latin typeface="+mn-ea"/>
                  </a:rPr>
                  <a:t>논문에서의 </a:t>
                </a:r>
                <a:r>
                  <a:rPr lang="en-US" altLang="ko-KR" sz="1200" dirty="0">
                    <a:latin typeface="+mn-ea"/>
                  </a:rPr>
                  <a:t>DQN</a:t>
                </a:r>
                <a:r>
                  <a:rPr lang="ko-KR" altLang="en-US" sz="1200" dirty="0">
                    <a:latin typeface="+mn-ea"/>
                  </a:rPr>
                  <a:t>은 </a:t>
                </a:r>
                <a:r>
                  <a:rPr lang="en-US" altLang="ko-KR" sz="1200" dirty="0" err="1">
                    <a:latin typeface="+mn-ea"/>
                  </a:rPr>
                  <a:t>atari</a:t>
                </a:r>
                <a:r>
                  <a:rPr lang="en-US" altLang="ko-KR" sz="1200" dirty="0">
                    <a:latin typeface="+mn-ea"/>
                  </a:rPr>
                  <a:t> </a:t>
                </a:r>
                <a:r>
                  <a:rPr lang="ko-KR" altLang="en-US" sz="1200" dirty="0">
                    <a:latin typeface="+mn-ea"/>
                  </a:rPr>
                  <a:t>문제를 푸는 것이므로 바로 다음 순간의 화면을 </a:t>
                </a:r>
                <a:r>
                  <a:rPr lang="en-US" altLang="ko-KR" sz="1200" dirty="0">
                    <a:latin typeface="+mn-ea"/>
                  </a:rPr>
                  <a:t>CNN</a:t>
                </a:r>
                <a:r>
                  <a:rPr lang="ko-KR" altLang="en-US" sz="1200" dirty="0">
                    <a:latin typeface="+mn-ea"/>
                  </a:rPr>
                  <a:t>으로 인식할 수 있고 그렇게 </a:t>
                </a:r>
                <a:r>
                  <a:rPr lang="en-US" altLang="ko-KR" sz="1200" dirty="0">
                    <a:latin typeface="+mn-ea"/>
                  </a:rPr>
                  <a:t>next state</a:t>
                </a:r>
                <a:r>
                  <a:rPr lang="ko-KR" altLang="en-US" sz="1200" dirty="0">
                    <a:latin typeface="+mn-ea"/>
                  </a:rPr>
                  <a:t>를 정하는 식으로 되어 있다</a:t>
                </a:r>
                <a:r>
                  <a:rPr lang="en-US" altLang="ko-KR" sz="1200" dirty="0">
                    <a:latin typeface="+mn-ea"/>
                  </a:rPr>
                  <a:t>. </a:t>
                </a:r>
                <a:r>
                  <a:rPr lang="ko-KR" altLang="en-US" sz="1200" dirty="0">
                    <a:latin typeface="+mn-ea"/>
                  </a:rPr>
                  <a:t>즉 </a:t>
                </a:r>
                <a:r>
                  <a:rPr lang="en-US" altLang="ko-KR" sz="1200" dirty="0">
                    <a:latin typeface="+mn-ea"/>
                  </a:rPr>
                  <a:t>emulator</a:t>
                </a:r>
                <a:r>
                  <a:rPr lang="ko-KR" altLang="en-US" sz="1200" dirty="0">
                    <a:latin typeface="+mn-ea"/>
                  </a:rPr>
                  <a:t>가 있어서 문제가 없다</a:t>
                </a:r>
                <a:r>
                  <a:rPr lang="en-US" altLang="ko-KR" sz="1200" dirty="0">
                    <a:latin typeface="+mn-ea"/>
                  </a:rPr>
                  <a:t>.</a:t>
                </a:r>
              </a:p>
              <a:p>
                <a:pPr marL="180000" indent="-180000">
                  <a:buFont typeface="Arial" panose="020B0604020202020204" pitchFamily="34" charset="0"/>
                  <a:buChar char="•"/>
                </a:pPr>
                <a:r>
                  <a:rPr lang="en-US" altLang="ko-KR" sz="1200" dirty="0">
                    <a:latin typeface="+mn-ea"/>
                  </a:rPr>
                  <a:t>DDQN </a:t>
                </a:r>
                <a:r>
                  <a:rPr lang="ko-KR" altLang="en-US" sz="1200" dirty="0">
                    <a:latin typeface="+mn-ea"/>
                  </a:rPr>
                  <a:t>논문에서는 </a:t>
                </a:r>
                <a:r>
                  <a:rPr lang="en-US" altLang="ko-KR" sz="1200" dirty="0">
                    <a:latin typeface="+mn-ea"/>
                  </a:rPr>
                  <a:t>cartpole, gripper(</a:t>
                </a:r>
                <a:r>
                  <a:rPr lang="ko-KR" altLang="en-US" sz="1200" dirty="0" err="1">
                    <a:latin typeface="+mn-ea"/>
                  </a:rPr>
                  <a:t>로봇팔</a:t>
                </a:r>
                <a:r>
                  <a:rPr lang="en-US" altLang="ko-KR" sz="1200" dirty="0">
                    <a:latin typeface="+mn-ea"/>
                  </a:rPr>
                  <a:t>), puck striking, locomotion(</a:t>
                </a:r>
                <a:r>
                  <a:rPr lang="ko-KR" altLang="en-US" sz="1200" dirty="0">
                    <a:latin typeface="+mn-ea"/>
                  </a:rPr>
                  <a:t>자율보행</a:t>
                </a:r>
                <a:r>
                  <a:rPr lang="en-US" altLang="ko-KR" sz="1200" dirty="0">
                    <a:latin typeface="+mn-ea"/>
                  </a:rPr>
                  <a:t>) </a:t>
                </a:r>
                <a:r>
                  <a:rPr lang="ko-KR" altLang="en-US" sz="1200" dirty="0">
                    <a:latin typeface="+mn-ea"/>
                  </a:rPr>
                  <a:t>등의 문제를 다뤘고 그때 </a:t>
                </a:r>
                <a:r>
                  <a:rPr lang="en-US" altLang="ko-KR" sz="1200" dirty="0">
                    <a:latin typeface="+mn-ea"/>
                  </a:rPr>
                  <a:t>emulator</a:t>
                </a:r>
                <a:r>
                  <a:rPr lang="ko-KR" altLang="en-US" sz="1200" dirty="0">
                    <a:latin typeface="+mn-ea"/>
                  </a:rPr>
                  <a:t>로서 물리엔진 </a:t>
                </a:r>
                <a:r>
                  <a:rPr lang="en-US" altLang="ko-KR" sz="1200" dirty="0" err="1">
                    <a:latin typeface="+mn-ea"/>
                  </a:rPr>
                  <a:t>MuJoCo</a:t>
                </a:r>
                <a:r>
                  <a:rPr lang="ko-KR" altLang="en-US" sz="1200" dirty="0">
                    <a:latin typeface="+mn-ea"/>
                  </a:rPr>
                  <a:t>를 사용했다고 되어 있다</a:t>
                </a:r>
                <a:r>
                  <a:rPr lang="en-US" altLang="ko-KR" sz="1200" dirty="0">
                    <a:latin typeface="+mn-ea"/>
                  </a:rPr>
                  <a:t>.</a:t>
                </a:r>
              </a:p>
              <a:p>
                <a:pPr marL="180000" indent="-180000">
                  <a:buFont typeface="Arial" panose="020B0604020202020204" pitchFamily="34" charset="0"/>
                  <a:buChar char="•"/>
                </a:pPr>
                <a:r>
                  <a:rPr lang="ko-KR" altLang="en-US" sz="1200" dirty="0">
                    <a:latin typeface="+mn-ea"/>
                  </a:rPr>
                  <a:t>하지만 일반적인 공정 문제에서는</a:t>
                </a:r>
                <a:r>
                  <a:rPr lang="en-US" altLang="ko-KR" sz="1200" dirty="0">
                    <a:latin typeface="+mn-ea"/>
                  </a:rPr>
                  <a:t>, next state</a:t>
                </a:r>
                <a:r>
                  <a:rPr lang="ko-KR" altLang="en-US" sz="1200" dirty="0">
                    <a:latin typeface="+mn-ea"/>
                  </a:rPr>
                  <a:t>는 모든 </a:t>
                </a:r>
                <a:r>
                  <a:rPr lang="en-US" altLang="ko-KR" sz="1200" dirty="0">
                    <a:latin typeface="+mn-ea"/>
                  </a:rPr>
                  <a:t>state</a:t>
                </a:r>
                <a:r>
                  <a:rPr lang="ko-KR" altLang="en-US" sz="1200" dirty="0">
                    <a:latin typeface="+mn-ea"/>
                  </a:rPr>
                  <a:t>를 실시간으로 측정하지 않는 이상 </a:t>
                </a:r>
                <a:r>
                  <a:rPr lang="en-US" altLang="ko-KR" sz="1200" dirty="0">
                    <a:latin typeface="+mn-ea"/>
                  </a:rPr>
                  <a:t>next state</a:t>
                </a:r>
                <a:r>
                  <a:rPr lang="ko-KR" altLang="en-US" sz="1200" dirty="0">
                    <a:latin typeface="+mn-ea"/>
                  </a:rPr>
                  <a:t>를 얻을 수 없다</a:t>
                </a:r>
                <a:r>
                  <a:rPr lang="en-US" altLang="ko-KR" sz="1200" dirty="0">
                    <a:latin typeface="+mn-ea"/>
                  </a:rPr>
                  <a:t>. </a:t>
                </a:r>
                <a:r>
                  <a:rPr lang="ko-KR" altLang="en-US" sz="1200" dirty="0">
                    <a:latin typeface="+mn-ea"/>
                  </a:rPr>
                  <a:t>학습 시에는 </a:t>
                </a:r>
                <a:r>
                  <a:rPr lang="ko-KR" altLang="en-US" sz="1200" dirty="0" err="1">
                    <a:latin typeface="+mn-ea"/>
                  </a:rPr>
                  <a:t>쌓여있는</a:t>
                </a:r>
                <a:r>
                  <a:rPr lang="ko-KR" altLang="en-US" sz="1200" dirty="0">
                    <a:latin typeface="+mn-ea"/>
                  </a:rPr>
                  <a:t> </a:t>
                </a:r>
                <a:r>
                  <a:rPr lang="en-US" altLang="ko-KR" sz="1200" dirty="0">
                    <a:latin typeface="+mn-ea"/>
                  </a:rPr>
                  <a:t>next state</a:t>
                </a:r>
                <a:r>
                  <a:rPr lang="ko-KR" altLang="en-US" sz="1200" dirty="0">
                    <a:latin typeface="+mn-ea"/>
                  </a:rPr>
                  <a:t>를 사용할 수 있겠고</a:t>
                </a:r>
                <a:r>
                  <a:rPr lang="en-US" altLang="ko-KR" sz="1200" dirty="0">
                    <a:latin typeface="+mn-ea"/>
                  </a:rPr>
                  <a:t>, </a:t>
                </a:r>
                <a:r>
                  <a:rPr lang="ko-KR" altLang="en-US" sz="1200" dirty="0">
                    <a:latin typeface="+mn-ea"/>
                  </a:rPr>
                  <a:t>이것이 일정 부분 도움이 될 수 있겠지만</a:t>
                </a:r>
                <a:r>
                  <a:rPr lang="en-US" altLang="ko-KR" sz="1200" dirty="0">
                    <a:latin typeface="+mn-ea"/>
                  </a:rPr>
                  <a:t>, test</a:t>
                </a:r>
                <a:r>
                  <a:rPr lang="ko-KR" altLang="en-US" sz="1200" dirty="0">
                    <a:latin typeface="+mn-ea"/>
                  </a:rPr>
                  <a:t>시에는 가능하지 않다</a:t>
                </a:r>
                <a:r>
                  <a:rPr lang="en-US" altLang="ko-KR" sz="1200" dirty="0">
                    <a:latin typeface="+mn-ea"/>
                  </a:rPr>
                  <a:t>.</a:t>
                </a:r>
              </a:p>
              <a:p>
                <a:endParaRPr lang="ko-KR" altLang="en-US" dirty="0"/>
              </a:p>
            </p:txBody>
          </p:sp>
        </mc:Fallback>
      </mc:AlternateContent>
      <p:sp>
        <p:nvSpPr>
          <p:cNvPr id="4" name="슬라이드 번호 개체 틀 3">
            <a:extLst>
              <a:ext uri="{FF2B5EF4-FFF2-40B4-BE49-F238E27FC236}">
                <a16:creationId xmlns:a16="http://schemas.microsoft.com/office/drawing/2014/main" id="{DBB6E9F3-E33B-F70D-3FC3-0A40A602A4AF}"/>
              </a:ext>
            </a:extLst>
          </p:cNvPr>
          <p:cNvSpPr>
            <a:spLocks noGrp="1"/>
          </p:cNvSpPr>
          <p:nvPr>
            <p:ph type="sldNum" sz="quarter" idx="5"/>
          </p:nvPr>
        </p:nvSpPr>
        <p:spPr/>
        <p:txBody>
          <a:bodyPr/>
          <a:lstStyle/>
          <a:p>
            <a:pPr>
              <a:defRPr/>
            </a:pPr>
            <a:fld id="{79642909-6448-426E-9ED7-EFF6CDC2E25C}" type="slidenum">
              <a:rPr lang="ko-KR" altLang="en-US" smtClean="0"/>
              <a:pPr>
                <a:defRPr/>
              </a:pPr>
              <a:t>45</a:t>
            </a:fld>
            <a:endParaRPr lang="en-US" altLang="ko-KR" dirty="0"/>
          </a:p>
        </p:txBody>
      </p:sp>
    </p:spTree>
    <p:extLst>
      <p:ext uri="{BB962C8B-B14F-4D97-AF65-F5344CB8AC3E}">
        <p14:creationId xmlns:p14="http://schemas.microsoft.com/office/powerpoint/2010/main" val="235764303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8F4DCB-3F59-DC7C-CBD9-D5DD85CB1721}"/>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E7E39929-2D73-BFDE-73CB-A62346B7AF69}"/>
              </a:ext>
            </a:extLst>
          </p:cNvPr>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슬라이드 노트 개체 틀 2">
                <a:extLst>
                  <a:ext uri="{FF2B5EF4-FFF2-40B4-BE49-F238E27FC236}">
                    <a16:creationId xmlns:a16="http://schemas.microsoft.com/office/drawing/2014/main" id="{7D7EEFB9-BC0B-B11B-B4DE-3B8E0CD64C05}"/>
                  </a:ext>
                </a:extLst>
              </p:cNvPr>
              <p:cNvSpPr>
                <a:spLocks noGrp="1"/>
              </p:cNvSpPr>
              <p:nvPr>
                <p:ph type="body" idx="1"/>
              </p:nvPr>
            </p:nvSpPr>
            <p:spPr/>
            <p:txBody>
              <a:bodyPr/>
              <a:lstStyle/>
              <a:p>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안녕하십니까</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endParaRPr lang="ko-KR" altLang="en-US" dirty="0">
                  <a:effectLst/>
                </a:endParaRPr>
              </a:p>
              <a:p>
                <a:r>
                  <a:rPr kumimoji="1" lang="ko-KR" altLang="en-US" sz="1200" b="0" i="0" kern="1200" dirty="0" err="1">
                    <a:solidFill>
                      <a:schemeClr val="tx1"/>
                    </a:solidFill>
                    <a:effectLst/>
                    <a:latin typeface="맑은 고딕" panose="020B0503020000020004" pitchFamily="50" charset="-127"/>
                    <a:ea typeface="맑은 고딕" panose="020B0503020000020004" pitchFamily="50" charset="-127"/>
                    <a:cs typeface="+mn-cs"/>
                  </a:rPr>
                  <a:t>김선중</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 선임입니다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p>
              <a:p>
                <a:b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br>
                <a:endPar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endParaRPr>
              </a:p>
              <a:p>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파이썬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gymnasium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라이브러리에서</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환경이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state transition</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과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reward</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를 제공한다는 것에 대한 근거를 찾아보았습니다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p>
              <a:p>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- 1_gym_step_1.png</a:t>
                </a:r>
              </a:p>
              <a:p>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- 2_gym_step_2.png</a:t>
                </a:r>
              </a:p>
              <a:p>
                <a:b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br>
                <a:endPar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endParaRPr>
              </a:p>
              <a:p>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출처는 </a:t>
                </a:r>
                <a:r>
                  <a:rPr kumimoji="1" lang="en-US" altLang="ko-KR" sz="1200" b="0" i="0" u="sng" kern="1200" dirty="0">
                    <a:solidFill>
                      <a:schemeClr val="tx1"/>
                    </a:solidFill>
                    <a:effectLst/>
                    <a:latin typeface="맑은 고딕" panose="020B0503020000020004" pitchFamily="50" charset="-127"/>
                    <a:ea typeface="맑은 고딕" panose="020B0503020000020004" pitchFamily="50" charset="-127"/>
                    <a:cs typeface="+mn-cs"/>
                    <a:hlinkClick r:id="rId3"/>
                  </a:rPr>
                  <a:t>https://gymnasium.farama.org/api/env/</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 입니다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Env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클래스의 맨 처음 메소드인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step</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은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action</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을 인자로 받고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next observation, reward</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를 </a:t>
                </a:r>
                <a:r>
                  <a:rPr kumimoji="1" lang="ko-KR" altLang="en-US" sz="1200" b="0" i="0" kern="1200" dirty="0" err="1">
                    <a:solidFill>
                      <a:schemeClr val="tx1"/>
                    </a:solidFill>
                    <a:effectLst/>
                    <a:latin typeface="맑은 고딕" panose="020B0503020000020004" pitchFamily="50" charset="-127"/>
                    <a:ea typeface="맑은 고딕" panose="020B0503020000020004" pitchFamily="50" charset="-127"/>
                    <a:cs typeface="+mn-cs"/>
                  </a:rPr>
                  <a:t>리턴합니다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이때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observation</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은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state</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과 거의 비슷한 것이라고 해석 가능합니다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p>
              <a:p>
                <a:b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br>
                <a:endPar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endParaRPr>
              </a:p>
              <a:p>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또한 환경모델의 의미에 대해서도 찾아보았습니다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state, action</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이 주어졌을 때</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next state</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과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reward</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를 예측하는 모델을 환경모델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(model of the environment)</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이라고 하고 있습니다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p>
              <a:p>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- 3_environment_model.png</a:t>
                </a:r>
              </a:p>
              <a:p>
                <a:b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br>
                <a:endPar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endParaRPr>
              </a:p>
              <a:p>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출처는 강화학습의 교과서로 많이 활용되는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Sutton</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의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"Reinforcement Learning" (</a:t>
                </a:r>
                <a:r>
                  <a:rPr kumimoji="1" lang="en-US" altLang="ko-KR" sz="1200" b="0" i="0" u="sng" kern="1200" dirty="0">
                    <a:solidFill>
                      <a:schemeClr val="tx1"/>
                    </a:solidFill>
                    <a:effectLst/>
                    <a:latin typeface="맑은 고딕" panose="020B0503020000020004" pitchFamily="50" charset="-127"/>
                    <a:ea typeface="맑은 고딕" panose="020B0503020000020004" pitchFamily="50" charset="-127"/>
                    <a:cs typeface="+mn-cs"/>
                    <a:hlinkClick r:id="rId4"/>
                  </a:rPr>
                  <a:t>https://web.stanford.edu/class/psych209/Readings/SuttonBartoIPRLBook2ndEd.pdf</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1</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장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3</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절입니다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이 책의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3</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장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5</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절과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6</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절에 해당 내용이 더 자세히 나오고 있는데</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강화학습의 배경이 되는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(finite) MDP</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가 구성되려면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p(s',</a:t>
                </a:r>
                <a:r>
                  <a:rPr kumimoji="1" lang="en-US" altLang="ko-KR" sz="1200" b="0" i="0" kern="1200" dirty="0" err="1">
                    <a:solidFill>
                      <a:schemeClr val="tx1"/>
                    </a:solidFill>
                    <a:effectLst/>
                    <a:latin typeface="맑은 고딕" panose="020B0503020000020004" pitchFamily="50" charset="-127"/>
                    <a:ea typeface="맑은 고딕" panose="020B0503020000020004" pitchFamily="50" charset="-127"/>
                    <a:cs typeface="+mn-cs"/>
                  </a:rPr>
                  <a:t>r|s,a</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가 필요하다고 되어 있습니다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이를 통해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p(s'|</a:t>
                </a:r>
                <a:r>
                  <a:rPr kumimoji="1" lang="en-US" altLang="ko-KR" sz="1200" b="0" i="0" kern="1200" dirty="0" err="1">
                    <a:solidFill>
                      <a:schemeClr val="tx1"/>
                    </a:solidFill>
                    <a:effectLst/>
                    <a:latin typeface="맑은 고딕" panose="020B0503020000020004" pitchFamily="50" charset="-127"/>
                    <a:ea typeface="맑은 고딕" panose="020B0503020000020004" pitchFamily="50" charset="-127"/>
                    <a:cs typeface="+mn-cs"/>
                  </a:rPr>
                  <a:t>s,a</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와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r(</a:t>
                </a:r>
                <a:r>
                  <a:rPr kumimoji="1" lang="en-US" altLang="ko-KR" sz="1200" b="0" i="0" kern="1200" dirty="0" err="1">
                    <a:solidFill>
                      <a:schemeClr val="tx1"/>
                    </a:solidFill>
                    <a:effectLst/>
                    <a:latin typeface="맑은 고딕" panose="020B0503020000020004" pitchFamily="50" charset="-127"/>
                    <a:ea typeface="맑은 고딕" panose="020B0503020000020004" pitchFamily="50" charset="-127"/>
                    <a:cs typeface="+mn-cs"/>
                  </a:rPr>
                  <a:t>s,a</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을 계산할 수 있음이 식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(3.7), (3.8)</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에 설명되어 있습니다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p>
              <a:p>
                <a:b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br>
                <a:endPar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endParaRPr>
              </a:p>
              <a:p>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이것들에 따르면</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일반적인 강화학습에서 환경이 구성됨에 있어서 두 환경모델인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state transition probability p(s'|</a:t>
                </a:r>
                <a:r>
                  <a:rPr kumimoji="1" lang="en-US" altLang="ko-KR" sz="1200" b="0" i="0" kern="1200" dirty="0" err="1">
                    <a:solidFill>
                      <a:schemeClr val="tx1"/>
                    </a:solidFill>
                    <a:effectLst/>
                    <a:latin typeface="맑은 고딕" panose="020B0503020000020004" pitchFamily="50" charset="-127"/>
                    <a:ea typeface="맑은 고딕" panose="020B0503020000020004" pitchFamily="50" charset="-127"/>
                    <a:cs typeface="+mn-cs"/>
                  </a:rPr>
                  <a:t>s,a</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와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reward function r(</a:t>
                </a:r>
                <a:r>
                  <a:rPr kumimoji="1" lang="en-US" altLang="ko-KR" sz="1200" b="0" i="0" kern="1200" dirty="0" err="1">
                    <a:solidFill>
                      <a:schemeClr val="tx1"/>
                    </a:solidFill>
                    <a:effectLst/>
                    <a:latin typeface="맑은 고딕" panose="020B0503020000020004" pitchFamily="50" charset="-127"/>
                    <a:ea typeface="맑은 고딕" panose="020B0503020000020004" pitchFamily="50" charset="-127"/>
                    <a:cs typeface="+mn-cs"/>
                  </a:rPr>
                  <a:t>s,a</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이 반드시 정의되어야 함을 알 수 있을 것 같습니다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그리고 이 환경모델을 토대로 해야만 강화학습 모델을 만들 수 있을 것 같습니다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p>
              <a:p>
                <a:b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br>
                <a:endPar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endParaRPr>
              </a:p>
              <a:p>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DQN</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이나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DDPG</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와 같은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RL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알고리즘이 환경모델을 알아야 한다고 말하려는 것은 아닙니다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실제로 이 알고리즘들은 환경모델을 모르는 채로 환경을 추정해가며 학습합니다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(model-free).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하지만 일단 강화학습 문제가 성립하기 위해서는 환경모델이 구성되어 있어야 할 것 같다는 취지에서 </a:t>
                </a:r>
                <a:r>
                  <a:rPr kumimoji="1" lang="ko-KR" altLang="en-US" sz="1200" b="0" i="0" kern="1200" dirty="0" err="1">
                    <a:solidFill>
                      <a:schemeClr val="tx1"/>
                    </a:solidFill>
                    <a:effectLst/>
                    <a:latin typeface="맑은 고딕" panose="020B0503020000020004" pitchFamily="50" charset="-127"/>
                    <a:ea typeface="맑은 고딕" panose="020B0503020000020004" pitchFamily="50" charset="-127"/>
                    <a:cs typeface="+mn-cs"/>
                  </a:rPr>
                  <a:t>공유드립니다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p>
              <a:p>
                <a:b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br>
                <a:endPar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endParaRPr>
              </a:p>
              <a:p>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다만</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이상은 일반적인 강화학습에 대한 이야기이므로</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공정 상황에서 강화학습이 어떻게 적용될 수 있을지 하는 문제에 대해서는 더 찾아보겠습니다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p>
              <a:p>
                <a:b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br>
                <a:endPar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endParaRPr>
              </a:p>
              <a:p>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감사합니다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p>
              <a:p>
                <a:r>
                  <a:rPr kumimoji="1" lang="ko-KR" altLang="en-US" sz="1200" b="0" i="0" kern="1200" dirty="0" err="1">
                    <a:solidFill>
                      <a:schemeClr val="tx1"/>
                    </a:solidFill>
                    <a:effectLst/>
                    <a:latin typeface="맑은 고딕" panose="020B0503020000020004" pitchFamily="50" charset="-127"/>
                    <a:ea typeface="맑은 고딕" panose="020B0503020000020004" pitchFamily="50" charset="-127"/>
                    <a:cs typeface="+mn-cs"/>
                  </a:rPr>
                  <a:t>김선중</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 드림</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p>
              <a:p>
                <a:endParaRPr lang="en-US" altLang="ko-KR" dirty="0"/>
              </a:p>
            </p:txBody>
          </p:sp>
        </mc:Choice>
        <mc:Fallback xmlns="">
          <p:sp>
            <p:nvSpPr>
              <p:cNvPr id="3" name="슬라이드 노트 개체 틀 2">
                <a:extLst>
                  <a:ext uri="{FF2B5EF4-FFF2-40B4-BE49-F238E27FC236}">
                    <a16:creationId xmlns:a16="http://schemas.microsoft.com/office/drawing/2014/main" id="{DA150843-E663-57CD-7577-6F739DE9EB42}"/>
                  </a:ext>
                </a:extLst>
              </p:cNvPr>
              <p:cNvSpPr>
                <a:spLocks noGrp="1"/>
              </p:cNvSpPr>
              <p:nvPr>
                <p:ph type="body" idx="1"/>
              </p:nvPr>
            </p:nvSpPr>
            <p:spPr/>
            <p:txBody>
              <a:bodyPr/>
              <a:lstStyle/>
              <a:p>
                <a:pPr marL="180000" indent="-180000">
                  <a:buFont typeface="Arial" panose="020B0604020202020204" pitchFamily="34" charset="0"/>
                  <a:buChar char="•"/>
                </a:pPr>
                <a:r>
                  <a:rPr lang="en-US" altLang="ko-KR" sz="1200" dirty="0">
                    <a:latin typeface="+mn-ea"/>
                  </a:rPr>
                  <a:t>DQN</a:t>
                </a:r>
                <a:r>
                  <a:rPr lang="ko-KR" altLang="en-US" sz="1200" dirty="0">
                    <a:latin typeface="+mn-ea"/>
                  </a:rPr>
                  <a:t>과</a:t>
                </a:r>
                <a:r>
                  <a:rPr lang="en-US" altLang="ko-KR" sz="1200" dirty="0">
                    <a:latin typeface="+mn-ea"/>
                  </a:rPr>
                  <a:t> DDPG</a:t>
                </a:r>
                <a:r>
                  <a:rPr lang="ko-KR" altLang="en-US" sz="1200" dirty="0">
                    <a:latin typeface="+mn-ea"/>
                  </a:rPr>
                  <a:t>의 </a:t>
                </a:r>
                <a:r>
                  <a:rPr lang="en-US" altLang="ko-KR" sz="1200" dirty="0">
                    <a:latin typeface="+mn-ea"/>
                  </a:rPr>
                  <a:t>pseudo-code</a:t>
                </a:r>
                <a:r>
                  <a:rPr lang="ko-KR" altLang="en-US" sz="1200" dirty="0">
                    <a:latin typeface="+mn-ea"/>
                  </a:rPr>
                  <a:t>에서 </a:t>
                </a:r>
                <a:r>
                  <a:rPr lang="en-US" altLang="ko-KR" sz="1200" i="0" dirty="0">
                    <a:latin typeface="Cambria Math" panose="02040503050406030204" pitchFamily="18" charset="0"/>
                  </a:rPr>
                  <a:t>𝑠’</a:t>
                </a:r>
                <a:r>
                  <a:rPr lang="en-US" altLang="ko-KR" sz="1200" dirty="0">
                    <a:latin typeface="+mn-ea"/>
                  </a:rPr>
                  <a:t> </a:t>
                </a:r>
                <a:r>
                  <a:rPr lang="ko-KR" altLang="en-US" sz="1200" dirty="0">
                    <a:latin typeface="+mn-ea"/>
                  </a:rPr>
                  <a:t>혹은 </a:t>
                </a:r>
                <a:r>
                  <a:rPr lang="en-US" altLang="ko-KR" sz="1200" i="0" dirty="0">
                    <a:latin typeface="Cambria Math" panose="02040503050406030204" pitchFamily="18" charset="0"/>
                  </a:rPr>
                  <a:t>𝑠_(</a:t>
                </a:r>
                <a:r>
                  <a:rPr lang="en-US" altLang="ko-KR" sz="1200" b="0" i="0" dirty="0">
                    <a:latin typeface="Cambria Math" panose="02040503050406030204" pitchFamily="18" charset="0"/>
                  </a:rPr>
                  <a:t>𝑡+1)</a:t>
                </a:r>
                <a:r>
                  <a:rPr lang="ko-KR" altLang="en-US" sz="1200" dirty="0">
                    <a:latin typeface="+mn-ea"/>
                  </a:rPr>
                  <a:t>을 </a:t>
                </a:r>
                <a:r>
                  <a:rPr lang="en-US" altLang="ko-KR" sz="1200" dirty="0">
                    <a:latin typeface="+mn-ea"/>
                  </a:rPr>
                  <a:t>observe</a:t>
                </a:r>
                <a:r>
                  <a:rPr lang="ko-KR" altLang="en-US" sz="1200" dirty="0">
                    <a:latin typeface="+mn-ea"/>
                  </a:rPr>
                  <a:t>한다고 되어 있다</a:t>
                </a:r>
                <a:r>
                  <a:rPr lang="en-US" altLang="ko-KR" sz="1200" dirty="0">
                    <a:latin typeface="+mn-ea"/>
                  </a:rPr>
                  <a:t>. DQN </a:t>
                </a:r>
                <a:r>
                  <a:rPr lang="ko-KR" altLang="en-US" sz="1200" dirty="0">
                    <a:latin typeface="+mn-ea"/>
                  </a:rPr>
                  <a:t>논문에서의 </a:t>
                </a:r>
                <a:r>
                  <a:rPr lang="en-US" altLang="ko-KR" sz="1200" dirty="0">
                    <a:latin typeface="+mn-ea"/>
                  </a:rPr>
                  <a:t>DQN</a:t>
                </a:r>
                <a:r>
                  <a:rPr lang="ko-KR" altLang="en-US" sz="1200" dirty="0">
                    <a:latin typeface="+mn-ea"/>
                  </a:rPr>
                  <a:t>은 </a:t>
                </a:r>
                <a:r>
                  <a:rPr lang="en-US" altLang="ko-KR" sz="1200" dirty="0" err="1">
                    <a:latin typeface="+mn-ea"/>
                  </a:rPr>
                  <a:t>atari</a:t>
                </a:r>
                <a:r>
                  <a:rPr lang="en-US" altLang="ko-KR" sz="1200" dirty="0">
                    <a:latin typeface="+mn-ea"/>
                  </a:rPr>
                  <a:t> </a:t>
                </a:r>
                <a:r>
                  <a:rPr lang="ko-KR" altLang="en-US" sz="1200" dirty="0">
                    <a:latin typeface="+mn-ea"/>
                  </a:rPr>
                  <a:t>문제를 푸는 것이므로 바로 다음 순간의 화면을 </a:t>
                </a:r>
                <a:r>
                  <a:rPr lang="en-US" altLang="ko-KR" sz="1200" dirty="0">
                    <a:latin typeface="+mn-ea"/>
                  </a:rPr>
                  <a:t>CNN</a:t>
                </a:r>
                <a:r>
                  <a:rPr lang="ko-KR" altLang="en-US" sz="1200" dirty="0">
                    <a:latin typeface="+mn-ea"/>
                  </a:rPr>
                  <a:t>으로 인식할 수 있고 그렇게 </a:t>
                </a:r>
                <a:r>
                  <a:rPr lang="en-US" altLang="ko-KR" sz="1200" dirty="0">
                    <a:latin typeface="+mn-ea"/>
                  </a:rPr>
                  <a:t>next state</a:t>
                </a:r>
                <a:r>
                  <a:rPr lang="ko-KR" altLang="en-US" sz="1200" dirty="0">
                    <a:latin typeface="+mn-ea"/>
                  </a:rPr>
                  <a:t>를 정하는 식으로 되어 있다</a:t>
                </a:r>
                <a:r>
                  <a:rPr lang="en-US" altLang="ko-KR" sz="1200" dirty="0">
                    <a:latin typeface="+mn-ea"/>
                  </a:rPr>
                  <a:t>. </a:t>
                </a:r>
                <a:r>
                  <a:rPr lang="ko-KR" altLang="en-US" sz="1200" dirty="0">
                    <a:latin typeface="+mn-ea"/>
                  </a:rPr>
                  <a:t>즉 </a:t>
                </a:r>
                <a:r>
                  <a:rPr lang="en-US" altLang="ko-KR" sz="1200" dirty="0">
                    <a:latin typeface="+mn-ea"/>
                  </a:rPr>
                  <a:t>emulator</a:t>
                </a:r>
                <a:r>
                  <a:rPr lang="ko-KR" altLang="en-US" sz="1200" dirty="0">
                    <a:latin typeface="+mn-ea"/>
                  </a:rPr>
                  <a:t>가 있어서 문제가 없다</a:t>
                </a:r>
                <a:r>
                  <a:rPr lang="en-US" altLang="ko-KR" sz="1200" dirty="0">
                    <a:latin typeface="+mn-ea"/>
                  </a:rPr>
                  <a:t>.</a:t>
                </a:r>
              </a:p>
              <a:p>
                <a:pPr marL="180000" indent="-180000">
                  <a:buFont typeface="Arial" panose="020B0604020202020204" pitchFamily="34" charset="0"/>
                  <a:buChar char="•"/>
                </a:pPr>
                <a:r>
                  <a:rPr lang="en-US" altLang="ko-KR" sz="1200" dirty="0">
                    <a:latin typeface="+mn-ea"/>
                  </a:rPr>
                  <a:t>DDQN </a:t>
                </a:r>
                <a:r>
                  <a:rPr lang="ko-KR" altLang="en-US" sz="1200" dirty="0">
                    <a:latin typeface="+mn-ea"/>
                  </a:rPr>
                  <a:t>논문에서는 </a:t>
                </a:r>
                <a:r>
                  <a:rPr lang="en-US" altLang="ko-KR" sz="1200" dirty="0">
                    <a:latin typeface="+mn-ea"/>
                  </a:rPr>
                  <a:t>cartpole, gripper(</a:t>
                </a:r>
                <a:r>
                  <a:rPr lang="ko-KR" altLang="en-US" sz="1200" dirty="0" err="1">
                    <a:latin typeface="+mn-ea"/>
                  </a:rPr>
                  <a:t>로봇팔</a:t>
                </a:r>
                <a:r>
                  <a:rPr lang="en-US" altLang="ko-KR" sz="1200" dirty="0">
                    <a:latin typeface="+mn-ea"/>
                  </a:rPr>
                  <a:t>), puck striking, locomotion(</a:t>
                </a:r>
                <a:r>
                  <a:rPr lang="ko-KR" altLang="en-US" sz="1200" dirty="0">
                    <a:latin typeface="+mn-ea"/>
                  </a:rPr>
                  <a:t>자율보행</a:t>
                </a:r>
                <a:r>
                  <a:rPr lang="en-US" altLang="ko-KR" sz="1200" dirty="0">
                    <a:latin typeface="+mn-ea"/>
                  </a:rPr>
                  <a:t>) </a:t>
                </a:r>
                <a:r>
                  <a:rPr lang="ko-KR" altLang="en-US" sz="1200" dirty="0">
                    <a:latin typeface="+mn-ea"/>
                  </a:rPr>
                  <a:t>등의 문제를 다뤘고 그때 </a:t>
                </a:r>
                <a:r>
                  <a:rPr lang="en-US" altLang="ko-KR" sz="1200" dirty="0">
                    <a:latin typeface="+mn-ea"/>
                  </a:rPr>
                  <a:t>emulator</a:t>
                </a:r>
                <a:r>
                  <a:rPr lang="ko-KR" altLang="en-US" sz="1200" dirty="0">
                    <a:latin typeface="+mn-ea"/>
                  </a:rPr>
                  <a:t>로서 물리엔진 </a:t>
                </a:r>
                <a:r>
                  <a:rPr lang="en-US" altLang="ko-KR" sz="1200" dirty="0" err="1">
                    <a:latin typeface="+mn-ea"/>
                  </a:rPr>
                  <a:t>MuJoCo</a:t>
                </a:r>
                <a:r>
                  <a:rPr lang="ko-KR" altLang="en-US" sz="1200" dirty="0">
                    <a:latin typeface="+mn-ea"/>
                  </a:rPr>
                  <a:t>를 사용했다고 되어 있다</a:t>
                </a:r>
                <a:r>
                  <a:rPr lang="en-US" altLang="ko-KR" sz="1200" dirty="0">
                    <a:latin typeface="+mn-ea"/>
                  </a:rPr>
                  <a:t>.</a:t>
                </a:r>
              </a:p>
              <a:p>
                <a:pPr marL="180000" indent="-180000">
                  <a:buFont typeface="Arial" panose="020B0604020202020204" pitchFamily="34" charset="0"/>
                  <a:buChar char="•"/>
                </a:pPr>
                <a:r>
                  <a:rPr lang="ko-KR" altLang="en-US" sz="1200" dirty="0">
                    <a:latin typeface="+mn-ea"/>
                  </a:rPr>
                  <a:t>하지만 일반적인 공정 문제에서는</a:t>
                </a:r>
                <a:r>
                  <a:rPr lang="en-US" altLang="ko-KR" sz="1200" dirty="0">
                    <a:latin typeface="+mn-ea"/>
                  </a:rPr>
                  <a:t>, next state</a:t>
                </a:r>
                <a:r>
                  <a:rPr lang="ko-KR" altLang="en-US" sz="1200" dirty="0">
                    <a:latin typeface="+mn-ea"/>
                  </a:rPr>
                  <a:t>는 모든 </a:t>
                </a:r>
                <a:r>
                  <a:rPr lang="en-US" altLang="ko-KR" sz="1200" dirty="0">
                    <a:latin typeface="+mn-ea"/>
                  </a:rPr>
                  <a:t>state</a:t>
                </a:r>
                <a:r>
                  <a:rPr lang="ko-KR" altLang="en-US" sz="1200" dirty="0">
                    <a:latin typeface="+mn-ea"/>
                  </a:rPr>
                  <a:t>를 실시간으로 측정하지 않는 이상 </a:t>
                </a:r>
                <a:r>
                  <a:rPr lang="en-US" altLang="ko-KR" sz="1200" dirty="0">
                    <a:latin typeface="+mn-ea"/>
                  </a:rPr>
                  <a:t>next state</a:t>
                </a:r>
                <a:r>
                  <a:rPr lang="ko-KR" altLang="en-US" sz="1200" dirty="0">
                    <a:latin typeface="+mn-ea"/>
                  </a:rPr>
                  <a:t>를 얻을 수 없다</a:t>
                </a:r>
                <a:r>
                  <a:rPr lang="en-US" altLang="ko-KR" sz="1200" dirty="0">
                    <a:latin typeface="+mn-ea"/>
                  </a:rPr>
                  <a:t>. </a:t>
                </a:r>
                <a:r>
                  <a:rPr lang="ko-KR" altLang="en-US" sz="1200" dirty="0">
                    <a:latin typeface="+mn-ea"/>
                  </a:rPr>
                  <a:t>학습 시에는 </a:t>
                </a:r>
                <a:r>
                  <a:rPr lang="ko-KR" altLang="en-US" sz="1200" dirty="0" err="1">
                    <a:latin typeface="+mn-ea"/>
                  </a:rPr>
                  <a:t>쌓여있는</a:t>
                </a:r>
                <a:r>
                  <a:rPr lang="ko-KR" altLang="en-US" sz="1200" dirty="0">
                    <a:latin typeface="+mn-ea"/>
                  </a:rPr>
                  <a:t> </a:t>
                </a:r>
                <a:r>
                  <a:rPr lang="en-US" altLang="ko-KR" sz="1200" dirty="0">
                    <a:latin typeface="+mn-ea"/>
                  </a:rPr>
                  <a:t>next state</a:t>
                </a:r>
                <a:r>
                  <a:rPr lang="ko-KR" altLang="en-US" sz="1200" dirty="0">
                    <a:latin typeface="+mn-ea"/>
                  </a:rPr>
                  <a:t>를 사용할 수 있겠고</a:t>
                </a:r>
                <a:r>
                  <a:rPr lang="en-US" altLang="ko-KR" sz="1200" dirty="0">
                    <a:latin typeface="+mn-ea"/>
                  </a:rPr>
                  <a:t>, </a:t>
                </a:r>
                <a:r>
                  <a:rPr lang="ko-KR" altLang="en-US" sz="1200" dirty="0">
                    <a:latin typeface="+mn-ea"/>
                  </a:rPr>
                  <a:t>이것이 일정 부분 도움이 될 수 있겠지만</a:t>
                </a:r>
                <a:r>
                  <a:rPr lang="en-US" altLang="ko-KR" sz="1200" dirty="0">
                    <a:latin typeface="+mn-ea"/>
                  </a:rPr>
                  <a:t>, test</a:t>
                </a:r>
                <a:r>
                  <a:rPr lang="ko-KR" altLang="en-US" sz="1200" dirty="0">
                    <a:latin typeface="+mn-ea"/>
                  </a:rPr>
                  <a:t>시에는 가능하지 않다</a:t>
                </a:r>
                <a:r>
                  <a:rPr lang="en-US" altLang="ko-KR" sz="1200" dirty="0">
                    <a:latin typeface="+mn-ea"/>
                  </a:rPr>
                  <a:t>.</a:t>
                </a:r>
              </a:p>
              <a:p>
                <a:endParaRPr lang="ko-KR" altLang="en-US" dirty="0"/>
              </a:p>
            </p:txBody>
          </p:sp>
        </mc:Fallback>
      </mc:AlternateContent>
      <p:sp>
        <p:nvSpPr>
          <p:cNvPr id="4" name="슬라이드 번호 개체 틀 3">
            <a:extLst>
              <a:ext uri="{FF2B5EF4-FFF2-40B4-BE49-F238E27FC236}">
                <a16:creationId xmlns:a16="http://schemas.microsoft.com/office/drawing/2014/main" id="{1AE85524-0112-6574-50A5-8ABF7D3EDBA3}"/>
              </a:ext>
            </a:extLst>
          </p:cNvPr>
          <p:cNvSpPr>
            <a:spLocks noGrp="1"/>
          </p:cNvSpPr>
          <p:nvPr>
            <p:ph type="sldNum" sz="quarter" idx="5"/>
          </p:nvPr>
        </p:nvSpPr>
        <p:spPr/>
        <p:txBody>
          <a:bodyPr/>
          <a:lstStyle/>
          <a:p>
            <a:pPr>
              <a:defRPr/>
            </a:pPr>
            <a:fld id="{79642909-6448-426E-9ED7-EFF6CDC2E25C}" type="slidenum">
              <a:rPr lang="ko-KR" altLang="en-US" smtClean="0"/>
              <a:pPr>
                <a:defRPr/>
              </a:pPr>
              <a:t>46</a:t>
            </a:fld>
            <a:endParaRPr lang="en-US" altLang="ko-KR" dirty="0"/>
          </a:p>
        </p:txBody>
      </p:sp>
    </p:spTree>
    <p:extLst>
      <p:ext uri="{BB962C8B-B14F-4D97-AF65-F5344CB8AC3E}">
        <p14:creationId xmlns:p14="http://schemas.microsoft.com/office/powerpoint/2010/main" val="387237297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4206AD-2916-10B0-CD77-CFD543A67F32}"/>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2FA7B67A-CDDD-22A1-F397-4A3BE35DB208}"/>
              </a:ext>
            </a:extLst>
          </p:cNvPr>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슬라이드 노트 개체 틀 2">
                <a:extLst>
                  <a:ext uri="{FF2B5EF4-FFF2-40B4-BE49-F238E27FC236}">
                    <a16:creationId xmlns:a16="http://schemas.microsoft.com/office/drawing/2014/main" id="{EAE43E74-4EFA-2C4A-D013-A2EC811C821E}"/>
                  </a:ext>
                </a:extLst>
              </p:cNvPr>
              <p:cNvSpPr>
                <a:spLocks noGrp="1"/>
              </p:cNvSpPr>
              <p:nvPr>
                <p:ph type="body" idx="1"/>
              </p:nvPr>
            </p:nvSpPr>
            <p:spPr/>
            <p:txBody>
              <a:bodyPr/>
              <a:lstStyle/>
              <a:p>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안녕하십니까</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endParaRPr lang="ko-KR" altLang="en-US" dirty="0">
                  <a:effectLst/>
                </a:endParaRPr>
              </a:p>
              <a:p>
                <a:r>
                  <a:rPr kumimoji="1" lang="ko-KR" altLang="en-US" sz="1200" b="0" i="0" kern="1200" dirty="0" err="1">
                    <a:solidFill>
                      <a:schemeClr val="tx1"/>
                    </a:solidFill>
                    <a:effectLst/>
                    <a:latin typeface="맑은 고딕" panose="020B0503020000020004" pitchFamily="50" charset="-127"/>
                    <a:ea typeface="맑은 고딕" panose="020B0503020000020004" pitchFamily="50" charset="-127"/>
                    <a:cs typeface="+mn-cs"/>
                  </a:rPr>
                  <a:t>김선중</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 선임입니다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p>
              <a:p>
                <a:b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br>
                <a:endPar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endParaRPr>
              </a:p>
              <a:p>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파이썬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gymnasium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라이브러리에서</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환경이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state transition</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과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reward</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를 제공한다는 것에 대한 근거를 찾아보았습니다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p>
              <a:p>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- 1_gym_step_1.png</a:t>
                </a:r>
              </a:p>
              <a:p>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- 2_gym_step_2.png</a:t>
                </a:r>
              </a:p>
              <a:p>
                <a:b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br>
                <a:endPar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endParaRPr>
              </a:p>
              <a:p>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출처는 </a:t>
                </a:r>
                <a:r>
                  <a:rPr kumimoji="1" lang="en-US" altLang="ko-KR" sz="1200" b="0" i="0" u="sng" kern="1200" dirty="0">
                    <a:solidFill>
                      <a:schemeClr val="tx1"/>
                    </a:solidFill>
                    <a:effectLst/>
                    <a:latin typeface="맑은 고딕" panose="020B0503020000020004" pitchFamily="50" charset="-127"/>
                    <a:ea typeface="맑은 고딕" panose="020B0503020000020004" pitchFamily="50" charset="-127"/>
                    <a:cs typeface="+mn-cs"/>
                    <a:hlinkClick r:id="rId3"/>
                  </a:rPr>
                  <a:t>https://gymnasium.farama.org/api/env/</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 입니다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Env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클래스의 맨 처음 메소드인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step</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은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action</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을 인자로 받고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next observation, reward</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를 </a:t>
                </a:r>
                <a:r>
                  <a:rPr kumimoji="1" lang="ko-KR" altLang="en-US" sz="1200" b="0" i="0" kern="1200" dirty="0" err="1">
                    <a:solidFill>
                      <a:schemeClr val="tx1"/>
                    </a:solidFill>
                    <a:effectLst/>
                    <a:latin typeface="맑은 고딕" panose="020B0503020000020004" pitchFamily="50" charset="-127"/>
                    <a:ea typeface="맑은 고딕" panose="020B0503020000020004" pitchFamily="50" charset="-127"/>
                    <a:cs typeface="+mn-cs"/>
                  </a:rPr>
                  <a:t>리턴합니다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이때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observation</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은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state</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과 거의 비슷한 것이라고 해석 가능합니다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p>
              <a:p>
                <a:b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br>
                <a:endPar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endParaRPr>
              </a:p>
              <a:p>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또한 환경모델의 의미에 대해서도 찾아보았습니다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state, action</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이 주어졌을 때</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next state</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과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reward</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를 예측하는 모델을 환경모델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(model of the environment)</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이라고 하고 있습니다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p>
              <a:p>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- 3_environment_model.png</a:t>
                </a:r>
              </a:p>
              <a:p>
                <a:b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br>
                <a:endPar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endParaRPr>
              </a:p>
              <a:p>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출처는 강화학습의 교과서로 많이 활용되는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Sutton</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의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"Reinforcement Learning" (</a:t>
                </a:r>
                <a:r>
                  <a:rPr kumimoji="1" lang="en-US" altLang="ko-KR" sz="1200" b="0" i="0" u="sng" kern="1200" dirty="0">
                    <a:solidFill>
                      <a:schemeClr val="tx1"/>
                    </a:solidFill>
                    <a:effectLst/>
                    <a:latin typeface="맑은 고딕" panose="020B0503020000020004" pitchFamily="50" charset="-127"/>
                    <a:ea typeface="맑은 고딕" panose="020B0503020000020004" pitchFamily="50" charset="-127"/>
                    <a:cs typeface="+mn-cs"/>
                    <a:hlinkClick r:id="rId4"/>
                  </a:rPr>
                  <a:t>https://web.stanford.edu/class/psych209/Readings/SuttonBartoIPRLBook2ndEd.pdf</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1</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장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3</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절입니다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이 책의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3</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장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5</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절과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6</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절에 해당 내용이 더 자세히 나오고 있는데</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강화학습의 배경이 되는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(finite) MDP</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가 구성되려면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p(s',</a:t>
                </a:r>
                <a:r>
                  <a:rPr kumimoji="1" lang="en-US" altLang="ko-KR" sz="1200" b="0" i="0" kern="1200" dirty="0" err="1">
                    <a:solidFill>
                      <a:schemeClr val="tx1"/>
                    </a:solidFill>
                    <a:effectLst/>
                    <a:latin typeface="맑은 고딕" panose="020B0503020000020004" pitchFamily="50" charset="-127"/>
                    <a:ea typeface="맑은 고딕" panose="020B0503020000020004" pitchFamily="50" charset="-127"/>
                    <a:cs typeface="+mn-cs"/>
                  </a:rPr>
                  <a:t>r|s,a</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가 필요하다고 되어 있습니다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이를 통해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p(s'|</a:t>
                </a:r>
                <a:r>
                  <a:rPr kumimoji="1" lang="en-US" altLang="ko-KR" sz="1200" b="0" i="0" kern="1200" dirty="0" err="1">
                    <a:solidFill>
                      <a:schemeClr val="tx1"/>
                    </a:solidFill>
                    <a:effectLst/>
                    <a:latin typeface="맑은 고딕" panose="020B0503020000020004" pitchFamily="50" charset="-127"/>
                    <a:ea typeface="맑은 고딕" panose="020B0503020000020004" pitchFamily="50" charset="-127"/>
                    <a:cs typeface="+mn-cs"/>
                  </a:rPr>
                  <a:t>s,a</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와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r(</a:t>
                </a:r>
                <a:r>
                  <a:rPr kumimoji="1" lang="en-US" altLang="ko-KR" sz="1200" b="0" i="0" kern="1200" dirty="0" err="1">
                    <a:solidFill>
                      <a:schemeClr val="tx1"/>
                    </a:solidFill>
                    <a:effectLst/>
                    <a:latin typeface="맑은 고딕" panose="020B0503020000020004" pitchFamily="50" charset="-127"/>
                    <a:ea typeface="맑은 고딕" panose="020B0503020000020004" pitchFamily="50" charset="-127"/>
                    <a:cs typeface="+mn-cs"/>
                  </a:rPr>
                  <a:t>s,a</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을 계산할 수 있음이 식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(3.7), (3.8)</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에 설명되어 있습니다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p>
              <a:p>
                <a:b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br>
                <a:endPar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endParaRPr>
              </a:p>
              <a:p>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이것들에 따르면</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일반적인 강화학습에서 환경이 구성됨에 있어서 두 환경모델인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state transition probability p(s'|</a:t>
                </a:r>
                <a:r>
                  <a:rPr kumimoji="1" lang="en-US" altLang="ko-KR" sz="1200" b="0" i="0" kern="1200" dirty="0" err="1">
                    <a:solidFill>
                      <a:schemeClr val="tx1"/>
                    </a:solidFill>
                    <a:effectLst/>
                    <a:latin typeface="맑은 고딕" panose="020B0503020000020004" pitchFamily="50" charset="-127"/>
                    <a:ea typeface="맑은 고딕" panose="020B0503020000020004" pitchFamily="50" charset="-127"/>
                    <a:cs typeface="+mn-cs"/>
                  </a:rPr>
                  <a:t>s,a</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와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reward function r(</a:t>
                </a:r>
                <a:r>
                  <a:rPr kumimoji="1" lang="en-US" altLang="ko-KR" sz="1200" b="0" i="0" kern="1200" dirty="0" err="1">
                    <a:solidFill>
                      <a:schemeClr val="tx1"/>
                    </a:solidFill>
                    <a:effectLst/>
                    <a:latin typeface="맑은 고딕" panose="020B0503020000020004" pitchFamily="50" charset="-127"/>
                    <a:ea typeface="맑은 고딕" panose="020B0503020000020004" pitchFamily="50" charset="-127"/>
                    <a:cs typeface="+mn-cs"/>
                  </a:rPr>
                  <a:t>s,a</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이 반드시 정의되어야 함을 알 수 있을 것 같습니다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그리고 이 환경모델을 토대로 해야만 강화학습 모델을 만들 수 있을 것 같습니다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p>
              <a:p>
                <a:b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br>
                <a:endPar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endParaRPr>
              </a:p>
              <a:p>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DQN</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이나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DDPG</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와 같은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RL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알고리즘이 환경모델을 알아야 한다고 말하려는 것은 아닙니다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실제로 이 알고리즘들은 환경모델을 모르는 채로 환경을 추정해가며 학습합니다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(model-free).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하지만 일단 강화학습 문제가 성립하기 위해서는 환경모델이 구성되어 있어야 할 것 같다는 취지에서 </a:t>
                </a:r>
                <a:r>
                  <a:rPr kumimoji="1" lang="ko-KR" altLang="en-US" sz="1200" b="0" i="0" kern="1200" dirty="0" err="1">
                    <a:solidFill>
                      <a:schemeClr val="tx1"/>
                    </a:solidFill>
                    <a:effectLst/>
                    <a:latin typeface="맑은 고딕" panose="020B0503020000020004" pitchFamily="50" charset="-127"/>
                    <a:ea typeface="맑은 고딕" panose="020B0503020000020004" pitchFamily="50" charset="-127"/>
                    <a:cs typeface="+mn-cs"/>
                  </a:rPr>
                  <a:t>공유드립니다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p>
              <a:p>
                <a:b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br>
                <a:endPar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endParaRPr>
              </a:p>
              <a:p>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다만</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이상은 일반적인 강화학습에 대한 이야기이므로</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공정 상황에서 강화학습이 어떻게 적용될 수 있을지 하는 문제에 대해서는 더 찾아보겠습니다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p>
              <a:p>
                <a:b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br>
                <a:endPar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endParaRPr>
              </a:p>
              <a:p>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감사합니다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p>
              <a:p>
                <a:r>
                  <a:rPr kumimoji="1" lang="ko-KR" altLang="en-US" sz="1200" b="0" i="0" kern="1200" dirty="0" err="1">
                    <a:solidFill>
                      <a:schemeClr val="tx1"/>
                    </a:solidFill>
                    <a:effectLst/>
                    <a:latin typeface="맑은 고딕" panose="020B0503020000020004" pitchFamily="50" charset="-127"/>
                    <a:ea typeface="맑은 고딕" panose="020B0503020000020004" pitchFamily="50" charset="-127"/>
                    <a:cs typeface="+mn-cs"/>
                  </a:rPr>
                  <a:t>김선중</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 드림</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p>
              <a:p>
                <a:endParaRPr lang="en-US" altLang="ko-KR" dirty="0"/>
              </a:p>
            </p:txBody>
          </p:sp>
        </mc:Choice>
        <mc:Fallback xmlns="">
          <p:sp>
            <p:nvSpPr>
              <p:cNvPr id="3" name="슬라이드 노트 개체 틀 2">
                <a:extLst>
                  <a:ext uri="{FF2B5EF4-FFF2-40B4-BE49-F238E27FC236}">
                    <a16:creationId xmlns:a16="http://schemas.microsoft.com/office/drawing/2014/main" id="{DA150843-E663-57CD-7577-6F739DE9EB42}"/>
                  </a:ext>
                </a:extLst>
              </p:cNvPr>
              <p:cNvSpPr>
                <a:spLocks noGrp="1"/>
              </p:cNvSpPr>
              <p:nvPr>
                <p:ph type="body" idx="1"/>
              </p:nvPr>
            </p:nvSpPr>
            <p:spPr/>
            <p:txBody>
              <a:bodyPr/>
              <a:lstStyle/>
              <a:p>
                <a:pPr marL="180000" indent="-180000">
                  <a:buFont typeface="Arial" panose="020B0604020202020204" pitchFamily="34" charset="0"/>
                  <a:buChar char="•"/>
                </a:pPr>
                <a:r>
                  <a:rPr lang="en-US" altLang="ko-KR" sz="1200" dirty="0">
                    <a:latin typeface="+mn-ea"/>
                  </a:rPr>
                  <a:t>DQN</a:t>
                </a:r>
                <a:r>
                  <a:rPr lang="ko-KR" altLang="en-US" sz="1200" dirty="0">
                    <a:latin typeface="+mn-ea"/>
                  </a:rPr>
                  <a:t>과</a:t>
                </a:r>
                <a:r>
                  <a:rPr lang="en-US" altLang="ko-KR" sz="1200" dirty="0">
                    <a:latin typeface="+mn-ea"/>
                  </a:rPr>
                  <a:t> DDPG</a:t>
                </a:r>
                <a:r>
                  <a:rPr lang="ko-KR" altLang="en-US" sz="1200" dirty="0">
                    <a:latin typeface="+mn-ea"/>
                  </a:rPr>
                  <a:t>의 </a:t>
                </a:r>
                <a:r>
                  <a:rPr lang="en-US" altLang="ko-KR" sz="1200" dirty="0">
                    <a:latin typeface="+mn-ea"/>
                  </a:rPr>
                  <a:t>pseudo-code</a:t>
                </a:r>
                <a:r>
                  <a:rPr lang="ko-KR" altLang="en-US" sz="1200" dirty="0">
                    <a:latin typeface="+mn-ea"/>
                  </a:rPr>
                  <a:t>에서 </a:t>
                </a:r>
                <a:r>
                  <a:rPr lang="en-US" altLang="ko-KR" sz="1200" i="0" dirty="0">
                    <a:latin typeface="Cambria Math" panose="02040503050406030204" pitchFamily="18" charset="0"/>
                  </a:rPr>
                  <a:t>𝑠’</a:t>
                </a:r>
                <a:r>
                  <a:rPr lang="en-US" altLang="ko-KR" sz="1200" dirty="0">
                    <a:latin typeface="+mn-ea"/>
                  </a:rPr>
                  <a:t> </a:t>
                </a:r>
                <a:r>
                  <a:rPr lang="ko-KR" altLang="en-US" sz="1200" dirty="0">
                    <a:latin typeface="+mn-ea"/>
                  </a:rPr>
                  <a:t>혹은 </a:t>
                </a:r>
                <a:r>
                  <a:rPr lang="en-US" altLang="ko-KR" sz="1200" i="0" dirty="0">
                    <a:latin typeface="Cambria Math" panose="02040503050406030204" pitchFamily="18" charset="0"/>
                  </a:rPr>
                  <a:t>𝑠_(</a:t>
                </a:r>
                <a:r>
                  <a:rPr lang="en-US" altLang="ko-KR" sz="1200" b="0" i="0" dirty="0">
                    <a:latin typeface="Cambria Math" panose="02040503050406030204" pitchFamily="18" charset="0"/>
                  </a:rPr>
                  <a:t>𝑡+1)</a:t>
                </a:r>
                <a:r>
                  <a:rPr lang="ko-KR" altLang="en-US" sz="1200" dirty="0">
                    <a:latin typeface="+mn-ea"/>
                  </a:rPr>
                  <a:t>을 </a:t>
                </a:r>
                <a:r>
                  <a:rPr lang="en-US" altLang="ko-KR" sz="1200" dirty="0">
                    <a:latin typeface="+mn-ea"/>
                  </a:rPr>
                  <a:t>observe</a:t>
                </a:r>
                <a:r>
                  <a:rPr lang="ko-KR" altLang="en-US" sz="1200" dirty="0">
                    <a:latin typeface="+mn-ea"/>
                  </a:rPr>
                  <a:t>한다고 되어 있다</a:t>
                </a:r>
                <a:r>
                  <a:rPr lang="en-US" altLang="ko-KR" sz="1200" dirty="0">
                    <a:latin typeface="+mn-ea"/>
                  </a:rPr>
                  <a:t>. DQN </a:t>
                </a:r>
                <a:r>
                  <a:rPr lang="ko-KR" altLang="en-US" sz="1200" dirty="0">
                    <a:latin typeface="+mn-ea"/>
                  </a:rPr>
                  <a:t>논문에서의 </a:t>
                </a:r>
                <a:r>
                  <a:rPr lang="en-US" altLang="ko-KR" sz="1200" dirty="0">
                    <a:latin typeface="+mn-ea"/>
                  </a:rPr>
                  <a:t>DQN</a:t>
                </a:r>
                <a:r>
                  <a:rPr lang="ko-KR" altLang="en-US" sz="1200" dirty="0">
                    <a:latin typeface="+mn-ea"/>
                  </a:rPr>
                  <a:t>은 </a:t>
                </a:r>
                <a:r>
                  <a:rPr lang="en-US" altLang="ko-KR" sz="1200" dirty="0" err="1">
                    <a:latin typeface="+mn-ea"/>
                  </a:rPr>
                  <a:t>atari</a:t>
                </a:r>
                <a:r>
                  <a:rPr lang="en-US" altLang="ko-KR" sz="1200" dirty="0">
                    <a:latin typeface="+mn-ea"/>
                  </a:rPr>
                  <a:t> </a:t>
                </a:r>
                <a:r>
                  <a:rPr lang="ko-KR" altLang="en-US" sz="1200" dirty="0">
                    <a:latin typeface="+mn-ea"/>
                  </a:rPr>
                  <a:t>문제를 푸는 것이므로 바로 다음 순간의 화면을 </a:t>
                </a:r>
                <a:r>
                  <a:rPr lang="en-US" altLang="ko-KR" sz="1200" dirty="0">
                    <a:latin typeface="+mn-ea"/>
                  </a:rPr>
                  <a:t>CNN</a:t>
                </a:r>
                <a:r>
                  <a:rPr lang="ko-KR" altLang="en-US" sz="1200" dirty="0">
                    <a:latin typeface="+mn-ea"/>
                  </a:rPr>
                  <a:t>으로 인식할 수 있고 그렇게 </a:t>
                </a:r>
                <a:r>
                  <a:rPr lang="en-US" altLang="ko-KR" sz="1200" dirty="0">
                    <a:latin typeface="+mn-ea"/>
                  </a:rPr>
                  <a:t>next state</a:t>
                </a:r>
                <a:r>
                  <a:rPr lang="ko-KR" altLang="en-US" sz="1200" dirty="0">
                    <a:latin typeface="+mn-ea"/>
                  </a:rPr>
                  <a:t>를 정하는 식으로 되어 있다</a:t>
                </a:r>
                <a:r>
                  <a:rPr lang="en-US" altLang="ko-KR" sz="1200" dirty="0">
                    <a:latin typeface="+mn-ea"/>
                  </a:rPr>
                  <a:t>. </a:t>
                </a:r>
                <a:r>
                  <a:rPr lang="ko-KR" altLang="en-US" sz="1200" dirty="0">
                    <a:latin typeface="+mn-ea"/>
                  </a:rPr>
                  <a:t>즉 </a:t>
                </a:r>
                <a:r>
                  <a:rPr lang="en-US" altLang="ko-KR" sz="1200" dirty="0">
                    <a:latin typeface="+mn-ea"/>
                  </a:rPr>
                  <a:t>emulator</a:t>
                </a:r>
                <a:r>
                  <a:rPr lang="ko-KR" altLang="en-US" sz="1200" dirty="0">
                    <a:latin typeface="+mn-ea"/>
                  </a:rPr>
                  <a:t>가 있어서 문제가 없다</a:t>
                </a:r>
                <a:r>
                  <a:rPr lang="en-US" altLang="ko-KR" sz="1200" dirty="0">
                    <a:latin typeface="+mn-ea"/>
                  </a:rPr>
                  <a:t>.</a:t>
                </a:r>
              </a:p>
              <a:p>
                <a:pPr marL="180000" indent="-180000">
                  <a:buFont typeface="Arial" panose="020B0604020202020204" pitchFamily="34" charset="0"/>
                  <a:buChar char="•"/>
                </a:pPr>
                <a:r>
                  <a:rPr lang="en-US" altLang="ko-KR" sz="1200" dirty="0">
                    <a:latin typeface="+mn-ea"/>
                  </a:rPr>
                  <a:t>DDQN </a:t>
                </a:r>
                <a:r>
                  <a:rPr lang="ko-KR" altLang="en-US" sz="1200" dirty="0">
                    <a:latin typeface="+mn-ea"/>
                  </a:rPr>
                  <a:t>논문에서는 </a:t>
                </a:r>
                <a:r>
                  <a:rPr lang="en-US" altLang="ko-KR" sz="1200" dirty="0">
                    <a:latin typeface="+mn-ea"/>
                  </a:rPr>
                  <a:t>cartpole, gripper(</a:t>
                </a:r>
                <a:r>
                  <a:rPr lang="ko-KR" altLang="en-US" sz="1200" dirty="0" err="1">
                    <a:latin typeface="+mn-ea"/>
                  </a:rPr>
                  <a:t>로봇팔</a:t>
                </a:r>
                <a:r>
                  <a:rPr lang="en-US" altLang="ko-KR" sz="1200" dirty="0">
                    <a:latin typeface="+mn-ea"/>
                  </a:rPr>
                  <a:t>), puck striking, locomotion(</a:t>
                </a:r>
                <a:r>
                  <a:rPr lang="ko-KR" altLang="en-US" sz="1200" dirty="0">
                    <a:latin typeface="+mn-ea"/>
                  </a:rPr>
                  <a:t>자율보행</a:t>
                </a:r>
                <a:r>
                  <a:rPr lang="en-US" altLang="ko-KR" sz="1200" dirty="0">
                    <a:latin typeface="+mn-ea"/>
                  </a:rPr>
                  <a:t>) </a:t>
                </a:r>
                <a:r>
                  <a:rPr lang="ko-KR" altLang="en-US" sz="1200" dirty="0">
                    <a:latin typeface="+mn-ea"/>
                  </a:rPr>
                  <a:t>등의 문제를 다뤘고 그때 </a:t>
                </a:r>
                <a:r>
                  <a:rPr lang="en-US" altLang="ko-KR" sz="1200" dirty="0">
                    <a:latin typeface="+mn-ea"/>
                  </a:rPr>
                  <a:t>emulator</a:t>
                </a:r>
                <a:r>
                  <a:rPr lang="ko-KR" altLang="en-US" sz="1200" dirty="0">
                    <a:latin typeface="+mn-ea"/>
                  </a:rPr>
                  <a:t>로서 물리엔진 </a:t>
                </a:r>
                <a:r>
                  <a:rPr lang="en-US" altLang="ko-KR" sz="1200" dirty="0" err="1">
                    <a:latin typeface="+mn-ea"/>
                  </a:rPr>
                  <a:t>MuJoCo</a:t>
                </a:r>
                <a:r>
                  <a:rPr lang="ko-KR" altLang="en-US" sz="1200" dirty="0">
                    <a:latin typeface="+mn-ea"/>
                  </a:rPr>
                  <a:t>를 사용했다고 되어 있다</a:t>
                </a:r>
                <a:r>
                  <a:rPr lang="en-US" altLang="ko-KR" sz="1200" dirty="0">
                    <a:latin typeface="+mn-ea"/>
                  </a:rPr>
                  <a:t>.</a:t>
                </a:r>
              </a:p>
              <a:p>
                <a:pPr marL="180000" indent="-180000">
                  <a:buFont typeface="Arial" panose="020B0604020202020204" pitchFamily="34" charset="0"/>
                  <a:buChar char="•"/>
                </a:pPr>
                <a:r>
                  <a:rPr lang="ko-KR" altLang="en-US" sz="1200" dirty="0">
                    <a:latin typeface="+mn-ea"/>
                  </a:rPr>
                  <a:t>하지만 일반적인 공정 문제에서는</a:t>
                </a:r>
                <a:r>
                  <a:rPr lang="en-US" altLang="ko-KR" sz="1200" dirty="0">
                    <a:latin typeface="+mn-ea"/>
                  </a:rPr>
                  <a:t>, next state</a:t>
                </a:r>
                <a:r>
                  <a:rPr lang="ko-KR" altLang="en-US" sz="1200" dirty="0">
                    <a:latin typeface="+mn-ea"/>
                  </a:rPr>
                  <a:t>는 모든 </a:t>
                </a:r>
                <a:r>
                  <a:rPr lang="en-US" altLang="ko-KR" sz="1200" dirty="0">
                    <a:latin typeface="+mn-ea"/>
                  </a:rPr>
                  <a:t>state</a:t>
                </a:r>
                <a:r>
                  <a:rPr lang="ko-KR" altLang="en-US" sz="1200" dirty="0">
                    <a:latin typeface="+mn-ea"/>
                  </a:rPr>
                  <a:t>를 실시간으로 측정하지 않는 이상 </a:t>
                </a:r>
                <a:r>
                  <a:rPr lang="en-US" altLang="ko-KR" sz="1200" dirty="0">
                    <a:latin typeface="+mn-ea"/>
                  </a:rPr>
                  <a:t>next state</a:t>
                </a:r>
                <a:r>
                  <a:rPr lang="ko-KR" altLang="en-US" sz="1200" dirty="0">
                    <a:latin typeface="+mn-ea"/>
                  </a:rPr>
                  <a:t>를 얻을 수 없다</a:t>
                </a:r>
                <a:r>
                  <a:rPr lang="en-US" altLang="ko-KR" sz="1200" dirty="0">
                    <a:latin typeface="+mn-ea"/>
                  </a:rPr>
                  <a:t>. </a:t>
                </a:r>
                <a:r>
                  <a:rPr lang="ko-KR" altLang="en-US" sz="1200" dirty="0">
                    <a:latin typeface="+mn-ea"/>
                  </a:rPr>
                  <a:t>학습 시에는 </a:t>
                </a:r>
                <a:r>
                  <a:rPr lang="ko-KR" altLang="en-US" sz="1200" dirty="0" err="1">
                    <a:latin typeface="+mn-ea"/>
                  </a:rPr>
                  <a:t>쌓여있는</a:t>
                </a:r>
                <a:r>
                  <a:rPr lang="ko-KR" altLang="en-US" sz="1200" dirty="0">
                    <a:latin typeface="+mn-ea"/>
                  </a:rPr>
                  <a:t> </a:t>
                </a:r>
                <a:r>
                  <a:rPr lang="en-US" altLang="ko-KR" sz="1200" dirty="0">
                    <a:latin typeface="+mn-ea"/>
                  </a:rPr>
                  <a:t>next state</a:t>
                </a:r>
                <a:r>
                  <a:rPr lang="ko-KR" altLang="en-US" sz="1200" dirty="0">
                    <a:latin typeface="+mn-ea"/>
                  </a:rPr>
                  <a:t>를 사용할 수 있겠고</a:t>
                </a:r>
                <a:r>
                  <a:rPr lang="en-US" altLang="ko-KR" sz="1200" dirty="0">
                    <a:latin typeface="+mn-ea"/>
                  </a:rPr>
                  <a:t>, </a:t>
                </a:r>
                <a:r>
                  <a:rPr lang="ko-KR" altLang="en-US" sz="1200" dirty="0">
                    <a:latin typeface="+mn-ea"/>
                  </a:rPr>
                  <a:t>이것이 일정 부분 도움이 될 수 있겠지만</a:t>
                </a:r>
                <a:r>
                  <a:rPr lang="en-US" altLang="ko-KR" sz="1200" dirty="0">
                    <a:latin typeface="+mn-ea"/>
                  </a:rPr>
                  <a:t>, test</a:t>
                </a:r>
                <a:r>
                  <a:rPr lang="ko-KR" altLang="en-US" sz="1200" dirty="0">
                    <a:latin typeface="+mn-ea"/>
                  </a:rPr>
                  <a:t>시에는 가능하지 않다</a:t>
                </a:r>
                <a:r>
                  <a:rPr lang="en-US" altLang="ko-KR" sz="1200" dirty="0">
                    <a:latin typeface="+mn-ea"/>
                  </a:rPr>
                  <a:t>.</a:t>
                </a:r>
              </a:p>
              <a:p>
                <a:endParaRPr lang="ko-KR" altLang="en-US" dirty="0"/>
              </a:p>
            </p:txBody>
          </p:sp>
        </mc:Fallback>
      </mc:AlternateContent>
      <p:sp>
        <p:nvSpPr>
          <p:cNvPr id="4" name="슬라이드 번호 개체 틀 3">
            <a:extLst>
              <a:ext uri="{FF2B5EF4-FFF2-40B4-BE49-F238E27FC236}">
                <a16:creationId xmlns:a16="http://schemas.microsoft.com/office/drawing/2014/main" id="{81F6CB0A-3704-0FC0-A9A3-113E55C2B69E}"/>
              </a:ext>
            </a:extLst>
          </p:cNvPr>
          <p:cNvSpPr>
            <a:spLocks noGrp="1"/>
          </p:cNvSpPr>
          <p:nvPr>
            <p:ph type="sldNum" sz="quarter" idx="5"/>
          </p:nvPr>
        </p:nvSpPr>
        <p:spPr/>
        <p:txBody>
          <a:bodyPr/>
          <a:lstStyle/>
          <a:p>
            <a:pPr>
              <a:defRPr/>
            </a:pPr>
            <a:fld id="{79642909-6448-426E-9ED7-EFF6CDC2E25C}" type="slidenum">
              <a:rPr lang="ko-KR" altLang="en-US" smtClean="0"/>
              <a:pPr>
                <a:defRPr/>
              </a:pPr>
              <a:t>47</a:t>
            </a:fld>
            <a:endParaRPr lang="en-US" altLang="ko-KR" dirty="0"/>
          </a:p>
        </p:txBody>
      </p:sp>
    </p:spTree>
    <p:extLst>
      <p:ext uri="{BB962C8B-B14F-4D97-AF65-F5344CB8AC3E}">
        <p14:creationId xmlns:p14="http://schemas.microsoft.com/office/powerpoint/2010/main" val="128902671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FCB8AB-FD21-A70D-020B-F8FA77F4394A}"/>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929B74C2-5ED9-D5CB-EB65-C360B14347A5}"/>
              </a:ext>
            </a:extLst>
          </p:cNvPr>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슬라이드 노트 개체 틀 2">
                <a:extLst>
                  <a:ext uri="{FF2B5EF4-FFF2-40B4-BE49-F238E27FC236}">
                    <a16:creationId xmlns:a16="http://schemas.microsoft.com/office/drawing/2014/main" id="{FD81BC14-FCAB-3C14-8994-8ED9F69573D1}"/>
                  </a:ext>
                </a:extLst>
              </p:cNvPr>
              <p:cNvSpPr>
                <a:spLocks noGrp="1"/>
              </p:cNvSpPr>
              <p:nvPr>
                <p:ph type="body" idx="1"/>
              </p:nvPr>
            </p:nvSpPr>
            <p:spPr/>
            <p:txBody>
              <a:bodyPr/>
              <a:lstStyle/>
              <a:p>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안녕하십니까</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endParaRPr lang="ko-KR" altLang="en-US" dirty="0">
                  <a:effectLst/>
                </a:endParaRPr>
              </a:p>
              <a:p>
                <a:r>
                  <a:rPr kumimoji="1" lang="ko-KR" altLang="en-US" sz="1200" b="0" i="0" kern="1200" dirty="0" err="1">
                    <a:solidFill>
                      <a:schemeClr val="tx1"/>
                    </a:solidFill>
                    <a:effectLst/>
                    <a:latin typeface="맑은 고딕" panose="020B0503020000020004" pitchFamily="50" charset="-127"/>
                    <a:ea typeface="맑은 고딕" panose="020B0503020000020004" pitchFamily="50" charset="-127"/>
                    <a:cs typeface="+mn-cs"/>
                  </a:rPr>
                  <a:t>김선중</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 선임입니다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p>
              <a:p>
                <a:b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br>
                <a:endPar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endParaRPr>
              </a:p>
              <a:p>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파이썬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gymnasium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라이브러리에서</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환경이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state transition</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과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reward</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를 제공한다는 것에 대한 근거를 찾아보았습니다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p>
              <a:p>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- 1_gym_step_1.png</a:t>
                </a:r>
              </a:p>
              <a:p>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- 2_gym_step_2.png</a:t>
                </a:r>
              </a:p>
              <a:p>
                <a:b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br>
                <a:endPar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endParaRPr>
              </a:p>
              <a:p>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출처는 </a:t>
                </a:r>
                <a:r>
                  <a:rPr kumimoji="1" lang="en-US" altLang="ko-KR" sz="1200" b="0" i="0" u="sng" kern="1200" dirty="0">
                    <a:solidFill>
                      <a:schemeClr val="tx1"/>
                    </a:solidFill>
                    <a:effectLst/>
                    <a:latin typeface="맑은 고딕" panose="020B0503020000020004" pitchFamily="50" charset="-127"/>
                    <a:ea typeface="맑은 고딕" panose="020B0503020000020004" pitchFamily="50" charset="-127"/>
                    <a:cs typeface="+mn-cs"/>
                    <a:hlinkClick r:id="rId3"/>
                  </a:rPr>
                  <a:t>https://gymnasium.farama.org/api/env/</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 입니다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Env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클래스의 맨 처음 메소드인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step</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은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action</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을 인자로 받고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next observation, reward</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를 </a:t>
                </a:r>
                <a:r>
                  <a:rPr kumimoji="1" lang="ko-KR" altLang="en-US" sz="1200" b="0" i="0" kern="1200" dirty="0" err="1">
                    <a:solidFill>
                      <a:schemeClr val="tx1"/>
                    </a:solidFill>
                    <a:effectLst/>
                    <a:latin typeface="맑은 고딕" panose="020B0503020000020004" pitchFamily="50" charset="-127"/>
                    <a:ea typeface="맑은 고딕" panose="020B0503020000020004" pitchFamily="50" charset="-127"/>
                    <a:cs typeface="+mn-cs"/>
                  </a:rPr>
                  <a:t>리턴합니다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이때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observation</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은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state</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과 거의 비슷한 것이라고 해석 가능합니다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p>
              <a:p>
                <a:b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br>
                <a:endPar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endParaRPr>
              </a:p>
              <a:p>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또한 환경모델의 의미에 대해서도 찾아보았습니다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state, action</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이 주어졌을 때</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next state</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과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reward</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를 예측하는 모델을 환경모델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(model of the environment)</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이라고 하고 있습니다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p>
              <a:p>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- 3_environment_model.png</a:t>
                </a:r>
              </a:p>
              <a:p>
                <a:b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br>
                <a:endPar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endParaRPr>
              </a:p>
              <a:p>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출처는 강화학습의 교과서로 많이 활용되는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Sutton</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의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"Reinforcement Learning" (</a:t>
                </a:r>
                <a:r>
                  <a:rPr kumimoji="1" lang="en-US" altLang="ko-KR" sz="1200" b="0" i="0" u="sng" kern="1200" dirty="0">
                    <a:solidFill>
                      <a:schemeClr val="tx1"/>
                    </a:solidFill>
                    <a:effectLst/>
                    <a:latin typeface="맑은 고딕" panose="020B0503020000020004" pitchFamily="50" charset="-127"/>
                    <a:ea typeface="맑은 고딕" panose="020B0503020000020004" pitchFamily="50" charset="-127"/>
                    <a:cs typeface="+mn-cs"/>
                    <a:hlinkClick r:id="rId4"/>
                  </a:rPr>
                  <a:t>https://web.stanford.edu/class/psych209/Readings/SuttonBartoIPRLBook2ndEd.pdf</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1</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장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3</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절입니다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이 책의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3</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장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5</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절과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6</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절에 해당 내용이 더 자세히 나오고 있는데</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강화학습의 배경이 되는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(finite) MDP</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가 구성되려면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p(s',</a:t>
                </a:r>
                <a:r>
                  <a:rPr kumimoji="1" lang="en-US" altLang="ko-KR" sz="1200" b="0" i="0" kern="1200" dirty="0" err="1">
                    <a:solidFill>
                      <a:schemeClr val="tx1"/>
                    </a:solidFill>
                    <a:effectLst/>
                    <a:latin typeface="맑은 고딕" panose="020B0503020000020004" pitchFamily="50" charset="-127"/>
                    <a:ea typeface="맑은 고딕" panose="020B0503020000020004" pitchFamily="50" charset="-127"/>
                    <a:cs typeface="+mn-cs"/>
                  </a:rPr>
                  <a:t>r|s,a</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가 필요하다고 되어 있습니다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이를 통해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p(s'|</a:t>
                </a:r>
                <a:r>
                  <a:rPr kumimoji="1" lang="en-US" altLang="ko-KR" sz="1200" b="0" i="0" kern="1200" dirty="0" err="1">
                    <a:solidFill>
                      <a:schemeClr val="tx1"/>
                    </a:solidFill>
                    <a:effectLst/>
                    <a:latin typeface="맑은 고딕" panose="020B0503020000020004" pitchFamily="50" charset="-127"/>
                    <a:ea typeface="맑은 고딕" panose="020B0503020000020004" pitchFamily="50" charset="-127"/>
                    <a:cs typeface="+mn-cs"/>
                  </a:rPr>
                  <a:t>s,a</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와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r(</a:t>
                </a:r>
                <a:r>
                  <a:rPr kumimoji="1" lang="en-US" altLang="ko-KR" sz="1200" b="0" i="0" kern="1200" dirty="0" err="1">
                    <a:solidFill>
                      <a:schemeClr val="tx1"/>
                    </a:solidFill>
                    <a:effectLst/>
                    <a:latin typeface="맑은 고딕" panose="020B0503020000020004" pitchFamily="50" charset="-127"/>
                    <a:ea typeface="맑은 고딕" panose="020B0503020000020004" pitchFamily="50" charset="-127"/>
                    <a:cs typeface="+mn-cs"/>
                  </a:rPr>
                  <a:t>s,a</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을 계산할 수 있음이 식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(3.7), (3.8)</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에 설명되어 있습니다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p>
              <a:p>
                <a:b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br>
                <a:endPar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endParaRPr>
              </a:p>
              <a:p>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이것들에 따르면</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일반적인 강화학습에서 환경이 구성됨에 있어서 두 환경모델인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state transition probability p(s'|</a:t>
                </a:r>
                <a:r>
                  <a:rPr kumimoji="1" lang="en-US" altLang="ko-KR" sz="1200" b="0" i="0" kern="1200" dirty="0" err="1">
                    <a:solidFill>
                      <a:schemeClr val="tx1"/>
                    </a:solidFill>
                    <a:effectLst/>
                    <a:latin typeface="맑은 고딕" panose="020B0503020000020004" pitchFamily="50" charset="-127"/>
                    <a:ea typeface="맑은 고딕" panose="020B0503020000020004" pitchFamily="50" charset="-127"/>
                    <a:cs typeface="+mn-cs"/>
                  </a:rPr>
                  <a:t>s,a</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와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reward function r(</a:t>
                </a:r>
                <a:r>
                  <a:rPr kumimoji="1" lang="en-US" altLang="ko-KR" sz="1200" b="0" i="0" kern="1200" dirty="0" err="1">
                    <a:solidFill>
                      <a:schemeClr val="tx1"/>
                    </a:solidFill>
                    <a:effectLst/>
                    <a:latin typeface="맑은 고딕" panose="020B0503020000020004" pitchFamily="50" charset="-127"/>
                    <a:ea typeface="맑은 고딕" panose="020B0503020000020004" pitchFamily="50" charset="-127"/>
                    <a:cs typeface="+mn-cs"/>
                  </a:rPr>
                  <a:t>s,a</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이 반드시 정의되어야 함을 알 수 있을 것 같습니다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그리고 이 환경모델을 토대로 해야만 강화학습 모델을 만들 수 있을 것 같습니다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p>
              <a:p>
                <a:b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br>
                <a:endPar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endParaRPr>
              </a:p>
              <a:p>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DQN</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이나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DDPG</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와 같은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RL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알고리즘이 환경모델을 알아야 한다고 말하려는 것은 아닙니다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실제로 이 알고리즘들은 환경모델을 모르는 채로 환경을 추정해가며 학습합니다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(model-free).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하지만 일단 강화학습 문제가 성립하기 위해서는 환경모델이 구성되어 있어야 할 것 같다는 취지에서 </a:t>
                </a:r>
                <a:r>
                  <a:rPr kumimoji="1" lang="ko-KR" altLang="en-US" sz="1200" b="0" i="0" kern="1200" dirty="0" err="1">
                    <a:solidFill>
                      <a:schemeClr val="tx1"/>
                    </a:solidFill>
                    <a:effectLst/>
                    <a:latin typeface="맑은 고딕" panose="020B0503020000020004" pitchFamily="50" charset="-127"/>
                    <a:ea typeface="맑은 고딕" panose="020B0503020000020004" pitchFamily="50" charset="-127"/>
                    <a:cs typeface="+mn-cs"/>
                  </a:rPr>
                  <a:t>공유드립니다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p>
              <a:p>
                <a:b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br>
                <a:endPar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endParaRPr>
              </a:p>
              <a:p>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다만</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이상은 일반적인 강화학습에 대한 이야기이므로</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공정 상황에서 강화학습이 어떻게 적용될 수 있을지 하는 문제에 대해서는 더 찾아보겠습니다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p>
              <a:p>
                <a:b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br>
                <a:endPar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endParaRPr>
              </a:p>
              <a:p>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감사합니다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p>
              <a:p>
                <a:r>
                  <a:rPr kumimoji="1" lang="ko-KR" altLang="en-US" sz="1200" b="0" i="0" kern="1200" dirty="0" err="1">
                    <a:solidFill>
                      <a:schemeClr val="tx1"/>
                    </a:solidFill>
                    <a:effectLst/>
                    <a:latin typeface="맑은 고딕" panose="020B0503020000020004" pitchFamily="50" charset="-127"/>
                    <a:ea typeface="맑은 고딕" panose="020B0503020000020004" pitchFamily="50" charset="-127"/>
                    <a:cs typeface="+mn-cs"/>
                  </a:rPr>
                  <a:t>김선중</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 드림</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p>
              <a:p>
                <a:endParaRPr lang="en-US" altLang="ko-KR" dirty="0"/>
              </a:p>
            </p:txBody>
          </p:sp>
        </mc:Choice>
        <mc:Fallback xmlns="">
          <p:sp>
            <p:nvSpPr>
              <p:cNvPr id="3" name="슬라이드 노트 개체 틀 2">
                <a:extLst>
                  <a:ext uri="{FF2B5EF4-FFF2-40B4-BE49-F238E27FC236}">
                    <a16:creationId xmlns:a16="http://schemas.microsoft.com/office/drawing/2014/main" id="{DA150843-E663-57CD-7577-6F739DE9EB42}"/>
                  </a:ext>
                </a:extLst>
              </p:cNvPr>
              <p:cNvSpPr>
                <a:spLocks noGrp="1"/>
              </p:cNvSpPr>
              <p:nvPr>
                <p:ph type="body" idx="1"/>
              </p:nvPr>
            </p:nvSpPr>
            <p:spPr/>
            <p:txBody>
              <a:bodyPr/>
              <a:lstStyle/>
              <a:p>
                <a:pPr marL="180000" indent="-180000">
                  <a:buFont typeface="Arial" panose="020B0604020202020204" pitchFamily="34" charset="0"/>
                  <a:buChar char="•"/>
                </a:pPr>
                <a:r>
                  <a:rPr lang="en-US" altLang="ko-KR" sz="1200" dirty="0">
                    <a:latin typeface="+mn-ea"/>
                  </a:rPr>
                  <a:t>DQN</a:t>
                </a:r>
                <a:r>
                  <a:rPr lang="ko-KR" altLang="en-US" sz="1200" dirty="0">
                    <a:latin typeface="+mn-ea"/>
                  </a:rPr>
                  <a:t>과</a:t>
                </a:r>
                <a:r>
                  <a:rPr lang="en-US" altLang="ko-KR" sz="1200" dirty="0">
                    <a:latin typeface="+mn-ea"/>
                  </a:rPr>
                  <a:t> DDPG</a:t>
                </a:r>
                <a:r>
                  <a:rPr lang="ko-KR" altLang="en-US" sz="1200" dirty="0">
                    <a:latin typeface="+mn-ea"/>
                  </a:rPr>
                  <a:t>의 </a:t>
                </a:r>
                <a:r>
                  <a:rPr lang="en-US" altLang="ko-KR" sz="1200" dirty="0">
                    <a:latin typeface="+mn-ea"/>
                  </a:rPr>
                  <a:t>pseudo-code</a:t>
                </a:r>
                <a:r>
                  <a:rPr lang="ko-KR" altLang="en-US" sz="1200" dirty="0">
                    <a:latin typeface="+mn-ea"/>
                  </a:rPr>
                  <a:t>에서 </a:t>
                </a:r>
                <a:r>
                  <a:rPr lang="en-US" altLang="ko-KR" sz="1200" i="0" dirty="0">
                    <a:latin typeface="Cambria Math" panose="02040503050406030204" pitchFamily="18" charset="0"/>
                  </a:rPr>
                  <a:t>𝑠’</a:t>
                </a:r>
                <a:r>
                  <a:rPr lang="en-US" altLang="ko-KR" sz="1200" dirty="0">
                    <a:latin typeface="+mn-ea"/>
                  </a:rPr>
                  <a:t> </a:t>
                </a:r>
                <a:r>
                  <a:rPr lang="ko-KR" altLang="en-US" sz="1200" dirty="0">
                    <a:latin typeface="+mn-ea"/>
                  </a:rPr>
                  <a:t>혹은 </a:t>
                </a:r>
                <a:r>
                  <a:rPr lang="en-US" altLang="ko-KR" sz="1200" i="0" dirty="0">
                    <a:latin typeface="Cambria Math" panose="02040503050406030204" pitchFamily="18" charset="0"/>
                  </a:rPr>
                  <a:t>𝑠_(</a:t>
                </a:r>
                <a:r>
                  <a:rPr lang="en-US" altLang="ko-KR" sz="1200" b="0" i="0" dirty="0">
                    <a:latin typeface="Cambria Math" panose="02040503050406030204" pitchFamily="18" charset="0"/>
                  </a:rPr>
                  <a:t>𝑡+1)</a:t>
                </a:r>
                <a:r>
                  <a:rPr lang="ko-KR" altLang="en-US" sz="1200" dirty="0">
                    <a:latin typeface="+mn-ea"/>
                  </a:rPr>
                  <a:t>을 </a:t>
                </a:r>
                <a:r>
                  <a:rPr lang="en-US" altLang="ko-KR" sz="1200" dirty="0">
                    <a:latin typeface="+mn-ea"/>
                  </a:rPr>
                  <a:t>observe</a:t>
                </a:r>
                <a:r>
                  <a:rPr lang="ko-KR" altLang="en-US" sz="1200" dirty="0">
                    <a:latin typeface="+mn-ea"/>
                  </a:rPr>
                  <a:t>한다고 되어 있다</a:t>
                </a:r>
                <a:r>
                  <a:rPr lang="en-US" altLang="ko-KR" sz="1200" dirty="0">
                    <a:latin typeface="+mn-ea"/>
                  </a:rPr>
                  <a:t>. DQN </a:t>
                </a:r>
                <a:r>
                  <a:rPr lang="ko-KR" altLang="en-US" sz="1200" dirty="0">
                    <a:latin typeface="+mn-ea"/>
                  </a:rPr>
                  <a:t>논문에서의 </a:t>
                </a:r>
                <a:r>
                  <a:rPr lang="en-US" altLang="ko-KR" sz="1200" dirty="0">
                    <a:latin typeface="+mn-ea"/>
                  </a:rPr>
                  <a:t>DQN</a:t>
                </a:r>
                <a:r>
                  <a:rPr lang="ko-KR" altLang="en-US" sz="1200" dirty="0">
                    <a:latin typeface="+mn-ea"/>
                  </a:rPr>
                  <a:t>은 </a:t>
                </a:r>
                <a:r>
                  <a:rPr lang="en-US" altLang="ko-KR" sz="1200" dirty="0" err="1">
                    <a:latin typeface="+mn-ea"/>
                  </a:rPr>
                  <a:t>atari</a:t>
                </a:r>
                <a:r>
                  <a:rPr lang="en-US" altLang="ko-KR" sz="1200" dirty="0">
                    <a:latin typeface="+mn-ea"/>
                  </a:rPr>
                  <a:t> </a:t>
                </a:r>
                <a:r>
                  <a:rPr lang="ko-KR" altLang="en-US" sz="1200" dirty="0">
                    <a:latin typeface="+mn-ea"/>
                  </a:rPr>
                  <a:t>문제를 푸는 것이므로 바로 다음 순간의 화면을 </a:t>
                </a:r>
                <a:r>
                  <a:rPr lang="en-US" altLang="ko-KR" sz="1200" dirty="0">
                    <a:latin typeface="+mn-ea"/>
                  </a:rPr>
                  <a:t>CNN</a:t>
                </a:r>
                <a:r>
                  <a:rPr lang="ko-KR" altLang="en-US" sz="1200" dirty="0">
                    <a:latin typeface="+mn-ea"/>
                  </a:rPr>
                  <a:t>으로 인식할 수 있고 그렇게 </a:t>
                </a:r>
                <a:r>
                  <a:rPr lang="en-US" altLang="ko-KR" sz="1200" dirty="0">
                    <a:latin typeface="+mn-ea"/>
                  </a:rPr>
                  <a:t>next state</a:t>
                </a:r>
                <a:r>
                  <a:rPr lang="ko-KR" altLang="en-US" sz="1200" dirty="0">
                    <a:latin typeface="+mn-ea"/>
                  </a:rPr>
                  <a:t>를 정하는 식으로 되어 있다</a:t>
                </a:r>
                <a:r>
                  <a:rPr lang="en-US" altLang="ko-KR" sz="1200" dirty="0">
                    <a:latin typeface="+mn-ea"/>
                  </a:rPr>
                  <a:t>. </a:t>
                </a:r>
                <a:r>
                  <a:rPr lang="ko-KR" altLang="en-US" sz="1200" dirty="0">
                    <a:latin typeface="+mn-ea"/>
                  </a:rPr>
                  <a:t>즉 </a:t>
                </a:r>
                <a:r>
                  <a:rPr lang="en-US" altLang="ko-KR" sz="1200" dirty="0">
                    <a:latin typeface="+mn-ea"/>
                  </a:rPr>
                  <a:t>emulator</a:t>
                </a:r>
                <a:r>
                  <a:rPr lang="ko-KR" altLang="en-US" sz="1200" dirty="0">
                    <a:latin typeface="+mn-ea"/>
                  </a:rPr>
                  <a:t>가 있어서 문제가 없다</a:t>
                </a:r>
                <a:r>
                  <a:rPr lang="en-US" altLang="ko-KR" sz="1200" dirty="0">
                    <a:latin typeface="+mn-ea"/>
                  </a:rPr>
                  <a:t>.</a:t>
                </a:r>
              </a:p>
              <a:p>
                <a:pPr marL="180000" indent="-180000">
                  <a:buFont typeface="Arial" panose="020B0604020202020204" pitchFamily="34" charset="0"/>
                  <a:buChar char="•"/>
                </a:pPr>
                <a:r>
                  <a:rPr lang="en-US" altLang="ko-KR" sz="1200" dirty="0">
                    <a:latin typeface="+mn-ea"/>
                  </a:rPr>
                  <a:t>DDQN </a:t>
                </a:r>
                <a:r>
                  <a:rPr lang="ko-KR" altLang="en-US" sz="1200" dirty="0">
                    <a:latin typeface="+mn-ea"/>
                  </a:rPr>
                  <a:t>논문에서는 </a:t>
                </a:r>
                <a:r>
                  <a:rPr lang="en-US" altLang="ko-KR" sz="1200" dirty="0">
                    <a:latin typeface="+mn-ea"/>
                  </a:rPr>
                  <a:t>cartpole, gripper(</a:t>
                </a:r>
                <a:r>
                  <a:rPr lang="ko-KR" altLang="en-US" sz="1200" dirty="0" err="1">
                    <a:latin typeface="+mn-ea"/>
                  </a:rPr>
                  <a:t>로봇팔</a:t>
                </a:r>
                <a:r>
                  <a:rPr lang="en-US" altLang="ko-KR" sz="1200" dirty="0">
                    <a:latin typeface="+mn-ea"/>
                  </a:rPr>
                  <a:t>), puck striking, locomotion(</a:t>
                </a:r>
                <a:r>
                  <a:rPr lang="ko-KR" altLang="en-US" sz="1200" dirty="0">
                    <a:latin typeface="+mn-ea"/>
                  </a:rPr>
                  <a:t>자율보행</a:t>
                </a:r>
                <a:r>
                  <a:rPr lang="en-US" altLang="ko-KR" sz="1200" dirty="0">
                    <a:latin typeface="+mn-ea"/>
                  </a:rPr>
                  <a:t>) </a:t>
                </a:r>
                <a:r>
                  <a:rPr lang="ko-KR" altLang="en-US" sz="1200" dirty="0">
                    <a:latin typeface="+mn-ea"/>
                  </a:rPr>
                  <a:t>등의 문제를 다뤘고 그때 </a:t>
                </a:r>
                <a:r>
                  <a:rPr lang="en-US" altLang="ko-KR" sz="1200" dirty="0">
                    <a:latin typeface="+mn-ea"/>
                  </a:rPr>
                  <a:t>emulator</a:t>
                </a:r>
                <a:r>
                  <a:rPr lang="ko-KR" altLang="en-US" sz="1200" dirty="0">
                    <a:latin typeface="+mn-ea"/>
                  </a:rPr>
                  <a:t>로서 물리엔진 </a:t>
                </a:r>
                <a:r>
                  <a:rPr lang="en-US" altLang="ko-KR" sz="1200" dirty="0" err="1">
                    <a:latin typeface="+mn-ea"/>
                  </a:rPr>
                  <a:t>MuJoCo</a:t>
                </a:r>
                <a:r>
                  <a:rPr lang="ko-KR" altLang="en-US" sz="1200" dirty="0">
                    <a:latin typeface="+mn-ea"/>
                  </a:rPr>
                  <a:t>를 사용했다고 되어 있다</a:t>
                </a:r>
                <a:r>
                  <a:rPr lang="en-US" altLang="ko-KR" sz="1200" dirty="0">
                    <a:latin typeface="+mn-ea"/>
                  </a:rPr>
                  <a:t>.</a:t>
                </a:r>
              </a:p>
              <a:p>
                <a:pPr marL="180000" indent="-180000">
                  <a:buFont typeface="Arial" panose="020B0604020202020204" pitchFamily="34" charset="0"/>
                  <a:buChar char="•"/>
                </a:pPr>
                <a:r>
                  <a:rPr lang="ko-KR" altLang="en-US" sz="1200" dirty="0">
                    <a:latin typeface="+mn-ea"/>
                  </a:rPr>
                  <a:t>하지만 일반적인 공정 문제에서는</a:t>
                </a:r>
                <a:r>
                  <a:rPr lang="en-US" altLang="ko-KR" sz="1200" dirty="0">
                    <a:latin typeface="+mn-ea"/>
                  </a:rPr>
                  <a:t>, next state</a:t>
                </a:r>
                <a:r>
                  <a:rPr lang="ko-KR" altLang="en-US" sz="1200" dirty="0">
                    <a:latin typeface="+mn-ea"/>
                  </a:rPr>
                  <a:t>는 모든 </a:t>
                </a:r>
                <a:r>
                  <a:rPr lang="en-US" altLang="ko-KR" sz="1200" dirty="0">
                    <a:latin typeface="+mn-ea"/>
                  </a:rPr>
                  <a:t>state</a:t>
                </a:r>
                <a:r>
                  <a:rPr lang="ko-KR" altLang="en-US" sz="1200" dirty="0">
                    <a:latin typeface="+mn-ea"/>
                  </a:rPr>
                  <a:t>를 실시간으로 측정하지 않는 이상 </a:t>
                </a:r>
                <a:r>
                  <a:rPr lang="en-US" altLang="ko-KR" sz="1200" dirty="0">
                    <a:latin typeface="+mn-ea"/>
                  </a:rPr>
                  <a:t>next state</a:t>
                </a:r>
                <a:r>
                  <a:rPr lang="ko-KR" altLang="en-US" sz="1200" dirty="0">
                    <a:latin typeface="+mn-ea"/>
                  </a:rPr>
                  <a:t>를 얻을 수 없다</a:t>
                </a:r>
                <a:r>
                  <a:rPr lang="en-US" altLang="ko-KR" sz="1200" dirty="0">
                    <a:latin typeface="+mn-ea"/>
                  </a:rPr>
                  <a:t>. </a:t>
                </a:r>
                <a:r>
                  <a:rPr lang="ko-KR" altLang="en-US" sz="1200" dirty="0">
                    <a:latin typeface="+mn-ea"/>
                  </a:rPr>
                  <a:t>학습 시에는 </a:t>
                </a:r>
                <a:r>
                  <a:rPr lang="ko-KR" altLang="en-US" sz="1200" dirty="0" err="1">
                    <a:latin typeface="+mn-ea"/>
                  </a:rPr>
                  <a:t>쌓여있는</a:t>
                </a:r>
                <a:r>
                  <a:rPr lang="ko-KR" altLang="en-US" sz="1200" dirty="0">
                    <a:latin typeface="+mn-ea"/>
                  </a:rPr>
                  <a:t> </a:t>
                </a:r>
                <a:r>
                  <a:rPr lang="en-US" altLang="ko-KR" sz="1200" dirty="0">
                    <a:latin typeface="+mn-ea"/>
                  </a:rPr>
                  <a:t>next state</a:t>
                </a:r>
                <a:r>
                  <a:rPr lang="ko-KR" altLang="en-US" sz="1200" dirty="0">
                    <a:latin typeface="+mn-ea"/>
                  </a:rPr>
                  <a:t>를 사용할 수 있겠고</a:t>
                </a:r>
                <a:r>
                  <a:rPr lang="en-US" altLang="ko-KR" sz="1200" dirty="0">
                    <a:latin typeface="+mn-ea"/>
                  </a:rPr>
                  <a:t>, </a:t>
                </a:r>
                <a:r>
                  <a:rPr lang="ko-KR" altLang="en-US" sz="1200" dirty="0">
                    <a:latin typeface="+mn-ea"/>
                  </a:rPr>
                  <a:t>이것이 일정 부분 도움이 될 수 있겠지만</a:t>
                </a:r>
                <a:r>
                  <a:rPr lang="en-US" altLang="ko-KR" sz="1200" dirty="0">
                    <a:latin typeface="+mn-ea"/>
                  </a:rPr>
                  <a:t>, test</a:t>
                </a:r>
                <a:r>
                  <a:rPr lang="ko-KR" altLang="en-US" sz="1200" dirty="0">
                    <a:latin typeface="+mn-ea"/>
                  </a:rPr>
                  <a:t>시에는 가능하지 않다</a:t>
                </a:r>
                <a:r>
                  <a:rPr lang="en-US" altLang="ko-KR" sz="1200" dirty="0">
                    <a:latin typeface="+mn-ea"/>
                  </a:rPr>
                  <a:t>.</a:t>
                </a:r>
              </a:p>
              <a:p>
                <a:endParaRPr lang="ko-KR" altLang="en-US" dirty="0"/>
              </a:p>
            </p:txBody>
          </p:sp>
        </mc:Fallback>
      </mc:AlternateContent>
      <p:sp>
        <p:nvSpPr>
          <p:cNvPr id="4" name="슬라이드 번호 개체 틀 3">
            <a:extLst>
              <a:ext uri="{FF2B5EF4-FFF2-40B4-BE49-F238E27FC236}">
                <a16:creationId xmlns:a16="http://schemas.microsoft.com/office/drawing/2014/main" id="{4F82CEF3-065C-DF5A-E7DE-CCA4D668EC21}"/>
              </a:ext>
            </a:extLst>
          </p:cNvPr>
          <p:cNvSpPr>
            <a:spLocks noGrp="1"/>
          </p:cNvSpPr>
          <p:nvPr>
            <p:ph type="sldNum" sz="quarter" idx="5"/>
          </p:nvPr>
        </p:nvSpPr>
        <p:spPr/>
        <p:txBody>
          <a:bodyPr/>
          <a:lstStyle/>
          <a:p>
            <a:pPr>
              <a:defRPr/>
            </a:pPr>
            <a:fld id="{79642909-6448-426E-9ED7-EFF6CDC2E25C}" type="slidenum">
              <a:rPr lang="ko-KR" altLang="en-US" smtClean="0"/>
              <a:pPr>
                <a:defRPr/>
              </a:pPr>
              <a:t>48</a:t>
            </a:fld>
            <a:endParaRPr lang="en-US" altLang="ko-KR" dirty="0"/>
          </a:p>
        </p:txBody>
      </p:sp>
    </p:spTree>
    <p:extLst>
      <p:ext uri="{BB962C8B-B14F-4D97-AF65-F5344CB8AC3E}">
        <p14:creationId xmlns:p14="http://schemas.microsoft.com/office/powerpoint/2010/main" val="5164353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499E96-4728-3CA1-F96C-69EBAC8BD627}"/>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5C585C98-A4B8-952D-BF33-545AED05A055}"/>
              </a:ext>
            </a:extLst>
          </p:cNvPr>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슬라이드 노트 개체 틀 2">
                <a:extLst>
                  <a:ext uri="{FF2B5EF4-FFF2-40B4-BE49-F238E27FC236}">
                    <a16:creationId xmlns:a16="http://schemas.microsoft.com/office/drawing/2014/main" id="{B122F192-AE2C-4EF9-8630-C2757516D22B}"/>
                  </a:ext>
                </a:extLst>
              </p:cNvPr>
              <p:cNvSpPr>
                <a:spLocks noGrp="1"/>
              </p:cNvSpPr>
              <p:nvPr>
                <p:ph type="body" idx="1"/>
              </p:nvPr>
            </p:nvSpPr>
            <p:spPr/>
            <p:txBody>
              <a:bodyPr/>
              <a:lstStyle/>
              <a:p>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안녕하십니까</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endParaRPr lang="ko-KR" altLang="en-US" dirty="0">
                  <a:effectLst/>
                </a:endParaRPr>
              </a:p>
              <a:p>
                <a:r>
                  <a:rPr kumimoji="1" lang="ko-KR" altLang="en-US" sz="1200" b="0" i="0" kern="1200" dirty="0" err="1">
                    <a:solidFill>
                      <a:schemeClr val="tx1"/>
                    </a:solidFill>
                    <a:effectLst/>
                    <a:latin typeface="맑은 고딕" panose="020B0503020000020004" pitchFamily="50" charset="-127"/>
                    <a:ea typeface="맑은 고딕" panose="020B0503020000020004" pitchFamily="50" charset="-127"/>
                    <a:cs typeface="+mn-cs"/>
                  </a:rPr>
                  <a:t>김선중</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 선임입니다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p>
              <a:p>
                <a:b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br>
                <a:endPar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endParaRPr>
              </a:p>
              <a:p>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파이썬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gymnasium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라이브러리에서</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환경이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state transition</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과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reward</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를 제공한다는 것에 대한 근거를 찾아보았습니다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p>
              <a:p>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- 1_gym_step_1.png</a:t>
                </a:r>
              </a:p>
              <a:p>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- 2_gym_step_2.png</a:t>
                </a:r>
              </a:p>
              <a:p>
                <a:b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br>
                <a:endPar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endParaRPr>
              </a:p>
              <a:p>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출처는 </a:t>
                </a:r>
                <a:r>
                  <a:rPr kumimoji="1" lang="en-US" altLang="ko-KR" sz="1200" b="0" i="0" u="sng" kern="1200" dirty="0">
                    <a:solidFill>
                      <a:schemeClr val="tx1"/>
                    </a:solidFill>
                    <a:effectLst/>
                    <a:latin typeface="맑은 고딕" panose="020B0503020000020004" pitchFamily="50" charset="-127"/>
                    <a:ea typeface="맑은 고딕" panose="020B0503020000020004" pitchFamily="50" charset="-127"/>
                    <a:cs typeface="+mn-cs"/>
                    <a:hlinkClick r:id="rId3"/>
                  </a:rPr>
                  <a:t>https://gymnasium.farama.org/api/env/</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 입니다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Env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클래스의 맨 처음 메소드인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step</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은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action</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을 인자로 받고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next observation, reward</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를 </a:t>
                </a:r>
                <a:r>
                  <a:rPr kumimoji="1" lang="ko-KR" altLang="en-US" sz="1200" b="0" i="0" kern="1200" dirty="0" err="1">
                    <a:solidFill>
                      <a:schemeClr val="tx1"/>
                    </a:solidFill>
                    <a:effectLst/>
                    <a:latin typeface="맑은 고딕" panose="020B0503020000020004" pitchFamily="50" charset="-127"/>
                    <a:ea typeface="맑은 고딕" panose="020B0503020000020004" pitchFamily="50" charset="-127"/>
                    <a:cs typeface="+mn-cs"/>
                  </a:rPr>
                  <a:t>리턴합니다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이때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observation</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은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state</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과 거의 비슷한 것이라고 해석 가능합니다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p>
              <a:p>
                <a:b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br>
                <a:endPar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endParaRPr>
              </a:p>
              <a:p>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또한 환경모델의 의미에 대해서도 찾아보았습니다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state, action</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이 주어졌을 때</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next state</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과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reward</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를 예측하는 모델을 환경모델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(model of the environment)</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이라고 하고 있습니다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p>
              <a:p>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- 3_environment_model.png</a:t>
                </a:r>
              </a:p>
              <a:p>
                <a:b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br>
                <a:endPar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endParaRPr>
              </a:p>
              <a:p>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출처는 강화학습의 교과서로 많이 활용되는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Sutton</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의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"Reinforcement Learning" (</a:t>
                </a:r>
                <a:r>
                  <a:rPr kumimoji="1" lang="en-US" altLang="ko-KR" sz="1200" b="0" i="0" u="sng" kern="1200" dirty="0">
                    <a:solidFill>
                      <a:schemeClr val="tx1"/>
                    </a:solidFill>
                    <a:effectLst/>
                    <a:latin typeface="맑은 고딕" panose="020B0503020000020004" pitchFamily="50" charset="-127"/>
                    <a:ea typeface="맑은 고딕" panose="020B0503020000020004" pitchFamily="50" charset="-127"/>
                    <a:cs typeface="+mn-cs"/>
                    <a:hlinkClick r:id="rId4"/>
                  </a:rPr>
                  <a:t>https://web.stanford.edu/class/psych209/Readings/SuttonBartoIPRLBook2ndEd.pdf</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1</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장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3</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절입니다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이 책의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3</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장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5</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절과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6</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절에 해당 내용이 더 자세히 나오고 있는데</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강화학습의 배경이 되는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(finite) MDP</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가 구성되려면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p(s',</a:t>
                </a:r>
                <a:r>
                  <a:rPr kumimoji="1" lang="en-US" altLang="ko-KR" sz="1200" b="0" i="0" kern="1200" dirty="0" err="1">
                    <a:solidFill>
                      <a:schemeClr val="tx1"/>
                    </a:solidFill>
                    <a:effectLst/>
                    <a:latin typeface="맑은 고딕" panose="020B0503020000020004" pitchFamily="50" charset="-127"/>
                    <a:ea typeface="맑은 고딕" panose="020B0503020000020004" pitchFamily="50" charset="-127"/>
                    <a:cs typeface="+mn-cs"/>
                  </a:rPr>
                  <a:t>r|s,a</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가 필요하다고 되어 있습니다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이를 통해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p(s'|</a:t>
                </a:r>
                <a:r>
                  <a:rPr kumimoji="1" lang="en-US" altLang="ko-KR" sz="1200" b="0" i="0" kern="1200" dirty="0" err="1">
                    <a:solidFill>
                      <a:schemeClr val="tx1"/>
                    </a:solidFill>
                    <a:effectLst/>
                    <a:latin typeface="맑은 고딕" panose="020B0503020000020004" pitchFamily="50" charset="-127"/>
                    <a:ea typeface="맑은 고딕" panose="020B0503020000020004" pitchFamily="50" charset="-127"/>
                    <a:cs typeface="+mn-cs"/>
                  </a:rPr>
                  <a:t>s,a</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와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r(</a:t>
                </a:r>
                <a:r>
                  <a:rPr kumimoji="1" lang="en-US" altLang="ko-KR" sz="1200" b="0" i="0" kern="1200" dirty="0" err="1">
                    <a:solidFill>
                      <a:schemeClr val="tx1"/>
                    </a:solidFill>
                    <a:effectLst/>
                    <a:latin typeface="맑은 고딕" panose="020B0503020000020004" pitchFamily="50" charset="-127"/>
                    <a:ea typeface="맑은 고딕" panose="020B0503020000020004" pitchFamily="50" charset="-127"/>
                    <a:cs typeface="+mn-cs"/>
                  </a:rPr>
                  <a:t>s,a</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을 계산할 수 있음이 식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(3.7), (3.8)</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에 설명되어 있습니다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p>
              <a:p>
                <a:b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br>
                <a:endPar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endParaRPr>
              </a:p>
              <a:p>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이것들에 따르면</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일반적인 강화학습에서 환경이 구성됨에 있어서 두 환경모델인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state transition probability p(s'|</a:t>
                </a:r>
                <a:r>
                  <a:rPr kumimoji="1" lang="en-US" altLang="ko-KR" sz="1200" b="0" i="0" kern="1200" dirty="0" err="1">
                    <a:solidFill>
                      <a:schemeClr val="tx1"/>
                    </a:solidFill>
                    <a:effectLst/>
                    <a:latin typeface="맑은 고딕" panose="020B0503020000020004" pitchFamily="50" charset="-127"/>
                    <a:ea typeface="맑은 고딕" panose="020B0503020000020004" pitchFamily="50" charset="-127"/>
                    <a:cs typeface="+mn-cs"/>
                  </a:rPr>
                  <a:t>s,a</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와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reward function r(</a:t>
                </a:r>
                <a:r>
                  <a:rPr kumimoji="1" lang="en-US" altLang="ko-KR" sz="1200" b="0" i="0" kern="1200" dirty="0" err="1">
                    <a:solidFill>
                      <a:schemeClr val="tx1"/>
                    </a:solidFill>
                    <a:effectLst/>
                    <a:latin typeface="맑은 고딕" panose="020B0503020000020004" pitchFamily="50" charset="-127"/>
                    <a:ea typeface="맑은 고딕" panose="020B0503020000020004" pitchFamily="50" charset="-127"/>
                    <a:cs typeface="+mn-cs"/>
                  </a:rPr>
                  <a:t>s,a</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이 반드시 정의되어야 함을 알 수 있을 것 같습니다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그리고 이 환경모델을 토대로 해야만 강화학습 모델을 만들 수 있을 것 같습니다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p>
              <a:p>
                <a:b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br>
                <a:endPar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endParaRPr>
              </a:p>
              <a:p>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DQN</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이나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DDPG</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와 같은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RL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알고리즘이 환경모델을 알아야 한다고 말하려는 것은 아닙니다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실제로 이 알고리즘들은 환경모델을 모르는 채로 환경을 추정해가며 학습합니다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(model-free).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하지만 일단 강화학습 문제가 성립하기 위해서는 환경모델이 구성되어 있어야 할 것 같다는 취지에서 </a:t>
                </a:r>
                <a:r>
                  <a:rPr kumimoji="1" lang="ko-KR" altLang="en-US" sz="1200" b="0" i="0" kern="1200" dirty="0" err="1">
                    <a:solidFill>
                      <a:schemeClr val="tx1"/>
                    </a:solidFill>
                    <a:effectLst/>
                    <a:latin typeface="맑은 고딕" panose="020B0503020000020004" pitchFamily="50" charset="-127"/>
                    <a:ea typeface="맑은 고딕" panose="020B0503020000020004" pitchFamily="50" charset="-127"/>
                    <a:cs typeface="+mn-cs"/>
                  </a:rPr>
                  <a:t>공유드립니다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p>
              <a:p>
                <a:b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br>
                <a:endPar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endParaRPr>
              </a:p>
              <a:p>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다만</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이상은 일반적인 강화학습에 대한 이야기이므로</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공정 상황에서 강화학습이 어떻게 적용될 수 있을지 하는 문제에 대해서는 더 찾아보겠습니다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p>
              <a:p>
                <a:b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br>
                <a:endPar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endParaRPr>
              </a:p>
              <a:p>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감사합니다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p>
              <a:p>
                <a:r>
                  <a:rPr kumimoji="1" lang="ko-KR" altLang="en-US" sz="1200" b="0" i="0" kern="1200" dirty="0" err="1">
                    <a:solidFill>
                      <a:schemeClr val="tx1"/>
                    </a:solidFill>
                    <a:effectLst/>
                    <a:latin typeface="맑은 고딕" panose="020B0503020000020004" pitchFamily="50" charset="-127"/>
                    <a:ea typeface="맑은 고딕" panose="020B0503020000020004" pitchFamily="50" charset="-127"/>
                    <a:cs typeface="+mn-cs"/>
                  </a:rPr>
                  <a:t>김선중</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 드림</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p>
              <a:p>
                <a:endParaRPr lang="en-US" altLang="ko-KR" dirty="0"/>
              </a:p>
            </p:txBody>
          </p:sp>
        </mc:Choice>
        <mc:Fallback xmlns="">
          <p:sp>
            <p:nvSpPr>
              <p:cNvPr id="3" name="슬라이드 노트 개체 틀 2">
                <a:extLst>
                  <a:ext uri="{FF2B5EF4-FFF2-40B4-BE49-F238E27FC236}">
                    <a16:creationId xmlns:a16="http://schemas.microsoft.com/office/drawing/2014/main" id="{DA150843-E663-57CD-7577-6F739DE9EB42}"/>
                  </a:ext>
                </a:extLst>
              </p:cNvPr>
              <p:cNvSpPr>
                <a:spLocks noGrp="1"/>
              </p:cNvSpPr>
              <p:nvPr>
                <p:ph type="body" idx="1"/>
              </p:nvPr>
            </p:nvSpPr>
            <p:spPr/>
            <p:txBody>
              <a:bodyPr/>
              <a:lstStyle/>
              <a:p>
                <a:pPr marL="180000" indent="-180000">
                  <a:buFont typeface="Arial" panose="020B0604020202020204" pitchFamily="34" charset="0"/>
                  <a:buChar char="•"/>
                </a:pPr>
                <a:r>
                  <a:rPr lang="en-US" altLang="ko-KR" sz="1200" dirty="0">
                    <a:latin typeface="+mn-ea"/>
                  </a:rPr>
                  <a:t>DQN</a:t>
                </a:r>
                <a:r>
                  <a:rPr lang="ko-KR" altLang="en-US" sz="1200" dirty="0">
                    <a:latin typeface="+mn-ea"/>
                  </a:rPr>
                  <a:t>과</a:t>
                </a:r>
                <a:r>
                  <a:rPr lang="en-US" altLang="ko-KR" sz="1200" dirty="0">
                    <a:latin typeface="+mn-ea"/>
                  </a:rPr>
                  <a:t> DDPG</a:t>
                </a:r>
                <a:r>
                  <a:rPr lang="ko-KR" altLang="en-US" sz="1200" dirty="0">
                    <a:latin typeface="+mn-ea"/>
                  </a:rPr>
                  <a:t>의 </a:t>
                </a:r>
                <a:r>
                  <a:rPr lang="en-US" altLang="ko-KR" sz="1200" dirty="0">
                    <a:latin typeface="+mn-ea"/>
                  </a:rPr>
                  <a:t>pseudo-code</a:t>
                </a:r>
                <a:r>
                  <a:rPr lang="ko-KR" altLang="en-US" sz="1200" dirty="0">
                    <a:latin typeface="+mn-ea"/>
                  </a:rPr>
                  <a:t>에서 </a:t>
                </a:r>
                <a:r>
                  <a:rPr lang="en-US" altLang="ko-KR" sz="1200" i="0" dirty="0">
                    <a:latin typeface="Cambria Math" panose="02040503050406030204" pitchFamily="18" charset="0"/>
                  </a:rPr>
                  <a:t>𝑠’</a:t>
                </a:r>
                <a:r>
                  <a:rPr lang="en-US" altLang="ko-KR" sz="1200" dirty="0">
                    <a:latin typeface="+mn-ea"/>
                  </a:rPr>
                  <a:t> </a:t>
                </a:r>
                <a:r>
                  <a:rPr lang="ko-KR" altLang="en-US" sz="1200" dirty="0">
                    <a:latin typeface="+mn-ea"/>
                  </a:rPr>
                  <a:t>혹은 </a:t>
                </a:r>
                <a:r>
                  <a:rPr lang="en-US" altLang="ko-KR" sz="1200" i="0" dirty="0">
                    <a:latin typeface="Cambria Math" panose="02040503050406030204" pitchFamily="18" charset="0"/>
                  </a:rPr>
                  <a:t>𝑠_(</a:t>
                </a:r>
                <a:r>
                  <a:rPr lang="en-US" altLang="ko-KR" sz="1200" b="0" i="0" dirty="0">
                    <a:latin typeface="Cambria Math" panose="02040503050406030204" pitchFamily="18" charset="0"/>
                  </a:rPr>
                  <a:t>𝑡+1)</a:t>
                </a:r>
                <a:r>
                  <a:rPr lang="ko-KR" altLang="en-US" sz="1200" dirty="0">
                    <a:latin typeface="+mn-ea"/>
                  </a:rPr>
                  <a:t>을 </a:t>
                </a:r>
                <a:r>
                  <a:rPr lang="en-US" altLang="ko-KR" sz="1200" dirty="0">
                    <a:latin typeface="+mn-ea"/>
                  </a:rPr>
                  <a:t>observe</a:t>
                </a:r>
                <a:r>
                  <a:rPr lang="ko-KR" altLang="en-US" sz="1200" dirty="0">
                    <a:latin typeface="+mn-ea"/>
                  </a:rPr>
                  <a:t>한다고 되어 있다</a:t>
                </a:r>
                <a:r>
                  <a:rPr lang="en-US" altLang="ko-KR" sz="1200" dirty="0">
                    <a:latin typeface="+mn-ea"/>
                  </a:rPr>
                  <a:t>. DQN </a:t>
                </a:r>
                <a:r>
                  <a:rPr lang="ko-KR" altLang="en-US" sz="1200" dirty="0">
                    <a:latin typeface="+mn-ea"/>
                  </a:rPr>
                  <a:t>논문에서의 </a:t>
                </a:r>
                <a:r>
                  <a:rPr lang="en-US" altLang="ko-KR" sz="1200" dirty="0">
                    <a:latin typeface="+mn-ea"/>
                  </a:rPr>
                  <a:t>DQN</a:t>
                </a:r>
                <a:r>
                  <a:rPr lang="ko-KR" altLang="en-US" sz="1200" dirty="0">
                    <a:latin typeface="+mn-ea"/>
                  </a:rPr>
                  <a:t>은 </a:t>
                </a:r>
                <a:r>
                  <a:rPr lang="en-US" altLang="ko-KR" sz="1200" dirty="0" err="1">
                    <a:latin typeface="+mn-ea"/>
                  </a:rPr>
                  <a:t>atari</a:t>
                </a:r>
                <a:r>
                  <a:rPr lang="en-US" altLang="ko-KR" sz="1200" dirty="0">
                    <a:latin typeface="+mn-ea"/>
                  </a:rPr>
                  <a:t> </a:t>
                </a:r>
                <a:r>
                  <a:rPr lang="ko-KR" altLang="en-US" sz="1200" dirty="0">
                    <a:latin typeface="+mn-ea"/>
                  </a:rPr>
                  <a:t>문제를 푸는 것이므로 바로 다음 순간의 화면을 </a:t>
                </a:r>
                <a:r>
                  <a:rPr lang="en-US" altLang="ko-KR" sz="1200" dirty="0">
                    <a:latin typeface="+mn-ea"/>
                  </a:rPr>
                  <a:t>CNN</a:t>
                </a:r>
                <a:r>
                  <a:rPr lang="ko-KR" altLang="en-US" sz="1200" dirty="0">
                    <a:latin typeface="+mn-ea"/>
                  </a:rPr>
                  <a:t>으로 인식할 수 있고 그렇게 </a:t>
                </a:r>
                <a:r>
                  <a:rPr lang="en-US" altLang="ko-KR" sz="1200" dirty="0">
                    <a:latin typeface="+mn-ea"/>
                  </a:rPr>
                  <a:t>next state</a:t>
                </a:r>
                <a:r>
                  <a:rPr lang="ko-KR" altLang="en-US" sz="1200" dirty="0">
                    <a:latin typeface="+mn-ea"/>
                  </a:rPr>
                  <a:t>를 정하는 식으로 되어 있다</a:t>
                </a:r>
                <a:r>
                  <a:rPr lang="en-US" altLang="ko-KR" sz="1200" dirty="0">
                    <a:latin typeface="+mn-ea"/>
                  </a:rPr>
                  <a:t>. </a:t>
                </a:r>
                <a:r>
                  <a:rPr lang="ko-KR" altLang="en-US" sz="1200" dirty="0">
                    <a:latin typeface="+mn-ea"/>
                  </a:rPr>
                  <a:t>즉 </a:t>
                </a:r>
                <a:r>
                  <a:rPr lang="en-US" altLang="ko-KR" sz="1200" dirty="0">
                    <a:latin typeface="+mn-ea"/>
                  </a:rPr>
                  <a:t>emulator</a:t>
                </a:r>
                <a:r>
                  <a:rPr lang="ko-KR" altLang="en-US" sz="1200" dirty="0">
                    <a:latin typeface="+mn-ea"/>
                  </a:rPr>
                  <a:t>가 있어서 문제가 없다</a:t>
                </a:r>
                <a:r>
                  <a:rPr lang="en-US" altLang="ko-KR" sz="1200" dirty="0">
                    <a:latin typeface="+mn-ea"/>
                  </a:rPr>
                  <a:t>.</a:t>
                </a:r>
              </a:p>
              <a:p>
                <a:pPr marL="180000" indent="-180000">
                  <a:buFont typeface="Arial" panose="020B0604020202020204" pitchFamily="34" charset="0"/>
                  <a:buChar char="•"/>
                </a:pPr>
                <a:r>
                  <a:rPr lang="en-US" altLang="ko-KR" sz="1200" dirty="0">
                    <a:latin typeface="+mn-ea"/>
                  </a:rPr>
                  <a:t>DDQN </a:t>
                </a:r>
                <a:r>
                  <a:rPr lang="ko-KR" altLang="en-US" sz="1200" dirty="0">
                    <a:latin typeface="+mn-ea"/>
                  </a:rPr>
                  <a:t>논문에서는 </a:t>
                </a:r>
                <a:r>
                  <a:rPr lang="en-US" altLang="ko-KR" sz="1200" dirty="0">
                    <a:latin typeface="+mn-ea"/>
                  </a:rPr>
                  <a:t>cartpole, gripper(</a:t>
                </a:r>
                <a:r>
                  <a:rPr lang="ko-KR" altLang="en-US" sz="1200" dirty="0" err="1">
                    <a:latin typeface="+mn-ea"/>
                  </a:rPr>
                  <a:t>로봇팔</a:t>
                </a:r>
                <a:r>
                  <a:rPr lang="en-US" altLang="ko-KR" sz="1200" dirty="0">
                    <a:latin typeface="+mn-ea"/>
                  </a:rPr>
                  <a:t>), puck striking, locomotion(</a:t>
                </a:r>
                <a:r>
                  <a:rPr lang="ko-KR" altLang="en-US" sz="1200" dirty="0">
                    <a:latin typeface="+mn-ea"/>
                  </a:rPr>
                  <a:t>자율보행</a:t>
                </a:r>
                <a:r>
                  <a:rPr lang="en-US" altLang="ko-KR" sz="1200" dirty="0">
                    <a:latin typeface="+mn-ea"/>
                  </a:rPr>
                  <a:t>) </a:t>
                </a:r>
                <a:r>
                  <a:rPr lang="ko-KR" altLang="en-US" sz="1200" dirty="0">
                    <a:latin typeface="+mn-ea"/>
                  </a:rPr>
                  <a:t>등의 문제를 다뤘고 그때 </a:t>
                </a:r>
                <a:r>
                  <a:rPr lang="en-US" altLang="ko-KR" sz="1200" dirty="0">
                    <a:latin typeface="+mn-ea"/>
                  </a:rPr>
                  <a:t>emulator</a:t>
                </a:r>
                <a:r>
                  <a:rPr lang="ko-KR" altLang="en-US" sz="1200" dirty="0">
                    <a:latin typeface="+mn-ea"/>
                  </a:rPr>
                  <a:t>로서 물리엔진 </a:t>
                </a:r>
                <a:r>
                  <a:rPr lang="en-US" altLang="ko-KR" sz="1200" dirty="0" err="1">
                    <a:latin typeface="+mn-ea"/>
                  </a:rPr>
                  <a:t>MuJoCo</a:t>
                </a:r>
                <a:r>
                  <a:rPr lang="ko-KR" altLang="en-US" sz="1200" dirty="0">
                    <a:latin typeface="+mn-ea"/>
                  </a:rPr>
                  <a:t>를 사용했다고 되어 있다</a:t>
                </a:r>
                <a:r>
                  <a:rPr lang="en-US" altLang="ko-KR" sz="1200" dirty="0">
                    <a:latin typeface="+mn-ea"/>
                  </a:rPr>
                  <a:t>.</a:t>
                </a:r>
              </a:p>
              <a:p>
                <a:pPr marL="180000" indent="-180000">
                  <a:buFont typeface="Arial" panose="020B0604020202020204" pitchFamily="34" charset="0"/>
                  <a:buChar char="•"/>
                </a:pPr>
                <a:r>
                  <a:rPr lang="ko-KR" altLang="en-US" sz="1200" dirty="0">
                    <a:latin typeface="+mn-ea"/>
                  </a:rPr>
                  <a:t>하지만 일반적인 공정 문제에서는</a:t>
                </a:r>
                <a:r>
                  <a:rPr lang="en-US" altLang="ko-KR" sz="1200" dirty="0">
                    <a:latin typeface="+mn-ea"/>
                  </a:rPr>
                  <a:t>, next state</a:t>
                </a:r>
                <a:r>
                  <a:rPr lang="ko-KR" altLang="en-US" sz="1200" dirty="0">
                    <a:latin typeface="+mn-ea"/>
                  </a:rPr>
                  <a:t>는 모든 </a:t>
                </a:r>
                <a:r>
                  <a:rPr lang="en-US" altLang="ko-KR" sz="1200" dirty="0">
                    <a:latin typeface="+mn-ea"/>
                  </a:rPr>
                  <a:t>state</a:t>
                </a:r>
                <a:r>
                  <a:rPr lang="ko-KR" altLang="en-US" sz="1200" dirty="0">
                    <a:latin typeface="+mn-ea"/>
                  </a:rPr>
                  <a:t>를 실시간으로 측정하지 않는 이상 </a:t>
                </a:r>
                <a:r>
                  <a:rPr lang="en-US" altLang="ko-KR" sz="1200" dirty="0">
                    <a:latin typeface="+mn-ea"/>
                  </a:rPr>
                  <a:t>next state</a:t>
                </a:r>
                <a:r>
                  <a:rPr lang="ko-KR" altLang="en-US" sz="1200" dirty="0">
                    <a:latin typeface="+mn-ea"/>
                  </a:rPr>
                  <a:t>를 얻을 수 없다</a:t>
                </a:r>
                <a:r>
                  <a:rPr lang="en-US" altLang="ko-KR" sz="1200" dirty="0">
                    <a:latin typeface="+mn-ea"/>
                  </a:rPr>
                  <a:t>. </a:t>
                </a:r>
                <a:r>
                  <a:rPr lang="ko-KR" altLang="en-US" sz="1200" dirty="0">
                    <a:latin typeface="+mn-ea"/>
                  </a:rPr>
                  <a:t>학습 시에는 </a:t>
                </a:r>
                <a:r>
                  <a:rPr lang="ko-KR" altLang="en-US" sz="1200" dirty="0" err="1">
                    <a:latin typeface="+mn-ea"/>
                  </a:rPr>
                  <a:t>쌓여있는</a:t>
                </a:r>
                <a:r>
                  <a:rPr lang="ko-KR" altLang="en-US" sz="1200" dirty="0">
                    <a:latin typeface="+mn-ea"/>
                  </a:rPr>
                  <a:t> </a:t>
                </a:r>
                <a:r>
                  <a:rPr lang="en-US" altLang="ko-KR" sz="1200" dirty="0">
                    <a:latin typeface="+mn-ea"/>
                  </a:rPr>
                  <a:t>next state</a:t>
                </a:r>
                <a:r>
                  <a:rPr lang="ko-KR" altLang="en-US" sz="1200" dirty="0">
                    <a:latin typeface="+mn-ea"/>
                  </a:rPr>
                  <a:t>를 사용할 수 있겠고</a:t>
                </a:r>
                <a:r>
                  <a:rPr lang="en-US" altLang="ko-KR" sz="1200" dirty="0">
                    <a:latin typeface="+mn-ea"/>
                  </a:rPr>
                  <a:t>, </a:t>
                </a:r>
                <a:r>
                  <a:rPr lang="ko-KR" altLang="en-US" sz="1200" dirty="0">
                    <a:latin typeface="+mn-ea"/>
                  </a:rPr>
                  <a:t>이것이 일정 부분 도움이 될 수 있겠지만</a:t>
                </a:r>
                <a:r>
                  <a:rPr lang="en-US" altLang="ko-KR" sz="1200" dirty="0">
                    <a:latin typeface="+mn-ea"/>
                  </a:rPr>
                  <a:t>, test</a:t>
                </a:r>
                <a:r>
                  <a:rPr lang="ko-KR" altLang="en-US" sz="1200" dirty="0">
                    <a:latin typeface="+mn-ea"/>
                  </a:rPr>
                  <a:t>시에는 가능하지 않다</a:t>
                </a:r>
                <a:r>
                  <a:rPr lang="en-US" altLang="ko-KR" sz="1200" dirty="0">
                    <a:latin typeface="+mn-ea"/>
                  </a:rPr>
                  <a:t>.</a:t>
                </a:r>
              </a:p>
              <a:p>
                <a:endParaRPr lang="ko-KR" altLang="en-US" dirty="0"/>
              </a:p>
            </p:txBody>
          </p:sp>
        </mc:Fallback>
      </mc:AlternateContent>
      <p:sp>
        <p:nvSpPr>
          <p:cNvPr id="4" name="슬라이드 번호 개체 틀 3">
            <a:extLst>
              <a:ext uri="{FF2B5EF4-FFF2-40B4-BE49-F238E27FC236}">
                <a16:creationId xmlns:a16="http://schemas.microsoft.com/office/drawing/2014/main" id="{0BB57695-7DE4-73DE-099C-8238973C61A6}"/>
              </a:ext>
            </a:extLst>
          </p:cNvPr>
          <p:cNvSpPr>
            <a:spLocks noGrp="1"/>
          </p:cNvSpPr>
          <p:nvPr>
            <p:ph type="sldNum" sz="quarter" idx="5"/>
          </p:nvPr>
        </p:nvSpPr>
        <p:spPr/>
        <p:txBody>
          <a:bodyPr/>
          <a:lstStyle/>
          <a:p>
            <a:pPr>
              <a:defRPr/>
            </a:pPr>
            <a:fld id="{79642909-6448-426E-9ED7-EFF6CDC2E25C}" type="slidenum">
              <a:rPr lang="ko-KR" altLang="en-US" smtClean="0"/>
              <a:pPr>
                <a:defRPr/>
              </a:pPr>
              <a:t>49</a:t>
            </a:fld>
            <a:endParaRPr lang="en-US" altLang="ko-KR" dirty="0"/>
          </a:p>
        </p:txBody>
      </p:sp>
    </p:spTree>
    <p:extLst>
      <p:ext uri="{BB962C8B-B14F-4D97-AF65-F5344CB8AC3E}">
        <p14:creationId xmlns:p14="http://schemas.microsoft.com/office/powerpoint/2010/main" val="25348121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515E77-8395-50C6-84C9-85ED92A38C0E}"/>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8E74E0AD-AAAE-EA80-1064-0DC1A40D239A}"/>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AF5E1137-B027-14FD-CC81-6A0916B8557B}"/>
              </a:ext>
            </a:extLst>
          </p:cNvPr>
          <p:cNvSpPr>
            <a:spLocks noGrp="1"/>
          </p:cNvSpPr>
          <p:nvPr>
            <p:ph type="body" idx="1"/>
          </p:nvPr>
        </p:nvSpPr>
        <p:spPr/>
        <p:txBody>
          <a:bodyPr/>
          <a:lstStyle/>
          <a:p>
            <a:endParaRPr lang="ko-KR" altLang="en-US" dirty="0"/>
          </a:p>
        </p:txBody>
      </p:sp>
      <p:sp>
        <p:nvSpPr>
          <p:cNvPr id="4" name="슬라이드 번호 개체 틀 3">
            <a:extLst>
              <a:ext uri="{FF2B5EF4-FFF2-40B4-BE49-F238E27FC236}">
                <a16:creationId xmlns:a16="http://schemas.microsoft.com/office/drawing/2014/main" id="{B1E45941-6B75-CBBC-515A-12DE668F64A2}"/>
              </a:ext>
            </a:extLst>
          </p:cNvPr>
          <p:cNvSpPr>
            <a:spLocks noGrp="1"/>
          </p:cNvSpPr>
          <p:nvPr>
            <p:ph type="sldNum" sz="quarter" idx="5"/>
          </p:nvPr>
        </p:nvSpPr>
        <p:spPr/>
        <p:txBody>
          <a:bodyPr/>
          <a:lstStyle/>
          <a:p>
            <a:pPr>
              <a:defRPr/>
            </a:pPr>
            <a:fld id="{79642909-6448-426E-9ED7-EFF6CDC2E25C}" type="slidenum">
              <a:rPr lang="ko-KR" altLang="en-US" smtClean="0"/>
              <a:pPr>
                <a:defRPr/>
              </a:pPr>
              <a:t>5</a:t>
            </a:fld>
            <a:endParaRPr lang="en-US" altLang="ko-KR" dirty="0"/>
          </a:p>
        </p:txBody>
      </p:sp>
    </p:spTree>
    <p:extLst>
      <p:ext uri="{BB962C8B-B14F-4D97-AF65-F5344CB8AC3E}">
        <p14:creationId xmlns:p14="http://schemas.microsoft.com/office/powerpoint/2010/main" val="211754310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55FC17-C8CA-8EB7-FB49-024DF76682CC}"/>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07A84068-893B-2B83-5537-F41E60EAC5A3}"/>
              </a:ext>
            </a:extLst>
          </p:cNvPr>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슬라이드 노트 개체 틀 2">
                <a:extLst>
                  <a:ext uri="{FF2B5EF4-FFF2-40B4-BE49-F238E27FC236}">
                    <a16:creationId xmlns:a16="http://schemas.microsoft.com/office/drawing/2014/main" id="{7ECC0496-1AD7-D6BC-0554-ACBBC8042C8A}"/>
                  </a:ext>
                </a:extLst>
              </p:cNvPr>
              <p:cNvSpPr>
                <a:spLocks noGrp="1"/>
              </p:cNvSpPr>
              <p:nvPr>
                <p:ph type="body" idx="1"/>
              </p:nvPr>
            </p:nvSpPr>
            <p:spPr/>
            <p:txBody>
              <a:bodyPr/>
              <a:lstStyle/>
              <a:p>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안녕하십니까</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endParaRPr lang="ko-KR" altLang="en-US" dirty="0">
                  <a:effectLst/>
                </a:endParaRPr>
              </a:p>
              <a:p>
                <a:r>
                  <a:rPr kumimoji="1" lang="ko-KR" altLang="en-US" sz="1200" b="0" i="0" kern="1200" dirty="0" err="1">
                    <a:solidFill>
                      <a:schemeClr val="tx1"/>
                    </a:solidFill>
                    <a:effectLst/>
                    <a:latin typeface="맑은 고딕" panose="020B0503020000020004" pitchFamily="50" charset="-127"/>
                    <a:ea typeface="맑은 고딕" panose="020B0503020000020004" pitchFamily="50" charset="-127"/>
                    <a:cs typeface="+mn-cs"/>
                  </a:rPr>
                  <a:t>김선중</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 선임입니다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p>
              <a:p>
                <a:b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br>
                <a:endPar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endParaRPr>
              </a:p>
              <a:p>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파이썬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gymnasium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라이브러리에서</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환경이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state transition</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과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reward</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를 제공한다는 것에 대한 근거를 찾아보았습니다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p>
              <a:p>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- 1_gym_step_1.png</a:t>
                </a:r>
              </a:p>
              <a:p>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- 2_gym_step_2.png</a:t>
                </a:r>
              </a:p>
              <a:p>
                <a:b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br>
                <a:endPar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endParaRPr>
              </a:p>
              <a:p>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출처는 </a:t>
                </a:r>
                <a:r>
                  <a:rPr kumimoji="1" lang="en-US" altLang="ko-KR" sz="1200" b="0" i="0" u="sng" kern="1200" dirty="0">
                    <a:solidFill>
                      <a:schemeClr val="tx1"/>
                    </a:solidFill>
                    <a:effectLst/>
                    <a:latin typeface="맑은 고딕" panose="020B0503020000020004" pitchFamily="50" charset="-127"/>
                    <a:ea typeface="맑은 고딕" panose="020B0503020000020004" pitchFamily="50" charset="-127"/>
                    <a:cs typeface="+mn-cs"/>
                    <a:hlinkClick r:id="rId3"/>
                  </a:rPr>
                  <a:t>https://gymnasium.farama.org/api/env/</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 입니다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Env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클래스의 맨 처음 메소드인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step</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은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action</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을 인자로 받고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next observation, reward</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를 </a:t>
                </a:r>
                <a:r>
                  <a:rPr kumimoji="1" lang="ko-KR" altLang="en-US" sz="1200" b="0" i="0" kern="1200" dirty="0" err="1">
                    <a:solidFill>
                      <a:schemeClr val="tx1"/>
                    </a:solidFill>
                    <a:effectLst/>
                    <a:latin typeface="맑은 고딕" panose="020B0503020000020004" pitchFamily="50" charset="-127"/>
                    <a:ea typeface="맑은 고딕" panose="020B0503020000020004" pitchFamily="50" charset="-127"/>
                    <a:cs typeface="+mn-cs"/>
                  </a:rPr>
                  <a:t>리턴합니다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이때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observation</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은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state</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과 거의 비슷한 것이라고 해석 가능합니다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p>
              <a:p>
                <a:b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br>
                <a:endPar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endParaRPr>
              </a:p>
              <a:p>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또한 환경모델의 의미에 대해서도 찾아보았습니다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state, action</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이 주어졌을 때</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next state</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과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reward</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를 예측하는 모델을 환경모델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(model of the environment)</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이라고 하고 있습니다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p>
              <a:p>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- 3_environment_model.png</a:t>
                </a:r>
              </a:p>
              <a:p>
                <a:b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br>
                <a:endPar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endParaRPr>
              </a:p>
              <a:p>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출처는 강화학습의 교과서로 많이 활용되는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Sutton</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의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"Reinforcement Learning" (</a:t>
                </a:r>
                <a:r>
                  <a:rPr kumimoji="1" lang="en-US" altLang="ko-KR" sz="1200" b="0" i="0" u="sng" kern="1200" dirty="0">
                    <a:solidFill>
                      <a:schemeClr val="tx1"/>
                    </a:solidFill>
                    <a:effectLst/>
                    <a:latin typeface="맑은 고딕" panose="020B0503020000020004" pitchFamily="50" charset="-127"/>
                    <a:ea typeface="맑은 고딕" panose="020B0503020000020004" pitchFamily="50" charset="-127"/>
                    <a:cs typeface="+mn-cs"/>
                    <a:hlinkClick r:id="rId4"/>
                  </a:rPr>
                  <a:t>https://web.stanford.edu/class/psych209/Readings/SuttonBartoIPRLBook2ndEd.pdf</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1</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장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3</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절입니다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이 책의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3</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장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5</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절과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6</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절에 해당 내용이 더 자세히 나오고 있는데</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강화학습의 배경이 되는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(finite) MDP</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가 구성되려면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p(s',</a:t>
                </a:r>
                <a:r>
                  <a:rPr kumimoji="1" lang="en-US" altLang="ko-KR" sz="1200" b="0" i="0" kern="1200" dirty="0" err="1">
                    <a:solidFill>
                      <a:schemeClr val="tx1"/>
                    </a:solidFill>
                    <a:effectLst/>
                    <a:latin typeface="맑은 고딕" panose="020B0503020000020004" pitchFamily="50" charset="-127"/>
                    <a:ea typeface="맑은 고딕" panose="020B0503020000020004" pitchFamily="50" charset="-127"/>
                    <a:cs typeface="+mn-cs"/>
                  </a:rPr>
                  <a:t>r|s,a</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가 필요하다고 되어 있습니다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이를 통해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p(s'|</a:t>
                </a:r>
                <a:r>
                  <a:rPr kumimoji="1" lang="en-US" altLang="ko-KR" sz="1200" b="0" i="0" kern="1200" dirty="0" err="1">
                    <a:solidFill>
                      <a:schemeClr val="tx1"/>
                    </a:solidFill>
                    <a:effectLst/>
                    <a:latin typeface="맑은 고딕" panose="020B0503020000020004" pitchFamily="50" charset="-127"/>
                    <a:ea typeface="맑은 고딕" panose="020B0503020000020004" pitchFamily="50" charset="-127"/>
                    <a:cs typeface="+mn-cs"/>
                  </a:rPr>
                  <a:t>s,a</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와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r(</a:t>
                </a:r>
                <a:r>
                  <a:rPr kumimoji="1" lang="en-US" altLang="ko-KR" sz="1200" b="0" i="0" kern="1200" dirty="0" err="1">
                    <a:solidFill>
                      <a:schemeClr val="tx1"/>
                    </a:solidFill>
                    <a:effectLst/>
                    <a:latin typeface="맑은 고딕" panose="020B0503020000020004" pitchFamily="50" charset="-127"/>
                    <a:ea typeface="맑은 고딕" panose="020B0503020000020004" pitchFamily="50" charset="-127"/>
                    <a:cs typeface="+mn-cs"/>
                  </a:rPr>
                  <a:t>s,a</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을 계산할 수 있음이 식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(3.7), (3.8)</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에 설명되어 있습니다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p>
              <a:p>
                <a:b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br>
                <a:endPar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endParaRPr>
              </a:p>
              <a:p>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이것들에 따르면</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일반적인 강화학습에서 환경이 구성됨에 있어서 두 환경모델인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state transition probability p(s'|</a:t>
                </a:r>
                <a:r>
                  <a:rPr kumimoji="1" lang="en-US" altLang="ko-KR" sz="1200" b="0" i="0" kern="1200" dirty="0" err="1">
                    <a:solidFill>
                      <a:schemeClr val="tx1"/>
                    </a:solidFill>
                    <a:effectLst/>
                    <a:latin typeface="맑은 고딕" panose="020B0503020000020004" pitchFamily="50" charset="-127"/>
                    <a:ea typeface="맑은 고딕" panose="020B0503020000020004" pitchFamily="50" charset="-127"/>
                    <a:cs typeface="+mn-cs"/>
                  </a:rPr>
                  <a:t>s,a</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와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reward function r(</a:t>
                </a:r>
                <a:r>
                  <a:rPr kumimoji="1" lang="en-US" altLang="ko-KR" sz="1200" b="0" i="0" kern="1200" dirty="0" err="1">
                    <a:solidFill>
                      <a:schemeClr val="tx1"/>
                    </a:solidFill>
                    <a:effectLst/>
                    <a:latin typeface="맑은 고딕" panose="020B0503020000020004" pitchFamily="50" charset="-127"/>
                    <a:ea typeface="맑은 고딕" panose="020B0503020000020004" pitchFamily="50" charset="-127"/>
                    <a:cs typeface="+mn-cs"/>
                  </a:rPr>
                  <a:t>s,a</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이 반드시 정의되어야 함을 알 수 있을 것 같습니다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그리고 이 환경모델을 토대로 해야만 강화학습 모델을 만들 수 있을 것 같습니다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p>
              <a:p>
                <a:b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br>
                <a:endPar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endParaRPr>
              </a:p>
              <a:p>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DQN</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이나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DDPG</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와 같은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RL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알고리즘이 환경모델을 알아야 한다고 말하려는 것은 아닙니다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실제로 이 알고리즘들은 환경모델을 모르는 채로 환경을 추정해가며 학습합니다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(model-free).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하지만 일단 강화학습 문제가 성립하기 위해서는 환경모델이 구성되어 있어야 할 것 같다는 취지에서 </a:t>
                </a:r>
                <a:r>
                  <a:rPr kumimoji="1" lang="ko-KR" altLang="en-US" sz="1200" b="0" i="0" kern="1200" dirty="0" err="1">
                    <a:solidFill>
                      <a:schemeClr val="tx1"/>
                    </a:solidFill>
                    <a:effectLst/>
                    <a:latin typeface="맑은 고딕" panose="020B0503020000020004" pitchFamily="50" charset="-127"/>
                    <a:ea typeface="맑은 고딕" panose="020B0503020000020004" pitchFamily="50" charset="-127"/>
                    <a:cs typeface="+mn-cs"/>
                  </a:rPr>
                  <a:t>공유드립니다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p>
              <a:p>
                <a:b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br>
                <a:endPar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endParaRPr>
              </a:p>
              <a:p>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다만</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이상은 일반적인 강화학습에 대한 이야기이므로</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공정 상황에서 강화학습이 어떻게 적용될 수 있을지 하는 문제에 대해서는 더 찾아보겠습니다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p>
              <a:p>
                <a:b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br>
                <a:endPar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endParaRPr>
              </a:p>
              <a:p>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감사합니다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p>
              <a:p>
                <a:r>
                  <a:rPr kumimoji="1" lang="ko-KR" altLang="en-US" sz="1200" b="0" i="0" kern="1200" dirty="0" err="1">
                    <a:solidFill>
                      <a:schemeClr val="tx1"/>
                    </a:solidFill>
                    <a:effectLst/>
                    <a:latin typeface="맑은 고딕" panose="020B0503020000020004" pitchFamily="50" charset="-127"/>
                    <a:ea typeface="맑은 고딕" panose="020B0503020000020004" pitchFamily="50" charset="-127"/>
                    <a:cs typeface="+mn-cs"/>
                  </a:rPr>
                  <a:t>김선중</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 드림</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p>
              <a:p>
                <a:endParaRPr lang="en-US" altLang="ko-KR" dirty="0"/>
              </a:p>
            </p:txBody>
          </p:sp>
        </mc:Choice>
        <mc:Fallback xmlns="">
          <p:sp>
            <p:nvSpPr>
              <p:cNvPr id="3" name="슬라이드 노트 개체 틀 2">
                <a:extLst>
                  <a:ext uri="{FF2B5EF4-FFF2-40B4-BE49-F238E27FC236}">
                    <a16:creationId xmlns:a16="http://schemas.microsoft.com/office/drawing/2014/main" id="{DA150843-E663-57CD-7577-6F739DE9EB42}"/>
                  </a:ext>
                </a:extLst>
              </p:cNvPr>
              <p:cNvSpPr>
                <a:spLocks noGrp="1"/>
              </p:cNvSpPr>
              <p:nvPr>
                <p:ph type="body" idx="1"/>
              </p:nvPr>
            </p:nvSpPr>
            <p:spPr/>
            <p:txBody>
              <a:bodyPr/>
              <a:lstStyle/>
              <a:p>
                <a:pPr marL="180000" indent="-180000">
                  <a:buFont typeface="Arial" panose="020B0604020202020204" pitchFamily="34" charset="0"/>
                  <a:buChar char="•"/>
                </a:pPr>
                <a:r>
                  <a:rPr lang="en-US" altLang="ko-KR" sz="1200" dirty="0">
                    <a:latin typeface="+mn-ea"/>
                  </a:rPr>
                  <a:t>DQN</a:t>
                </a:r>
                <a:r>
                  <a:rPr lang="ko-KR" altLang="en-US" sz="1200" dirty="0">
                    <a:latin typeface="+mn-ea"/>
                  </a:rPr>
                  <a:t>과</a:t>
                </a:r>
                <a:r>
                  <a:rPr lang="en-US" altLang="ko-KR" sz="1200" dirty="0">
                    <a:latin typeface="+mn-ea"/>
                  </a:rPr>
                  <a:t> DDPG</a:t>
                </a:r>
                <a:r>
                  <a:rPr lang="ko-KR" altLang="en-US" sz="1200" dirty="0">
                    <a:latin typeface="+mn-ea"/>
                  </a:rPr>
                  <a:t>의 </a:t>
                </a:r>
                <a:r>
                  <a:rPr lang="en-US" altLang="ko-KR" sz="1200" dirty="0">
                    <a:latin typeface="+mn-ea"/>
                  </a:rPr>
                  <a:t>pseudo-code</a:t>
                </a:r>
                <a:r>
                  <a:rPr lang="ko-KR" altLang="en-US" sz="1200" dirty="0">
                    <a:latin typeface="+mn-ea"/>
                  </a:rPr>
                  <a:t>에서 </a:t>
                </a:r>
                <a:r>
                  <a:rPr lang="en-US" altLang="ko-KR" sz="1200" i="0" dirty="0">
                    <a:latin typeface="Cambria Math" panose="02040503050406030204" pitchFamily="18" charset="0"/>
                  </a:rPr>
                  <a:t>𝑠’</a:t>
                </a:r>
                <a:r>
                  <a:rPr lang="en-US" altLang="ko-KR" sz="1200" dirty="0">
                    <a:latin typeface="+mn-ea"/>
                  </a:rPr>
                  <a:t> </a:t>
                </a:r>
                <a:r>
                  <a:rPr lang="ko-KR" altLang="en-US" sz="1200" dirty="0">
                    <a:latin typeface="+mn-ea"/>
                  </a:rPr>
                  <a:t>혹은 </a:t>
                </a:r>
                <a:r>
                  <a:rPr lang="en-US" altLang="ko-KR" sz="1200" i="0" dirty="0">
                    <a:latin typeface="Cambria Math" panose="02040503050406030204" pitchFamily="18" charset="0"/>
                  </a:rPr>
                  <a:t>𝑠_(</a:t>
                </a:r>
                <a:r>
                  <a:rPr lang="en-US" altLang="ko-KR" sz="1200" b="0" i="0" dirty="0">
                    <a:latin typeface="Cambria Math" panose="02040503050406030204" pitchFamily="18" charset="0"/>
                  </a:rPr>
                  <a:t>𝑡+1)</a:t>
                </a:r>
                <a:r>
                  <a:rPr lang="ko-KR" altLang="en-US" sz="1200" dirty="0">
                    <a:latin typeface="+mn-ea"/>
                  </a:rPr>
                  <a:t>을 </a:t>
                </a:r>
                <a:r>
                  <a:rPr lang="en-US" altLang="ko-KR" sz="1200" dirty="0">
                    <a:latin typeface="+mn-ea"/>
                  </a:rPr>
                  <a:t>observe</a:t>
                </a:r>
                <a:r>
                  <a:rPr lang="ko-KR" altLang="en-US" sz="1200" dirty="0">
                    <a:latin typeface="+mn-ea"/>
                  </a:rPr>
                  <a:t>한다고 되어 있다</a:t>
                </a:r>
                <a:r>
                  <a:rPr lang="en-US" altLang="ko-KR" sz="1200" dirty="0">
                    <a:latin typeface="+mn-ea"/>
                  </a:rPr>
                  <a:t>. DQN </a:t>
                </a:r>
                <a:r>
                  <a:rPr lang="ko-KR" altLang="en-US" sz="1200" dirty="0">
                    <a:latin typeface="+mn-ea"/>
                  </a:rPr>
                  <a:t>논문에서의 </a:t>
                </a:r>
                <a:r>
                  <a:rPr lang="en-US" altLang="ko-KR" sz="1200" dirty="0">
                    <a:latin typeface="+mn-ea"/>
                  </a:rPr>
                  <a:t>DQN</a:t>
                </a:r>
                <a:r>
                  <a:rPr lang="ko-KR" altLang="en-US" sz="1200" dirty="0">
                    <a:latin typeface="+mn-ea"/>
                  </a:rPr>
                  <a:t>은 </a:t>
                </a:r>
                <a:r>
                  <a:rPr lang="en-US" altLang="ko-KR" sz="1200" dirty="0" err="1">
                    <a:latin typeface="+mn-ea"/>
                  </a:rPr>
                  <a:t>atari</a:t>
                </a:r>
                <a:r>
                  <a:rPr lang="en-US" altLang="ko-KR" sz="1200" dirty="0">
                    <a:latin typeface="+mn-ea"/>
                  </a:rPr>
                  <a:t> </a:t>
                </a:r>
                <a:r>
                  <a:rPr lang="ko-KR" altLang="en-US" sz="1200" dirty="0">
                    <a:latin typeface="+mn-ea"/>
                  </a:rPr>
                  <a:t>문제를 푸는 것이므로 바로 다음 순간의 화면을 </a:t>
                </a:r>
                <a:r>
                  <a:rPr lang="en-US" altLang="ko-KR" sz="1200" dirty="0">
                    <a:latin typeface="+mn-ea"/>
                  </a:rPr>
                  <a:t>CNN</a:t>
                </a:r>
                <a:r>
                  <a:rPr lang="ko-KR" altLang="en-US" sz="1200" dirty="0">
                    <a:latin typeface="+mn-ea"/>
                  </a:rPr>
                  <a:t>으로 인식할 수 있고 그렇게 </a:t>
                </a:r>
                <a:r>
                  <a:rPr lang="en-US" altLang="ko-KR" sz="1200" dirty="0">
                    <a:latin typeface="+mn-ea"/>
                  </a:rPr>
                  <a:t>next state</a:t>
                </a:r>
                <a:r>
                  <a:rPr lang="ko-KR" altLang="en-US" sz="1200" dirty="0">
                    <a:latin typeface="+mn-ea"/>
                  </a:rPr>
                  <a:t>를 정하는 식으로 되어 있다</a:t>
                </a:r>
                <a:r>
                  <a:rPr lang="en-US" altLang="ko-KR" sz="1200" dirty="0">
                    <a:latin typeface="+mn-ea"/>
                  </a:rPr>
                  <a:t>. </a:t>
                </a:r>
                <a:r>
                  <a:rPr lang="ko-KR" altLang="en-US" sz="1200" dirty="0">
                    <a:latin typeface="+mn-ea"/>
                  </a:rPr>
                  <a:t>즉 </a:t>
                </a:r>
                <a:r>
                  <a:rPr lang="en-US" altLang="ko-KR" sz="1200" dirty="0">
                    <a:latin typeface="+mn-ea"/>
                  </a:rPr>
                  <a:t>emulator</a:t>
                </a:r>
                <a:r>
                  <a:rPr lang="ko-KR" altLang="en-US" sz="1200" dirty="0">
                    <a:latin typeface="+mn-ea"/>
                  </a:rPr>
                  <a:t>가 있어서 문제가 없다</a:t>
                </a:r>
                <a:r>
                  <a:rPr lang="en-US" altLang="ko-KR" sz="1200" dirty="0">
                    <a:latin typeface="+mn-ea"/>
                  </a:rPr>
                  <a:t>.</a:t>
                </a:r>
              </a:p>
              <a:p>
                <a:pPr marL="180000" indent="-180000">
                  <a:buFont typeface="Arial" panose="020B0604020202020204" pitchFamily="34" charset="0"/>
                  <a:buChar char="•"/>
                </a:pPr>
                <a:r>
                  <a:rPr lang="en-US" altLang="ko-KR" sz="1200" dirty="0">
                    <a:latin typeface="+mn-ea"/>
                  </a:rPr>
                  <a:t>DDQN </a:t>
                </a:r>
                <a:r>
                  <a:rPr lang="ko-KR" altLang="en-US" sz="1200" dirty="0">
                    <a:latin typeface="+mn-ea"/>
                  </a:rPr>
                  <a:t>논문에서는 </a:t>
                </a:r>
                <a:r>
                  <a:rPr lang="en-US" altLang="ko-KR" sz="1200" dirty="0">
                    <a:latin typeface="+mn-ea"/>
                  </a:rPr>
                  <a:t>cartpole, gripper(</a:t>
                </a:r>
                <a:r>
                  <a:rPr lang="ko-KR" altLang="en-US" sz="1200" dirty="0" err="1">
                    <a:latin typeface="+mn-ea"/>
                  </a:rPr>
                  <a:t>로봇팔</a:t>
                </a:r>
                <a:r>
                  <a:rPr lang="en-US" altLang="ko-KR" sz="1200" dirty="0">
                    <a:latin typeface="+mn-ea"/>
                  </a:rPr>
                  <a:t>), puck striking, locomotion(</a:t>
                </a:r>
                <a:r>
                  <a:rPr lang="ko-KR" altLang="en-US" sz="1200" dirty="0">
                    <a:latin typeface="+mn-ea"/>
                  </a:rPr>
                  <a:t>자율보행</a:t>
                </a:r>
                <a:r>
                  <a:rPr lang="en-US" altLang="ko-KR" sz="1200" dirty="0">
                    <a:latin typeface="+mn-ea"/>
                  </a:rPr>
                  <a:t>) </a:t>
                </a:r>
                <a:r>
                  <a:rPr lang="ko-KR" altLang="en-US" sz="1200" dirty="0">
                    <a:latin typeface="+mn-ea"/>
                  </a:rPr>
                  <a:t>등의 문제를 다뤘고 그때 </a:t>
                </a:r>
                <a:r>
                  <a:rPr lang="en-US" altLang="ko-KR" sz="1200" dirty="0">
                    <a:latin typeface="+mn-ea"/>
                  </a:rPr>
                  <a:t>emulator</a:t>
                </a:r>
                <a:r>
                  <a:rPr lang="ko-KR" altLang="en-US" sz="1200" dirty="0">
                    <a:latin typeface="+mn-ea"/>
                  </a:rPr>
                  <a:t>로서 물리엔진 </a:t>
                </a:r>
                <a:r>
                  <a:rPr lang="en-US" altLang="ko-KR" sz="1200" dirty="0" err="1">
                    <a:latin typeface="+mn-ea"/>
                  </a:rPr>
                  <a:t>MuJoCo</a:t>
                </a:r>
                <a:r>
                  <a:rPr lang="ko-KR" altLang="en-US" sz="1200" dirty="0">
                    <a:latin typeface="+mn-ea"/>
                  </a:rPr>
                  <a:t>를 사용했다고 되어 있다</a:t>
                </a:r>
                <a:r>
                  <a:rPr lang="en-US" altLang="ko-KR" sz="1200" dirty="0">
                    <a:latin typeface="+mn-ea"/>
                  </a:rPr>
                  <a:t>.</a:t>
                </a:r>
              </a:p>
              <a:p>
                <a:pPr marL="180000" indent="-180000">
                  <a:buFont typeface="Arial" panose="020B0604020202020204" pitchFamily="34" charset="0"/>
                  <a:buChar char="•"/>
                </a:pPr>
                <a:r>
                  <a:rPr lang="ko-KR" altLang="en-US" sz="1200" dirty="0">
                    <a:latin typeface="+mn-ea"/>
                  </a:rPr>
                  <a:t>하지만 일반적인 공정 문제에서는</a:t>
                </a:r>
                <a:r>
                  <a:rPr lang="en-US" altLang="ko-KR" sz="1200" dirty="0">
                    <a:latin typeface="+mn-ea"/>
                  </a:rPr>
                  <a:t>, next state</a:t>
                </a:r>
                <a:r>
                  <a:rPr lang="ko-KR" altLang="en-US" sz="1200" dirty="0">
                    <a:latin typeface="+mn-ea"/>
                  </a:rPr>
                  <a:t>는 모든 </a:t>
                </a:r>
                <a:r>
                  <a:rPr lang="en-US" altLang="ko-KR" sz="1200" dirty="0">
                    <a:latin typeface="+mn-ea"/>
                  </a:rPr>
                  <a:t>state</a:t>
                </a:r>
                <a:r>
                  <a:rPr lang="ko-KR" altLang="en-US" sz="1200" dirty="0">
                    <a:latin typeface="+mn-ea"/>
                  </a:rPr>
                  <a:t>를 실시간으로 측정하지 않는 이상 </a:t>
                </a:r>
                <a:r>
                  <a:rPr lang="en-US" altLang="ko-KR" sz="1200" dirty="0">
                    <a:latin typeface="+mn-ea"/>
                  </a:rPr>
                  <a:t>next state</a:t>
                </a:r>
                <a:r>
                  <a:rPr lang="ko-KR" altLang="en-US" sz="1200" dirty="0">
                    <a:latin typeface="+mn-ea"/>
                  </a:rPr>
                  <a:t>를 얻을 수 없다</a:t>
                </a:r>
                <a:r>
                  <a:rPr lang="en-US" altLang="ko-KR" sz="1200" dirty="0">
                    <a:latin typeface="+mn-ea"/>
                  </a:rPr>
                  <a:t>. </a:t>
                </a:r>
                <a:r>
                  <a:rPr lang="ko-KR" altLang="en-US" sz="1200" dirty="0">
                    <a:latin typeface="+mn-ea"/>
                  </a:rPr>
                  <a:t>학습 시에는 </a:t>
                </a:r>
                <a:r>
                  <a:rPr lang="ko-KR" altLang="en-US" sz="1200" dirty="0" err="1">
                    <a:latin typeface="+mn-ea"/>
                  </a:rPr>
                  <a:t>쌓여있는</a:t>
                </a:r>
                <a:r>
                  <a:rPr lang="ko-KR" altLang="en-US" sz="1200" dirty="0">
                    <a:latin typeface="+mn-ea"/>
                  </a:rPr>
                  <a:t> </a:t>
                </a:r>
                <a:r>
                  <a:rPr lang="en-US" altLang="ko-KR" sz="1200" dirty="0">
                    <a:latin typeface="+mn-ea"/>
                  </a:rPr>
                  <a:t>next state</a:t>
                </a:r>
                <a:r>
                  <a:rPr lang="ko-KR" altLang="en-US" sz="1200" dirty="0">
                    <a:latin typeface="+mn-ea"/>
                  </a:rPr>
                  <a:t>를 사용할 수 있겠고</a:t>
                </a:r>
                <a:r>
                  <a:rPr lang="en-US" altLang="ko-KR" sz="1200" dirty="0">
                    <a:latin typeface="+mn-ea"/>
                  </a:rPr>
                  <a:t>, </a:t>
                </a:r>
                <a:r>
                  <a:rPr lang="ko-KR" altLang="en-US" sz="1200" dirty="0">
                    <a:latin typeface="+mn-ea"/>
                  </a:rPr>
                  <a:t>이것이 일정 부분 도움이 될 수 있겠지만</a:t>
                </a:r>
                <a:r>
                  <a:rPr lang="en-US" altLang="ko-KR" sz="1200" dirty="0">
                    <a:latin typeface="+mn-ea"/>
                  </a:rPr>
                  <a:t>, test</a:t>
                </a:r>
                <a:r>
                  <a:rPr lang="ko-KR" altLang="en-US" sz="1200" dirty="0">
                    <a:latin typeface="+mn-ea"/>
                  </a:rPr>
                  <a:t>시에는 가능하지 않다</a:t>
                </a:r>
                <a:r>
                  <a:rPr lang="en-US" altLang="ko-KR" sz="1200" dirty="0">
                    <a:latin typeface="+mn-ea"/>
                  </a:rPr>
                  <a:t>.</a:t>
                </a:r>
              </a:p>
              <a:p>
                <a:endParaRPr lang="ko-KR" altLang="en-US" dirty="0"/>
              </a:p>
            </p:txBody>
          </p:sp>
        </mc:Fallback>
      </mc:AlternateContent>
      <p:sp>
        <p:nvSpPr>
          <p:cNvPr id="4" name="슬라이드 번호 개체 틀 3">
            <a:extLst>
              <a:ext uri="{FF2B5EF4-FFF2-40B4-BE49-F238E27FC236}">
                <a16:creationId xmlns:a16="http://schemas.microsoft.com/office/drawing/2014/main" id="{A5ECF009-5320-4189-7FE0-83DB75125426}"/>
              </a:ext>
            </a:extLst>
          </p:cNvPr>
          <p:cNvSpPr>
            <a:spLocks noGrp="1"/>
          </p:cNvSpPr>
          <p:nvPr>
            <p:ph type="sldNum" sz="quarter" idx="5"/>
          </p:nvPr>
        </p:nvSpPr>
        <p:spPr/>
        <p:txBody>
          <a:bodyPr/>
          <a:lstStyle/>
          <a:p>
            <a:pPr>
              <a:defRPr/>
            </a:pPr>
            <a:fld id="{79642909-6448-426E-9ED7-EFF6CDC2E25C}" type="slidenum">
              <a:rPr lang="ko-KR" altLang="en-US" smtClean="0"/>
              <a:pPr>
                <a:defRPr/>
              </a:pPr>
              <a:t>50</a:t>
            </a:fld>
            <a:endParaRPr lang="en-US" altLang="ko-KR" dirty="0"/>
          </a:p>
        </p:txBody>
      </p:sp>
    </p:spTree>
    <p:extLst>
      <p:ext uri="{BB962C8B-B14F-4D97-AF65-F5344CB8AC3E}">
        <p14:creationId xmlns:p14="http://schemas.microsoft.com/office/powerpoint/2010/main" val="82938271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A10326-8D8A-7FEE-A25D-F56864E5333B}"/>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7D7F5CBC-ACC0-DE67-9BE0-87B78A3731E2}"/>
              </a:ext>
            </a:extLst>
          </p:cNvPr>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슬라이드 노트 개체 틀 2">
                <a:extLst>
                  <a:ext uri="{FF2B5EF4-FFF2-40B4-BE49-F238E27FC236}">
                    <a16:creationId xmlns:a16="http://schemas.microsoft.com/office/drawing/2014/main" id="{3D332DA3-775A-C277-AF0A-32FD122245A1}"/>
                  </a:ext>
                </a:extLst>
              </p:cNvPr>
              <p:cNvSpPr>
                <a:spLocks noGrp="1"/>
              </p:cNvSpPr>
              <p:nvPr>
                <p:ph type="body" idx="1"/>
              </p:nvPr>
            </p:nvSpPr>
            <p:spPr/>
            <p:txBody>
              <a:bodyPr/>
              <a:lstStyle/>
              <a:p>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안녕하십니까</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endParaRPr lang="ko-KR" altLang="en-US" dirty="0">
                  <a:effectLst/>
                </a:endParaRPr>
              </a:p>
              <a:p>
                <a:r>
                  <a:rPr kumimoji="1" lang="ko-KR" altLang="en-US" sz="1200" b="0" i="0" kern="1200" dirty="0" err="1">
                    <a:solidFill>
                      <a:schemeClr val="tx1"/>
                    </a:solidFill>
                    <a:effectLst/>
                    <a:latin typeface="맑은 고딕" panose="020B0503020000020004" pitchFamily="50" charset="-127"/>
                    <a:ea typeface="맑은 고딕" panose="020B0503020000020004" pitchFamily="50" charset="-127"/>
                    <a:cs typeface="+mn-cs"/>
                  </a:rPr>
                  <a:t>김선중</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 선임입니다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p>
              <a:p>
                <a:b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br>
                <a:endPar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endParaRPr>
              </a:p>
              <a:p>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파이썬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gymnasium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라이브러리에서</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환경이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state transition</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과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reward</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를 제공한다는 것에 대한 근거를 찾아보았습니다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p>
              <a:p>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- 1_gym_step_1.png</a:t>
                </a:r>
              </a:p>
              <a:p>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- 2_gym_step_2.png</a:t>
                </a:r>
              </a:p>
              <a:p>
                <a:b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br>
                <a:endPar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endParaRPr>
              </a:p>
              <a:p>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출처는 </a:t>
                </a:r>
                <a:r>
                  <a:rPr kumimoji="1" lang="en-US" altLang="ko-KR" sz="1200" b="0" i="0" u="sng" kern="1200" dirty="0">
                    <a:solidFill>
                      <a:schemeClr val="tx1"/>
                    </a:solidFill>
                    <a:effectLst/>
                    <a:latin typeface="맑은 고딕" panose="020B0503020000020004" pitchFamily="50" charset="-127"/>
                    <a:ea typeface="맑은 고딕" panose="020B0503020000020004" pitchFamily="50" charset="-127"/>
                    <a:cs typeface="+mn-cs"/>
                    <a:hlinkClick r:id="rId3"/>
                  </a:rPr>
                  <a:t>https://gymnasium.farama.org/api/env/</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 입니다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Env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클래스의 맨 처음 메소드인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step</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은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action</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을 인자로 받고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next observation, reward</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를 </a:t>
                </a:r>
                <a:r>
                  <a:rPr kumimoji="1" lang="ko-KR" altLang="en-US" sz="1200" b="0" i="0" kern="1200" dirty="0" err="1">
                    <a:solidFill>
                      <a:schemeClr val="tx1"/>
                    </a:solidFill>
                    <a:effectLst/>
                    <a:latin typeface="맑은 고딕" panose="020B0503020000020004" pitchFamily="50" charset="-127"/>
                    <a:ea typeface="맑은 고딕" panose="020B0503020000020004" pitchFamily="50" charset="-127"/>
                    <a:cs typeface="+mn-cs"/>
                  </a:rPr>
                  <a:t>리턴합니다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이때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observation</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은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state</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과 거의 비슷한 것이라고 해석 가능합니다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p>
              <a:p>
                <a:b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br>
                <a:endPar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endParaRPr>
              </a:p>
              <a:p>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또한 환경모델의 의미에 대해서도 찾아보았습니다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state, action</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이 주어졌을 때</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next state</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과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reward</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를 예측하는 모델을 환경모델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(model of the environment)</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이라고 하고 있습니다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p>
              <a:p>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- 3_environment_model.png</a:t>
                </a:r>
              </a:p>
              <a:p>
                <a:b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br>
                <a:endPar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endParaRPr>
              </a:p>
              <a:p>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출처는 강화학습의 교과서로 많이 활용되는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Sutton</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의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"Reinforcement Learning" (</a:t>
                </a:r>
                <a:r>
                  <a:rPr kumimoji="1" lang="en-US" altLang="ko-KR" sz="1200" b="0" i="0" u="sng" kern="1200" dirty="0">
                    <a:solidFill>
                      <a:schemeClr val="tx1"/>
                    </a:solidFill>
                    <a:effectLst/>
                    <a:latin typeface="맑은 고딕" panose="020B0503020000020004" pitchFamily="50" charset="-127"/>
                    <a:ea typeface="맑은 고딕" panose="020B0503020000020004" pitchFamily="50" charset="-127"/>
                    <a:cs typeface="+mn-cs"/>
                    <a:hlinkClick r:id="rId4"/>
                  </a:rPr>
                  <a:t>https://web.stanford.edu/class/psych209/Readings/SuttonBartoIPRLBook2ndEd.pdf</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1</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장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3</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절입니다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이 책의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3</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장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5</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절과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6</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절에 해당 내용이 더 자세히 나오고 있는데</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강화학습의 배경이 되는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(finite) MDP</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가 구성되려면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p(s',</a:t>
                </a:r>
                <a:r>
                  <a:rPr kumimoji="1" lang="en-US" altLang="ko-KR" sz="1200" b="0" i="0" kern="1200" dirty="0" err="1">
                    <a:solidFill>
                      <a:schemeClr val="tx1"/>
                    </a:solidFill>
                    <a:effectLst/>
                    <a:latin typeface="맑은 고딕" panose="020B0503020000020004" pitchFamily="50" charset="-127"/>
                    <a:ea typeface="맑은 고딕" panose="020B0503020000020004" pitchFamily="50" charset="-127"/>
                    <a:cs typeface="+mn-cs"/>
                  </a:rPr>
                  <a:t>r|s,a</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가 필요하다고 되어 있습니다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이를 통해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p(s'|</a:t>
                </a:r>
                <a:r>
                  <a:rPr kumimoji="1" lang="en-US" altLang="ko-KR" sz="1200" b="0" i="0" kern="1200" dirty="0" err="1">
                    <a:solidFill>
                      <a:schemeClr val="tx1"/>
                    </a:solidFill>
                    <a:effectLst/>
                    <a:latin typeface="맑은 고딕" panose="020B0503020000020004" pitchFamily="50" charset="-127"/>
                    <a:ea typeface="맑은 고딕" panose="020B0503020000020004" pitchFamily="50" charset="-127"/>
                    <a:cs typeface="+mn-cs"/>
                  </a:rPr>
                  <a:t>s,a</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와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r(</a:t>
                </a:r>
                <a:r>
                  <a:rPr kumimoji="1" lang="en-US" altLang="ko-KR" sz="1200" b="0" i="0" kern="1200" dirty="0" err="1">
                    <a:solidFill>
                      <a:schemeClr val="tx1"/>
                    </a:solidFill>
                    <a:effectLst/>
                    <a:latin typeface="맑은 고딕" panose="020B0503020000020004" pitchFamily="50" charset="-127"/>
                    <a:ea typeface="맑은 고딕" panose="020B0503020000020004" pitchFamily="50" charset="-127"/>
                    <a:cs typeface="+mn-cs"/>
                  </a:rPr>
                  <a:t>s,a</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을 계산할 수 있음이 식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(3.7), (3.8)</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에 설명되어 있습니다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p>
              <a:p>
                <a:b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br>
                <a:endPar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endParaRPr>
              </a:p>
              <a:p>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이것들에 따르면</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일반적인 강화학습에서 환경이 구성됨에 있어서 두 환경모델인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state transition probability p(s'|</a:t>
                </a:r>
                <a:r>
                  <a:rPr kumimoji="1" lang="en-US" altLang="ko-KR" sz="1200" b="0" i="0" kern="1200" dirty="0" err="1">
                    <a:solidFill>
                      <a:schemeClr val="tx1"/>
                    </a:solidFill>
                    <a:effectLst/>
                    <a:latin typeface="맑은 고딕" panose="020B0503020000020004" pitchFamily="50" charset="-127"/>
                    <a:ea typeface="맑은 고딕" panose="020B0503020000020004" pitchFamily="50" charset="-127"/>
                    <a:cs typeface="+mn-cs"/>
                  </a:rPr>
                  <a:t>s,a</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와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reward function r(</a:t>
                </a:r>
                <a:r>
                  <a:rPr kumimoji="1" lang="en-US" altLang="ko-KR" sz="1200" b="0" i="0" kern="1200" dirty="0" err="1">
                    <a:solidFill>
                      <a:schemeClr val="tx1"/>
                    </a:solidFill>
                    <a:effectLst/>
                    <a:latin typeface="맑은 고딕" panose="020B0503020000020004" pitchFamily="50" charset="-127"/>
                    <a:ea typeface="맑은 고딕" panose="020B0503020000020004" pitchFamily="50" charset="-127"/>
                    <a:cs typeface="+mn-cs"/>
                  </a:rPr>
                  <a:t>s,a</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이 반드시 정의되어야 함을 알 수 있을 것 같습니다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그리고 이 환경모델을 토대로 해야만 강화학습 모델을 만들 수 있을 것 같습니다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p>
              <a:p>
                <a:b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br>
                <a:endPar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endParaRPr>
              </a:p>
              <a:p>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DQN</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이나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DDPG</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와 같은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RL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알고리즘이 환경모델을 알아야 한다고 말하려는 것은 아닙니다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실제로 이 알고리즘들은 환경모델을 모르는 채로 환경을 추정해가며 학습합니다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(model-free).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하지만 일단 강화학습 문제가 성립하기 위해서는 환경모델이 구성되어 있어야 할 것 같다는 취지에서 </a:t>
                </a:r>
                <a:r>
                  <a:rPr kumimoji="1" lang="ko-KR" altLang="en-US" sz="1200" b="0" i="0" kern="1200" dirty="0" err="1">
                    <a:solidFill>
                      <a:schemeClr val="tx1"/>
                    </a:solidFill>
                    <a:effectLst/>
                    <a:latin typeface="맑은 고딕" panose="020B0503020000020004" pitchFamily="50" charset="-127"/>
                    <a:ea typeface="맑은 고딕" panose="020B0503020000020004" pitchFamily="50" charset="-127"/>
                    <a:cs typeface="+mn-cs"/>
                  </a:rPr>
                  <a:t>공유드립니다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p>
              <a:p>
                <a:b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br>
                <a:endPar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endParaRPr>
              </a:p>
              <a:p>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다만</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이상은 일반적인 강화학습에 대한 이야기이므로</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공정 상황에서 강화학습이 어떻게 적용될 수 있을지 하는 문제에 대해서는 더 찾아보겠습니다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p>
              <a:p>
                <a:b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br>
                <a:endPar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endParaRPr>
              </a:p>
              <a:p>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감사합니다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p>
              <a:p>
                <a:r>
                  <a:rPr kumimoji="1" lang="ko-KR" altLang="en-US" sz="1200" b="0" i="0" kern="1200" dirty="0" err="1">
                    <a:solidFill>
                      <a:schemeClr val="tx1"/>
                    </a:solidFill>
                    <a:effectLst/>
                    <a:latin typeface="맑은 고딕" panose="020B0503020000020004" pitchFamily="50" charset="-127"/>
                    <a:ea typeface="맑은 고딕" panose="020B0503020000020004" pitchFamily="50" charset="-127"/>
                    <a:cs typeface="+mn-cs"/>
                  </a:rPr>
                  <a:t>김선중</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 드림</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p>
              <a:p>
                <a:endParaRPr lang="en-US" altLang="ko-KR" dirty="0"/>
              </a:p>
            </p:txBody>
          </p:sp>
        </mc:Choice>
        <mc:Fallback xmlns="">
          <p:sp>
            <p:nvSpPr>
              <p:cNvPr id="3" name="슬라이드 노트 개체 틀 2">
                <a:extLst>
                  <a:ext uri="{FF2B5EF4-FFF2-40B4-BE49-F238E27FC236}">
                    <a16:creationId xmlns:a16="http://schemas.microsoft.com/office/drawing/2014/main" id="{DA150843-E663-57CD-7577-6F739DE9EB42}"/>
                  </a:ext>
                </a:extLst>
              </p:cNvPr>
              <p:cNvSpPr>
                <a:spLocks noGrp="1"/>
              </p:cNvSpPr>
              <p:nvPr>
                <p:ph type="body" idx="1"/>
              </p:nvPr>
            </p:nvSpPr>
            <p:spPr/>
            <p:txBody>
              <a:bodyPr/>
              <a:lstStyle/>
              <a:p>
                <a:pPr marL="180000" indent="-180000">
                  <a:buFont typeface="Arial" panose="020B0604020202020204" pitchFamily="34" charset="0"/>
                  <a:buChar char="•"/>
                </a:pPr>
                <a:r>
                  <a:rPr lang="en-US" altLang="ko-KR" sz="1200" dirty="0">
                    <a:latin typeface="+mn-ea"/>
                  </a:rPr>
                  <a:t>DQN</a:t>
                </a:r>
                <a:r>
                  <a:rPr lang="ko-KR" altLang="en-US" sz="1200" dirty="0">
                    <a:latin typeface="+mn-ea"/>
                  </a:rPr>
                  <a:t>과</a:t>
                </a:r>
                <a:r>
                  <a:rPr lang="en-US" altLang="ko-KR" sz="1200" dirty="0">
                    <a:latin typeface="+mn-ea"/>
                  </a:rPr>
                  <a:t> DDPG</a:t>
                </a:r>
                <a:r>
                  <a:rPr lang="ko-KR" altLang="en-US" sz="1200" dirty="0">
                    <a:latin typeface="+mn-ea"/>
                  </a:rPr>
                  <a:t>의 </a:t>
                </a:r>
                <a:r>
                  <a:rPr lang="en-US" altLang="ko-KR" sz="1200" dirty="0">
                    <a:latin typeface="+mn-ea"/>
                  </a:rPr>
                  <a:t>pseudo-code</a:t>
                </a:r>
                <a:r>
                  <a:rPr lang="ko-KR" altLang="en-US" sz="1200" dirty="0">
                    <a:latin typeface="+mn-ea"/>
                  </a:rPr>
                  <a:t>에서 </a:t>
                </a:r>
                <a:r>
                  <a:rPr lang="en-US" altLang="ko-KR" sz="1200" i="0" dirty="0">
                    <a:latin typeface="Cambria Math" panose="02040503050406030204" pitchFamily="18" charset="0"/>
                  </a:rPr>
                  <a:t>𝑠’</a:t>
                </a:r>
                <a:r>
                  <a:rPr lang="en-US" altLang="ko-KR" sz="1200" dirty="0">
                    <a:latin typeface="+mn-ea"/>
                  </a:rPr>
                  <a:t> </a:t>
                </a:r>
                <a:r>
                  <a:rPr lang="ko-KR" altLang="en-US" sz="1200" dirty="0">
                    <a:latin typeface="+mn-ea"/>
                  </a:rPr>
                  <a:t>혹은 </a:t>
                </a:r>
                <a:r>
                  <a:rPr lang="en-US" altLang="ko-KR" sz="1200" i="0" dirty="0">
                    <a:latin typeface="Cambria Math" panose="02040503050406030204" pitchFamily="18" charset="0"/>
                  </a:rPr>
                  <a:t>𝑠_(</a:t>
                </a:r>
                <a:r>
                  <a:rPr lang="en-US" altLang="ko-KR" sz="1200" b="0" i="0" dirty="0">
                    <a:latin typeface="Cambria Math" panose="02040503050406030204" pitchFamily="18" charset="0"/>
                  </a:rPr>
                  <a:t>𝑡+1)</a:t>
                </a:r>
                <a:r>
                  <a:rPr lang="ko-KR" altLang="en-US" sz="1200" dirty="0">
                    <a:latin typeface="+mn-ea"/>
                  </a:rPr>
                  <a:t>을 </a:t>
                </a:r>
                <a:r>
                  <a:rPr lang="en-US" altLang="ko-KR" sz="1200" dirty="0">
                    <a:latin typeface="+mn-ea"/>
                  </a:rPr>
                  <a:t>observe</a:t>
                </a:r>
                <a:r>
                  <a:rPr lang="ko-KR" altLang="en-US" sz="1200" dirty="0">
                    <a:latin typeface="+mn-ea"/>
                  </a:rPr>
                  <a:t>한다고 되어 있다</a:t>
                </a:r>
                <a:r>
                  <a:rPr lang="en-US" altLang="ko-KR" sz="1200" dirty="0">
                    <a:latin typeface="+mn-ea"/>
                  </a:rPr>
                  <a:t>. DQN </a:t>
                </a:r>
                <a:r>
                  <a:rPr lang="ko-KR" altLang="en-US" sz="1200" dirty="0">
                    <a:latin typeface="+mn-ea"/>
                  </a:rPr>
                  <a:t>논문에서의 </a:t>
                </a:r>
                <a:r>
                  <a:rPr lang="en-US" altLang="ko-KR" sz="1200" dirty="0">
                    <a:latin typeface="+mn-ea"/>
                  </a:rPr>
                  <a:t>DQN</a:t>
                </a:r>
                <a:r>
                  <a:rPr lang="ko-KR" altLang="en-US" sz="1200" dirty="0">
                    <a:latin typeface="+mn-ea"/>
                  </a:rPr>
                  <a:t>은 </a:t>
                </a:r>
                <a:r>
                  <a:rPr lang="en-US" altLang="ko-KR" sz="1200" dirty="0" err="1">
                    <a:latin typeface="+mn-ea"/>
                  </a:rPr>
                  <a:t>atari</a:t>
                </a:r>
                <a:r>
                  <a:rPr lang="en-US" altLang="ko-KR" sz="1200" dirty="0">
                    <a:latin typeface="+mn-ea"/>
                  </a:rPr>
                  <a:t> </a:t>
                </a:r>
                <a:r>
                  <a:rPr lang="ko-KR" altLang="en-US" sz="1200" dirty="0">
                    <a:latin typeface="+mn-ea"/>
                  </a:rPr>
                  <a:t>문제를 푸는 것이므로 바로 다음 순간의 화면을 </a:t>
                </a:r>
                <a:r>
                  <a:rPr lang="en-US" altLang="ko-KR" sz="1200" dirty="0">
                    <a:latin typeface="+mn-ea"/>
                  </a:rPr>
                  <a:t>CNN</a:t>
                </a:r>
                <a:r>
                  <a:rPr lang="ko-KR" altLang="en-US" sz="1200" dirty="0">
                    <a:latin typeface="+mn-ea"/>
                  </a:rPr>
                  <a:t>으로 인식할 수 있고 그렇게 </a:t>
                </a:r>
                <a:r>
                  <a:rPr lang="en-US" altLang="ko-KR" sz="1200" dirty="0">
                    <a:latin typeface="+mn-ea"/>
                  </a:rPr>
                  <a:t>next state</a:t>
                </a:r>
                <a:r>
                  <a:rPr lang="ko-KR" altLang="en-US" sz="1200" dirty="0">
                    <a:latin typeface="+mn-ea"/>
                  </a:rPr>
                  <a:t>를 정하는 식으로 되어 있다</a:t>
                </a:r>
                <a:r>
                  <a:rPr lang="en-US" altLang="ko-KR" sz="1200" dirty="0">
                    <a:latin typeface="+mn-ea"/>
                  </a:rPr>
                  <a:t>. </a:t>
                </a:r>
                <a:r>
                  <a:rPr lang="ko-KR" altLang="en-US" sz="1200" dirty="0">
                    <a:latin typeface="+mn-ea"/>
                  </a:rPr>
                  <a:t>즉 </a:t>
                </a:r>
                <a:r>
                  <a:rPr lang="en-US" altLang="ko-KR" sz="1200" dirty="0">
                    <a:latin typeface="+mn-ea"/>
                  </a:rPr>
                  <a:t>emulator</a:t>
                </a:r>
                <a:r>
                  <a:rPr lang="ko-KR" altLang="en-US" sz="1200" dirty="0">
                    <a:latin typeface="+mn-ea"/>
                  </a:rPr>
                  <a:t>가 있어서 문제가 없다</a:t>
                </a:r>
                <a:r>
                  <a:rPr lang="en-US" altLang="ko-KR" sz="1200" dirty="0">
                    <a:latin typeface="+mn-ea"/>
                  </a:rPr>
                  <a:t>.</a:t>
                </a:r>
              </a:p>
              <a:p>
                <a:pPr marL="180000" indent="-180000">
                  <a:buFont typeface="Arial" panose="020B0604020202020204" pitchFamily="34" charset="0"/>
                  <a:buChar char="•"/>
                </a:pPr>
                <a:r>
                  <a:rPr lang="en-US" altLang="ko-KR" sz="1200" dirty="0">
                    <a:latin typeface="+mn-ea"/>
                  </a:rPr>
                  <a:t>DDQN </a:t>
                </a:r>
                <a:r>
                  <a:rPr lang="ko-KR" altLang="en-US" sz="1200" dirty="0">
                    <a:latin typeface="+mn-ea"/>
                  </a:rPr>
                  <a:t>논문에서는 </a:t>
                </a:r>
                <a:r>
                  <a:rPr lang="en-US" altLang="ko-KR" sz="1200" dirty="0">
                    <a:latin typeface="+mn-ea"/>
                  </a:rPr>
                  <a:t>cartpole, gripper(</a:t>
                </a:r>
                <a:r>
                  <a:rPr lang="ko-KR" altLang="en-US" sz="1200" dirty="0" err="1">
                    <a:latin typeface="+mn-ea"/>
                  </a:rPr>
                  <a:t>로봇팔</a:t>
                </a:r>
                <a:r>
                  <a:rPr lang="en-US" altLang="ko-KR" sz="1200" dirty="0">
                    <a:latin typeface="+mn-ea"/>
                  </a:rPr>
                  <a:t>), puck striking, locomotion(</a:t>
                </a:r>
                <a:r>
                  <a:rPr lang="ko-KR" altLang="en-US" sz="1200" dirty="0">
                    <a:latin typeface="+mn-ea"/>
                  </a:rPr>
                  <a:t>자율보행</a:t>
                </a:r>
                <a:r>
                  <a:rPr lang="en-US" altLang="ko-KR" sz="1200" dirty="0">
                    <a:latin typeface="+mn-ea"/>
                  </a:rPr>
                  <a:t>) </a:t>
                </a:r>
                <a:r>
                  <a:rPr lang="ko-KR" altLang="en-US" sz="1200" dirty="0">
                    <a:latin typeface="+mn-ea"/>
                  </a:rPr>
                  <a:t>등의 문제를 다뤘고 그때 </a:t>
                </a:r>
                <a:r>
                  <a:rPr lang="en-US" altLang="ko-KR" sz="1200" dirty="0">
                    <a:latin typeface="+mn-ea"/>
                  </a:rPr>
                  <a:t>emulator</a:t>
                </a:r>
                <a:r>
                  <a:rPr lang="ko-KR" altLang="en-US" sz="1200" dirty="0">
                    <a:latin typeface="+mn-ea"/>
                  </a:rPr>
                  <a:t>로서 물리엔진 </a:t>
                </a:r>
                <a:r>
                  <a:rPr lang="en-US" altLang="ko-KR" sz="1200" dirty="0" err="1">
                    <a:latin typeface="+mn-ea"/>
                  </a:rPr>
                  <a:t>MuJoCo</a:t>
                </a:r>
                <a:r>
                  <a:rPr lang="ko-KR" altLang="en-US" sz="1200" dirty="0">
                    <a:latin typeface="+mn-ea"/>
                  </a:rPr>
                  <a:t>를 사용했다고 되어 있다</a:t>
                </a:r>
                <a:r>
                  <a:rPr lang="en-US" altLang="ko-KR" sz="1200" dirty="0">
                    <a:latin typeface="+mn-ea"/>
                  </a:rPr>
                  <a:t>.</a:t>
                </a:r>
              </a:p>
              <a:p>
                <a:pPr marL="180000" indent="-180000">
                  <a:buFont typeface="Arial" panose="020B0604020202020204" pitchFamily="34" charset="0"/>
                  <a:buChar char="•"/>
                </a:pPr>
                <a:r>
                  <a:rPr lang="ko-KR" altLang="en-US" sz="1200" dirty="0">
                    <a:latin typeface="+mn-ea"/>
                  </a:rPr>
                  <a:t>하지만 일반적인 공정 문제에서는</a:t>
                </a:r>
                <a:r>
                  <a:rPr lang="en-US" altLang="ko-KR" sz="1200" dirty="0">
                    <a:latin typeface="+mn-ea"/>
                  </a:rPr>
                  <a:t>, next state</a:t>
                </a:r>
                <a:r>
                  <a:rPr lang="ko-KR" altLang="en-US" sz="1200" dirty="0">
                    <a:latin typeface="+mn-ea"/>
                  </a:rPr>
                  <a:t>는 모든 </a:t>
                </a:r>
                <a:r>
                  <a:rPr lang="en-US" altLang="ko-KR" sz="1200" dirty="0">
                    <a:latin typeface="+mn-ea"/>
                  </a:rPr>
                  <a:t>state</a:t>
                </a:r>
                <a:r>
                  <a:rPr lang="ko-KR" altLang="en-US" sz="1200" dirty="0">
                    <a:latin typeface="+mn-ea"/>
                  </a:rPr>
                  <a:t>를 실시간으로 측정하지 않는 이상 </a:t>
                </a:r>
                <a:r>
                  <a:rPr lang="en-US" altLang="ko-KR" sz="1200" dirty="0">
                    <a:latin typeface="+mn-ea"/>
                  </a:rPr>
                  <a:t>next state</a:t>
                </a:r>
                <a:r>
                  <a:rPr lang="ko-KR" altLang="en-US" sz="1200" dirty="0">
                    <a:latin typeface="+mn-ea"/>
                  </a:rPr>
                  <a:t>를 얻을 수 없다</a:t>
                </a:r>
                <a:r>
                  <a:rPr lang="en-US" altLang="ko-KR" sz="1200" dirty="0">
                    <a:latin typeface="+mn-ea"/>
                  </a:rPr>
                  <a:t>. </a:t>
                </a:r>
                <a:r>
                  <a:rPr lang="ko-KR" altLang="en-US" sz="1200" dirty="0">
                    <a:latin typeface="+mn-ea"/>
                  </a:rPr>
                  <a:t>학습 시에는 </a:t>
                </a:r>
                <a:r>
                  <a:rPr lang="ko-KR" altLang="en-US" sz="1200" dirty="0" err="1">
                    <a:latin typeface="+mn-ea"/>
                  </a:rPr>
                  <a:t>쌓여있는</a:t>
                </a:r>
                <a:r>
                  <a:rPr lang="ko-KR" altLang="en-US" sz="1200" dirty="0">
                    <a:latin typeface="+mn-ea"/>
                  </a:rPr>
                  <a:t> </a:t>
                </a:r>
                <a:r>
                  <a:rPr lang="en-US" altLang="ko-KR" sz="1200" dirty="0">
                    <a:latin typeface="+mn-ea"/>
                  </a:rPr>
                  <a:t>next state</a:t>
                </a:r>
                <a:r>
                  <a:rPr lang="ko-KR" altLang="en-US" sz="1200" dirty="0">
                    <a:latin typeface="+mn-ea"/>
                  </a:rPr>
                  <a:t>를 사용할 수 있겠고</a:t>
                </a:r>
                <a:r>
                  <a:rPr lang="en-US" altLang="ko-KR" sz="1200" dirty="0">
                    <a:latin typeface="+mn-ea"/>
                  </a:rPr>
                  <a:t>, </a:t>
                </a:r>
                <a:r>
                  <a:rPr lang="ko-KR" altLang="en-US" sz="1200" dirty="0">
                    <a:latin typeface="+mn-ea"/>
                  </a:rPr>
                  <a:t>이것이 일정 부분 도움이 될 수 있겠지만</a:t>
                </a:r>
                <a:r>
                  <a:rPr lang="en-US" altLang="ko-KR" sz="1200" dirty="0">
                    <a:latin typeface="+mn-ea"/>
                  </a:rPr>
                  <a:t>, test</a:t>
                </a:r>
                <a:r>
                  <a:rPr lang="ko-KR" altLang="en-US" sz="1200" dirty="0">
                    <a:latin typeface="+mn-ea"/>
                  </a:rPr>
                  <a:t>시에는 가능하지 않다</a:t>
                </a:r>
                <a:r>
                  <a:rPr lang="en-US" altLang="ko-KR" sz="1200" dirty="0">
                    <a:latin typeface="+mn-ea"/>
                  </a:rPr>
                  <a:t>.</a:t>
                </a:r>
              </a:p>
              <a:p>
                <a:endParaRPr lang="ko-KR" altLang="en-US" dirty="0"/>
              </a:p>
            </p:txBody>
          </p:sp>
        </mc:Fallback>
      </mc:AlternateContent>
      <p:sp>
        <p:nvSpPr>
          <p:cNvPr id="4" name="슬라이드 번호 개체 틀 3">
            <a:extLst>
              <a:ext uri="{FF2B5EF4-FFF2-40B4-BE49-F238E27FC236}">
                <a16:creationId xmlns:a16="http://schemas.microsoft.com/office/drawing/2014/main" id="{94D2B23A-3B84-2AE2-B21D-45DD39A6558A}"/>
              </a:ext>
            </a:extLst>
          </p:cNvPr>
          <p:cNvSpPr>
            <a:spLocks noGrp="1"/>
          </p:cNvSpPr>
          <p:nvPr>
            <p:ph type="sldNum" sz="quarter" idx="5"/>
          </p:nvPr>
        </p:nvSpPr>
        <p:spPr/>
        <p:txBody>
          <a:bodyPr/>
          <a:lstStyle/>
          <a:p>
            <a:pPr>
              <a:defRPr/>
            </a:pPr>
            <a:fld id="{79642909-6448-426E-9ED7-EFF6CDC2E25C}" type="slidenum">
              <a:rPr lang="ko-KR" altLang="en-US" smtClean="0"/>
              <a:pPr>
                <a:defRPr/>
              </a:pPr>
              <a:t>51</a:t>
            </a:fld>
            <a:endParaRPr lang="en-US" altLang="ko-KR" dirty="0"/>
          </a:p>
        </p:txBody>
      </p:sp>
    </p:spTree>
    <p:extLst>
      <p:ext uri="{BB962C8B-B14F-4D97-AF65-F5344CB8AC3E}">
        <p14:creationId xmlns:p14="http://schemas.microsoft.com/office/powerpoint/2010/main" val="282042697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CB741E-99FC-EF3C-646A-861453279E15}"/>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639F38F9-C126-BC76-44D5-87E842092A3D}"/>
              </a:ext>
            </a:extLst>
          </p:cNvPr>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슬라이드 노트 개체 틀 2">
                <a:extLst>
                  <a:ext uri="{FF2B5EF4-FFF2-40B4-BE49-F238E27FC236}">
                    <a16:creationId xmlns:a16="http://schemas.microsoft.com/office/drawing/2014/main" id="{6C437F62-5F6C-B549-006D-914DBFC1B6C1}"/>
                  </a:ext>
                </a:extLst>
              </p:cNvPr>
              <p:cNvSpPr>
                <a:spLocks noGrp="1"/>
              </p:cNvSpPr>
              <p:nvPr>
                <p:ph type="body" idx="1"/>
              </p:nvPr>
            </p:nvSpPr>
            <p:spPr/>
            <p:txBody>
              <a:bodyPr/>
              <a:lstStyle/>
              <a:p>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안녕하십니까</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endParaRPr lang="ko-KR" altLang="en-US" dirty="0">
                  <a:effectLst/>
                </a:endParaRPr>
              </a:p>
              <a:p>
                <a:r>
                  <a:rPr kumimoji="1" lang="ko-KR" altLang="en-US" sz="1200" b="0" i="0" kern="1200" dirty="0" err="1">
                    <a:solidFill>
                      <a:schemeClr val="tx1"/>
                    </a:solidFill>
                    <a:effectLst/>
                    <a:latin typeface="맑은 고딕" panose="020B0503020000020004" pitchFamily="50" charset="-127"/>
                    <a:ea typeface="맑은 고딕" panose="020B0503020000020004" pitchFamily="50" charset="-127"/>
                    <a:cs typeface="+mn-cs"/>
                  </a:rPr>
                  <a:t>김선중</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 선임입니다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p>
              <a:p>
                <a:b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br>
                <a:endPar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endParaRPr>
              </a:p>
              <a:p>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파이썬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gymnasium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라이브러리에서</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환경이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state transition</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과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reward</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를 제공한다는 것에 대한 근거를 찾아보았습니다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p>
              <a:p>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- 1_gym_step_1.png</a:t>
                </a:r>
              </a:p>
              <a:p>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- 2_gym_step_2.png</a:t>
                </a:r>
              </a:p>
              <a:p>
                <a:b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br>
                <a:endPar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endParaRPr>
              </a:p>
              <a:p>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출처는 </a:t>
                </a:r>
                <a:r>
                  <a:rPr kumimoji="1" lang="en-US" altLang="ko-KR" sz="1200" b="0" i="0" u="sng" kern="1200" dirty="0">
                    <a:solidFill>
                      <a:schemeClr val="tx1"/>
                    </a:solidFill>
                    <a:effectLst/>
                    <a:latin typeface="맑은 고딕" panose="020B0503020000020004" pitchFamily="50" charset="-127"/>
                    <a:ea typeface="맑은 고딕" panose="020B0503020000020004" pitchFamily="50" charset="-127"/>
                    <a:cs typeface="+mn-cs"/>
                    <a:hlinkClick r:id="rId3"/>
                  </a:rPr>
                  <a:t>https://gymnasium.farama.org/api/env/</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 입니다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Env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클래스의 맨 처음 메소드인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step</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은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action</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을 인자로 받고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next observation, reward</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를 </a:t>
                </a:r>
                <a:r>
                  <a:rPr kumimoji="1" lang="ko-KR" altLang="en-US" sz="1200" b="0" i="0" kern="1200" dirty="0" err="1">
                    <a:solidFill>
                      <a:schemeClr val="tx1"/>
                    </a:solidFill>
                    <a:effectLst/>
                    <a:latin typeface="맑은 고딕" panose="020B0503020000020004" pitchFamily="50" charset="-127"/>
                    <a:ea typeface="맑은 고딕" panose="020B0503020000020004" pitchFamily="50" charset="-127"/>
                    <a:cs typeface="+mn-cs"/>
                  </a:rPr>
                  <a:t>리턴합니다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이때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observation</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은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state</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과 거의 비슷한 것이라고 해석 가능합니다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p>
              <a:p>
                <a:b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br>
                <a:endPar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endParaRPr>
              </a:p>
              <a:p>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또한 환경모델의 의미에 대해서도 찾아보았습니다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state, action</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이 주어졌을 때</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next state</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과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reward</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를 예측하는 모델을 환경모델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(model of the environment)</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이라고 하고 있습니다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p>
              <a:p>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- 3_environment_model.png</a:t>
                </a:r>
              </a:p>
              <a:p>
                <a:b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br>
                <a:endPar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endParaRPr>
              </a:p>
              <a:p>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출처는 강화학습의 교과서로 많이 활용되는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Sutton</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의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"Reinforcement Learning" (</a:t>
                </a:r>
                <a:r>
                  <a:rPr kumimoji="1" lang="en-US" altLang="ko-KR" sz="1200" b="0" i="0" u="sng" kern="1200" dirty="0">
                    <a:solidFill>
                      <a:schemeClr val="tx1"/>
                    </a:solidFill>
                    <a:effectLst/>
                    <a:latin typeface="맑은 고딕" panose="020B0503020000020004" pitchFamily="50" charset="-127"/>
                    <a:ea typeface="맑은 고딕" panose="020B0503020000020004" pitchFamily="50" charset="-127"/>
                    <a:cs typeface="+mn-cs"/>
                    <a:hlinkClick r:id="rId4"/>
                  </a:rPr>
                  <a:t>https://web.stanford.edu/class/psych209/Readings/SuttonBartoIPRLBook2ndEd.pdf</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1</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장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3</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절입니다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이 책의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3</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장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5</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절과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6</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절에 해당 내용이 더 자세히 나오고 있는데</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강화학습의 배경이 되는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(finite) MDP</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가 구성되려면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p(s',</a:t>
                </a:r>
                <a:r>
                  <a:rPr kumimoji="1" lang="en-US" altLang="ko-KR" sz="1200" b="0" i="0" kern="1200" dirty="0" err="1">
                    <a:solidFill>
                      <a:schemeClr val="tx1"/>
                    </a:solidFill>
                    <a:effectLst/>
                    <a:latin typeface="맑은 고딕" panose="020B0503020000020004" pitchFamily="50" charset="-127"/>
                    <a:ea typeface="맑은 고딕" panose="020B0503020000020004" pitchFamily="50" charset="-127"/>
                    <a:cs typeface="+mn-cs"/>
                  </a:rPr>
                  <a:t>r|s,a</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가 필요하다고 되어 있습니다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이를 통해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p(s'|</a:t>
                </a:r>
                <a:r>
                  <a:rPr kumimoji="1" lang="en-US" altLang="ko-KR" sz="1200" b="0" i="0" kern="1200" dirty="0" err="1">
                    <a:solidFill>
                      <a:schemeClr val="tx1"/>
                    </a:solidFill>
                    <a:effectLst/>
                    <a:latin typeface="맑은 고딕" panose="020B0503020000020004" pitchFamily="50" charset="-127"/>
                    <a:ea typeface="맑은 고딕" panose="020B0503020000020004" pitchFamily="50" charset="-127"/>
                    <a:cs typeface="+mn-cs"/>
                  </a:rPr>
                  <a:t>s,a</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와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r(</a:t>
                </a:r>
                <a:r>
                  <a:rPr kumimoji="1" lang="en-US" altLang="ko-KR" sz="1200" b="0" i="0" kern="1200" dirty="0" err="1">
                    <a:solidFill>
                      <a:schemeClr val="tx1"/>
                    </a:solidFill>
                    <a:effectLst/>
                    <a:latin typeface="맑은 고딕" panose="020B0503020000020004" pitchFamily="50" charset="-127"/>
                    <a:ea typeface="맑은 고딕" panose="020B0503020000020004" pitchFamily="50" charset="-127"/>
                    <a:cs typeface="+mn-cs"/>
                  </a:rPr>
                  <a:t>s,a</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을 계산할 수 있음이 식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(3.7), (3.8)</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에 설명되어 있습니다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p>
              <a:p>
                <a:b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br>
                <a:endPar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endParaRPr>
              </a:p>
              <a:p>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이것들에 따르면</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일반적인 강화학습에서 환경이 구성됨에 있어서 두 환경모델인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state transition probability p(s'|</a:t>
                </a:r>
                <a:r>
                  <a:rPr kumimoji="1" lang="en-US" altLang="ko-KR" sz="1200" b="0" i="0" kern="1200" dirty="0" err="1">
                    <a:solidFill>
                      <a:schemeClr val="tx1"/>
                    </a:solidFill>
                    <a:effectLst/>
                    <a:latin typeface="맑은 고딕" panose="020B0503020000020004" pitchFamily="50" charset="-127"/>
                    <a:ea typeface="맑은 고딕" panose="020B0503020000020004" pitchFamily="50" charset="-127"/>
                    <a:cs typeface="+mn-cs"/>
                  </a:rPr>
                  <a:t>s,a</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와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reward function r(</a:t>
                </a:r>
                <a:r>
                  <a:rPr kumimoji="1" lang="en-US" altLang="ko-KR" sz="1200" b="0" i="0" kern="1200" dirty="0" err="1">
                    <a:solidFill>
                      <a:schemeClr val="tx1"/>
                    </a:solidFill>
                    <a:effectLst/>
                    <a:latin typeface="맑은 고딕" panose="020B0503020000020004" pitchFamily="50" charset="-127"/>
                    <a:ea typeface="맑은 고딕" panose="020B0503020000020004" pitchFamily="50" charset="-127"/>
                    <a:cs typeface="+mn-cs"/>
                  </a:rPr>
                  <a:t>s,a</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이 반드시 정의되어야 함을 알 수 있을 것 같습니다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그리고 이 환경모델을 토대로 해야만 강화학습 모델을 만들 수 있을 것 같습니다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p>
              <a:p>
                <a:b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br>
                <a:endPar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endParaRPr>
              </a:p>
              <a:p>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DQN</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이나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DDPG</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와 같은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RL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알고리즘이 환경모델을 알아야 한다고 말하려는 것은 아닙니다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실제로 이 알고리즘들은 환경모델을 모르는 채로 환경을 추정해가며 학습합니다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(model-free).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하지만 일단 강화학습 문제가 성립하기 위해서는 환경모델이 구성되어 있어야 할 것 같다는 취지에서 </a:t>
                </a:r>
                <a:r>
                  <a:rPr kumimoji="1" lang="ko-KR" altLang="en-US" sz="1200" b="0" i="0" kern="1200" dirty="0" err="1">
                    <a:solidFill>
                      <a:schemeClr val="tx1"/>
                    </a:solidFill>
                    <a:effectLst/>
                    <a:latin typeface="맑은 고딕" panose="020B0503020000020004" pitchFamily="50" charset="-127"/>
                    <a:ea typeface="맑은 고딕" panose="020B0503020000020004" pitchFamily="50" charset="-127"/>
                    <a:cs typeface="+mn-cs"/>
                  </a:rPr>
                  <a:t>공유드립니다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p>
              <a:p>
                <a:b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br>
                <a:endPar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endParaRPr>
              </a:p>
              <a:p>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다만</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이상은 일반적인 강화학습에 대한 이야기이므로</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공정 상황에서 강화학습이 어떻게 적용될 수 있을지 하는 문제에 대해서는 더 찾아보겠습니다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p>
              <a:p>
                <a:b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br>
                <a:endPar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endParaRPr>
              </a:p>
              <a:p>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감사합니다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p>
              <a:p>
                <a:r>
                  <a:rPr kumimoji="1" lang="ko-KR" altLang="en-US" sz="1200" b="0" i="0" kern="1200" dirty="0" err="1">
                    <a:solidFill>
                      <a:schemeClr val="tx1"/>
                    </a:solidFill>
                    <a:effectLst/>
                    <a:latin typeface="맑은 고딕" panose="020B0503020000020004" pitchFamily="50" charset="-127"/>
                    <a:ea typeface="맑은 고딕" panose="020B0503020000020004" pitchFamily="50" charset="-127"/>
                    <a:cs typeface="+mn-cs"/>
                  </a:rPr>
                  <a:t>김선중</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 드림</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p>
              <a:p>
                <a:endParaRPr lang="en-US" altLang="ko-KR" dirty="0"/>
              </a:p>
            </p:txBody>
          </p:sp>
        </mc:Choice>
        <mc:Fallback xmlns="">
          <p:sp>
            <p:nvSpPr>
              <p:cNvPr id="3" name="슬라이드 노트 개체 틀 2">
                <a:extLst>
                  <a:ext uri="{FF2B5EF4-FFF2-40B4-BE49-F238E27FC236}">
                    <a16:creationId xmlns:a16="http://schemas.microsoft.com/office/drawing/2014/main" id="{DA150843-E663-57CD-7577-6F739DE9EB42}"/>
                  </a:ext>
                </a:extLst>
              </p:cNvPr>
              <p:cNvSpPr>
                <a:spLocks noGrp="1"/>
              </p:cNvSpPr>
              <p:nvPr>
                <p:ph type="body" idx="1"/>
              </p:nvPr>
            </p:nvSpPr>
            <p:spPr/>
            <p:txBody>
              <a:bodyPr/>
              <a:lstStyle/>
              <a:p>
                <a:pPr marL="180000" indent="-180000">
                  <a:buFont typeface="Arial" panose="020B0604020202020204" pitchFamily="34" charset="0"/>
                  <a:buChar char="•"/>
                </a:pPr>
                <a:r>
                  <a:rPr lang="en-US" altLang="ko-KR" sz="1200" dirty="0">
                    <a:latin typeface="+mn-ea"/>
                  </a:rPr>
                  <a:t>DQN</a:t>
                </a:r>
                <a:r>
                  <a:rPr lang="ko-KR" altLang="en-US" sz="1200" dirty="0">
                    <a:latin typeface="+mn-ea"/>
                  </a:rPr>
                  <a:t>과</a:t>
                </a:r>
                <a:r>
                  <a:rPr lang="en-US" altLang="ko-KR" sz="1200" dirty="0">
                    <a:latin typeface="+mn-ea"/>
                  </a:rPr>
                  <a:t> DDPG</a:t>
                </a:r>
                <a:r>
                  <a:rPr lang="ko-KR" altLang="en-US" sz="1200" dirty="0">
                    <a:latin typeface="+mn-ea"/>
                  </a:rPr>
                  <a:t>의 </a:t>
                </a:r>
                <a:r>
                  <a:rPr lang="en-US" altLang="ko-KR" sz="1200" dirty="0">
                    <a:latin typeface="+mn-ea"/>
                  </a:rPr>
                  <a:t>pseudo-code</a:t>
                </a:r>
                <a:r>
                  <a:rPr lang="ko-KR" altLang="en-US" sz="1200" dirty="0">
                    <a:latin typeface="+mn-ea"/>
                  </a:rPr>
                  <a:t>에서 </a:t>
                </a:r>
                <a:r>
                  <a:rPr lang="en-US" altLang="ko-KR" sz="1200" i="0" dirty="0">
                    <a:latin typeface="Cambria Math" panose="02040503050406030204" pitchFamily="18" charset="0"/>
                  </a:rPr>
                  <a:t>𝑠’</a:t>
                </a:r>
                <a:r>
                  <a:rPr lang="en-US" altLang="ko-KR" sz="1200" dirty="0">
                    <a:latin typeface="+mn-ea"/>
                  </a:rPr>
                  <a:t> </a:t>
                </a:r>
                <a:r>
                  <a:rPr lang="ko-KR" altLang="en-US" sz="1200" dirty="0">
                    <a:latin typeface="+mn-ea"/>
                  </a:rPr>
                  <a:t>혹은 </a:t>
                </a:r>
                <a:r>
                  <a:rPr lang="en-US" altLang="ko-KR" sz="1200" i="0" dirty="0">
                    <a:latin typeface="Cambria Math" panose="02040503050406030204" pitchFamily="18" charset="0"/>
                  </a:rPr>
                  <a:t>𝑠_(</a:t>
                </a:r>
                <a:r>
                  <a:rPr lang="en-US" altLang="ko-KR" sz="1200" b="0" i="0" dirty="0">
                    <a:latin typeface="Cambria Math" panose="02040503050406030204" pitchFamily="18" charset="0"/>
                  </a:rPr>
                  <a:t>𝑡+1)</a:t>
                </a:r>
                <a:r>
                  <a:rPr lang="ko-KR" altLang="en-US" sz="1200" dirty="0">
                    <a:latin typeface="+mn-ea"/>
                  </a:rPr>
                  <a:t>을 </a:t>
                </a:r>
                <a:r>
                  <a:rPr lang="en-US" altLang="ko-KR" sz="1200" dirty="0">
                    <a:latin typeface="+mn-ea"/>
                  </a:rPr>
                  <a:t>observe</a:t>
                </a:r>
                <a:r>
                  <a:rPr lang="ko-KR" altLang="en-US" sz="1200" dirty="0">
                    <a:latin typeface="+mn-ea"/>
                  </a:rPr>
                  <a:t>한다고 되어 있다</a:t>
                </a:r>
                <a:r>
                  <a:rPr lang="en-US" altLang="ko-KR" sz="1200" dirty="0">
                    <a:latin typeface="+mn-ea"/>
                  </a:rPr>
                  <a:t>. DQN </a:t>
                </a:r>
                <a:r>
                  <a:rPr lang="ko-KR" altLang="en-US" sz="1200" dirty="0">
                    <a:latin typeface="+mn-ea"/>
                  </a:rPr>
                  <a:t>논문에서의 </a:t>
                </a:r>
                <a:r>
                  <a:rPr lang="en-US" altLang="ko-KR" sz="1200" dirty="0">
                    <a:latin typeface="+mn-ea"/>
                  </a:rPr>
                  <a:t>DQN</a:t>
                </a:r>
                <a:r>
                  <a:rPr lang="ko-KR" altLang="en-US" sz="1200" dirty="0">
                    <a:latin typeface="+mn-ea"/>
                  </a:rPr>
                  <a:t>은 </a:t>
                </a:r>
                <a:r>
                  <a:rPr lang="en-US" altLang="ko-KR" sz="1200" dirty="0" err="1">
                    <a:latin typeface="+mn-ea"/>
                  </a:rPr>
                  <a:t>atari</a:t>
                </a:r>
                <a:r>
                  <a:rPr lang="en-US" altLang="ko-KR" sz="1200" dirty="0">
                    <a:latin typeface="+mn-ea"/>
                  </a:rPr>
                  <a:t> </a:t>
                </a:r>
                <a:r>
                  <a:rPr lang="ko-KR" altLang="en-US" sz="1200" dirty="0">
                    <a:latin typeface="+mn-ea"/>
                  </a:rPr>
                  <a:t>문제를 푸는 것이므로 바로 다음 순간의 화면을 </a:t>
                </a:r>
                <a:r>
                  <a:rPr lang="en-US" altLang="ko-KR" sz="1200" dirty="0">
                    <a:latin typeface="+mn-ea"/>
                  </a:rPr>
                  <a:t>CNN</a:t>
                </a:r>
                <a:r>
                  <a:rPr lang="ko-KR" altLang="en-US" sz="1200" dirty="0">
                    <a:latin typeface="+mn-ea"/>
                  </a:rPr>
                  <a:t>으로 인식할 수 있고 그렇게 </a:t>
                </a:r>
                <a:r>
                  <a:rPr lang="en-US" altLang="ko-KR" sz="1200" dirty="0">
                    <a:latin typeface="+mn-ea"/>
                  </a:rPr>
                  <a:t>next state</a:t>
                </a:r>
                <a:r>
                  <a:rPr lang="ko-KR" altLang="en-US" sz="1200" dirty="0">
                    <a:latin typeface="+mn-ea"/>
                  </a:rPr>
                  <a:t>를 정하는 식으로 되어 있다</a:t>
                </a:r>
                <a:r>
                  <a:rPr lang="en-US" altLang="ko-KR" sz="1200" dirty="0">
                    <a:latin typeface="+mn-ea"/>
                  </a:rPr>
                  <a:t>. </a:t>
                </a:r>
                <a:r>
                  <a:rPr lang="ko-KR" altLang="en-US" sz="1200" dirty="0">
                    <a:latin typeface="+mn-ea"/>
                  </a:rPr>
                  <a:t>즉 </a:t>
                </a:r>
                <a:r>
                  <a:rPr lang="en-US" altLang="ko-KR" sz="1200" dirty="0">
                    <a:latin typeface="+mn-ea"/>
                  </a:rPr>
                  <a:t>emulator</a:t>
                </a:r>
                <a:r>
                  <a:rPr lang="ko-KR" altLang="en-US" sz="1200" dirty="0">
                    <a:latin typeface="+mn-ea"/>
                  </a:rPr>
                  <a:t>가 있어서 문제가 없다</a:t>
                </a:r>
                <a:r>
                  <a:rPr lang="en-US" altLang="ko-KR" sz="1200" dirty="0">
                    <a:latin typeface="+mn-ea"/>
                  </a:rPr>
                  <a:t>.</a:t>
                </a:r>
              </a:p>
              <a:p>
                <a:pPr marL="180000" indent="-180000">
                  <a:buFont typeface="Arial" panose="020B0604020202020204" pitchFamily="34" charset="0"/>
                  <a:buChar char="•"/>
                </a:pPr>
                <a:r>
                  <a:rPr lang="en-US" altLang="ko-KR" sz="1200" dirty="0">
                    <a:latin typeface="+mn-ea"/>
                  </a:rPr>
                  <a:t>DDQN </a:t>
                </a:r>
                <a:r>
                  <a:rPr lang="ko-KR" altLang="en-US" sz="1200" dirty="0">
                    <a:latin typeface="+mn-ea"/>
                  </a:rPr>
                  <a:t>논문에서는 </a:t>
                </a:r>
                <a:r>
                  <a:rPr lang="en-US" altLang="ko-KR" sz="1200" dirty="0">
                    <a:latin typeface="+mn-ea"/>
                  </a:rPr>
                  <a:t>cartpole, gripper(</a:t>
                </a:r>
                <a:r>
                  <a:rPr lang="ko-KR" altLang="en-US" sz="1200" dirty="0" err="1">
                    <a:latin typeface="+mn-ea"/>
                  </a:rPr>
                  <a:t>로봇팔</a:t>
                </a:r>
                <a:r>
                  <a:rPr lang="en-US" altLang="ko-KR" sz="1200" dirty="0">
                    <a:latin typeface="+mn-ea"/>
                  </a:rPr>
                  <a:t>), puck striking, locomotion(</a:t>
                </a:r>
                <a:r>
                  <a:rPr lang="ko-KR" altLang="en-US" sz="1200" dirty="0">
                    <a:latin typeface="+mn-ea"/>
                  </a:rPr>
                  <a:t>자율보행</a:t>
                </a:r>
                <a:r>
                  <a:rPr lang="en-US" altLang="ko-KR" sz="1200" dirty="0">
                    <a:latin typeface="+mn-ea"/>
                  </a:rPr>
                  <a:t>) </a:t>
                </a:r>
                <a:r>
                  <a:rPr lang="ko-KR" altLang="en-US" sz="1200" dirty="0">
                    <a:latin typeface="+mn-ea"/>
                  </a:rPr>
                  <a:t>등의 문제를 다뤘고 그때 </a:t>
                </a:r>
                <a:r>
                  <a:rPr lang="en-US" altLang="ko-KR" sz="1200" dirty="0">
                    <a:latin typeface="+mn-ea"/>
                  </a:rPr>
                  <a:t>emulator</a:t>
                </a:r>
                <a:r>
                  <a:rPr lang="ko-KR" altLang="en-US" sz="1200" dirty="0">
                    <a:latin typeface="+mn-ea"/>
                  </a:rPr>
                  <a:t>로서 물리엔진 </a:t>
                </a:r>
                <a:r>
                  <a:rPr lang="en-US" altLang="ko-KR" sz="1200" dirty="0" err="1">
                    <a:latin typeface="+mn-ea"/>
                  </a:rPr>
                  <a:t>MuJoCo</a:t>
                </a:r>
                <a:r>
                  <a:rPr lang="ko-KR" altLang="en-US" sz="1200" dirty="0">
                    <a:latin typeface="+mn-ea"/>
                  </a:rPr>
                  <a:t>를 사용했다고 되어 있다</a:t>
                </a:r>
                <a:r>
                  <a:rPr lang="en-US" altLang="ko-KR" sz="1200" dirty="0">
                    <a:latin typeface="+mn-ea"/>
                  </a:rPr>
                  <a:t>.</a:t>
                </a:r>
              </a:p>
              <a:p>
                <a:pPr marL="180000" indent="-180000">
                  <a:buFont typeface="Arial" panose="020B0604020202020204" pitchFamily="34" charset="0"/>
                  <a:buChar char="•"/>
                </a:pPr>
                <a:r>
                  <a:rPr lang="ko-KR" altLang="en-US" sz="1200" dirty="0">
                    <a:latin typeface="+mn-ea"/>
                  </a:rPr>
                  <a:t>하지만 일반적인 공정 문제에서는</a:t>
                </a:r>
                <a:r>
                  <a:rPr lang="en-US" altLang="ko-KR" sz="1200" dirty="0">
                    <a:latin typeface="+mn-ea"/>
                  </a:rPr>
                  <a:t>, next state</a:t>
                </a:r>
                <a:r>
                  <a:rPr lang="ko-KR" altLang="en-US" sz="1200" dirty="0">
                    <a:latin typeface="+mn-ea"/>
                  </a:rPr>
                  <a:t>는 모든 </a:t>
                </a:r>
                <a:r>
                  <a:rPr lang="en-US" altLang="ko-KR" sz="1200" dirty="0">
                    <a:latin typeface="+mn-ea"/>
                  </a:rPr>
                  <a:t>state</a:t>
                </a:r>
                <a:r>
                  <a:rPr lang="ko-KR" altLang="en-US" sz="1200" dirty="0">
                    <a:latin typeface="+mn-ea"/>
                  </a:rPr>
                  <a:t>를 실시간으로 측정하지 않는 이상 </a:t>
                </a:r>
                <a:r>
                  <a:rPr lang="en-US" altLang="ko-KR" sz="1200" dirty="0">
                    <a:latin typeface="+mn-ea"/>
                  </a:rPr>
                  <a:t>next state</a:t>
                </a:r>
                <a:r>
                  <a:rPr lang="ko-KR" altLang="en-US" sz="1200" dirty="0">
                    <a:latin typeface="+mn-ea"/>
                  </a:rPr>
                  <a:t>를 얻을 수 없다</a:t>
                </a:r>
                <a:r>
                  <a:rPr lang="en-US" altLang="ko-KR" sz="1200" dirty="0">
                    <a:latin typeface="+mn-ea"/>
                  </a:rPr>
                  <a:t>. </a:t>
                </a:r>
                <a:r>
                  <a:rPr lang="ko-KR" altLang="en-US" sz="1200" dirty="0">
                    <a:latin typeface="+mn-ea"/>
                  </a:rPr>
                  <a:t>학습 시에는 </a:t>
                </a:r>
                <a:r>
                  <a:rPr lang="ko-KR" altLang="en-US" sz="1200" dirty="0" err="1">
                    <a:latin typeface="+mn-ea"/>
                  </a:rPr>
                  <a:t>쌓여있는</a:t>
                </a:r>
                <a:r>
                  <a:rPr lang="ko-KR" altLang="en-US" sz="1200" dirty="0">
                    <a:latin typeface="+mn-ea"/>
                  </a:rPr>
                  <a:t> </a:t>
                </a:r>
                <a:r>
                  <a:rPr lang="en-US" altLang="ko-KR" sz="1200" dirty="0">
                    <a:latin typeface="+mn-ea"/>
                  </a:rPr>
                  <a:t>next state</a:t>
                </a:r>
                <a:r>
                  <a:rPr lang="ko-KR" altLang="en-US" sz="1200" dirty="0">
                    <a:latin typeface="+mn-ea"/>
                  </a:rPr>
                  <a:t>를 사용할 수 있겠고</a:t>
                </a:r>
                <a:r>
                  <a:rPr lang="en-US" altLang="ko-KR" sz="1200" dirty="0">
                    <a:latin typeface="+mn-ea"/>
                  </a:rPr>
                  <a:t>, </a:t>
                </a:r>
                <a:r>
                  <a:rPr lang="ko-KR" altLang="en-US" sz="1200" dirty="0">
                    <a:latin typeface="+mn-ea"/>
                  </a:rPr>
                  <a:t>이것이 일정 부분 도움이 될 수 있겠지만</a:t>
                </a:r>
                <a:r>
                  <a:rPr lang="en-US" altLang="ko-KR" sz="1200" dirty="0">
                    <a:latin typeface="+mn-ea"/>
                  </a:rPr>
                  <a:t>, test</a:t>
                </a:r>
                <a:r>
                  <a:rPr lang="ko-KR" altLang="en-US" sz="1200" dirty="0">
                    <a:latin typeface="+mn-ea"/>
                  </a:rPr>
                  <a:t>시에는 가능하지 않다</a:t>
                </a:r>
                <a:r>
                  <a:rPr lang="en-US" altLang="ko-KR" sz="1200" dirty="0">
                    <a:latin typeface="+mn-ea"/>
                  </a:rPr>
                  <a:t>.</a:t>
                </a:r>
              </a:p>
              <a:p>
                <a:endParaRPr lang="ko-KR" altLang="en-US" dirty="0"/>
              </a:p>
            </p:txBody>
          </p:sp>
        </mc:Fallback>
      </mc:AlternateContent>
      <p:sp>
        <p:nvSpPr>
          <p:cNvPr id="4" name="슬라이드 번호 개체 틀 3">
            <a:extLst>
              <a:ext uri="{FF2B5EF4-FFF2-40B4-BE49-F238E27FC236}">
                <a16:creationId xmlns:a16="http://schemas.microsoft.com/office/drawing/2014/main" id="{3E41D40B-C4D4-B7DD-EA3D-3246AB607D6C}"/>
              </a:ext>
            </a:extLst>
          </p:cNvPr>
          <p:cNvSpPr>
            <a:spLocks noGrp="1"/>
          </p:cNvSpPr>
          <p:nvPr>
            <p:ph type="sldNum" sz="quarter" idx="5"/>
          </p:nvPr>
        </p:nvSpPr>
        <p:spPr/>
        <p:txBody>
          <a:bodyPr/>
          <a:lstStyle/>
          <a:p>
            <a:pPr>
              <a:defRPr/>
            </a:pPr>
            <a:fld id="{79642909-6448-426E-9ED7-EFF6CDC2E25C}" type="slidenum">
              <a:rPr lang="ko-KR" altLang="en-US" smtClean="0"/>
              <a:pPr>
                <a:defRPr/>
              </a:pPr>
              <a:t>52</a:t>
            </a:fld>
            <a:endParaRPr lang="en-US" altLang="ko-KR" dirty="0"/>
          </a:p>
        </p:txBody>
      </p:sp>
    </p:spTree>
    <p:extLst>
      <p:ext uri="{BB962C8B-B14F-4D97-AF65-F5344CB8AC3E}">
        <p14:creationId xmlns:p14="http://schemas.microsoft.com/office/powerpoint/2010/main" val="78332783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CDD30B-B992-D75B-BD7B-5DDF1CFDCAD3}"/>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D102393E-EF44-0337-36C4-9EBC6DBA96D6}"/>
              </a:ext>
            </a:extLst>
          </p:cNvPr>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슬라이드 노트 개체 틀 2">
                <a:extLst>
                  <a:ext uri="{FF2B5EF4-FFF2-40B4-BE49-F238E27FC236}">
                    <a16:creationId xmlns:a16="http://schemas.microsoft.com/office/drawing/2014/main" id="{C7224005-56B8-1B5E-2F28-C1688D3117F4}"/>
                  </a:ext>
                </a:extLst>
              </p:cNvPr>
              <p:cNvSpPr>
                <a:spLocks noGrp="1"/>
              </p:cNvSpPr>
              <p:nvPr>
                <p:ph type="body" idx="1"/>
              </p:nvPr>
            </p:nvSpPr>
            <p:spPr/>
            <p:txBody>
              <a:bodyPr/>
              <a:lstStyle/>
              <a:p>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안녕하십니까</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endParaRPr lang="ko-KR" altLang="en-US" dirty="0">
                  <a:effectLst/>
                </a:endParaRPr>
              </a:p>
              <a:p>
                <a:r>
                  <a:rPr kumimoji="1" lang="ko-KR" altLang="en-US" sz="1200" b="0" i="0" kern="1200" dirty="0" err="1">
                    <a:solidFill>
                      <a:schemeClr val="tx1"/>
                    </a:solidFill>
                    <a:effectLst/>
                    <a:latin typeface="맑은 고딕" panose="020B0503020000020004" pitchFamily="50" charset="-127"/>
                    <a:ea typeface="맑은 고딕" panose="020B0503020000020004" pitchFamily="50" charset="-127"/>
                    <a:cs typeface="+mn-cs"/>
                  </a:rPr>
                  <a:t>김선중</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 선임입니다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p>
              <a:p>
                <a:b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br>
                <a:endPar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endParaRPr>
              </a:p>
              <a:p>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파이썬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gymnasium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라이브러리에서</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환경이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state transition</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과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reward</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를 제공한다는 것에 대한 근거를 찾아보았습니다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p>
              <a:p>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- 1_gym_step_1.png</a:t>
                </a:r>
              </a:p>
              <a:p>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- 2_gym_step_2.png</a:t>
                </a:r>
              </a:p>
              <a:p>
                <a:b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br>
                <a:endPar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endParaRPr>
              </a:p>
              <a:p>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출처는 </a:t>
                </a:r>
                <a:r>
                  <a:rPr kumimoji="1" lang="en-US" altLang="ko-KR" sz="1200" b="0" i="0" u="sng" kern="1200" dirty="0">
                    <a:solidFill>
                      <a:schemeClr val="tx1"/>
                    </a:solidFill>
                    <a:effectLst/>
                    <a:latin typeface="맑은 고딕" panose="020B0503020000020004" pitchFamily="50" charset="-127"/>
                    <a:ea typeface="맑은 고딕" panose="020B0503020000020004" pitchFamily="50" charset="-127"/>
                    <a:cs typeface="+mn-cs"/>
                    <a:hlinkClick r:id="rId3"/>
                  </a:rPr>
                  <a:t>https://gymnasium.farama.org/api/env/</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 입니다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Env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클래스의 맨 처음 메소드인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step</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은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action</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을 인자로 받고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next observation, reward</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를 </a:t>
                </a:r>
                <a:r>
                  <a:rPr kumimoji="1" lang="ko-KR" altLang="en-US" sz="1200" b="0" i="0" kern="1200" dirty="0" err="1">
                    <a:solidFill>
                      <a:schemeClr val="tx1"/>
                    </a:solidFill>
                    <a:effectLst/>
                    <a:latin typeface="맑은 고딕" panose="020B0503020000020004" pitchFamily="50" charset="-127"/>
                    <a:ea typeface="맑은 고딕" panose="020B0503020000020004" pitchFamily="50" charset="-127"/>
                    <a:cs typeface="+mn-cs"/>
                  </a:rPr>
                  <a:t>리턴합니다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이때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observation</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은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state</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과 거의 비슷한 것이라고 해석 가능합니다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p>
              <a:p>
                <a:b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br>
                <a:endPar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endParaRPr>
              </a:p>
              <a:p>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또한 환경모델의 의미에 대해서도 찾아보았습니다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state, action</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이 주어졌을 때</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next state</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과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reward</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를 예측하는 모델을 환경모델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(model of the environment)</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이라고 하고 있습니다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p>
              <a:p>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- 3_environment_model.png</a:t>
                </a:r>
              </a:p>
              <a:p>
                <a:b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br>
                <a:endPar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endParaRPr>
              </a:p>
              <a:p>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출처는 강화학습의 교과서로 많이 활용되는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Sutton</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의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"Reinforcement Learning" (</a:t>
                </a:r>
                <a:r>
                  <a:rPr kumimoji="1" lang="en-US" altLang="ko-KR" sz="1200" b="0" i="0" u="sng" kern="1200" dirty="0">
                    <a:solidFill>
                      <a:schemeClr val="tx1"/>
                    </a:solidFill>
                    <a:effectLst/>
                    <a:latin typeface="맑은 고딕" panose="020B0503020000020004" pitchFamily="50" charset="-127"/>
                    <a:ea typeface="맑은 고딕" panose="020B0503020000020004" pitchFamily="50" charset="-127"/>
                    <a:cs typeface="+mn-cs"/>
                    <a:hlinkClick r:id="rId4"/>
                  </a:rPr>
                  <a:t>https://web.stanford.edu/class/psych209/Readings/SuttonBartoIPRLBook2ndEd.pdf</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1</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장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3</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절입니다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이 책의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3</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장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5</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절과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6</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절에 해당 내용이 더 자세히 나오고 있는데</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강화학습의 배경이 되는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(finite) MDP</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가 구성되려면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p(s',</a:t>
                </a:r>
                <a:r>
                  <a:rPr kumimoji="1" lang="en-US" altLang="ko-KR" sz="1200" b="0" i="0" kern="1200" dirty="0" err="1">
                    <a:solidFill>
                      <a:schemeClr val="tx1"/>
                    </a:solidFill>
                    <a:effectLst/>
                    <a:latin typeface="맑은 고딕" panose="020B0503020000020004" pitchFamily="50" charset="-127"/>
                    <a:ea typeface="맑은 고딕" panose="020B0503020000020004" pitchFamily="50" charset="-127"/>
                    <a:cs typeface="+mn-cs"/>
                  </a:rPr>
                  <a:t>r|s,a</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가 필요하다고 되어 있습니다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이를 통해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p(s'|</a:t>
                </a:r>
                <a:r>
                  <a:rPr kumimoji="1" lang="en-US" altLang="ko-KR" sz="1200" b="0" i="0" kern="1200" dirty="0" err="1">
                    <a:solidFill>
                      <a:schemeClr val="tx1"/>
                    </a:solidFill>
                    <a:effectLst/>
                    <a:latin typeface="맑은 고딕" panose="020B0503020000020004" pitchFamily="50" charset="-127"/>
                    <a:ea typeface="맑은 고딕" panose="020B0503020000020004" pitchFamily="50" charset="-127"/>
                    <a:cs typeface="+mn-cs"/>
                  </a:rPr>
                  <a:t>s,a</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와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r(</a:t>
                </a:r>
                <a:r>
                  <a:rPr kumimoji="1" lang="en-US" altLang="ko-KR" sz="1200" b="0" i="0" kern="1200" dirty="0" err="1">
                    <a:solidFill>
                      <a:schemeClr val="tx1"/>
                    </a:solidFill>
                    <a:effectLst/>
                    <a:latin typeface="맑은 고딕" panose="020B0503020000020004" pitchFamily="50" charset="-127"/>
                    <a:ea typeface="맑은 고딕" panose="020B0503020000020004" pitchFamily="50" charset="-127"/>
                    <a:cs typeface="+mn-cs"/>
                  </a:rPr>
                  <a:t>s,a</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을 계산할 수 있음이 식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(3.7), (3.8)</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에 설명되어 있습니다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p>
              <a:p>
                <a:b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br>
                <a:endPar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endParaRPr>
              </a:p>
              <a:p>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이것들에 따르면</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일반적인 강화학습에서 환경이 구성됨에 있어서 두 환경모델인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state transition probability p(s'|</a:t>
                </a:r>
                <a:r>
                  <a:rPr kumimoji="1" lang="en-US" altLang="ko-KR" sz="1200" b="0" i="0" kern="1200" dirty="0" err="1">
                    <a:solidFill>
                      <a:schemeClr val="tx1"/>
                    </a:solidFill>
                    <a:effectLst/>
                    <a:latin typeface="맑은 고딕" panose="020B0503020000020004" pitchFamily="50" charset="-127"/>
                    <a:ea typeface="맑은 고딕" panose="020B0503020000020004" pitchFamily="50" charset="-127"/>
                    <a:cs typeface="+mn-cs"/>
                  </a:rPr>
                  <a:t>s,a</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와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reward function r(</a:t>
                </a:r>
                <a:r>
                  <a:rPr kumimoji="1" lang="en-US" altLang="ko-KR" sz="1200" b="0" i="0" kern="1200" dirty="0" err="1">
                    <a:solidFill>
                      <a:schemeClr val="tx1"/>
                    </a:solidFill>
                    <a:effectLst/>
                    <a:latin typeface="맑은 고딕" panose="020B0503020000020004" pitchFamily="50" charset="-127"/>
                    <a:ea typeface="맑은 고딕" panose="020B0503020000020004" pitchFamily="50" charset="-127"/>
                    <a:cs typeface="+mn-cs"/>
                  </a:rPr>
                  <a:t>s,a</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이 반드시 정의되어야 함을 알 수 있을 것 같습니다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그리고 이 환경모델을 토대로 해야만 강화학습 모델을 만들 수 있을 것 같습니다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p>
              <a:p>
                <a:b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br>
                <a:endPar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endParaRPr>
              </a:p>
              <a:p>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DQN</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이나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DDPG</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와 같은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RL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알고리즘이 환경모델을 알아야 한다고 말하려는 것은 아닙니다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실제로 이 알고리즘들은 환경모델을 모르는 채로 환경을 추정해가며 학습합니다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(model-free).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하지만 일단 강화학습 문제가 성립하기 위해서는 환경모델이 구성되어 있어야 할 것 같다는 취지에서 </a:t>
                </a:r>
                <a:r>
                  <a:rPr kumimoji="1" lang="ko-KR" altLang="en-US" sz="1200" b="0" i="0" kern="1200" dirty="0" err="1">
                    <a:solidFill>
                      <a:schemeClr val="tx1"/>
                    </a:solidFill>
                    <a:effectLst/>
                    <a:latin typeface="맑은 고딕" panose="020B0503020000020004" pitchFamily="50" charset="-127"/>
                    <a:ea typeface="맑은 고딕" panose="020B0503020000020004" pitchFamily="50" charset="-127"/>
                    <a:cs typeface="+mn-cs"/>
                  </a:rPr>
                  <a:t>공유드립니다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p>
              <a:p>
                <a:b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br>
                <a:endPar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endParaRPr>
              </a:p>
              <a:p>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다만</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이상은 일반적인 강화학습에 대한 이야기이므로</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공정 상황에서 강화학습이 어떻게 적용될 수 있을지 하는 문제에 대해서는 더 찾아보겠습니다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p>
              <a:p>
                <a:b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br>
                <a:endPar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endParaRPr>
              </a:p>
              <a:p>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감사합니다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p>
              <a:p>
                <a:r>
                  <a:rPr kumimoji="1" lang="ko-KR" altLang="en-US" sz="1200" b="0" i="0" kern="1200" dirty="0" err="1">
                    <a:solidFill>
                      <a:schemeClr val="tx1"/>
                    </a:solidFill>
                    <a:effectLst/>
                    <a:latin typeface="맑은 고딕" panose="020B0503020000020004" pitchFamily="50" charset="-127"/>
                    <a:ea typeface="맑은 고딕" panose="020B0503020000020004" pitchFamily="50" charset="-127"/>
                    <a:cs typeface="+mn-cs"/>
                  </a:rPr>
                  <a:t>김선중</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 드림</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p>
              <a:p>
                <a:endParaRPr lang="en-US" altLang="ko-KR" dirty="0"/>
              </a:p>
            </p:txBody>
          </p:sp>
        </mc:Choice>
        <mc:Fallback xmlns="">
          <p:sp>
            <p:nvSpPr>
              <p:cNvPr id="3" name="슬라이드 노트 개체 틀 2">
                <a:extLst>
                  <a:ext uri="{FF2B5EF4-FFF2-40B4-BE49-F238E27FC236}">
                    <a16:creationId xmlns:a16="http://schemas.microsoft.com/office/drawing/2014/main" id="{DA150843-E663-57CD-7577-6F739DE9EB42}"/>
                  </a:ext>
                </a:extLst>
              </p:cNvPr>
              <p:cNvSpPr>
                <a:spLocks noGrp="1"/>
              </p:cNvSpPr>
              <p:nvPr>
                <p:ph type="body" idx="1"/>
              </p:nvPr>
            </p:nvSpPr>
            <p:spPr/>
            <p:txBody>
              <a:bodyPr/>
              <a:lstStyle/>
              <a:p>
                <a:pPr marL="180000" indent="-180000">
                  <a:buFont typeface="Arial" panose="020B0604020202020204" pitchFamily="34" charset="0"/>
                  <a:buChar char="•"/>
                </a:pPr>
                <a:r>
                  <a:rPr lang="en-US" altLang="ko-KR" sz="1200" dirty="0">
                    <a:latin typeface="+mn-ea"/>
                  </a:rPr>
                  <a:t>DQN</a:t>
                </a:r>
                <a:r>
                  <a:rPr lang="ko-KR" altLang="en-US" sz="1200" dirty="0">
                    <a:latin typeface="+mn-ea"/>
                  </a:rPr>
                  <a:t>과</a:t>
                </a:r>
                <a:r>
                  <a:rPr lang="en-US" altLang="ko-KR" sz="1200" dirty="0">
                    <a:latin typeface="+mn-ea"/>
                  </a:rPr>
                  <a:t> DDPG</a:t>
                </a:r>
                <a:r>
                  <a:rPr lang="ko-KR" altLang="en-US" sz="1200" dirty="0">
                    <a:latin typeface="+mn-ea"/>
                  </a:rPr>
                  <a:t>의 </a:t>
                </a:r>
                <a:r>
                  <a:rPr lang="en-US" altLang="ko-KR" sz="1200" dirty="0">
                    <a:latin typeface="+mn-ea"/>
                  </a:rPr>
                  <a:t>pseudo-code</a:t>
                </a:r>
                <a:r>
                  <a:rPr lang="ko-KR" altLang="en-US" sz="1200" dirty="0">
                    <a:latin typeface="+mn-ea"/>
                  </a:rPr>
                  <a:t>에서 </a:t>
                </a:r>
                <a:r>
                  <a:rPr lang="en-US" altLang="ko-KR" sz="1200" i="0" dirty="0">
                    <a:latin typeface="Cambria Math" panose="02040503050406030204" pitchFamily="18" charset="0"/>
                  </a:rPr>
                  <a:t>𝑠’</a:t>
                </a:r>
                <a:r>
                  <a:rPr lang="en-US" altLang="ko-KR" sz="1200" dirty="0">
                    <a:latin typeface="+mn-ea"/>
                  </a:rPr>
                  <a:t> </a:t>
                </a:r>
                <a:r>
                  <a:rPr lang="ko-KR" altLang="en-US" sz="1200" dirty="0">
                    <a:latin typeface="+mn-ea"/>
                  </a:rPr>
                  <a:t>혹은 </a:t>
                </a:r>
                <a:r>
                  <a:rPr lang="en-US" altLang="ko-KR" sz="1200" i="0" dirty="0">
                    <a:latin typeface="Cambria Math" panose="02040503050406030204" pitchFamily="18" charset="0"/>
                  </a:rPr>
                  <a:t>𝑠_(</a:t>
                </a:r>
                <a:r>
                  <a:rPr lang="en-US" altLang="ko-KR" sz="1200" b="0" i="0" dirty="0">
                    <a:latin typeface="Cambria Math" panose="02040503050406030204" pitchFamily="18" charset="0"/>
                  </a:rPr>
                  <a:t>𝑡+1)</a:t>
                </a:r>
                <a:r>
                  <a:rPr lang="ko-KR" altLang="en-US" sz="1200" dirty="0">
                    <a:latin typeface="+mn-ea"/>
                  </a:rPr>
                  <a:t>을 </a:t>
                </a:r>
                <a:r>
                  <a:rPr lang="en-US" altLang="ko-KR" sz="1200" dirty="0">
                    <a:latin typeface="+mn-ea"/>
                  </a:rPr>
                  <a:t>observe</a:t>
                </a:r>
                <a:r>
                  <a:rPr lang="ko-KR" altLang="en-US" sz="1200" dirty="0">
                    <a:latin typeface="+mn-ea"/>
                  </a:rPr>
                  <a:t>한다고 되어 있다</a:t>
                </a:r>
                <a:r>
                  <a:rPr lang="en-US" altLang="ko-KR" sz="1200" dirty="0">
                    <a:latin typeface="+mn-ea"/>
                  </a:rPr>
                  <a:t>. DQN </a:t>
                </a:r>
                <a:r>
                  <a:rPr lang="ko-KR" altLang="en-US" sz="1200" dirty="0">
                    <a:latin typeface="+mn-ea"/>
                  </a:rPr>
                  <a:t>논문에서의 </a:t>
                </a:r>
                <a:r>
                  <a:rPr lang="en-US" altLang="ko-KR" sz="1200" dirty="0">
                    <a:latin typeface="+mn-ea"/>
                  </a:rPr>
                  <a:t>DQN</a:t>
                </a:r>
                <a:r>
                  <a:rPr lang="ko-KR" altLang="en-US" sz="1200" dirty="0">
                    <a:latin typeface="+mn-ea"/>
                  </a:rPr>
                  <a:t>은 </a:t>
                </a:r>
                <a:r>
                  <a:rPr lang="en-US" altLang="ko-KR" sz="1200" dirty="0" err="1">
                    <a:latin typeface="+mn-ea"/>
                  </a:rPr>
                  <a:t>atari</a:t>
                </a:r>
                <a:r>
                  <a:rPr lang="en-US" altLang="ko-KR" sz="1200" dirty="0">
                    <a:latin typeface="+mn-ea"/>
                  </a:rPr>
                  <a:t> </a:t>
                </a:r>
                <a:r>
                  <a:rPr lang="ko-KR" altLang="en-US" sz="1200" dirty="0">
                    <a:latin typeface="+mn-ea"/>
                  </a:rPr>
                  <a:t>문제를 푸는 것이므로 바로 다음 순간의 화면을 </a:t>
                </a:r>
                <a:r>
                  <a:rPr lang="en-US" altLang="ko-KR" sz="1200" dirty="0">
                    <a:latin typeface="+mn-ea"/>
                  </a:rPr>
                  <a:t>CNN</a:t>
                </a:r>
                <a:r>
                  <a:rPr lang="ko-KR" altLang="en-US" sz="1200" dirty="0">
                    <a:latin typeface="+mn-ea"/>
                  </a:rPr>
                  <a:t>으로 인식할 수 있고 그렇게 </a:t>
                </a:r>
                <a:r>
                  <a:rPr lang="en-US" altLang="ko-KR" sz="1200" dirty="0">
                    <a:latin typeface="+mn-ea"/>
                  </a:rPr>
                  <a:t>next state</a:t>
                </a:r>
                <a:r>
                  <a:rPr lang="ko-KR" altLang="en-US" sz="1200" dirty="0">
                    <a:latin typeface="+mn-ea"/>
                  </a:rPr>
                  <a:t>를 정하는 식으로 되어 있다</a:t>
                </a:r>
                <a:r>
                  <a:rPr lang="en-US" altLang="ko-KR" sz="1200" dirty="0">
                    <a:latin typeface="+mn-ea"/>
                  </a:rPr>
                  <a:t>. </a:t>
                </a:r>
                <a:r>
                  <a:rPr lang="ko-KR" altLang="en-US" sz="1200" dirty="0">
                    <a:latin typeface="+mn-ea"/>
                  </a:rPr>
                  <a:t>즉 </a:t>
                </a:r>
                <a:r>
                  <a:rPr lang="en-US" altLang="ko-KR" sz="1200" dirty="0">
                    <a:latin typeface="+mn-ea"/>
                  </a:rPr>
                  <a:t>emulator</a:t>
                </a:r>
                <a:r>
                  <a:rPr lang="ko-KR" altLang="en-US" sz="1200" dirty="0">
                    <a:latin typeface="+mn-ea"/>
                  </a:rPr>
                  <a:t>가 있어서 문제가 없다</a:t>
                </a:r>
                <a:r>
                  <a:rPr lang="en-US" altLang="ko-KR" sz="1200" dirty="0">
                    <a:latin typeface="+mn-ea"/>
                  </a:rPr>
                  <a:t>.</a:t>
                </a:r>
              </a:p>
              <a:p>
                <a:pPr marL="180000" indent="-180000">
                  <a:buFont typeface="Arial" panose="020B0604020202020204" pitchFamily="34" charset="0"/>
                  <a:buChar char="•"/>
                </a:pPr>
                <a:r>
                  <a:rPr lang="en-US" altLang="ko-KR" sz="1200" dirty="0">
                    <a:latin typeface="+mn-ea"/>
                  </a:rPr>
                  <a:t>DDQN </a:t>
                </a:r>
                <a:r>
                  <a:rPr lang="ko-KR" altLang="en-US" sz="1200" dirty="0">
                    <a:latin typeface="+mn-ea"/>
                  </a:rPr>
                  <a:t>논문에서는 </a:t>
                </a:r>
                <a:r>
                  <a:rPr lang="en-US" altLang="ko-KR" sz="1200" dirty="0">
                    <a:latin typeface="+mn-ea"/>
                  </a:rPr>
                  <a:t>cartpole, gripper(</a:t>
                </a:r>
                <a:r>
                  <a:rPr lang="ko-KR" altLang="en-US" sz="1200" dirty="0" err="1">
                    <a:latin typeface="+mn-ea"/>
                  </a:rPr>
                  <a:t>로봇팔</a:t>
                </a:r>
                <a:r>
                  <a:rPr lang="en-US" altLang="ko-KR" sz="1200" dirty="0">
                    <a:latin typeface="+mn-ea"/>
                  </a:rPr>
                  <a:t>), puck striking, locomotion(</a:t>
                </a:r>
                <a:r>
                  <a:rPr lang="ko-KR" altLang="en-US" sz="1200" dirty="0">
                    <a:latin typeface="+mn-ea"/>
                  </a:rPr>
                  <a:t>자율보행</a:t>
                </a:r>
                <a:r>
                  <a:rPr lang="en-US" altLang="ko-KR" sz="1200" dirty="0">
                    <a:latin typeface="+mn-ea"/>
                  </a:rPr>
                  <a:t>) </a:t>
                </a:r>
                <a:r>
                  <a:rPr lang="ko-KR" altLang="en-US" sz="1200" dirty="0">
                    <a:latin typeface="+mn-ea"/>
                  </a:rPr>
                  <a:t>등의 문제를 다뤘고 그때 </a:t>
                </a:r>
                <a:r>
                  <a:rPr lang="en-US" altLang="ko-KR" sz="1200" dirty="0">
                    <a:latin typeface="+mn-ea"/>
                  </a:rPr>
                  <a:t>emulator</a:t>
                </a:r>
                <a:r>
                  <a:rPr lang="ko-KR" altLang="en-US" sz="1200" dirty="0">
                    <a:latin typeface="+mn-ea"/>
                  </a:rPr>
                  <a:t>로서 물리엔진 </a:t>
                </a:r>
                <a:r>
                  <a:rPr lang="en-US" altLang="ko-KR" sz="1200" dirty="0" err="1">
                    <a:latin typeface="+mn-ea"/>
                  </a:rPr>
                  <a:t>MuJoCo</a:t>
                </a:r>
                <a:r>
                  <a:rPr lang="ko-KR" altLang="en-US" sz="1200" dirty="0">
                    <a:latin typeface="+mn-ea"/>
                  </a:rPr>
                  <a:t>를 사용했다고 되어 있다</a:t>
                </a:r>
                <a:r>
                  <a:rPr lang="en-US" altLang="ko-KR" sz="1200" dirty="0">
                    <a:latin typeface="+mn-ea"/>
                  </a:rPr>
                  <a:t>.</a:t>
                </a:r>
              </a:p>
              <a:p>
                <a:pPr marL="180000" indent="-180000">
                  <a:buFont typeface="Arial" panose="020B0604020202020204" pitchFamily="34" charset="0"/>
                  <a:buChar char="•"/>
                </a:pPr>
                <a:r>
                  <a:rPr lang="ko-KR" altLang="en-US" sz="1200" dirty="0">
                    <a:latin typeface="+mn-ea"/>
                  </a:rPr>
                  <a:t>하지만 일반적인 공정 문제에서는</a:t>
                </a:r>
                <a:r>
                  <a:rPr lang="en-US" altLang="ko-KR" sz="1200" dirty="0">
                    <a:latin typeface="+mn-ea"/>
                  </a:rPr>
                  <a:t>, next state</a:t>
                </a:r>
                <a:r>
                  <a:rPr lang="ko-KR" altLang="en-US" sz="1200" dirty="0">
                    <a:latin typeface="+mn-ea"/>
                  </a:rPr>
                  <a:t>는 모든 </a:t>
                </a:r>
                <a:r>
                  <a:rPr lang="en-US" altLang="ko-KR" sz="1200" dirty="0">
                    <a:latin typeface="+mn-ea"/>
                  </a:rPr>
                  <a:t>state</a:t>
                </a:r>
                <a:r>
                  <a:rPr lang="ko-KR" altLang="en-US" sz="1200" dirty="0">
                    <a:latin typeface="+mn-ea"/>
                  </a:rPr>
                  <a:t>를 실시간으로 측정하지 않는 이상 </a:t>
                </a:r>
                <a:r>
                  <a:rPr lang="en-US" altLang="ko-KR" sz="1200" dirty="0">
                    <a:latin typeface="+mn-ea"/>
                  </a:rPr>
                  <a:t>next state</a:t>
                </a:r>
                <a:r>
                  <a:rPr lang="ko-KR" altLang="en-US" sz="1200" dirty="0">
                    <a:latin typeface="+mn-ea"/>
                  </a:rPr>
                  <a:t>를 얻을 수 없다</a:t>
                </a:r>
                <a:r>
                  <a:rPr lang="en-US" altLang="ko-KR" sz="1200" dirty="0">
                    <a:latin typeface="+mn-ea"/>
                  </a:rPr>
                  <a:t>. </a:t>
                </a:r>
                <a:r>
                  <a:rPr lang="ko-KR" altLang="en-US" sz="1200" dirty="0">
                    <a:latin typeface="+mn-ea"/>
                  </a:rPr>
                  <a:t>학습 시에는 </a:t>
                </a:r>
                <a:r>
                  <a:rPr lang="ko-KR" altLang="en-US" sz="1200" dirty="0" err="1">
                    <a:latin typeface="+mn-ea"/>
                  </a:rPr>
                  <a:t>쌓여있는</a:t>
                </a:r>
                <a:r>
                  <a:rPr lang="ko-KR" altLang="en-US" sz="1200" dirty="0">
                    <a:latin typeface="+mn-ea"/>
                  </a:rPr>
                  <a:t> </a:t>
                </a:r>
                <a:r>
                  <a:rPr lang="en-US" altLang="ko-KR" sz="1200" dirty="0">
                    <a:latin typeface="+mn-ea"/>
                  </a:rPr>
                  <a:t>next state</a:t>
                </a:r>
                <a:r>
                  <a:rPr lang="ko-KR" altLang="en-US" sz="1200" dirty="0">
                    <a:latin typeface="+mn-ea"/>
                  </a:rPr>
                  <a:t>를 사용할 수 있겠고</a:t>
                </a:r>
                <a:r>
                  <a:rPr lang="en-US" altLang="ko-KR" sz="1200" dirty="0">
                    <a:latin typeface="+mn-ea"/>
                  </a:rPr>
                  <a:t>, </a:t>
                </a:r>
                <a:r>
                  <a:rPr lang="ko-KR" altLang="en-US" sz="1200" dirty="0">
                    <a:latin typeface="+mn-ea"/>
                  </a:rPr>
                  <a:t>이것이 일정 부분 도움이 될 수 있겠지만</a:t>
                </a:r>
                <a:r>
                  <a:rPr lang="en-US" altLang="ko-KR" sz="1200" dirty="0">
                    <a:latin typeface="+mn-ea"/>
                  </a:rPr>
                  <a:t>, test</a:t>
                </a:r>
                <a:r>
                  <a:rPr lang="ko-KR" altLang="en-US" sz="1200" dirty="0">
                    <a:latin typeface="+mn-ea"/>
                  </a:rPr>
                  <a:t>시에는 가능하지 않다</a:t>
                </a:r>
                <a:r>
                  <a:rPr lang="en-US" altLang="ko-KR" sz="1200" dirty="0">
                    <a:latin typeface="+mn-ea"/>
                  </a:rPr>
                  <a:t>.</a:t>
                </a:r>
              </a:p>
              <a:p>
                <a:endParaRPr lang="ko-KR" altLang="en-US" dirty="0"/>
              </a:p>
            </p:txBody>
          </p:sp>
        </mc:Fallback>
      </mc:AlternateContent>
      <p:sp>
        <p:nvSpPr>
          <p:cNvPr id="4" name="슬라이드 번호 개체 틀 3">
            <a:extLst>
              <a:ext uri="{FF2B5EF4-FFF2-40B4-BE49-F238E27FC236}">
                <a16:creationId xmlns:a16="http://schemas.microsoft.com/office/drawing/2014/main" id="{6C83FADB-BBAB-2463-9AFB-8A800DFC6EBE}"/>
              </a:ext>
            </a:extLst>
          </p:cNvPr>
          <p:cNvSpPr>
            <a:spLocks noGrp="1"/>
          </p:cNvSpPr>
          <p:nvPr>
            <p:ph type="sldNum" sz="quarter" idx="5"/>
          </p:nvPr>
        </p:nvSpPr>
        <p:spPr/>
        <p:txBody>
          <a:bodyPr/>
          <a:lstStyle/>
          <a:p>
            <a:pPr>
              <a:defRPr/>
            </a:pPr>
            <a:fld id="{79642909-6448-426E-9ED7-EFF6CDC2E25C}" type="slidenum">
              <a:rPr lang="ko-KR" altLang="en-US" smtClean="0"/>
              <a:pPr>
                <a:defRPr/>
              </a:pPr>
              <a:t>53</a:t>
            </a:fld>
            <a:endParaRPr lang="en-US" altLang="ko-KR" dirty="0"/>
          </a:p>
        </p:txBody>
      </p:sp>
    </p:spTree>
    <p:extLst>
      <p:ext uri="{BB962C8B-B14F-4D97-AF65-F5344CB8AC3E}">
        <p14:creationId xmlns:p14="http://schemas.microsoft.com/office/powerpoint/2010/main" val="361299691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C6D2AE-7507-2881-9B1C-BA7EF35D0C93}"/>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7B87DF12-72DB-0FA5-1D8C-DC57BC18BC45}"/>
              </a:ext>
            </a:extLst>
          </p:cNvPr>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슬라이드 노트 개체 틀 2">
                <a:extLst>
                  <a:ext uri="{FF2B5EF4-FFF2-40B4-BE49-F238E27FC236}">
                    <a16:creationId xmlns:a16="http://schemas.microsoft.com/office/drawing/2014/main" id="{48586229-B16A-4A3A-1B36-B1AA8FDF2463}"/>
                  </a:ext>
                </a:extLst>
              </p:cNvPr>
              <p:cNvSpPr>
                <a:spLocks noGrp="1"/>
              </p:cNvSpPr>
              <p:nvPr>
                <p:ph type="body" idx="1"/>
              </p:nvPr>
            </p:nvSpPr>
            <p:spPr/>
            <p:txBody>
              <a:bodyPr/>
              <a:lstStyle/>
              <a:p>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안녕하십니까</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endParaRPr lang="ko-KR" altLang="en-US" dirty="0">
                  <a:effectLst/>
                </a:endParaRPr>
              </a:p>
              <a:p>
                <a:r>
                  <a:rPr kumimoji="1" lang="ko-KR" altLang="en-US" sz="1200" b="0" i="0" kern="1200" dirty="0" err="1">
                    <a:solidFill>
                      <a:schemeClr val="tx1"/>
                    </a:solidFill>
                    <a:effectLst/>
                    <a:latin typeface="맑은 고딕" panose="020B0503020000020004" pitchFamily="50" charset="-127"/>
                    <a:ea typeface="맑은 고딕" panose="020B0503020000020004" pitchFamily="50" charset="-127"/>
                    <a:cs typeface="+mn-cs"/>
                  </a:rPr>
                  <a:t>김선중</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 선임입니다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p>
              <a:p>
                <a:b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br>
                <a:endPar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endParaRPr>
              </a:p>
              <a:p>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파이썬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gymnasium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라이브러리에서</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환경이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state transition</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과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reward</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를 제공한다는 것에 대한 근거를 찾아보았습니다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p>
              <a:p>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- 1_gym_step_1.png</a:t>
                </a:r>
              </a:p>
              <a:p>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- 2_gym_step_2.png</a:t>
                </a:r>
              </a:p>
              <a:p>
                <a:b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br>
                <a:endPar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endParaRPr>
              </a:p>
              <a:p>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출처는 </a:t>
                </a:r>
                <a:r>
                  <a:rPr kumimoji="1" lang="en-US" altLang="ko-KR" sz="1200" b="0" i="0" u="sng" kern="1200" dirty="0">
                    <a:solidFill>
                      <a:schemeClr val="tx1"/>
                    </a:solidFill>
                    <a:effectLst/>
                    <a:latin typeface="맑은 고딕" panose="020B0503020000020004" pitchFamily="50" charset="-127"/>
                    <a:ea typeface="맑은 고딕" panose="020B0503020000020004" pitchFamily="50" charset="-127"/>
                    <a:cs typeface="+mn-cs"/>
                    <a:hlinkClick r:id="rId3"/>
                  </a:rPr>
                  <a:t>https://gymnasium.farama.org/api/env/</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 입니다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Env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클래스의 맨 처음 메소드인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step</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은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action</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을 인자로 받고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next observation, reward</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를 </a:t>
                </a:r>
                <a:r>
                  <a:rPr kumimoji="1" lang="ko-KR" altLang="en-US" sz="1200" b="0" i="0" kern="1200" dirty="0" err="1">
                    <a:solidFill>
                      <a:schemeClr val="tx1"/>
                    </a:solidFill>
                    <a:effectLst/>
                    <a:latin typeface="맑은 고딕" panose="020B0503020000020004" pitchFamily="50" charset="-127"/>
                    <a:ea typeface="맑은 고딕" panose="020B0503020000020004" pitchFamily="50" charset="-127"/>
                    <a:cs typeface="+mn-cs"/>
                  </a:rPr>
                  <a:t>리턴합니다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이때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observation</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은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state</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과 거의 비슷한 것이라고 해석 가능합니다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p>
              <a:p>
                <a:b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br>
                <a:endPar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endParaRPr>
              </a:p>
              <a:p>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또한 환경모델의 의미에 대해서도 찾아보았습니다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state, action</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이 주어졌을 때</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next state</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과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reward</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를 예측하는 모델을 환경모델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(model of the environment)</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이라고 하고 있습니다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p>
              <a:p>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- 3_environment_model.png</a:t>
                </a:r>
              </a:p>
              <a:p>
                <a:b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br>
                <a:endPar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endParaRPr>
              </a:p>
              <a:p>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출처는 강화학습의 교과서로 많이 활용되는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Sutton</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의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"Reinforcement Learning" (</a:t>
                </a:r>
                <a:r>
                  <a:rPr kumimoji="1" lang="en-US" altLang="ko-KR" sz="1200" b="0" i="0" u="sng" kern="1200" dirty="0">
                    <a:solidFill>
                      <a:schemeClr val="tx1"/>
                    </a:solidFill>
                    <a:effectLst/>
                    <a:latin typeface="맑은 고딕" panose="020B0503020000020004" pitchFamily="50" charset="-127"/>
                    <a:ea typeface="맑은 고딕" panose="020B0503020000020004" pitchFamily="50" charset="-127"/>
                    <a:cs typeface="+mn-cs"/>
                    <a:hlinkClick r:id="rId4"/>
                  </a:rPr>
                  <a:t>https://web.stanford.edu/class/psych209/Readings/SuttonBartoIPRLBook2ndEd.pdf</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1</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장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3</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절입니다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이 책의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3</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장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5</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절과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6</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절에 해당 내용이 더 자세히 나오고 있는데</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강화학습의 배경이 되는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(finite) MDP</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가 구성되려면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p(s',</a:t>
                </a:r>
                <a:r>
                  <a:rPr kumimoji="1" lang="en-US" altLang="ko-KR" sz="1200" b="0" i="0" kern="1200" dirty="0" err="1">
                    <a:solidFill>
                      <a:schemeClr val="tx1"/>
                    </a:solidFill>
                    <a:effectLst/>
                    <a:latin typeface="맑은 고딕" panose="020B0503020000020004" pitchFamily="50" charset="-127"/>
                    <a:ea typeface="맑은 고딕" panose="020B0503020000020004" pitchFamily="50" charset="-127"/>
                    <a:cs typeface="+mn-cs"/>
                  </a:rPr>
                  <a:t>r|s,a</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가 필요하다고 되어 있습니다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이를 통해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p(s'|</a:t>
                </a:r>
                <a:r>
                  <a:rPr kumimoji="1" lang="en-US" altLang="ko-KR" sz="1200" b="0" i="0" kern="1200" dirty="0" err="1">
                    <a:solidFill>
                      <a:schemeClr val="tx1"/>
                    </a:solidFill>
                    <a:effectLst/>
                    <a:latin typeface="맑은 고딕" panose="020B0503020000020004" pitchFamily="50" charset="-127"/>
                    <a:ea typeface="맑은 고딕" panose="020B0503020000020004" pitchFamily="50" charset="-127"/>
                    <a:cs typeface="+mn-cs"/>
                  </a:rPr>
                  <a:t>s,a</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와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r(</a:t>
                </a:r>
                <a:r>
                  <a:rPr kumimoji="1" lang="en-US" altLang="ko-KR" sz="1200" b="0" i="0" kern="1200" dirty="0" err="1">
                    <a:solidFill>
                      <a:schemeClr val="tx1"/>
                    </a:solidFill>
                    <a:effectLst/>
                    <a:latin typeface="맑은 고딕" panose="020B0503020000020004" pitchFamily="50" charset="-127"/>
                    <a:ea typeface="맑은 고딕" panose="020B0503020000020004" pitchFamily="50" charset="-127"/>
                    <a:cs typeface="+mn-cs"/>
                  </a:rPr>
                  <a:t>s,a</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을 계산할 수 있음이 식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(3.7), (3.8)</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에 설명되어 있습니다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p>
              <a:p>
                <a:b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br>
                <a:endPar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endParaRPr>
              </a:p>
              <a:p>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이것들에 따르면</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일반적인 강화학습에서 환경이 구성됨에 있어서 두 환경모델인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state transition probability p(s'|</a:t>
                </a:r>
                <a:r>
                  <a:rPr kumimoji="1" lang="en-US" altLang="ko-KR" sz="1200" b="0" i="0" kern="1200" dirty="0" err="1">
                    <a:solidFill>
                      <a:schemeClr val="tx1"/>
                    </a:solidFill>
                    <a:effectLst/>
                    <a:latin typeface="맑은 고딕" panose="020B0503020000020004" pitchFamily="50" charset="-127"/>
                    <a:ea typeface="맑은 고딕" panose="020B0503020000020004" pitchFamily="50" charset="-127"/>
                    <a:cs typeface="+mn-cs"/>
                  </a:rPr>
                  <a:t>s,a</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와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reward function r(</a:t>
                </a:r>
                <a:r>
                  <a:rPr kumimoji="1" lang="en-US" altLang="ko-KR" sz="1200" b="0" i="0" kern="1200" dirty="0" err="1">
                    <a:solidFill>
                      <a:schemeClr val="tx1"/>
                    </a:solidFill>
                    <a:effectLst/>
                    <a:latin typeface="맑은 고딕" panose="020B0503020000020004" pitchFamily="50" charset="-127"/>
                    <a:ea typeface="맑은 고딕" panose="020B0503020000020004" pitchFamily="50" charset="-127"/>
                    <a:cs typeface="+mn-cs"/>
                  </a:rPr>
                  <a:t>s,a</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이 반드시 정의되어야 함을 알 수 있을 것 같습니다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그리고 이 환경모델을 토대로 해야만 강화학습 모델을 만들 수 있을 것 같습니다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p>
              <a:p>
                <a:b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br>
                <a:endPar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endParaRPr>
              </a:p>
              <a:p>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DQN</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이나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DDPG</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와 같은 </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RL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알고리즘이 환경모델을 알아야 한다고 말하려는 것은 아닙니다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실제로 이 알고리즘들은 환경모델을 모르는 채로 환경을 추정해가며 학습합니다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(model-free).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하지만 일단 강화학습 문제가 성립하기 위해서는 환경모델이 구성되어 있어야 할 것 같다는 취지에서 </a:t>
                </a:r>
                <a:r>
                  <a:rPr kumimoji="1" lang="ko-KR" altLang="en-US" sz="1200" b="0" i="0" kern="1200" dirty="0" err="1">
                    <a:solidFill>
                      <a:schemeClr val="tx1"/>
                    </a:solidFill>
                    <a:effectLst/>
                    <a:latin typeface="맑은 고딕" panose="020B0503020000020004" pitchFamily="50" charset="-127"/>
                    <a:ea typeface="맑은 고딕" panose="020B0503020000020004" pitchFamily="50" charset="-127"/>
                    <a:cs typeface="+mn-cs"/>
                  </a:rPr>
                  <a:t>공유드립니다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p>
              <a:p>
                <a:b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br>
                <a:endPar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endParaRPr>
              </a:p>
              <a:p>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다만</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이상은 일반적인 강화학습에 대한 이야기이므로</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 </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공정 상황에서 강화학습이 어떻게 적용될 수 있을지 하는 문제에 대해서는 더 찾아보겠습니다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p>
              <a:p>
                <a:b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br>
                <a:endPar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endParaRPr>
              </a:p>
              <a:p>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감사합니다</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p>
              <a:p>
                <a:r>
                  <a:rPr kumimoji="1" lang="ko-KR" altLang="en-US" sz="1200" b="0" i="0" kern="1200" dirty="0" err="1">
                    <a:solidFill>
                      <a:schemeClr val="tx1"/>
                    </a:solidFill>
                    <a:effectLst/>
                    <a:latin typeface="맑은 고딕" panose="020B0503020000020004" pitchFamily="50" charset="-127"/>
                    <a:ea typeface="맑은 고딕" panose="020B0503020000020004" pitchFamily="50" charset="-127"/>
                    <a:cs typeface="+mn-cs"/>
                  </a:rPr>
                  <a:t>김선중</a:t>
                </a:r>
                <a:r>
                  <a:rPr kumimoji="1" lang="ko-KR" altLang="en-US" sz="1200" b="0" i="0" kern="1200" dirty="0">
                    <a:solidFill>
                      <a:schemeClr val="tx1"/>
                    </a:solidFill>
                    <a:effectLst/>
                    <a:latin typeface="맑은 고딕" panose="020B0503020000020004" pitchFamily="50" charset="-127"/>
                    <a:ea typeface="맑은 고딕" panose="020B0503020000020004" pitchFamily="50" charset="-127"/>
                    <a:cs typeface="+mn-cs"/>
                  </a:rPr>
                  <a:t> 드림</a:t>
                </a:r>
                <a:r>
                  <a:rPr kumimoji="1"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a:t>
                </a:r>
              </a:p>
              <a:p>
                <a:endParaRPr lang="en-US" altLang="ko-KR" dirty="0"/>
              </a:p>
            </p:txBody>
          </p:sp>
        </mc:Choice>
        <mc:Fallback xmlns="">
          <p:sp>
            <p:nvSpPr>
              <p:cNvPr id="3" name="슬라이드 노트 개체 틀 2">
                <a:extLst>
                  <a:ext uri="{FF2B5EF4-FFF2-40B4-BE49-F238E27FC236}">
                    <a16:creationId xmlns:a16="http://schemas.microsoft.com/office/drawing/2014/main" id="{DA150843-E663-57CD-7577-6F739DE9EB42}"/>
                  </a:ext>
                </a:extLst>
              </p:cNvPr>
              <p:cNvSpPr>
                <a:spLocks noGrp="1"/>
              </p:cNvSpPr>
              <p:nvPr>
                <p:ph type="body" idx="1"/>
              </p:nvPr>
            </p:nvSpPr>
            <p:spPr/>
            <p:txBody>
              <a:bodyPr/>
              <a:lstStyle/>
              <a:p>
                <a:pPr marL="180000" indent="-180000">
                  <a:buFont typeface="Arial" panose="020B0604020202020204" pitchFamily="34" charset="0"/>
                  <a:buChar char="•"/>
                </a:pPr>
                <a:r>
                  <a:rPr lang="en-US" altLang="ko-KR" sz="1200" dirty="0">
                    <a:latin typeface="+mn-ea"/>
                  </a:rPr>
                  <a:t>DQN</a:t>
                </a:r>
                <a:r>
                  <a:rPr lang="ko-KR" altLang="en-US" sz="1200" dirty="0">
                    <a:latin typeface="+mn-ea"/>
                  </a:rPr>
                  <a:t>과</a:t>
                </a:r>
                <a:r>
                  <a:rPr lang="en-US" altLang="ko-KR" sz="1200" dirty="0">
                    <a:latin typeface="+mn-ea"/>
                  </a:rPr>
                  <a:t> DDPG</a:t>
                </a:r>
                <a:r>
                  <a:rPr lang="ko-KR" altLang="en-US" sz="1200" dirty="0">
                    <a:latin typeface="+mn-ea"/>
                  </a:rPr>
                  <a:t>의 </a:t>
                </a:r>
                <a:r>
                  <a:rPr lang="en-US" altLang="ko-KR" sz="1200" dirty="0">
                    <a:latin typeface="+mn-ea"/>
                  </a:rPr>
                  <a:t>pseudo-code</a:t>
                </a:r>
                <a:r>
                  <a:rPr lang="ko-KR" altLang="en-US" sz="1200" dirty="0">
                    <a:latin typeface="+mn-ea"/>
                  </a:rPr>
                  <a:t>에서 </a:t>
                </a:r>
                <a:r>
                  <a:rPr lang="en-US" altLang="ko-KR" sz="1200" i="0" dirty="0">
                    <a:latin typeface="Cambria Math" panose="02040503050406030204" pitchFamily="18" charset="0"/>
                  </a:rPr>
                  <a:t>𝑠’</a:t>
                </a:r>
                <a:r>
                  <a:rPr lang="en-US" altLang="ko-KR" sz="1200" dirty="0">
                    <a:latin typeface="+mn-ea"/>
                  </a:rPr>
                  <a:t> </a:t>
                </a:r>
                <a:r>
                  <a:rPr lang="ko-KR" altLang="en-US" sz="1200" dirty="0">
                    <a:latin typeface="+mn-ea"/>
                  </a:rPr>
                  <a:t>혹은 </a:t>
                </a:r>
                <a:r>
                  <a:rPr lang="en-US" altLang="ko-KR" sz="1200" i="0" dirty="0">
                    <a:latin typeface="Cambria Math" panose="02040503050406030204" pitchFamily="18" charset="0"/>
                  </a:rPr>
                  <a:t>𝑠_(</a:t>
                </a:r>
                <a:r>
                  <a:rPr lang="en-US" altLang="ko-KR" sz="1200" b="0" i="0" dirty="0">
                    <a:latin typeface="Cambria Math" panose="02040503050406030204" pitchFamily="18" charset="0"/>
                  </a:rPr>
                  <a:t>𝑡+1)</a:t>
                </a:r>
                <a:r>
                  <a:rPr lang="ko-KR" altLang="en-US" sz="1200" dirty="0">
                    <a:latin typeface="+mn-ea"/>
                  </a:rPr>
                  <a:t>을 </a:t>
                </a:r>
                <a:r>
                  <a:rPr lang="en-US" altLang="ko-KR" sz="1200" dirty="0">
                    <a:latin typeface="+mn-ea"/>
                  </a:rPr>
                  <a:t>observe</a:t>
                </a:r>
                <a:r>
                  <a:rPr lang="ko-KR" altLang="en-US" sz="1200" dirty="0">
                    <a:latin typeface="+mn-ea"/>
                  </a:rPr>
                  <a:t>한다고 되어 있다</a:t>
                </a:r>
                <a:r>
                  <a:rPr lang="en-US" altLang="ko-KR" sz="1200" dirty="0">
                    <a:latin typeface="+mn-ea"/>
                  </a:rPr>
                  <a:t>. DQN </a:t>
                </a:r>
                <a:r>
                  <a:rPr lang="ko-KR" altLang="en-US" sz="1200" dirty="0">
                    <a:latin typeface="+mn-ea"/>
                  </a:rPr>
                  <a:t>논문에서의 </a:t>
                </a:r>
                <a:r>
                  <a:rPr lang="en-US" altLang="ko-KR" sz="1200" dirty="0">
                    <a:latin typeface="+mn-ea"/>
                  </a:rPr>
                  <a:t>DQN</a:t>
                </a:r>
                <a:r>
                  <a:rPr lang="ko-KR" altLang="en-US" sz="1200" dirty="0">
                    <a:latin typeface="+mn-ea"/>
                  </a:rPr>
                  <a:t>은 </a:t>
                </a:r>
                <a:r>
                  <a:rPr lang="en-US" altLang="ko-KR" sz="1200" dirty="0" err="1">
                    <a:latin typeface="+mn-ea"/>
                  </a:rPr>
                  <a:t>atari</a:t>
                </a:r>
                <a:r>
                  <a:rPr lang="en-US" altLang="ko-KR" sz="1200" dirty="0">
                    <a:latin typeface="+mn-ea"/>
                  </a:rPr>
                  <a:t> </a:t>
                </a:r>
                <a:r>
                  <a:rPr lang="ko-KR" altLang="en-US" sz="1200" dirty="0">
                    <a:latin typeface="+mn-ea"/>
                  </a:rPr>
                  <a:t>문제를 푸는 것이므로 바로 다음 순간의 화면을 </a:t>
                </a:r>
                <a:r>
                  <a:rPr lang="en-US" altLang="ko-KR" sz="1200" dirty="0">
                    <a:latin typeface="+mn-ea"/>
                  </a:rPr>
                  <a:t>CNN</a:t>
                </a:r>
                <a:r>
                  <a:rPr lang="ko-KR" altLang="en-US" sz="1200" dirty="0">
                    <a:latin typeface="+mn-ea"/>
                  </a:rPr>
                  <a:t>으로 인식할 수 있고 그렇게 </a:t>
                </a:r>
                <a:r>
                  <a:rPr lang="en-US" altLang="ko-KR" sz="1200" dirty="0">
                    <a:latin typeface="+mn-ea"/>
                  </a:rPr>
                  <a:t>next state</a:t>
                </a:r>
                <a:r>
                  <a:rPr lang="ko-KR" altLang="en-US" sz="1200" dirty="0">
                    <a:latin typeface="+mn-ea"/>
                  </a:rPr>
                  <a:t>를 정하는 식으로 되어 있다</a:t>
                </a:r>
                <a:r>
                  <a:rPr lang="en-US" altLang="ko-KR" sz="1200" dirty="0">
                    <a:latin typeface="+mn-ea"/>
                  </a:rPr>
                  <a:t>. </a:t>
                </a:r>
                <a:r>
                  <a:rPr lang="ko-KR" altLang="en-US" sz="1200" dirty="0">
                    <a:latin typeface="+mn-ea"/>
                  </a:rPr>
                  <a:t>즉 </a:t>
                </a:r>
                <a:r>
                  <a:rPr lang="en-US" altLang="ko-KR" sz="1200" dirty="0">
                    <a:latin typeface="+mn-ea"/>
                  </a:rPr>
                  <a:t>emulator</a:t>
                </a:r>
                <a:r>
                  <a:rPr lang="ko-KR" altLang="en-US" sz="1200" dirty="0">
                    <a:latin typeface="+mn-ea"/>
                  </a:rPr>
                  <a:t>가 있어서 문제가 없다</a:t>
                </a:r>
                <a:r>
                  <a:rPr lang="en-US" altLang="ko-KR" sz="1200" dirty="0">
                    <a:latin typeface="+mn-ea"/>
                  </a:rPr>
                  <a:t>.</a:t>
                </a:r>
              </a:p>
              <a:p>
                <a:pPr marL="180000" indent="-180000">
                  <a:buFont typeface="Arial" panose="020B0604020202020204" pitchFamily="34" charset="0"/>
                  <a:buChar char="•"/>
                </a:pPr>
                <a:r>
                  <a:rPr lang="en-US" altLang="ko-KR" sz="1200" dirty="0">
                    <a:latin typeface="+mn-ea"/>
                  </a:rPr>
                  <a:t>DDQN </a:t>
                </a:r>
                <a:r>
                  <a:rPr lang="ko-KR" altLang="en-US" sz="1200" dirty="0">
                    <a:latin typeface="+mn-ea"/>
                  </a:rPr>
                  <a:t>논문에서는 </a:t>
                </a:r>
                <a:r>
                  <a:rPr lang="en-US" altLang="ko-KR" sz="1200" dirty="0">
                    <a:latin typeface="+mn-ea"/>
                  </a:rPr>
                  <a:t>cartpole, gripper(</a:t>
                </a:r>
                <a:r>
                  <a:rPr lang="ko-KR" altLang="en-US" sz="1200" dirty="0" err="1">
                    <a:latin typeface="+mn-ea"/>
                  </a:rPr>
                  <a:t>로봇팔</a:t>
                </a:r>
                <a:r>
                  <a:rPr lang="en-US" altLang="ko-KR" sz="1200" dirty="0">
                    <a:latin typeface="+mn-ea"/>
                  </a:rPr>
                  <a:t>), puck striking, locomotion(</a:t>
                </a:r>
                <a:r>
                  <a:rPr lang="ko-KR" altLang="en-US" sz="1200" dirty="0">
                    <a:latin typeface="+mn-ea"/>
                  </a:rPr>
                  <a:t>자율보행</a:t>
                </a:r>
                <a:r>
                  <a:rPr lang="en-US" altLang="ko-KR" sz="1200" dirty="0">
                    <a:latin typeface="+mn-ea"/>
                  </a:rPr>
                  <a:t>) </a:t>
                </a:r>
                <a:r>
                  <a:rPr lang="ko-KR" altLang="en-US" sz="1200" dirty="0">
                    <a:latin typeface="+mn-ea"/>
                  </a:rPr>
                  <a:t>등의 문제를 다뤘고 그때 </a:t>
                </a:r>
                <a:r>
                  <a:rPr lang="en-US" altLang="ko-KR" sz="1200" dirty="0">
                    <a:latin typeface="+mn-ea"/>
                  </a:rPr>
                  <a:t>emulator</a:t>
                </a:r>
                <a:r>
                  <a:rPr lang="ko-KR" altLang="en-US" sz="1200" dirty="0">
                    <a:latin typeface="+mn-ea"/>
                  </a:rPr>
                  <a:t>로서 물리엔진 </a:t>
                </a:r>
                <a:r>
                  <a:rPr lang="en-US" altLang="ko-KR" sz="1200" dirty="0" err="1">
                    <a:latin typeface="+mn-ea"/>
                  </a:rPr>
                  <a:t>MuJoCo</a:t>
                </a:r>
                <a:r>
                  <a:rPr lang="ko-KR" altLang="en-US" sz="1200" dirty="0">
                    <a:latin typeface="+mn-ea"/>
                  </a:rPr>
                  <a:t>를 사용했다고 되어 있다</a:t>
                </a:r>
                <a:r>
                  <a:rPr lang="en-US" altLang="ko-KR" sz="1200" dirty="0">
                    <a:latin typeface="+mn-ea"/>
                  </a:rPr>
                  <a:t>.</a:t>
                </a:r>
              </a:p>
              <a:p>
                <a:pPr marL="180000" indent="-180000">
                  <a:buFont typeface="Arial" panose="020B0604020202020204" pitchFamily="34" charset="0"/>
                  <a:buChar char="•"/>
                </a:pPr>
                <a:r>
                  <a:rPr lang="ko-KR" altLang="en-US" sz="1200" dirty="0">
                    <a:latin typeface="+mn-ea"/>
                  </a:rPr>
                  <a:t>하지만 일반적인 공정 문제에서는</a:t>
                </a:r>
                <a:r>
                  <a:rPr lang="en-US" altLang="ko-KR" sz="1200" dirty="0">
                    <a:latin typeface="+mn-ea"/>
                  </a:rPr>
                  <a:t>, next state</a:t>
                </a:r>
                <a:r>
                  <a:rPr lang="ko-KR" altLang="en-US" sz="1200" dirty="0">
                    <a:latin typeface="+mn-ea"/>
                  </a:rPr>
                  <a:t>는 모든 </a:t>
                </a:r>
                <a:r>
                  <a:rPr lang="en-US" altLang="ko-KR" sz="1200" dirty="0">
                    <a:latin typeface="+mn-ea"/>
                  </a:rPr>
                  <a:t>state</a:t>
                </a:r>
                <a:r>
                  <a:rPr lang="ko-KR" altLang="en-US" sz="1200" dirty="0">
                    <a:latin typeface="+mn-ea"/>
                  </a:rPr>
                  <a:t>를 실시간으로 측정하지 않는 이상 </a:t>
                </a:r>
                <a:r>
                  <a:rPr lang="en-US" altLang="ko-KR" sz="1200" dirty="0">
                    <a:latin typeface="+mn-ea"/>
                  </a:rPr>
                  <a:t>next state</a:t>
                </a:r>
                <a:r>
                  <a:rPr lang="ko-KR" altLang="en-US" sz="1200" dirty="0">
                    <a:latin typeface="+mn-ea"/>
                  </a:rPr>
                  <a:t>를 얻을 수 없다</a:t>
                </a:r>
                <a:r>
                  <a:rPr lang="en-US" altLang="ko-KR" sz="1200" dirty="0">
                    <a:latin typeface="+mn-ea"/>
                  </a:rPr>
                  <a:t>. </a:t>
                </a:r>
                <a:r>
                  <a:rPr lang="ko-KR" altLang="en-US" sz="1200" dirty="0">
                    <a:latin typeface="+mn-ea"/>
                  </a:rPr>
                  <a:t>학습 시에는 </a:t>
                </a:r>
                <a:r>
                  <a:rPr lang="ko-KR" altLang="en-US" sz="1200" dirty="0" err="1">
                    <a:latin typeface="+mn-ea"/>
                  </a:rPr>
                  <a:t>쌓여있는</a:t>
                </a:r>
                <a:r>
                  <a:rPr lang="ko-KR" altLang="en-US" sz="1200" dirty="0">
                    <a:latin typeface="+mn-ea"/>
                  </a:rPr>
                  <a:t> </a:t>
                </a:r>
                <a:r>
                  <a:rPr lang="en-US" altLang="ko-KR" sz="1200" dirty="0">
                    <a:latin typeface="+mn-ea"/>
                  </a:rPr>
                  <a:t>next state</a:t>
                </a:r>
                <a:r>
                  <a:rPr lang="ko-KR" altLang="en-US" sz="1200" dirty="0">
                    <a:latin typeface="+mn-ea"/>
                  </a:rPr>
                  <a:t>를 사용할 수 있겠고</a:t>
                </a:r>
                <a:r>
                  <a:rPr lang="en-US" altLang="ko-KR" sz="1200" dirty="0">
                    <a:latin typeface="+mn-ea"/>
                  </a:rPr>
                  <a:t>, </a:t>
                </a:r>
                <a:r>
                  <a:rPr lang="ko-KR" altLang="en-US" sz="1200" dirty="0">
                    <a:latin typeface="+mn-ea"/>
                  </a:rPr>
                  <a:t>이것이 일정 부분 도움이 될 수 있겠지만</a:t>
                </a:r>
                <a:r>
                  <a:rPr lang="en-US" altLang="ko-KR" sz="1200" dirty="0">
                    <a:latin typeface="+mn-ea"/>
                  </a:rPr>
                  <a:t>, test</a:t>
                </a:r>
                <a:r>
                  <a:rPr lang="ko-KR" altLang="en-US" sz="1200" dirty="0">
                    <a:latin typeface="+mn-ea"/>
                  </a:rPr>
                  <a:t>시에는 가능하지 않다</a:t>
                </a:r>
                <a:r>
                  <a:rPr lang="en-US" altLang="ko-KR" sz="1200" dirty="0">
                    <a:latin typeface="+mn-ea"/>
                  </a:rPr>
                  <a:t>.</a:t>
                </a:r>
              </a:p>
              <a:p>
                <a:endParaRPr lang="ko-KR" altLang="en-US" dirty="0"/>
              </a:p>
            </p:txBody>
          </p:sp>
        </mc:Fallback>
      </mc:AlternateContent>
      <p:sp>
        <p:nvSpPr>
          <p:cNvPr id="4" name="슬라이드 번호 개체 틀 3">
            <a:extLst>
              <a:ext uri="{FF2B5EF4-FFF2-40B4-BE49-F238E27FC236}">
                <a16:creationId xmlns:a16="http://schemas.microsoft.com/office/drawing/2014/main" id="{6BC4A17F-1505-D2D2-7ADF-5E5079133AEA}"/>
              </a:ext>
            </a:extLst>
          </p:cNvPr>
          <p:cNvSpPr>
            <a:spLocks noGrp="1"/>
          </p:cNvSpPr>
          <p:nvPr>
            <p:ph type="sldNum" sz="quarter" idx="5"/>
          </p:nvPr>
        </p:nvSpPr>
        <p:spPr/>
        <p:txBody>
          <a:bodyPr/>
          <a:lstStyle/>
          <a:p>
            <a:pPr>
              <a:defRPr/>
            </a:pPr>
            <a:fld id="{79642909-6448-426E-9ED7-EFF6CDC2E25C}" type="slidenum">
              <a:rPr lang="ko-KR" altLang="en-US" smtClean="0"/>
              <a:pPr>
                <a:defRPr/>
              </a:pPr>
              <a:t>54</a:t>
            </a:fld>
            <a:endParaRPr lang="en-US" altLang="ko-KR" dirty="0"/>
          </a:p>
        </p:txBody>
      </p:sp>
    </p:spTree>
    <p:extLst>
      <p:ext uri="{BB962C8B-B14F-4D97-AF65-F5344CB8AC3E}">
        <p14:creationId xmlns:p14="http://schemas.microsoft.com/office/powerpoint/2010/main" val="390343215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18FE7F-6BB5-1782-6277-A0B856D0F73D}"/>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998D9530-9F89-042D-B2C6-AB7B7C52A800}"/>
              </a:ext>
            </a:extLst>
          </p:cNvPr>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슬라이드 노트 개체 틀 2">
                <a:extLst>
                  <a:ext uri="{FF2B5EF4-FFF2-40B4-BE49-F238E27FC236}">
                    <a16:creationId xmlns:a16="http://schemas.microsoft.com/office/drawing/2014/main" id="{F31338F0-472E-4D8B-0AB0-555B11BBB29C}"/>
                  </a:ext>
                </a:extLst>
              </p:cNvPr>
              <p:cNvSpPr>
                <a:spLocks noGrp="1"/>
              </p:cNvSpPr>
              <p:nvPr>
                <p:ph type="body" idx="1"/>
              </p:nvPr>
            </p:nvSpPr>
            <p:spPr/>
            <p:txBody>
              <a:bodyPr/>
              <a:lstStyle/>
              <a:p>
                <a:endParaRPr lang="en-US" altLang="ko-KR" dirty="0"/>
              </a:p>
            </p:txBody>
          </p:sp>
        </mc:Choice>
        <mc:Fallback xmlns="">
          <p:sp>
            <p:nvSpPr>
              <p:cNvPr id="3" name="슬라이드 노트 개체 틀 2">
                <a:extLst>
                  <a:ext uri="{FF2B5EF4-FFF2-40B4-BE49-F238E27FC236}">
                    <a16:creationId xmlns:a16="http://schemas.microsoft.com/office/drawing/2014/main" id="{DA150843-E663-57CD-7577-6F739DE9EB42}"/>
                  </a:ext>
                </a:extLst>
              </p:cNvPr>
              <p:cNvSpPr>
                <a:spLocks noGrp="1"/>
              </p:cNvSpPr>
              <p:nvPr>
                <p:ph type="body" idx="1"/>
              </p:nvPr>
            </p:nvSpPr>
            <p:spPr/>
            <p:txBody>
              <a:bodyPr/>
              <a:lstStyle/>
              <a:p>
                <a:pPr marL="180000" indent="-180000">
                  <a:buFont typeface="Arial" panose="020B0604020202020204" pitchFamily="34" charset="0"/>
                  <a:buChar char="•"/>
                </a:pPr>
                <a:r>
                  <a:rPr lang="en-US" altLang="ko-KR" sz="1200" dirty="0">
                    <a:latin typeface="+mn-ea"/>
                  </a:rPr>
                  <a:t>DQN</a:t>
                </a:r>
                <a:r>
                  <a:rPr lang="ko-KR" altLang="en-US" sz="1200" dirty="0">
                    <a:latin typeface="+mn-ea"/>
                  </a:rPr>
                  <a:t>과</a:t>
                </a:r>
                <a:r>
                  <a:rPr lang="en-US" altLang="ko-KR" sz="1200" dirty="0">
                    <a:latin typeface="+mn-ea"/>
                  </a:rPr>
                  <a:t> DDPG</a:t>
                </a:r>
                <a:r>
                  <a:rPr lang="ko-KR" altLang="en-US" sz="1200" dirty="0">
                    <a:latin typeface="+mn-ea"/>
                  </a:rPr>
                  <a:t>의 </a:t>
                </a:r>
                <a:r>
                  <a:rPr lang="en-US" altLang="ko-KR" sz="1200" dirty="0">
                    <a:latin typeface="+mn-ea"/>
                  </a:rPr>
                  <a:t>pseudo-code</a:t>
                </a:r>
                <a:r>
                  <a:rPr lang="ko-KR" altLang="en-US" sz="1200" dirty="0">
                    <a:latin typeface="+mn-ea"/>
                  </a:rPr>
                  <a:t>에서 </a:t>
                </a:r>
                <a:r>
                  <a:rPr lang="en-US" altLang="ko-KR" sz="1200" i="0" dirty="0">
                    <a:latin typeface="Cambria Math" panose="02040503050406030204" pitchFamily="18" charset="0"/>
                  </a:rPr>
                  <a:t>𝑠’</a:t>
                </a:r>
                <a:r>
                  <a:rPr lang="en-US" altLang="ko-KR" sz="1200" dirty="0">
                    <a:latin typeface="+mn-ea"/>
                  </a:rPr>
                  <a:t> </a:t>
                </a:r>
                <a:r>
                  <a:rPr lang="ko-KR" altLang="en-US" sz="1200" dirty="0">
                    <a:latin typeface="+mn-ea"/>
                  </a:rPr>
                  <a:t>혹은 </a:t>
                </a:r>
                <a:r>
                  <a:rPr lang="en-US" altLang="ko-KR" sz="1200" i="0" dirty="0">
                    <a:latin typeface="Cambria Math" panose="02040503050406030204" pitchFamily="18" charset="0"/>
                  </a:rPr>
                  <a:t>𝑠_(</a:t>
                </a:r>
                <a:r>
                  <a:rPr lang="en-US" altLang="ko-KR" sz="1200" b="0" i="0" dirty="0">
                    <a:latin typeface="Cambria Math" panose="02040503050406030204" pitchFamily="18" charset="0"/>
                  </a:rPr>
                  <a:t>𝑡+1)</a:t>
                </a:r>
                <a:r>
                  <a:rPr lang="ko-KR" altLang="en-US" sz="1200" dirty="0">
                    <a:latin typeface="+mn-ea"/>
                  </a:rPr>
                  <a:t>을 </a:t>
                </a:r>
                <a:r>
                  <a:rPr lang="en-US" altLang="ko-KR" sz="1200" dirty="0">
                    <a:latin typeface="+mn-ea"/>
                  </a:rPr>
                  <a:t>observe</a:t>
                </a:r>
                <a:r>
                  <a:rPr lang="ko-KR" altLang="en-US" sz="1200" dirty="0">
                    <a:latin typeface="+mn-ea"/>
                  </a:rPr>
                  <a:t>한다고 되어 있다</a:t>
                </a:r>
                <a:r>
                  <a:rPr lang="en-US" altLang="ko-KR" sz="1200" dirty="0">
                    <a:latin typeface="+mn-ea"/>
                  </a:rPr>
                  <a:t>. DQN </a:t>
                </a:r>
                <a:r>
                  <a:rPr lang="ko-KR" altLang="en-US" sz="1200" dirty="0">
                    <a:latin typeface="+mn-ea"/>
                  </a:rPr>
                  <a:t>논문에서의 </a:t>
                </a:r>
                <a:r>
                  <a:rPr lang="en-US" altLang="ko-KR" sz="1200" dirty="0">
                    <a:latin typeface="+mn-ea"/>
                  </a:rPr>
                  <a:t>DQN</a:t>
                </a:r>
                <a:r>
                  <a:rPr lang="ko-KR" altLang="en-US" sz="1200" dirty="0">
                    <a:latin typeface="+mn-ea"/>
                  </a:rPr>
                  <a:t>은 </a:t>
                </a:r>
                <a:r>
                  <a:rPr lang="en-US" altLang="ko-KR" sz="1200" dirty="0" err="1">
                    <a:latin typeface="+mn-ea"/>
                  </a:rPr>
                  <a:t>atari</a:t>
                </a:r>
                <a:r>
                  <a:rPr lang="en-US" altLang="ko-KR" sz="1200" dirty="0">
                    <a:latin typeface="+mn-ea"/>
                  </a:rPr>
                  <a:t> </a:t>
                </a:r>
                <a:r>
                  <a:rPr lang="ko-KR" altLang="en-US" sz="1200" dirty="0">
                    <a:latin typeface="+mn-ea"/>
                  </a:rPr>
                  <a:t>문제를 푸는 것이므로 바로 다음 순간의 화면을 </a:t>
                </a:r>
                <a:r>
                  <a:rPr lang="en-US" altLang="ko-KR" sz="1200" dirty="0">
                    <a:latin typeface="+mn-ea"/>
                  </a:rPr>
                  <a:t>CNN</a:t>
                </a:r>
                <a:r>
                  <a:rPr lang="ko-KR" altLang="en-US" sz="1200" dirty="0">
                    <a:latin typeface="+mn-ea"/>
                  </a:rPr>
                  <a:t>으로 인식할 수 있고 그렇게 </a:t>
                </a:r>
                <a:r>
                  <a:rPr lang="en-US" altLang="ko-KR" sz="1200" dirty="0">
                    <a:latin typeface="+mn-ea"/>
                  </a:rPr>
                  <a:t>next state</a:t>
                </a:r>
                <a:r>
                  <a:rPr lang="ko-KR" altLang="en-US" sz="1200" dirty="0">
                    <a:latin typeface="+mn-ea"/>
                  </a:rPr>
                  <a:t>를 정하는 식으로 되어 있다</a:t>
                </a:r>
                <a:r>
                  <a:rPr lang="en-US" altLang="ko-KR" sz="1200" dirty="0">
                    <a:latin typeface="+mn-ea"/>
                  </a:rPr>
                  <a:t>. </a:t>
                </a:r>
                <a:r>
                  <a:rPr lang="ko-KR" altLang="en-US" sz="1200" dirty="0">
                    <a:latin typeface="+mn-ea"/>
                  </a:rPr>
                  <a:t>즉 </a:t>
                </a:r>
                <a:r>
                  <a:rPr lang="en-US" altLang="ko-KR" sz="1200" dirty="0">
                    <a:latin typeface="+mn-ea"/>
                  </a:rPr>
                  <a:t>emulator</a:t>
                </a:r>
                <a:r>
                  <a:rPr lang="ko-KR" altLang="en-US" sz="1200" dirty="0">
                    <a:latin typeface="+mn-ea"/>
                  </a:rPr>
                  <a:t>가 있어서 문제가 없다</a:t>
                </a:r>
                <a:r>
                  <a:rPr lang="en-US" altLang="ko-KR" sz="1200" dirty="0">
                    <a:latin typeface="+mn-ea"/>
                  </a:rPr>
                  <a:t>.</a:t>
                </a:r>
              </a:p>
              <a:p>
                <a:pPr marL="180000" indent="-180000">
                  <a:buFont typeface="Arial" panose="020B0604020202020204" pitchFamily="34" charset="0"/>
                  <a:buChar char="•"/>
                </a:pPr>
                <a:r>
                  <a:rPr lang="en-US" altLang="ko-KR" sz="1200" dirty="0">
                    <a:latin typeface="+mn-ea"/>
                  </a:rPr>
                  <a:t>DDQN </a:t>
                </a:r>
                <a:r>
                  <a:rPr lang="ko-KR" altLang="en-US" sz="1200" dirty="0">
                    <a:latin typeface="+mn-ea"/>
                  </a:rPr>
                  <a:t>논문에서는 </a:t>
                </a:r>
                <a:r>
                  <a:rPr lang="en-US" altLang="ko-KR" sz="1200" dirty="0">
                    <a:latin typeface="+mn-ea"/>
                  </a:rPr>
                  <a:t>cartpole, gripper(</a:t>
                </a:r>
                <a:r>
                  <a:rPr lang="ko-KR" altLang="en-US" sz="1200" dirty="0" err="1">
                    <a:latin typeface="+mn-ea"/>
                  </a:rPr>
                  <a:t>로봇팔</a:t>
                </a:r>
                <a:r>
                  <a:rPr lang="en-US" altLang="ko-KR" sz="1200" dirty="0">
                    <a:latin typeface="+mn-ea"/>
                  </a:rPr>
                  <a:t>), puck striking, locomotion(</a:t>
                </a:r>
                <a:r>
                  <a:rPr lang="ko-KR" altLang="en-US" sz="1200" dirty="0">
                    <a:latin typeface="+mn-ea"/>
                  </a:rPr>
                  <a:t>자율보행</a:t>
                </a:r>
                <a:r>
                  <a:rPr lang="en-US" altLang="ko-KR" sz="1200" dirty="0">
                    <a:latin typeface="+mn-ea"/>
                  </a:rPr>
                  <a:t>) </a:t>
                </a:r>
                <a:r>
                  <a:rPr lang="ko-KR" altLang="en-US" sz="1200" dirty="0">
                    <a:latin typeface="+mn-ea"/>
                  </a:rPr>
                  <a:t>등의 문제를 다뤘고 그때 </a:t>
                </a:r>
                <a:r>
                  <a:rPr lang="en-US" altLang="ko-KR" sz="1200" dirty="0">
                    <a:latin typeface="+mn-ea"/>
                  </a:rPr>
                  <a:t>emulator</a:t>
                </a:r>
                <a:r>
                  <a:rPr lang="ko-KR" altLang="en-US" sz="1200" dirty="0">
                    <a:latin typeface="+mn-ea"/>
                  </a:rPr>
                  <a:t>로서 물리엔진 </a:t>
                </a:r>
                <a:r>
                  <a:rPr lang="en-US" altLang="ko-KR" sz="1200" dirty="0" err="1">
                    <a:latin typeface="+mn-ea"/>
                  </a:rPr>
                  <a:t>MuJoCo</a:t>
                </a:r>
                <a:r>
                  <a:rPr lang="ko-KR" altLang="en-US" sz="1200" dirty="0">
                    <a:latin typeface="+mn-ea"/>
                  </a:rPr>
                  <a:t>를 사용했다고 되어 있다</a:t>
                </a:r>
                <a:r>
                  <a:rPr lang="en-US" altLang="ko-KR" sz="1200" dirty="0">
                    <a:latin typeface="+mn-ea"/>
                  </a:rPr>
                  <a:t>.</a:t>
                </a:r>
              </a:p>
              <a:p>
                <a:pPr marL="180000" indent="-180000">
                  <a:buFont typeface="Arial" panose="020B0604020202020204" pitchFamily="34" charset="0"/>
                  <a:buChar char="•"/>
                </a:pPr>
                <a:r>
                  <a:rPr lang="ko-KR" altLang="en-US" sz="1200" dirty="0">
                    <a:latin typeface="+mn-ea"/>
                  </a:rPr>
                  <a:t>하지만 일반적인 공정 문제에서는</a:t>
                </a:r>
                <a:r>
                  <a:rPr lang="en-US" altLang="ko-KR" sz="1200" dirty="0">
                    <a:latin typeface="+mn-ea"/>
                  </a:rPr>
                  <a:t>, next state</a:t>
                </a:r>
                <a:r>
                  <a:rPr lang="ko-KR" altLang="en-US" sz="1200" dirty="0">
                    <a:latin typeface="+mn-ea"/>
                  </a:rPr>
                  <a:t>는 모든 </a:t>
                </a:r>
                <a:r>
                  <a:rPr lang="en-US" altLang="ko-KR" sz="1200" dirty="0">
                    <a:latin typeface="+mn-ea"/>
                  </a:rPr>
                  <a:t>state</a:t>
                </a:r>
                <a:r>
                  <a:rPr lang="ko-KR" altLang="en-US" sz="1200" dirty="0">
                    <a:latin typeface="+mn-ea"/>
                  </a:rPr>
                  <a:t>를 실시간으로 측정하지 않는 이상 </a:t>
                </a:r>
                <a:r>
                  <a:rPr lang="en-US" altLang="ko-KR" sz="1200" dirty="0">
                    <a:latin typeface="+mn-ea"/>
                  </a:rPr>
                  <a:t>next state</a:t>
                </a:r>
                <a:r>
                  <a:rPr lang="ko-KR" altLang="en-US" sz="1200" dirty="0">
                    <a:latin typeface="+mn-ea"/>
                  </a:rPr>
                  <a:t>를 얻을 수 없다</a:t>
                </a:r>
                <a:r>
                  <a:rPr lang="en-US" altLang="ko-KR" sz="1200" dirty="0">
                    <a:latin typeface="+mn-ea"/>
                  </a:rPr>
                  <a:t>. </a:t>
                </a:r>
                <a:r>
                  <a:rPr lang="ko-KR" altLang="en-US" sz="1200" dirty="0">
                    <a:latin typeface="+mn-ea"/>
                  </a:rPr>
                  <a:t>학습 시에는 </a:t>
                </a:r>
                <a:r>
                  <a:rPr lang="ko-KR" altLang="en-US" sz="1200" dirty="0" err="1">
                    <a:latin typeface="+mn-ea"/>
                  </a:rPr>
                  <a:t>쌓여있는</a:t>
                </a:r>
                <a:r>
                  <a:rPr lang="ko-KR" altLang="en-US" sz="1200" dirty="0">
                    <a:latin typeface="+mn-ea"/>
                  </a:rPr>
                  <a:t> </a:t>
                </a:r>
                <a:r>
                  <a:rPr lang="en-US" altLang="ko-KR" sz="1200" dirty="0">
                    <a:latin typeface="+mn-ea"/>
                  </a:rPr>
                  <a:t>next state</a:t>
                </a:r>
                <a:r>
                  <a:rPr lang="ko-KR" altLang="en-US" sz="1200" dirty="0">
                    <a:latin typeface="+mn-ea"/>
                  </a:rPr>
                  <a:t>를 사용할 수 있겠고</a:t>
                </a:r>
                <a:r>
                  <a:rPr lang="en-US" altLang="ko-KR" sz="1200" dirty="0">
                    <a:latin typeface="+mn-ea"/>
                  </a:rPr>
                  <a:t>, </a:t>
                </a:r>
                <a:r>
                  <a:rPr lang="ko-KR" altLang="en-US" sz="1200" dirty="0">
                    <a:latin typeface="+mn-ea"/>
                  </a:rPr>
                  <a:t>이것이 일정 부분 도움이 될 수 있겠지만</a:t>
                </a:r>
                <a:r>
                  <a:rPr lang="en-US" altLang="ko-KR" sz="1200" dirty="0">
                    <a:latin typeface="+mn-ea"/>
                  </a:rPr>
                  <a:t>, test</a:t>
                </a:r>
                <a:r>
                  <a:rPr lang="ko-KR" altLang="en-US" sz="1200" dirty="0">
                    <a:latin typeface="+mn-ea"/>
                  </a:rPr>
                  <a:t>시에는 가능하지 않다</a:t>
                </a:r>
                <a:r>
                  <a:rPr lang="en-US" altLang="ko-KR" sz="1200" dirty="0">
                    <a:latin typeface="+mn-ea"/>
                  </a:rPr>
                  <a:t>.</a:t>
                </a:r>
              </a:p>
              <a:p>
                <a:endParaRPr lang="ko-KR" altLang="en-US" dirty="0"/>
              </a:p>
            </p:txBody>
          </p:sp>
        </mc:Fallback>
      </mc:AlternateContent>
      <p:sp>
        <p:nvSpPr>
          <p:cNvPr id="4" name="슬라이드 번호 개체 틀 3">
            <a:extLst>
              <a:ext uri="{FF2B5EF4-FFF2-40B4-BE49-F238E27FC236}">
                <a16:creationId xmlns:a16="http://schemas.microsoft.com/office/drawing/2014/main" id="{3B297CDD-3113-0D96-D232-23E22ABE4755}"/>
              </a:ext>
            </a:extLst>
          </p:cNvPr>
          <p:cNvSpPr>
            <a:spLocks noGrp="1"/>
          </p:cNvSpPr>
          <p:nvPr>
            <p:ph type="sldNum" sz="quarter" idx="5"/>
          </p:nvPr>
        </p:nvSpPr>
        <p:spPr/>
        <p:txBody>
          <a:bodyPr/>
          <a:lstStyle/>
          <a:p>
            <a:pPr>
              <a:defRPr/>
            </a:pPr>
            <a:fld id="{79642909-6448-426E-9ED7-EFF6CDC2E25C}" type="slidenum">
              <a:rPr lang="ko-KR" altLang="en-US" smtClean="0"/>
              <a:pPr>
                <a:defRPr/>
              </a:pPr>
              <a:t>55</a:t>
            </a:fld>
            <a:endParaRPr lang="en-US" altLang="ko-KR" dirty="0"/>
          </a:p>
        </p:txBody>
      </p:sp>
    </p:spTree>
    <p:extLst>
      <p:ext uri="{BB962C8B-B14F-4D97-AF65-F5344CB8AC3E}">
        <p14:creationId xmlns:p14="http://schemas.microsoft.com/office/powerpoint/2010/main" val="23197927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52A889-602C-B2AA-A518-14BBA01E1837}"/>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4A082DE5-9D2E-DDBF-75E3-03855190FFB4}"/>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70B8F37E-D2DC-789F-FB9F-21010916CC29}"/>
              </a:ext>
            </a:extLst>
          </p:cNvPr>
          <p:cNvSpPr>
            <a:spLocks noGrp="1"/>
          </p:cNvSpPr>
          <p:nvPr>
            <p:ph type="body" idx="1"/>
          </p:nvPr>
        </p:nvSpPr>
        <p:spPr/>
        <p:txBody>
          <a:bodyPr/>
          <a:lstStyle/>
          <a:p>
            <a:endParaRPr lang="ko-KR" altLang="en-US" dirty="0"/>
          </a:p>
        </p:txBody>
      </p:sp>
      <p:sp>
        <p:nvSpPr>
          <p:cNvPr id="4" name="슬라이드 번호 개체 틀 3">
            <a:extLst>
              <a:ext uri="{FF2B5EF4-FFF2-40B4-BE49-F238E27FC236}">
                <a16:creationId xmlns:a16="http://schemas.microsoft.com/office/drawing/2014/main" id="{75EEA07A-9E61-05D5-F3AF-BEF38CFC703D}"/>
              </a:ext>
            </a:extLst>
          </p:cNvPr>
          <p:cNvSpPr>
            <a:spLocks noGrp="1"/>
          </p:cNvSpPr>
          <p:nvPr>
            <p:ph type="sldNum" sz="quarter" idx="5"/>
          </p:nvPr>
        </p:nvSpPr>
        <p:spPr/>
        <p:txBody>
          <a:bodyPr/>
          <a:lstStyle/>
          <a:p>
            <a:pPr>
              <a:defRPr/>
            </a:pPr>
            <a:fld id="{79642909-6448-426E-9ED7-EFF6CDC2E25C}" type="slidenum">
              <a:rPr lang="ko-KR" altLang="en-US" smtClean="0"/>
              <a:pPr>
                <a:defRPr/>
              </a:pPr>
              <a:t>6</a:t>
            </a:fld>
            <a:endParaRPr lang="en-US" altLang="ko-KR" dirty="0"/>
          </a:p>
        </p:txBody>
      </p:sp>
    </p:spTree>
    <p:extLst>
      <p:ext uri="{BB962C8B-B14F-4D97-AF65-F5344CB8AC3E}">
        <p14:creationId xmlns:p14="http://schemas.microsoft.com/office/powerpoint/2010/main" val="29091611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06D0F8-429B-BD3D-6EF3-E12ECBE1B253}"/>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4EB59010-8AD7-AA50-80DC-C61EF06244CF}"/>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5990DD74-5D60-444A-D0E5-91A7CC16F74F}"/>
              </a:ext>
            </a:extLst>
          </p:cNvPr>
          <p:cNvSpPr>
            <a:spLocks noGrp="1"/>
          </p:cNvSpPr>
          <p:nvPr>
            <p:ph type="body" idx="1"/>
          </p:nvPr>
        </p:nvSpPr>
        <p:spPr/>
        <p:txBody>
          <a:bodyPr/>
          <a:lstStyle/>
          <a:p>
            <a:endParaRPr lang="ko-KR" altLang="en-US" dirty="0"/>
          </a:p>
        </p:txBody>
      </p:sp>
      <p:sp>
        <p:nvSpPr>
          <p:cNvPr id="4" name="슬라이드 번호 개체 틀 3">
            <a:extLst>
              <a:ext uri="{FF2B5EF4-FFF2-40B4-BE49-F238E27FC236}">
                <a16:creationId xmlns:a16="http://schemas.microsoft.com/office/drawing/2014/main" id="{1F010349-19F6-C830-F934-A9711BB0740F}"/>
              </a:ext>
            </a:extLst>
          </p:cNvPr>
          <p:cNvSpPr>
            <a:spLocks noGrp="1"/>
          </p:cNvSpPr>
          <p:nvPr>
            <p:ph type="sldNum" sz="quarter" idx="5"/>
          </p:nvPr>
        </p:nvSpPr>
        <p:spPr/>
        <p:txBody>
          <a:bodyPr/>
          <a:lstStyle/>
          <a:p>
            <a:pPr>
              <a:defRPr/>
            </a:pPr>
            <a:fld id="{79642909-6448-426E-9ED7-EFF6CDC2E25C}" type="slidenum">
              <a:rPr lang="ko-KR" altLang="en-US" smtClean="0"/>
              <a:pPr>
                <a:defRPr/>
              </a:pPr>
              <a:t>7</a:t>
            </a:fld>
            <a:endParaRPr lang="en-US" altLang="ko-KR" dirty="0"/>
          </a:p>
        </p:txBody>
      </p:sp>
    </p:spTree>
    <p:extLst>
      <p:ext uri="{BB962C8B-B14F-4D97-AF65-F5344CB8AC3E}">
        <p14:creationId xmlns:p14="http://schemas.microsoft.com/office/powerpoint/2010/main" val="42010879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1EA0BC-5576-2355-F7BD-043382656FA8}"/>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165E524A-6FC0-8074-A1D9-53961DDF5B36}"/>
              </a:ext>
            </a:extLst>
          </p:cNvPr>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슬라이드 노트 개체 틀 2">
                <a:extLst>
                  <a:ext uri="{FF2B5EF4-FFF2-40B4-BE49-F238E27FC236}">
                    <a16:creationId xmlns:a16="http://schemas.microsoft.com/office/drawing/2014/main" id="{DA150843-E663-57CD-7577-6F739DE9EB42}"/>
                  </a:ext>
                </a:extLst>
              </p:cNvPr>
              <p:cNvSpPr>
                <a:spLocks noGrp="1"/>
              </p:cNvSpPr>
              <p:nvPr>
                <p:ph type="body" idx="1"/>
              </p:nvPr>
            </p:nvSpPr>
            <p:spPr/>
            <p:txBody>
              <a:bodyPr/>
              <a:lstStyle/>
              <a:p>
                <a:pPr marL="180000" indent="-180000">
                  <a:buFont typeface="Arial" panose="020B0604020202020204" pitchFamily="34" charset="0"/>
                  <a:buChar char="•"/>
                </a:pPr>
                <a:r>
                  <a:rPr lang="en-US" altLang="ko-KR" sz="1200" dirty="0">
                    <a:latin typeface="+mn-ea"/>
                  </a:rPr>
                  <a:t>DQN</a:t>
                </a:r>
                <a:r>
                  <a:rPr lang="ko-KR" altLang="en-US" sz="1200" dirty="0">
                    <a:latin typeface="+mn-ea"/>
                  </a:rPr>
                  <a:t>과</a:t>
                </a:r>
                <a:r>
                  <a:rPr lang="en-US" altLang="ko-KR" sz="1200" dirty="0">
                    <a:latin typeface="+mn-ea"/>
                  </a:rPr>
                  <a:t> DDPG</a:t>
                </a:r>
                <a:r>
                  <a:rPr lang="ko-KR" altLang="en-US" sz="1200" dirty="0">
                    <a:latin typeface="+mn-ea"/>
                  </a:rPr>
                  <a:t>의 </a:t>
                </a:r>
                <a:r>
                  <a:rPr lang="en-US" altLang="ko-KR" sz="1200" dirty="0">
                    <a:latin typeface="+mn-ea"/>
                  </a:rPr>
                  <a:t>pseudo-code</a:t>
                </a:r>
                <a:r>
                  <a:rPr lang="ko-KR" altLang="en-US" sz="1200" dirty="0">
                    <a:latin typeface="+mn-ea"/>
                  </a:rPr>
                  <a:t>에서 </a:t>
                </a:r>
                <a14:m>
                  <m:oMath xmlns:m="http://schemas.openxmlformats.org/officeDocument/2006/math">
                    <m:r>
                      <a:rPr lang="en-US" altLang="ko-KR" sz="1200" i="1" dirty="0" smtClean="0">
                        <a:latin typeface="Cambria Math" panose="02040503050406030204" pitchFamily="18" charset="0"/>
                      </a:rPr>
                      <m:t>𝑠</m:t>
                    </m:r>
                    <m:r>
                      <a:rPr lang="en-US" altLang="ko-KR" sz="1200" i="1" dirty="0" smtClean="0">
                        <a:latin typeface="Cambria Math" panose="02040503050406030204" pitchFamily="18" charset="0"/>
                      </a:rPr>
                      <m:t>’</m:t>
                    </m:r>
                  </m:oMath>
                </a14:m>
                <a:r>
                  <a:rPr lang="en-US" altLang="ko-KR" sz="1200" dirty="0">
                    <a:latin typeface="+mn-ea"/>
                  </a:rPr>
                  <a:t> </a:t>
                </a:r>
                <a:r>
                  <a:rPr lang="ko-KR" altLang="en-US" sz="1200" dirty="0">
                    <a:latin typeface="+mn-ea"/>
                  </a:rPr>
                  <a:t>혹은 </a:t>
                </a:r>
                <a14:m>
                  <m:oMath xmlns:m="http://schemas.openxmlformats.org/officeDocument/2006/math">
                    <m:sSub>
                      <m:sSubPr>
                        <m:ctrlPr>
                          <a:rPr lang="en-US" altLang="ko-KR" sz="1200" i="1" dirty="0" smtClean="0">
                            <a:latin typeface="Cambria Math" panose="02040503050406030204" pitchFamily="18" charset="0"/>
                          </a:rPr>
                        </m:ctrlPr>
                      </m:sSubPr>
                      <m:e>
                        <m:r>
                          <a:rPr lang="en-US" altLang="ko-KR" sz="1200" i="1" dirty="0" smtClean="0">
                            <a:latin typeface="Cambria Math" panose="02040503050406030204" pitchFamily="18" charset="0"/>
                          </a:rPr>
                          <m:t>𝑠</m:t>
                        </m:r>
                      </m:e>
                      <m:sub>
                        <m:r>
                          <a:rPr lang="en-US" altLang="ko-KR" sz="1200" b="0" i="1" dirty="0" smtClean="0">
                            <a:latin typeface="Cambria Math" panose="02040503050406030204" pitchFamily="18" charset="0"/>
                          </a:rPr>
                          <m:t>𝑡</m:t>
                        </m:r>
                        <m:r>
                          <a:rPr lang="en-US" altLang="ko-KR" sz="1200" b="0" i="1" dirty="0" smtClean="0">
                            <a:latin typeface="Cambria Math" panose="02040503050406030204" pitchFamily="18" charset="0"/>
                          </a:rPr>
                          <m:t>+1</m:t>
                        </m:r>
                      </m:sub>
                    </m:sSub>
                  </m:oMath>
                </a14:m>
                <a:r>
                  <a:rPr lang="ko-KR" altLang="en-US" sz="1200" dirty="0">
                    <a:latin typeface="+mn-ea"/>
                  </a:rPr>
                  <a:t>을 </a:t>
                </a:r>
                <a:r>
                  <a:rPr lang="en-US" altLang="ko-KR" sz="1200" dirty="0">
                    <a:latin typeface="+mn-ea"/>
                  </a:rPr>
                  <a:t>observe</a:t>
                </a:r>
                <a:r>
                  <a:rPr lang="ko-KR" altLang="en-US" sz="1200" dirty="0">
                    <a:latin typeface="+mn-ea"/>
                  </a:rPr>
                  <a:t>한다고 되어 있다</a:t>
                </a:r>
                <a:r>
                  <a:rPr lang="en-US" altLang="ko-KR" sz="1200" dirty="0">
                    <a:latin typeface="+mn-ea"/>
                  </a:rPr>
                  <a:t>. DQN </a:t>
                </a:r>
                <a:r>
                  <a:rPr lang="ko-KR" altLang="en-US" sz="1200" dirty="0">
                    <a:latin typeface="+mn-ea"/>
                  </a:rPr>
                  <a:t>논문에서의 </a:t>
                </a:r>
                <a:r>
                  <a:rPr lang="en-US" altLang="ko-KR" sz="1200" dirty="0">
                    <a:latin typeface="+mn-ea"/>
                  </a:rPr>
                  <a:t>DQN</a:t>
                </a:r>
                <a:r>
                  <a:rPr lang="ko-KR" altLang="en-US" sz="1200" dirty="0">
                    <a:latin typeface="+mn-ea"/>
                  </a:rPr>
                  <a:t>은 </a:t>
                </a:r>
                <a:r>
                  <a:rPr lang="en-US" altLang="ko-KR" sz="1200" dirty="0" err="1">
                    <a:latin typeface="+mn-ea"/>
                  </a:rPr>
                  <a:t>atari</a:t>
                </a:r>
                <a:r>
                  <a:rPr lang="en-US" altLang="ko-KR" sz="1200" dirty="0">
                    <a:latin typeface="+mn-ea"/>
                  </a:rPr>
                  <a:t> </a:t>
                </a:r>
                <a:r>
                  <a:rPr lang="ko-KR" altLang="en-US" sz="1200" dirty="0">
                    <a:latin typeface="+mn-ea"/>
                  </a:rPr>
                  <a:t>문제를 푸는 것이므로 바로 다음 순간의 화면을 </a:t>
                </a:r>
                <a:r>
                  <a:rPr lang="en-US" altLang="ko-KR" sz="1200" dirty="0">
                    <a:latin typeface="+mn-ea"/>
                  </a:rPr>
                  <a:t>CNN</a:t>
                </a:r>
                <a:r>
                  <a:rPr lang="ko-KR" altLang="en-US" sz="1200" dirty="0">
                    <a:latin typeface="+mn-ea"/>
                  </a:rPr>
                  <a:t>으로 인식할 수 있고 그렇게 </a:t>
                </a:r>
                <a:r>
                  <a:rPr lang="en-US" altLang="ko-KR" sz="1200" dirty="0">
                    <a:latin typeface="+mn-ea"/>
                  </a:rPr>
                  <a:t>next state</a:t>
                </a:r>
                <a:r>
                  <a:rPr lang="ko-KR" altLang="en-US" sz="1200" dirty="0">
                    <a:latin typeface="+mn-ea"/>
                  </a:rPr>
                  <a:t>를 정하는 식으로 되어 있다</a:t>
                </a:r>
                <a:r>
                  <a:rPr lang="en-US" altLang="ko-KR" sz="1200" dirty="0">
                    <a:latin typeface="+mn-ea"/>
                  </a:rPr>
                  <a:t>. </a:t>
                </a:r>
                <a:r>
                  <a:rPr lang="ko-KR" altLang="en-US" sz="1200" dirty="0">
                    <a:latin typeface="+mn-ea"/>
                  </a:rPr>
                  <a:t>즉 </a:t>
                </a:r>
                <a:r>
                  <a:rPr lang="en-US" altLang="ko-KR" sz="1200" dirty="0">
                    <a:latin typeface="+mn-ea"/>
                  </a:rPr>
                  <a:t>emulator</a:t>
                </a:r>
                <a:r>
                  <a:rPr lang="ko-KR" altLang="en-US" sz="1200" dirty="0">
                    <a:latin typeface="+mn-ea"/>
                  </a:rPr>
                  <a:t>가 있어서 문제가 없다</a:t>
                </a:r>
                <a:r>
                  <a:rPr lang="en-US" altLang="ko-KR" sz="1200" dirty="0">
                    <a:latin typeface="+mn-ea"/>
                  </a:rPr>
                  <a:t>.</a:t>
                </a:r>
              </a:p>
              <a:p>
                <a:pPr marL="180000" indent="-180000">
                  <a:buFont typeface="Arial" panose="020B0604020202020204" pitchFamily="34" charset="0"/>
                  <a:buChar char="•"/>
                </a:pPr>
                <a:r>
                  <a:rPr lang="en-US" altLang="ko-KR" sz="1200" dirty="0">
                    <a:latin typeface="+mn-ea"/>
                  </a:rPr>
                  <a:t>DDQN </a:t>
                </a:r>
                <a:r>
                  <a:rPr lang="ko-KR" altLang="en-US" sz="1200" dirty="0">
                    <a:latin typeface="+mn-ea"/>
                  </a:rPr>
                  <a:t>논문에서는 </a:t>
                </a:r>
                <a:r>
                  <a:rPr lang="en-US" altLang="ko-KR" sz="1200" dirty="0">
                    <a:latin typeface="+mn-ea"/>
                  </a:rPr>
                  <a:t>cartpole, gripper(</a:t>
                </a:r>
                <a:r>
                  <a:rPr lang="ko-KR" altLang="en-US" sz="1200" dirty="0" err="1">
                    <a:latin typeface="+mn-ea"/>
                  </a:rPr>
                  <a:t>로봇팔</a:t>
                </a:r>
                <a:r>
                  <a:rPr lang="en-US" altLang="ko-KR" sz="1200" dirty="0">
                    <a:latin typeface="+mn-ea"/>
                  </a:rPr>
                  <a:t>), puck striking, locomotion(</a:t>
                </a:r>
                <a:r>
                  <a:rPr lang="ko-KR" altLang="en-US" sz="1200" dirty="0">
                    <a:latin typeface="+mn-ea"/>
                  </a:rPr>
                  <a:t>자율보행</a:t>
                </a:r>
                <a:r>
                  <a:rPr lang="en-US" altLang="ko-KR" sz="1200" dirty="0">
                    <a:latin typeface="+mn-ea"/>
                  </a:rPr>
                  <a:t>) </a:t>
                </a:r>
                <a:r>
                  <a:rPr lang="ko-KR" altLang="en-US" sz="1200" dirty="0">
                    <a:latin typeface="+mn-ea"/>
                  </a:rPr>
                  <a:t>등의 문제를 다뤘고 그때 </a:t>
                </a:r>
                <a:r>
                  <a:rPr lang="en-US" altLang="ko-KR" sz="1200" dirty="0">
                    <a:latin typeface="+mn-ea"/>
                  </a:rPr>
                  <a:t>emulator</a:t>
                </a:r>
                <a:r>
                  <a:rPr lang="ko-KR" altLang="en-US" sz="1200" dirty="0">
                    <a:latin typeface="+mn-ea"/>
                  </a:rPr>
                  <a:t>로서 물리엔진 </a:t>
                </a:r>
                <a:r>
                  <a:rPr lang="en-US" altLang="ko-KR" sz="1200" dirty="0" err="1">
                    <a:latin typeface="+mn-ea"/>
                  </a:rPr>
                  <a:t>MuJoCo</a:t>
                </a:r>
                <a:r>
                  <a:rPr lang="ko-KR" altLang="en-US" sz="1200" dirty="0">
                    <a:latin typeface="+mn-ea"/>
                  </a:rPr>
                  <a:t>를 사용했다고 되어 있다</a:t>
                </a:r>
                <a:r>
                  <a:rPr lang="en-US" altLang="ko-KR" sz="1200" dirty="0">
                    <a:latin typeface="+mn-ea"/>
                  </a:rPr>
                  <a:t>.</a:t>
                </a:r>
              </a:p>
              <a:p>
                <a:pPr marL="180000" indent="-180000">
                  <a:buFont typeface="Arial" panose="020B0604020202020204" pitchFamily="34" charset="0"/>
                  <a:buChar char="•"/>
                </a:pPr>
                <a:r>
                  <a:rPr lang="ko-KR" altLang="en-US" sz="1200" dirty="0">
                    <a:latin typeface="+mn-ea"/>
                  </a:rPr>
                  <a:t>하지만 일반적인 공정 문제에서는</a:t>
                </a:r>
                <a:r>
                  <a:rPr lang="en-US" altLang="ko-KR" sz="1200" dirty="0">
                    <a:latin typeface="+mn-ea"/>
                  </a:rPr>
                  <a:t>, next state</a:t>
                </a:r>
                <a:r>
                  <a:rPr lang="ko-KR" altLang="en-US" sz="1200" dirty="0">
                    <a:latin typeface="+mn-ea"/>
                  </a:rPr>
                  <a:t>는 모든 </a:t>
                </a:r>
                <a:r>
                  <a:rPr lang="en-US" altLang="ko-KR" sz="1200" dirty="0">
                    <a:latin typeface="+mn-ea"/>
                  </a:rPr>
                  <a:t>state</a:t>
                </a:r>
                <a:r>
                  <a:rPr lang="ko-KR" altLang="en-US" sz="1200" dirty="0">
                    <a:latin typeface="+mn-ea"/>
                  </a:rPr>
                  <a:t>를 실시간으로 측정하지 않는 이상 </a:t>
                </a:r>
                <a:r>
                  <a:rPr lang="en-US" altLang="ko-KR" sz="1200" dirty="0">
                    <a:latin typeface="+mn-ea"/>
                  </a:rPr>
                  <a:t>next state</a:t>
                </a:r>
                <a:r>
                  <a:rPr lang="ko-KR" altLang="en-US" sz="1200" dirty="0">
                    <a:latin typeface="+mn-ea"/>
                  </a:rPr>
                  <a:t>를 얻을 수 없다</a:t>
                </a:r>
                <a:r>
                  <a:rPr lang="en-US" altLang="ko-KR" sz="1200" dirty="0">
                    <a:latin typeface="+mn-ea"/>
                  </a:rPr>
                  <a:t>. </a:t>
                </a:r>
                <a:r>
                  <a:rPr lang="ko-KR" altLang="en-US" sz="1200" dirty="0">
                    <a:latin typeface="+mn-ea"/>
                  </a:rPr>
                  <a:t>학습 시에는 </a:t>
                </a:r>
                <a:r>
                  <a:rPr lang="ko-KR" altLang="en-US" sz="1200" dirty="0" err="1">
                    <a:latin typeface="+mn-ea"/>
                  </a:rPr>
                  <a:t>쌓여있는</a:t>
                </a:r>
                <a:r>
                  <a:rPr lang="ko-KR" altLang="en-US" sz="1200" dirty="0">
                    <a:latin typeface="+mn-ea"/>
                  </a:rPr>
                  <a:t> </a:t>
                </a:r>
                <a:r>
                  <a:rPr lang="en-US" altLang="ko-KR" sz="1200" dirty="0">
                    <a:latin typeface="+mn-ea"/>
                  </a:rPr>
                  <a:t>next state</a:t>
                </a:r>
                <a:r>
                  <a:rPr lang="ko-KR" altLang="en-US" sz="1200" dirty="0">
                    <a:latin typeface="+mn-ea"/>
                  </a:rPr>
                  <a:t>를 사용할 수 있겠고</a:t>
                </a:r>
                <a:r>
                  <a:rPr lang="en-US" altLang="ko-KR" sz="1200" dirty="0">
                    <a:latin typeface="+mn-ea"/>
                  </a:rPr>
                  <a:t>, </a:t>
                </a:r>
                <a:r>
                  <a:rPr lang="ko-KR" altLang="en-US" sz="1200" dirty="0">
                    <a:latin typeface="+mn-ea"/>
                  </a:rPr>
                  <a:t>이것이 일정 부분 도움이 될 수 있겠지만</a:t>
                </a:r>
                <a:r>
                  <a:rPr lang="en-US" altLang="ko-KR" sz="1200" dirty="0">
                    <a:latin typeface="+mn-ea"/>
                  </a:rPr>
                  <a:t>, test</a:t>
                </a:r>
                <a:r>
                  <a:rPr lang="ko-KR" altLang="en-US" sz="1200" dirty="0">
                    <a:latin typeface="+mn-ea"/>
                  </a:rPr>
                  <a:t>시에는 가능하지 않다</a:t>
                </a:r>
                <a:r>
                  <a:rPr lang="en-US" altLang="ko-KR" sz="1200" dirty="0">
                    <a:latin typeface="+mn-ea"/>
                  </a:rPr>
                  <a:t>.</a:t>
                </a:r>
              </a:p>
              <a:p>
                <a:pPr marL="180000" indent="-180000">
                  <a:buFont typeface="Arial" panose="020B0604020202020204" pitchFamily="34" charset="0"/>
                  <a:buChar char="•"/>
                </a:pPr>
                <a:r>
                  <a:rPr lang="ko-KR" altLang="en-US" sz="1200" dirty="0">
                    <a:latin typeface="+mn-ea"/>
                  </a:rPr>
                  <a:t>일단은 </a:t>
                </a:r>
                <a:r>
                  <a:rPr lang="en-US" altLang="ko-KR" sz="1200" dirty="0">
                    <a:latin typeface="+mn-ea"/>
                  </a:rPr>
                  <a:t>DQN, DDPG</a:t>
                </a:r>
                <a:r>
                  <a:rPr lang="ko-KR" altLang="en-US" sz="1200" dirty="0">
                    <a:latin typeface="+mn-ea"/>
                  </a:rPr>
                  <a:t>를 비롯한 </a:t>
                </a:r>
                <a:r>
                  <a:rPr lang="en-US" altLang="ko-KR" sz="1200" dirty="0">
                    <a:latin typeface="+mn-ea"/>
                  </a:rPr>
                  <a:t>RL</a:t>
                </a:r>
                <a:r>
                  <a:rPr lang="ko-KR" altLang="en-US" sz="1200" dirty="0">
                    <a:latin typeface="+mn-ea"/>
                  </a:rPr>
                  <a:t>이 공정 문제를 어떻게 해결하고 있는지를 </a:t>
                </a:r>
                <a:r>
                  <a:rPr lang="en-US" altLang="ko-KR" sz="1200" dirty="0">
                    <a:latin typeface="+mn-ea"/>
                  </a:rPr>
                  <a:t>case study</a:t>
                </a:r>
                <a:r>
                  <a:rPr lang="ko-KR" altLang="en-US" sz="1200" dirty="0">
                    <a:latin typeface="+mn-ea"/>
                  </a:rPr>
                  <a:t>로 살펴볼 예정</a:t>
                </a:r>
                <a:r>
                  <a:rPr lang="en-US" altLang="ko-KR" sz="1200" dirty="0">
                    <a:latin typeface="+mn-ea"/>
                  </a:rPr>
                  <a:t>.</a:t>
                </a:r>
              </a:p>
              <a:p>
                <a:endParaRPr lang="ko-KR" altLang="en-US" dirty="0"/>
              </a:p>
            </p:txBody>
          </p:sp>
        </mc:Choice>
        <mc:Fallback xmlns="">
          <p:sp>
            <p:nvSpPr>
              <p:cNvPr id="3" name="슬라이드 노트 개체 틀 2">
                <a:extLst>
                  <a:ext uri="{FF2B5EF4-FFF2-40B4-BE49-F238E27FC236}">
                    <a16:creationId xmlns:a16="http://schemas.microsoft.com/office/drawing/2014/main" id="{DA150843-E663-57CD-7577-6F739DE9EB42}"/>
                  </a:ext>
                </a:extLst>
              </p:cNvPr>
              <p:cNvSpPr>
                <a:spLocks noGrp="1"/>
              </p:cNvSpPr>
              <p:nvPr>
                <p:ph type="body" idx="1"/>
              </p:nvPr>
            </p:nvSpPr>
            <p:spPr/>
            <p:txBody>
              <a:bodyPr/>
              <a:lstStyle/>
              <a:p>
                <a:pPr marL="180000" indent="-180000">
                  <a:buFont typeface="Arial" panose="020B0604020202020204" pitchFamily="34" charset="0"/>
                  <a:buChar char="•"/>
                </a:pPr>
                <a:r>
                  <a:rPr lang="en-US" altLang="ko-KR" sz="1200" dirty="0">
                    <a:latin typeface="+mn-ea"/>
                  </a:rPr>
                  <a:t>DQN</a:t>
                </a:r>
                <a:r>
                  <a:rPr lang="ko-KR" altLang="en-US" sz="1200" dirty="0">
                    <a:latin typeface="+mn-ea"/>
                  </a:rPr>
                  <a:t>과</a:t>
                </a:r>
                <a:r>
                  <a:rPr lang="en-US" altLang="ko-KR" sz="1200" dirty="0">
                    <a:latin typeface="+mn-ea"/>
                  </a:rPr>
                  <a:t> DDPG</a:t>
                </a:r>
                <a:r>
                  <a:rPr lang="ko-KR" altLang="en-US" sz="1200" dirty="0">
                    <a:latin typeface="+mn-ea"/>
                  </a:rPr>
                  <a:t>의 </a:t>
                </a:r>
                <a:r>
                  <a:rPr lang="en-US" altLang="ko-KR" sz="1200" dirty="0">
                    <a:latin typeface="+mn-ea"/>
                  </a:rPr>
                  <a:t>pseudo-code</a:t>
                </a:r>
                <a:r>
                  <a:rPr lang="ko-KR" altLang="en-US" sz="1200" dirty="0">
                    <a:latin typeface="+mn-ea"/>
                  </a:rPr>
                  <a:t>에서 </a:t>
                </a:r>
                <a:r>
                  <a:rPr lang="en-US" altLang="ko-KR" sz="1200" i="0" dirty="0">
                    <a:latin typeface="Cambria Math" panose="02040503050406030204" pitchFamily="18" charset="0"/>
                  </a:rPr>
                  <a:t>𝑠’</a:t>
                </a:r>
                <a:r>
                  <a:rPr lang="en-US" altLang="ko-KR" sz="1200" dirty="0">
                    <a:latin typeface="+mn-ea"/>
                  </a:rPr>
                  <a:t> </a:t>
                </a:r>
                <a:r>
                  <a:rPr lang="ko-KR" altLang="en-US" sz="1200" dirty="0">
                    <a:latin typeface="+mn-ea"/>
                  </a:rPr>
                  <a:t>혹은 </a:t>
                </a:r>
                <a:r>
                  <a:rPr lang="en-US" altLang="ko-KR" sz="1200" i="0" dirty="0">
                    <a:latin typeface="Cambria Math" panose="02040503050406030204" pitchFamily="18" charset="0"/>
                  </a:rPr>
                  <a:t>𝑠_(</a:t>
                </a:r>
                <a:r>
                  <a:rPr lang="en-US" altLang="ko-KR" sz="1200" b="0" i="0" dirty="0">
                    <a:latin typeface="Cambria Math" panose="02040503050406030204" pitchFamily="18" charset="0"/>
                  </a:rPr>
                  <a:t>𝑡+1)</a:t>
                </a:r>
                <a:r>
                  <a:rPr lang="ko-KR" altLang="en-US" sz="1200" dirty="0">
                    <a:latin typeface="+mn-ea"/>
                  </a:rPr>
                  <a:t>을 </a:t>
                </a:r>
                <a:r>
                  <a:rPr lang="en-US" altLang="ko-KR" sz="1200" dirty="0">
                    <a:latin typeface="+mn-ea"/>
                  </a:rPr>
                  <a:t>observe</a:t>
                </a:r>
                <a:r>
                  <a:rPr lang="ko-KR" altLang="en-US" sz="1200" dirty="0">
                    <a:latin typeface="+mn-ea"/>
                  </a:rPr>
                  <a:t>한다고 되어 있다</a:t>
                </a:r>
                <a:r>
                  <a:rPr lang="en-US" altLang="ko-KR" sz="1200" dirty="0">
                    <a:latin typeface="+mn-ea"/>
                  </a:rPr>
                  <a:t>. DQN </a:t>
                </a:r>
                <a:r>
                  <a:rPr lang="ko-KR" altLang="en-US" sz="1200" dirty="0">
                    <a:latin typeface="+mn-ea"/>
                  </a:rPr>
                  <a:t>논문에서의 </a:t>
                </a:r>
                <a:r>
                  <a:rPr lang="en-US" altLang="ko-KR" sz="1200" dirty="0">
                    <a:latin typeface="+mn-ea"/>
                  </a:rPr>
                  <a:t>DQN</a:t>
                </a:r>
                <a:r>
                  <a:rPr lang="ko-KR" altLang="en-US" sz="1200" dirty="0">
                    <a:latin typeface="+mn-ea"/>
                  </a:rPr>
                  <a:t>은 </a:t>
                </a:r>
                <a:r>
                  <a:rPr lang="en-US" altLang="ko-KR" sz="1200" dirty="0" err="1">
                    <a:latin typeface="+mn-ea"/>
                  </a:rPr>
                  <a:t>atari</a:t>
                </a:r>
                <a:r>
                  <a:rPr lang="en-US" altLang="ko-KR" sz="1200" dirty="0">
                    <a:latin typeface="+mn-ea"/>
                  </a:rPr>
                  <a:t> </a:t>
                </a:r>
                <a:r>
                  <a:rPr lang="ko-KR" altLang="en-US" sz="1200" dirty="0">
                    <a:latin typeface="+mn-ea"/>
                  </a:rPr>
                  <a:t>문제를 푸는 것이므로 바로 다음 순간의 화면을 </a:t>
                </a:r>
                <a:r>
                  <a:rPr lang="en-US" altLang="ko-KR" sz="1200" dirty="0">
                    <a:latin typeface="+mn-ea"/>
                  </a:rPr>
                  <a:t>CNN</a:t>
                </a:r>
                <a:r>
                  <a:rPr lang="ko-KR" altLang="en-US" sz="1200" dirty="0">
                    <a:latin typeface="+mn-ea"/>
                  </a:rPr>
                  <a:t>으로 인식할 수 있고 그렇게 </a:t>
                </a:r>
                <a:r>
                  <a:rPr lang="en-US" altLang="ko-KR" sz="1200" dirty="0">
                    <a:latin typeface="+mn-ea"/>
                  </a:rPr>
                  <a:t>next state</a:t>
                </a:r>
                <a:r>
                  <a:rPr lang="ko-KR" altLang="en-US" sz="1200" dirty="0">
                    <a:latin typeface="+mn-ea"/>
                  </a:rPr>
                  <a:t>를 정하는 식으로 되어 있다</a:t>
                </a:r>
                <a:r>
                  <a:rPr lang="en-US" altLang="ko-KR" sz="1200" dirty="0">
                    <a:latin typeface="+mn-ea"/>
                  </a:rPr>
                  <a:t>. </a:t>
                </a:r>
                <a:r>
                  <a:rPr lang="ko-KR" altLang="en-US" sz="1200" dirty="0">
                    <a:latin typeface="+mn-ea"/>
                  </a:rPr>
                  <a:t>즉 </a:t>
                </a:r>
                <a:r>
                  <a:rPr lang="en-US" altLang="ko-KR" sz="1200" dirty="0">
                    <a:latin typeface="+mn-ea"/>
                  </a:rPr>
                  <a:t>emulator</a:t>
                </a:r>
                <a:r>
                  <a:rPr lang="ko-KR" altLang="en-US" sz="1200" dirty="0">
                    <a:latin typeface="+mn-ea"/>
                  </a:rPr>
                  <a:t>가 있어서 문제가 없다</a:t>
                </a:r>
                <a:r>
                  <a:rPr lang="en-US" altLang="ko-KR" sz="1200" dirty="0">
                    <a:latin typeface="+mn-ea"/>
                  </a:rPr>
                  <a:t>.</a:t>
                </a:r>
              </a:p>
              <a:p>
                <a:pPr marL="180000" indent="-180000">
                  <a:buFont typeface="Arial" panose="020B0604020202020204" pitchFamily="34" charset="0"/>
                  <a:buChar char="•"/>
                </a:pPr>
                <a:r>
                  <a:rPr lang="en-US" altLang="ko-KR" sz="1200" dirty="0">
                    <a:latin typeface="+mn-ea"/>
                  </a:rPr>
                  <a:t>DDQN </a:t>
                </a:r>
                <a:r>
                  <a:rPr lang="ko-KR" altLang="en-US" sz="1200" dirty="0">
                    <a:latin typeface="+mn-ea"/>
                  </a:rPr>
                  <a:t>논문에서는 </a:t>
                </a:r>
                <a:r>
                  <a:rPr lang="en-US" altLang="ko-KR" sz="1200" dirty="0">
                    <a:latin typeface="+mn-ea"/>
                  </a:rPr>
                  <a:t>cartpole, gripper(</a:t>
                </a:r>
                <a:r>
                  <a:rPr lang="ko-KR" altLang="en-US" sz="1200" dirty="0" err="1">
                    <a:latin typeface="+mn-ea"/>
                  </a:rPr>
                  <a:t>로봇팔</a:t>
                </a:r>
                <a:r>
                  <a:rPr lang="en-US" altLang="ko-KR" sz="1200" dirty="0">
                    <a:latin typeface="+mn-ea"/>
                  </a:rPr>
                  <a:t>), puck striking, locomotion(</a:t>
                </a:r>
                <a:r>
                  <a:rPr lang="ko-KR" altLang="en-US" sz="1200" dirty="0">
                    <a:latin typeface="+mn-ea"/>
                  </a:rPr>
                  <a:t>자율보행</a:t>
                </a:r>
                <a:r>
                  <a:rPr lang="en-US" altLang="ko-KR" sz="1200" dirty="0">
                    <a:latin typeface="+mn-ea"/>
                  </a:rPr>
                  <a:t>) </a:t>
                </a:r>
                <a:r>
                  <a:rPr lang="ko-KR" altLang="en-US" sz="1200" dirty="0">
                    <a:latin typeface="+mn-ea"/>
                  </a:rPr>
                  <a:t>등의 문제를 다뤘고 그때 </a:t>
                </a:r>
                <a:r>
                  <a:rPr lang="en-US" altLang="ko-KR" sz="1200" dirty="0">
                    <a:latin typeface="+mn-ea"/>
                  </a:rPr>
                  <a:t>emulator</a:t>
                </a:r>
                <a:r>
                  <a:rPr lang="ko-KR" altLang="en-US" sz="1200" dirty="0">
                    <a:latin typeface="+mn-ea"/>
                  </a:rPr>
                  <a:t>로서 물리엔진 </a:t>
                </a:r>
                <a:r>
                  <a:rPr lang="en-US" altLang="ko-KR" sz="1200" dirty="0" err="1">
                    <a:latin typeface="+mn-ea"/>
                  </a:rPr>
                  <a:t>MuJoCo</a:t>
                </a:r>
                <a:r>
                  <a:rPr lang="ko-KR" altLang="en-US" sz="1200" dirty="0">
                    <a:latin typeface="+mn-ea"/>
                  </a:rPr>
                  <a:t>를 사용했다고 되어 있다</a:t>
                </a:r>
                <a:r>
                  <a:rPr lang="en-US" altLang="ko-KR" sz="1200" dirty="0">
                    <a:latin typeface="+mn-ea"/>
                  </a:rPr>
                  <a:t>.</a:t>
                </a:r>
              </a:p>
              <a:p>
                <a:pPr marL="180000" indent="-180000">
                  <a:buFont typeface="Arial" panose="020B0604020202020204" pitchFamily="34" charset="0"/>
                  <a:buChar char="•"/>
                </a:pPr>
                <a:r>
                  <a:rPr lang="ko-KR" altLang="en-US" sz="1200" dirty="0">
                    <a:latin typeface="+mn-ea"/>
                  </a:rPr>
                  <a:t>하지만 일반적인 공정 문제에서는</a:t>
                </a:r>
                <a:r>
                  <a:rPr lang="en-US" altLang="ko-KR" sz="1200" dirty="0">
                    <a:latin typeface="+mn-ea"/>
                  </a:rPr>
                  <a:t>, next state</a:t>
                </a:r>
                <a:r>
                  <a:rPr lang="ko-KR" altLang="en-US" sz="1200" dirty="0">
                    <a:latin typeface="+mn-ea"/>
                  </a:rPr>
                  <a:t>는 모든 </a:t>
                </a:r>
                <a:r>
                  <a:rPr lang="en-US" altLang="ko-KR" sz="1200" dirty="0">
                    <a:latin typeface="+mn-ea"/>
                  </a:rPr>
                  <a:t>state</a:t>
                </a:r>
                <a:r>
                  <a:rPr lang="ko-KR" altLang="en-US" sz="1200" dirty="0">
                    <a:latin typeface="+mn-ea"/>
                  </a:rPr>
                  <a:t>를 실시간으로 측정하지 않는 이상 </a:t>
                </a:r>
                <a:r>
                  <a:rPr lang="en-US" altLang="ko-KR" sz="1200" dirty="0">
                    <a:latin typeface="+mn-ea"/>
                  </a:rPr>
                  <a:t>next state</a:t>
                </a:r>
                <a:r>
                  <a:rPr lang="ko-KR" altLang="en-US" sz="1200" dirty="0">
                    <a:latin typeface="+mn-ea"/>
                  </a:rPr>
                  <a:t>를 얻을 수 없다</a:t>
                </a:r>
                <a:r>
                  <a:rPr lang="en-US" altLang="ko-KR" sz="1200" dirty="0">
                    <a:latin typeface="+mn-ea"/>
                  </a:rPr>
                  <a:t>. </a:t>
                </a:r>
                <a:r>
                  <a:rPr lang="ko-KR" altLang="en-US" sz="1200" dirty="0">
                    <a:latin typeface="+mn-ea"/>
                  </a:rPr>
                  <a:t>학습 시에는 </a:t>
                </a:r>
                <a:r>
                  <a:rPr lang="ko-KR" altLang="en-US" sz="1200" dirty="0" err="1">
                    <a:latin typeface="+mn-ea"/>
                  </a:rPr>
                  <a:t>쌓여있는</a:t>
                </a:r>
                <a:r>
                  <a:rPr lang="ko-KR" altLang="en-US" sz="1200" dirty="0">
                    <a:latin typeface="+mn-ea"/>
                  </a:rPr>
                  <a:t> </a:t>
                </a:r>
                <a:r>
                  <a:rPr lang="en-US" altLang="ko-KR" sz="1200" dirty="0">
                    <a:latin typeface="+mn-ea"/>
                  </a:rPr>
                  <a:t>next state</a:t>
                </a:r>
                <a:r>
                  <a:rPr lang="ko-KR" altLang="en-US" sz="1200" dirty="0">
                    <a:latin typeface="+mn-ea"/>
                  </a:rPr>
                  <a:t>를 사용할 수 있겠고</a:t>
                </a:r>
                <a:r>
                  <a:rPr lang="en-US" altLang="ko-KR" sz="1200" dirty="0">
                    <a:latin typeface="+mn-ea"/>
                  </a:rPr>
                  <a:t>, </a:t>
                </a:r>
                <a:r>
                  <a:rPr lang="ko-KR" altLang="en-US" sz="1200" dirty="0">
                    <a:latin typeface="+mn-ea"/>
                  </a:rPr>
                  <a:t>이것이 일정 부분 도움이 될 수 있겠지만</a:t>
                </a:r>
                <a:r>
                  <a:rPr lang="en-US" altLang="ko-KR" sz="1200" dirty="0">
                    <a:latin typeface="+mn-ea"/>
                  </a:rPr>
                  <a:t>, test</a:t>
                </a:r>
                <a:r>
                  <a:rPr lang="ko-KR" altLang="en-US" sz="1200" dirty="0">
                    <a:latin typeface="+mn-ea"/>
                  </a:rPr>
                  <a:t>시에는 가능하지 않다</a:t>
                </a:r>
                <a:r>
                  <a:rPr lang="en-US" altLang="ko-KR" sz="1200" dirty="0">
                    <a:latin typeface="+mn-ea"/>
                  </a:rPr>
                  <a:t>.</a:t>
                </a:r>
              </a:p>
              <a:p>
                <a:endParaRPr lang="ko-KR" altLang="en-US" dirty="0"/>
              </a:p>
            </p:txBody>
          </p:sp>
        </mc:Fallback>
      </mc:AlternateContent>
      <p:sp>
        <p:nvSpPr>
          <p:cNvPr id="4" name="슬라이드 번호 개체 틀 3">
            <a:extLst>
              <a:ext uri="{FF2B5EF4-FFF2-40B4-BE49-F238E27FC236}">
                <a16:creationId xmlns:a16="http://schemas.microsoft.com/office/drawing/2014/main" id="{B84D78BC-0483-B381-BA31-86D6713EAE19}"/>
              </a:ext>
            </a:extLst>
          </p:cNvPr>
          <p:cNvSpPr>
            <a:spLocks noGrp="1"/>
          </p:cNvSpPr>
          <p:nvPr>
            <p:ph type="sldNum" sz="quarter" idx="5"/>
          </p:nvPr>
        </p:nvSpPr>
        <p:spPr/>
        <p:txBody>
          <a:bodyPr/>
          <a:lstStyle/>
          <a:p>
            <a:pPr>
              <a:defRPr/>
            </a:pPr>
            <a:fld id="{79642909-6448-426E-9ED7-EFF6CDC2E25C}" type="slidenum">
              <a:rPr lang="ko-KR" altLang="en-US" smtClean="0"/>
              <a:pPr>
                <a:defRPr/>
              </a:pPr>
              <a:t>8</a:t>
            </a:fld>
            <a:endParaRPr lang="en-US" altLang="ko-KR" dirty="0"/>
          </a:p>
        </p:txBody>
      </p:sp>
    </p:spTree>
    <p:extLst>
      <p:ext uri="{BB962C8B-B14F-4D97-AF65-F5344CB8AC3E}">
        <p14:creationId xmlns:p14="http://schemas.microsoft.com/office/powerpoint/2010/main" val="26010212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DEBEA6-64B0-5BB2-51DC-9C9EA8F124BE}"/>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E3680188-D207-DEF1-81A6-B8BD92387DB7}"/>
              </a:ext>
            </a:extLst>
          </p:cNvPr>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슬라이드 노트 개체 틀 2">
                <a:extLst>
                  <a:ext uri="{FF2B5EF4-FFF2-40B4-BE49-F238E27FC236}">
                    <a16:creationId xmlns:a16="http://schemas.microsoft.com/office/drawing/2014/main" id="{7DFDA49B-514B-C2B3-1893-16CA5DAF55BF}"/>
                  </a:ext>
                </a:extLst>
              </p:cNvPr>
              <p:cNvSpPr>
                <a:spLocks noGrp="1"/>
              </p:cNvSpPr>
              <p:nvPr>
                <p:ph type="body" idx="1"/>
              </p:nvPr>
            </p:nvSpPr>
            <p:spPr/>
            <p:txBody>
              <a:bodyPr/>
              <a:lstStyle/>
              <a:p>
                <a:endParaRPr lang="ko-KR" altLang="en-US" dirty="0"/>
              </a:p>
            </p:txBody>
          </p:sp>
        </mc:Choice>
        <mc:Fallback xmlns="">
          <p:sp>
            <p:nvSpPr>
              <p:cNvPr id="3" name="슬라이드 노트 개체 틀 2">
                <a:extLst>
                  <a:ext uri="{FF2B5EF4-FFF2-40B4-BE49-F238E27FC236}">
                    <a16:creationId xmlns:a16="http://schemas.microsoft.com/office/drawing/2014/main" id="{DA150843-E663-57CD-7577-6F739DE9EB42}"/>
                  </a:ext>
                </a:extLst>
              </p:cNvPr>
              <p:cNvSpPr>
                <a:spLocks noGrp="1"/>
              </p:cNvSpPr>
              <p:nvPr>
                <p:ph type="body" idx="1"/>
              </p:nvPr>
            </p:nvSpPr>
            <p:spPr/>
            <p:txBody>
              <a:bodyPr/>
              <a:lstStyle/>
              <a:p>
                <a:pPr marL="180000" indent="-180000">
                  <a:buFont typeface="Arial" panose="020B0604020202020204" pitchFamily="34" charset="0"/>
                  <a:buChar char="•"/>
                </a:pPr>
                <a:r>
                  <a:rPr lang="en-US" altLang="ko-KR" sz="1200" dirty="0">
                    <a:latin typeface="+mn-ea"/>
                  </a:rPr>
                  <a:t>DQN</a:t>
                </a:r>
                <a:r>
                  <a:rPr lang="ko-KR" altLang="en-US" sz="1200" dirty="0">
                    <a:latin typeface="+mn-ea"/>
                  </a:rPr>
                  <a:t>과</a:t>
                </a:r>
                <a:r>
                  <a:rPr lang="en-US" altLang="ko-KR" sz="1200" dirty="0">
                    <a:latin typeface="+mn-ea"/>
                  </a:rPr>
                  <a:t> DDPG</a:t>
                </a:r>
                <a:r>
                  <a:rPr lang="ko-KR" altLang="en-US" sz="1200" dirty="0">
                    <a:latin typeface="+mn-ea"/>
                  </a:rPr>
                  <a:t>의 </a:t>
                </a:r>
                <a:r>
                  <a:rPr lang="en-US" altLang="ko-KR" sz="1200" dirty="0">
                    <a:latin typeface="+mn-ea"/>
                  </a:rPr>
                  <a:t>pseudo-code</a:t>
                </a:r>
                <a:r>
                  <a:rPr lang="ko-KR" altLang="en-US" sz="1200" dirty="0">
                    <a:latin typeface="+mn-ea"/>
                  </a:rPr>
                  <a:t>에서 </a:t>
                </a:r>
                <a:r>
                  <a:rPr lang="en-US" altLang="ko-KR" sz="1200" i="0" dirty="0">
                    <a:latin typeface="Cambria Math" panose="02040503050406030204" pitchFamily="18" charset="0"/>
                  </a:rPr>
                  <a:t>𝑠’</a:t>
                </a:r>
                <a:r>
                  <a:rPr lang="en-US" altLang="ko-KR" sz="1200" dirty="0">
                    <a:latin typeface="+mn-ea"/>
                  </a:rPr>
                  <a:t> </a:t>
                </a:r>
                <a:r>
                  <a:rPr lang="ko-KR" altLang="en-US" sz="1200" dirty="0">
                    <a:latin typeface="+mn-ea"/>
                  </a:rPr>
                  <a:t>혹은 </a:t>
                </a:r>
                <a:r>
                  <a:rPr lang="en-US" altLang="ko-KR" sz="1200" i="0" dirty="0">
                    <a:latin typeface="Cambria Math" panose="02040503050406030204" pitchFamily="18" charset="0"/>
                  </a:rPr>
                  <a:t>𝑠_(</a:t>
                </a:r>
                <a:r>
                  <a:rPr lang="en-US" altLang="ko-KR" sz="1200" b="0" i="0" dirty="0">
                    <a:latin typeface="Cambria Math" panose="02040503050406030204" pitchFamily="18" charset="0"/>
                  </a:rPr>
                  <a:t>𝑡+1)</a:t>
                </a:r>
                <a:r>
                  <a:rPr lang="ko-KR" altLang="en-US" sz="1200" dirty="0">
                    <a:latin typeface="+mn-ea"/>
                  </a:rPr>
                  <a:t>을 </a:t>
                </a:r>
                <a:r>
                  <a:rPr lang="en-US" altLang="ko-KR" sz="1200" dirty="0">
                    <a:latin typeface="+mn-ea"/>
                  </a:rPr>
                  <a:t>observe</a:t>
                </a:r>
                <a:r>
                  <a:rPr lang="ko-KR" altLang="en-US" sz="1200" dirty="0">
                    <a:latin typeface="+mn-ea"/>
                  </a:rPr>
                  <a:t>한다고 되어 있다</a:t>
                </a:r>
                <a:r>
                  <a:rPr lang="en-US" altLang="ko-KR" sz="1200" dirty="0">
                    <a:latin typeface="+mn-ea"/>
                  </a:rPr>
                  <a:t>. DQN </a:t>
                </a:r>
                <a:r>
                  <a:rPr lang="ko-KR" altLang="en-US" sz="1200" dirty="0">
                    <a:latin typeface="+mn-ea"/>
                  </a:rPr>
                  <a:t>논문에서의 </a:t>
                </a:r>
                <a:r>
                  <a:rPr lang="en-US" altLang="ko-KR" sz="1200" dirty="0">
                    <a:latin typeface="+mn-ea"/>
                  </a:rPr>
                  <a:t>DQN</a:t>
                </a:r>
                <a:r>
                  <a:rPr lang="ko-KR" altLang="en-US" sz="1200" dirty="0">
                    <a:latin typeface="+mn-ea"/>
                  </a:rPr>
                  <a:t>은 </a:t>
                </a:r>
                <a:r>
                  <a:rPr lang="en-US" altLang="ko-KR" sz="1200" dirty="0" err="1">
                    <a:latin typeface="+mn-ea"/>
                  </a:rPr>
                  <a:t>atari</a:t>
                </a:r>
                <a:r>
                  <a:rPr lang="en-US" altLang="ko-KR" sz="1200" dirty="0">
                    <a:latin typeface="+mn-ea"/>
                  </a:rPr>
                  <a:t> </a:t>
                </a:r>
                <a:r>
                  <a:rPr lang="ko-KR" altLang="en-US" sz="1200" dirty="0">
                    <a:latin typeface="+mn-ea"/>
                  </a:rPr>
                  <a:t>문제를 푸는 것이므로 바로 다음 순간의 화면을 </a:t>
                </a:r>
                <a:r>
                  <a:rPr lang="en-US" altLang="ko-KR" sz="1200" dirty="0">
                    <a:latin typeface="+mn-ea"/>
                  </a:rPr>
                  <a:t>CNN</a:t>
                </a:r>
                <a:r>
                  <a:rPr lang="ko-KR" altLang="en-US" sz="1200" dirty="0">
                    <a:latin typeface="+mn-ea"/>
                  </a:rPr>
                  <a:t>으로 인식할 수 있고 그렇게 </a:t>
                </a:r>
                <a:r>
                  <a:rPr lang="en-US" altLang="ko-KR" sz="1200" dirty="0">
                    <a:latin typeface="+mn-ea"/>
                  </a:rPr>
                  <a:t>next state</a:t>
                </a:r>
                <a:r>
                  <a:rPr lang="ko-KR" altLang="en-US" sz="1200" dirty="0">
                    <a:latin typeface="+mn-ea"/>
                  </a:rPr>
                  <a:t>를 정하는 식으로 되어 있다</a:t>
                </a:r>
                <a:r>
                  <a:rPr lang="en-US" altLang="ko-KR" sz="1200" dirty="0">
                    <a:latin typeface="+mn-ea"/>
                  </a:rPr>
                  <a:t>. </a:t>
                </a:r>
                <a:r>
                  <a:rPr lang="ko-KR" altLang="en-US" sz="1200" dirty="0">
                    <a:latin typeface="+mn-ea"/>
                  </a:rPr>
                  <a:t>즉 </a:t>
                </a:r>
                <a:r>
                  <a:rPr lang="en-US" altLang="ko-KR" sz="1200" dirty="0">
                    <a:latin typeface="+mn-ea"/>
                  </a:rPr>
                  <a:t>emulator</a:t>
                </a:r>
                <a:r>
                  <a:rPr lang="ko-KR" altLang="en-US" sz="1200" dirty="0">
                    <a:latin typeface="+mn-ea"/>
                  </a:rPr>
                  <a:t>가 있어서 문제가 없다</a:t>
                </a:r>
                <a:r>
                  <a:rPr lang="en-US" altLang="ko-KR" sz="1200" dirty="0">
                    <a:latin typeface="+mn-ea"/>
                  </a:rPr>
                  <a:t>.</a:t>
                </a:r>
              </a:p>
              <a:p>
                <a:pPr marL="180000" indent="-180000">
                  <a:buFont typeface="Arial" panose="020B0604020202020204" pitchFamily="34" charset="0"/>
                  <a:buChar char="•"/>
                </a:pPr>
                <a:r>
                  <a:rPr lang="en-US" altLang="ko-KR" sz="1200" dirty="0">
                    <a:latin typeface="+mn-ea"/>
                  </a:rPr>
                  <a:t>DDQN </a:t>
                </a:r>
                <a:r>
                  <a:rPr lang="ko-KR" altLang="en-US" sz="1200" dirty="0">
                    <a:latin typeface="+mn-ea"/>
                  </a:rPr>
                  <a:t>논문에서는 </a:t>
                </a:r>
                <a:r>
                  <a:rPr lang="en-US" altLang="ko-KR" sz="1200" dirty="0">
                    <a:latin typeface="+mn-ea"/>
                  </a:rPr>
                  <a:t>cartpole, gripper(</a:t>
                </a:r>
                <a:r>
                  <a:rPr lang="ko-KR" altLang="en-US" sz="1200" dirty="0" err="1">
                    <a:latin typeface="+mn-ea"/>
                  </a:rPr>
                  <a:t>로봇팔</a:t>
                </a:r>
                <a:r>
                  <a:rPr lang="en-US" altLang="ko-KR" sz="1200" dirty="0">
                    <a:latin typeface="+mn-ea"/>
                  </a:rPr>
                  <a:t>), puck striking, locomotion(</a:t>
                </a:r>
                <a:r>
                  <a:rPr lang="ko-KR" altLang="en-US" sz="1200" dirty="0">
                    <a:latin typeface="+mn-ea"/>
                  </a:rPr>
                  <a:t>자율보행</a:t>
                </a:r>
                <a:r>
                  <a:rPr lang="en-US" altLang="ko-KR" sz="1200" dirty="0">
                    <a:latin typeface="+mn-ea"/>
                  </a:rPr>
                  <a:t>) </a:t>
                </a:r>
                <a:r>
                  <a:rPr lang="ko-KR" altLang="en-US" sz="1200" dirty="0">
                    <a:latin typeface="+mn-ea"/>
                  </a:rPr>
                  <a:t>등의 문제를 다뤘고 그때 </a:t>
                </a:r>
                <a:r>
                  <a:rPr lang="en-US" altLang="ko-KR" sz="1200" dirty="0">
                    <a:latin typeface="+mn-ea"/>
                  </a:rPr>
                  <a:t>emulator</a:t>
                </a:r>
                <a:r>
                  <a:rPr lang="ko-KR" altLang="en-US" sz="1200" dirty="0">
                    <a:latin typeface="+mn-ea"/>
                  </a:rPr>
                  <a:t>로서 물리엔진 </a:t>
                </a:r>
                <a:r>
                  <a:rPr lang="en-US" altLang="ko-KR" sz="1200" dirty="0" err="1">
                    <a:latin typeface="+mn-ea"/>
                  </a:rPr>
                  <a:t>MuJoCo</a:t>
                </a:r>
                <a:r>
                  <a:rPr lang="ko-KR" altLang="en-US" sz="1200" dirty="0">
                    <a:latin typeface="+mn-ea"/>
                  </a:rPr>
                  <a:t>를 사용했다고 되어 있다</a:t>
                </a:r>
                <a:r>
                  <a:rPr lang="en-US" altLang="ko-KR" sz="1200" dirty="0">
                    <a:latin typeface="+mn-ea"/>
                  </a:rPr>
                  <a:t>.</a:t>
                </a:r>
              </a:p>
              <a:p>
                <a:pPr marL="180000" indent="-180000">
                  <a:buFont typeface="Arial" panose="020B0604020202020204" pitchFamily="34" charset="0"/>
                  <a:buChar char="•"/>
                </a:pPr>
                <a:r>
                  <a:rPr lang="ko-KR" altLang="en-US" sz="1200" dirty="0">
                    <a:latin typeface="+mn-ea"/>
                  </a:rPr>
                  <a:t>하지만 일반적인 공정 문제에서는</a:t>
                </a:r>
                <a:r>
                  <a:rPr lang="en-US" altLang="ko-KR" sz="1200" dirty="0">
                    <a:latin typeface="+mn-ea"/>
                  </a:rPr>
                  <a:t>, next state</a:t>
                </a:r>
                <a:r>
                  <a:rPr lang="ko-KR" altLang="en-US" sz="1200" dirty="0">
                    <a:latin typeface="+mn-ea"/>
                  </a:rPr>
                  <a:t>는 모든 </a:t>
                </a:r>
                <a:r>
                  <a:rPr lang="en-US" altLang="ko-KR" sz="1200" dirty="0">
                    <a:latin typeface="+mn-ea"/>
                  </a:rPr>
                  <a:t>state</a:t>
                </a:r>
                <a:r>
                  <a:rPr lang="ko-KR" altLang="en-US" sz="1200" dirty="0">
                    <a:latin typeface="+mn-ea"/>
                  </a:rPr>
                  <a:t>를 실시간으로 측정하지 않는 이상 </a:t>
                </a:r>
                <a:r>
                  <a:rPr lang="en-US" altLang="ko-KR" sz="1200" dirty="0">
                    <a:latin typeface="+mn-ea"/>
                  </a:rPr>
                  <a:t>next state</a:t>
                </a:r>
                <a:r>
                  <a:rPr lang="ko-KR" altLang="en-US" sz="1200" dirty="0">
                    <a:latin typeface="+mn-ea"/>
                  </a:rPr>
                  <a:t>를 얻을 수 없다</a:t>
                </a:r>
                <a:r>
                  <a:rPr lang="en-US" altLang="ko-KR" sz="1200" dirty="0">
                    <a:latin typeface="+mn-ea"/>
                  </a:rPr>
                  <a:t>. </a:t>
                </a:r>
                <a:r>
                  <a:rPr lang="ko-KR" altLang="en-US" sz="1200" dirty="0">
                    <a:latin typeface="+mn-ea"/>
                  </a:rPr>
                  <a:t>학습 시에는 </a:t>
                </a:r>
                <a:r>
                  <a:rPr lang="ko-KR" altLang="en-US" sz="1200" dirty="0" err="1">
                    <a:latin typeface="+mn-ea"/>
                  </a:rPr>
                  <a:t>쌓여있는</a:t>
                </a:r>
                <a:r>
                  <a:rPr lang="ko-KR" altLang="en-US" sz="1200" dirty="0">
                    <a:latin typeface="+mn-ea"/>
                  </a:rPr>
                  <a:t> </a:t>
                </a:r>
                <a:r>
                  <a:rPr lang="en-US" altLang="ko-KR" sz="1200" dirty="0">
                    <a:latin typeface="+mn-ea"/>
                  </a:rPr>
                  <a:t>next state</a:t>
                </a:r>
                <a:r>
                  <a:rPr lang="ko-KR" altLang="en-US" sz="1200" dirty="0">
                    <a:latin typeface="+mn-ea"/>
                  </a:rPr>
                  <a:t>를 사용할 수 있겠고</a:t>
                </a:r>
                <a:r>
                  <a:rPr lang="en-US" altLang="ko-KR" sz="1200" dirty="0">
                    <a:latin typeface="+mn-ea"/>
                  </a:rPr>
                  <a:t>, </a:t>
                </a:r>
                <a:r>
                  <a:rPr lang="ko-KR" altLang="en-US" sz="1200" dirty="0">
                    <a:latin typeface="+mn-ea"/>
                  </a:rPr>
                  <a:t>이것이 일정 부분 도움이 될 수 있겠지만</a:t>
                </a:r>
                <a:r>
                  <a:rPr lang="en-US" altLang="ko-KR" sz="1200" dirty="0">
                    <a:latin typeface="+mn-ea"/>
                  </a:rPr>
                  <a:t>, test</a:t>
                </a:r>
                <a:r>
                  <a:rPr lang="ko-KR" altLang="en-US" sz="1200" dirty="0">
                    <a:latin typeface="+mn-ea"/>
                  </a:rPr>
                  <a:t>시에는 가능하지 않다</a:t>
                </a:r>
                <a:r>
                  <a:rPr lang="en-US" altLang="ko-KR" sz="1200" dirty="0">
                    <a:latin typeface="+mn-ea"/>
                  </a:rPr>
                  <a:t>.</a:t>
                </a:r>
              </a:p>
              <a:p>
                <a:endParaRPr lang="ko-KR" altLang="en-US" dirty="0"/>
              </a:p>
            </p:txBody>
          </p:sp>
        </mc:Fallback>
      </mc:AlternateContent>
      <p:sp>
        <p:nvSpPr>
          <p:cNvPr id="4" name="슬라이드 번호 개체 틀 3">
            <a:extLst>
              <a:ext uri="{FF2B5EF4-FFF2-40B4-BE49-F238E27FC236}">
                <a16:creationId xmlns:a16="http://schemas.microsoft.com/office/drawing/2014/main" id="{86B335FF-0323-E073-FBD0-B0F525D8CC21}"/>
              </a:ext>
            </a:extLst>
          </p:cNvPr>
          <p:cNvSpPr>
            <a:spLocks noGrp="1"/>
          </p:cNvSpPr>
          <p:nvPr>
            <p:ph type="sldNum" sz="quarter" idx="5"/>
          </p:nvPr>
        </p:nvSpPr>
        <p:spPr/>
        <p:txBody>
          <a:bodyPr/>
          <a:lstStyle/>
          <a:p>
            <a:pPr>
              <a:defRPr/>
            </a:pPr>
            <a:fld id="{79642909-6448-426E-9ED7-EFF6CDC2E25C}" type="slidenum">
              <a:rPr lang="ko-KR" altLang="en-US" smtClean="0"/>
              <a:pPr>
                <a:defRPr/>
              </a:pPr>
              <a:t>9</a:t>
            </a:fld>
            <a:endParaRPr lang="en-US" altLang="ko-KR" dirty="0"/>
          </a:p>
        </p:txBody>
      </p:sp>
    </p:spTree>
    <p:extLst>
      <p:ext uri="{BB962C8B-B14F-4D97-AF65-F5344CB8AC3E}">
        <p14:creationId xmlns:p14="http://schemas.microsoft.com/office/powerpoint/2010/main" val="5910837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jpe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_표지">
    <p:spTree>
      <p:nvGrpSpPr>
        <p:cNvPr id="1" name=""/>
        <p:cNvGrpSpPr/>
        <p:nvPr/>
      </p:nvGrpSpPr>
      <p:grpSpPr>
        <a:xfrm>
          <a:off x="0" y="0"/>
          <a:ext cx="0" cy="0"/>
          <a:chOff x="0" y="0"/>
          <a:chExt cx="0" cy="0"/>
        </a:xfrm>
      </p:grpSpPr>
      <p:pic>
        <p:nvPicPr>
          <p:cNvPr id="2" name="그림 1"/>
          <p:cNvPicPr>
            <a:picLocks noChangeAspect="1"/>
          </p:cNvPicPr>
          <p:nvPr userDrawn="1"/>
        </p:nvPicPr>
        <p:blipFill>
          <a:blip r:embed="rId2"/>
          <a:stretch>
            <a:fillRect/>
          </a:stretch>
        </p:blipFill>
        <p:spPr>
          <a:xfrm>
            <a:off x="0" y="-1506"/>
            <a:ext cx="9906000" cy="6238875"/>
          </a:xfrm>
          <a:prstGeom prst="rect">
            <a:avLst/>
          </a:prstGeom>
        </p:spPr>
      </p:pic>
      <p:pic>
        <p:nvPicPr>
          <p:cNvPr id="6" name="그림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067285" y="6364091"/>
            <a:ext cx="1722052" cy="396000"/>
          </a:xfrm>
          <a:prstGeom prst="rect">
            <a:avLst/>
          </a:prstGeom>
          <a:solidFill>
            <a:schemeClr val="bg1"/>
          </a:solidFill>
        </p:spPr>
      </p:pic>
      <p:pic>
        <p:nvPicPr>
          <p:cNvPr id="4" name="Picture 8" descr="logo_goodmark_%5b245%5d">
            <a:extLst>
              <a:ext uri="{FF2B5EF4-FFF2-40B4-BE49-F238E27FC236}">
                <a16:creationId xmlns:a16="http://schemas.microsoft.com/office/drawing/2014/main" id="{1934DBAA-C187-4B71-BC05-DBE92E855E79}"/>
              </a:ext>
            </a:extLst>
          </p:cNvPr>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8490520" y="262067"/>
            <a:ext cx="1143000" cy="5715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1240B29-F687-4F45-9708-019B960494DF}">
              <a14:hiddenLine xmlns:a14="http://schemas.microsoft.com/office/drawing/2010/main" w="9525">
                <a:solidFill>
                  <a:srgbClr val="000000"/>
                </a:solidFill>
                <a:miter lim="800000"/>
                <a:headEnd/>
                <a:tailEnd/>
              </a14:hiddenLine>
            </a:ext>
          </a:extLst>
        </p:spPr>
      </p:pic>
      <p:pic>
        <p:nvPicPr>
          <p:cNvPr id="5" name="Picture 17">
            <a:extLst>
              <a:ext uri="{FF2B5EF4-FFF2-40B4-BE49-F238E27FC236}">
                <a16:creationId xmlns:a16="http://schemas.microsoft.com/office/drawing/2014/main" id="{0A8B6B62-1260-49DF-A155-60E5615934C8}"/>
              </a:ext>
            </a:extLst>
          </p:cNvPr>
          <p:cNvPicPr>
            <a:picLocks noChangeAspect="1" noChangeArrowheads="1"/>
          </p:cNvPicPr>
          <p:nvPr userDrawn="1"/>
        </p:nvPicPr>
        <p:blipFill rotWithShape="1">
          <a:blip r:embed="rId5" cstate="print"/>
          <a:srcRect l="959" t="575" r="68657" b="78969"/>
          <a:stretch/>
        </p:blipFill>
        <p:spPr bwMode="auto">
          <a:xfrm>
            <a:off x="7597286" y="260648"/>
            <a:ext cx="647502" cy="57291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8" name="내용 개체 틀 7">
            <a:extLst>
              <a:ext uri="{FF2B5EF4-FFF2-40B4-BE49-F238E27FC236}">
                <a16:creationId xmlns:a16="http://schemas.microsoft.com/office/drawing/2014/main" id="{E34D8AA7-8C6E-4CCA-A0FA-DEF653DF9597}"/>
              </a:ext>
            </a:extLst>
          </p:cNvPr>
          <p:cNvSpPr>
            <a:spLocks noGrp="1"/>
          </p:cNvSpPr>
          <p:nvPr>
            <p:ph sz="quarter" idx="10" hasCustomPrompt="1"/>
          </p:nvPr>
        </p:nvSpPr>
        <p:spPr>
          <a:xfrm>
            <a:off x="1545636" y="1378603"/>
            <a:ext cx="6814729" cy="1216815"/>
          </a:xfrm>
          <a:prstGeom prst="rect">
            <a:avLst/>
          </a:prstGeom>
        </p:spPr>
        <p:txBody>
          <a:bodyPr anchor="ctr"/>
          <a:lstStyle>
            <a:lvl1pPr marL="0" indent="0" algn="ctr" rtl="0" fontAlgn="base" latinLnBrk="1">
              <a:spcBef>
                <a:spcPct val="0"/>
              </a:spcBef>
              <a:spcAft>
                <a:spcPct val="0"/>
              </a:spcAft>
              <a:buNone/>
              <a:defRPr kumimoji="1" lang="ko-KR" altLang="en-US" sz="3600" b="1" kern="1200" dirty="0" smtClean="0">
                <a:solidFill>
                  <a:schemeClr val="bg1"/>
                </a:solidFill>
                <a:latin typeface="맑은 고딕" panose="020B0503020000020004" pitchFamily="50" charset="-127"/>
                <a:ea typeface="맑은 고딕" panose="020B0503020000020004" pitchFamily="50" charset="-127"/>
                <a:cs typeface="+mn-cs"/>
                <a:sym typeface="Wingdings" pitchFamily="2" charset="2"/>
              </a:defRPr>
            </a:lvl1pPr>
            <a:lvl2pPr algn="ctr" rtl="0" fontAlgn="base" latinLnBrk="1">
              <a:spcBef>
                <a:spcPct val="0"/>
              </a:spcBef>
              <a:spcAft>
                <a:spcPct val="0"/>
              </a:spcAft>
              <a:defRPr kumimoji="1" lang="ko-KR" altLang="en-US" sz="3600" b="1" kern="1200" dirty="0" smtClean="0">
                <a:solidFill>
                  <a:schemeClr val="bg1"/>
                </a:solidFill>
                <a:latin typeface="맑은 고딕" panose="020B0503020000020004" pitchFamily="50" charset="-127"/>
                <a:ea typeface="맑은 고딕" panose="020B0503020000020004" pitchFamily="50" charset="-127"/>
                <a:cs typeface="+mn-cs"/>
                <a:sym typeface="Wingdings" pitchFamily="2" charset="2"/>
              </a:defRPr>
            </a:lvl2pPr>
            <a:lvl3pPr algn="ctr" rtl="0" fontAlgn="base" latinLnBrk="1">
              <a:spcBef>
                <a:spcPct val="0"/>
              </a:spcBef>
              <a:spcAft>
                <a:spcPct val="0"/>
              </a:spcAft>
              <a:defRPr kumimoji="1" lang="ko-KR" altLang="en-US" sz="3600" b="1" kern="1200" dirty="0" smtClean="0">
                <a:solidFill>
                  <a:schemeClr val="bg1"/>
                </a:solidFill>
                <a:latin typeface="맑은 고딕" panose="020B0503020000020004" pitchFamily="50" charset="-127"/>
                <a:ea typeface="맑은 고딕" panose="020B0503020000020004" pitchFamily="50" charset="-127"/>
                <a:cs typeface="+mn-cs"/>
                <a:sym typeface="Wingdings" pitchFamily="2" charset="2"/>
              </a:defRPr>
            </a:lvl3pPr>
            <a:lvl4pPr algn="ctr" rtl="0" fontAlgn="base" latinLnBrk="1">
              <a:spcBef>
                <a:spcPct val="0"/>
              </a:spcBef>
              <a:spcAft>
                <a:spcPct val="0"/>
              </a:spcAft>
              <a:defRPr kumimoji="1" lang="ko-KR" altLang="en-US" sz="3600" b="1" kern="1200" dirty="0" smtClean="0">
                <a:solidFill>
                  <a:schemeClr val="bg1"/>
                </a:solidFill>
                <a:latin typeface="맑은 고딕" panose="020B0503020000020004" pitchFamily="50" charset="-127"/>
                <a:ea typeface="맑은 고딕" panose="020B0503020000020004" pitchFamily="50" charset="-127"/>
                <a:cs typeface="+mn-cs"/>
                <a:sym typeface="Wingdings" pitchFamily="2" charset="2"/>
              </a:defRPr>
            </a:lvl4pPr>
            <a:lvl5pPr algn="ctr" rtl="0" fontAlgn="base" latinLnBrk="1">
              <a:spcBef>
                <a:spcPct val="0"/>
              </a:spcBef>
              <a:spcAft>
                <a:spcPct val="0"/>
              </a:spcAft>
              <a:defRPr kumimoji="1" lang="ko-KR" altLang="en-US" sz="3600" b="1" kern="1200" dirty="0">
                <a:solidFill>
                  <a:schemeClr val="bg1"/>
                </a:solidFill>
                <a:latin typeface="맑은 고딕" panose="020B0503020000020004" pitchFamily="50" charset="-127"/>
                <a:ea typeface="맑은 고딕" panose="020B0503020000020004" pitchFamily="50" charset="-127"/>
                <a:cs typeface="+mn-cs"/>
                <a:sym typeface="Wingdings" pitchFamily="2" charset="2"/>
              </a:defRPr>
            </a:lvl5pPr>
          </a:lstStyle>
          <a:p>
            <a:pPr lvl="0"/>
            <a:r>
              <a:rPr lang="ko-KR" altLang="en-US" dirty="0"/>
              <a:t>제목 입력</a:t>
            </a:r>
          </a:p>
        </p:txBody>
      </p:sp>
      <p:sp>
        <p:nvSpPr>
          <p:cNvPr id="11" name="텍스트 개체 틀 10">
            <a:extLst>
              <a:ext uri="{FF2B5EF4-FFF2-40B4-BE49-F238E27FC236}">
                <a16:creationId xmlns:a16="http://schemas.microsoft.com/office/drawing/2014/main" id="{BF9C7C0F-DB1B-4BE9-9142-410B314C4B41}"/>
              </a:ext>
            </a:extLst>
          </p:cNvPr>
          <p:cNvSpPr>
            <a:spLocks noGrp="1"/>
          </p:cNvSpPr>
          <p:nvPr>
            <p:ph type="body" sz="quarter" idx="11" hasCustomPrompt="1"/>
          </p:nvPr>
        </p:nvSpPr>
        <p:spPr>
          <a:xfrm>
            <a:off x="6674269" y="4509119"/>
            <a:ext cx="2586181" cy="970278"/>
          </a:xfrm>
          <a:prstGeom prst="rect">
            <a:avLst/>
          </a:prstGeom>
        </p:spPr>
        <p:txBody>
          <a:bodyPr anchor="ctr"/>
          <a:lstStyle>
            <a:lvl1pPr marL="0" indent="0" algn="r" rtl="0" fontAlgn="base" latinLnBrk="1">
              <a:spcBef>
                <a:spcPct val="0"/>
              </a:spcBef>
              <a:spcAft>
                <a:spcPct val="0"/>
              </a:spcAft>
              <a:buNone/>
              <a:defRPr kumimoji="1" lang="ko-KR" altLang="en-US" sz="2400" b="1" kern="1200" dirty="0">
                <a:solidFill>
                  <a:schemeClr val="bg1"/>
                </a:solidFill>
                <a:latin typeface="+mn-ea"/>
                <a:ea typeface="+mn-ea"/>
                <a:cs typeface="Open Sans" panose="020B0606030504020204" pitchFamily="34" charset="0"/>
                <a:sym typeface="Wingdings" pitchFamily="2" charset="2"/>
              </a:defRPr>
            </a:lvl1pPr>
          </a:lstStyle>
          <a:p>
            <a:pPr lvl="0"/>
            <a:r>
              <a:rPr lang="en-US" altLang="ko-KR" dirty="0"/>
              <a:t>202y. mm. dd </a:t>
            </a:r>
            <a:r>
              <a:rPr lang="ko-KR" altLang="en-US" dirty="0"/>
              <a:t>담당자</a:t>
            </a:r>
            <a:r>
              <a:rPr lang="en-US" altLang="ko-KR" dirty="0"/>
              <a:t>/</a:t>
            </a:r>
            <a:r>
              <a:rPr lang="ko-KR" altLang="en-US" dirty="0"/>
              <a:t>직급</a:t>
            </a:r>
          </a:p>
        </p:txBody>
      </p:sp>
      <p:sp>
        <p:nvSpPr>
          <p:cNvPr id="13" name="텍스트 개체 틀 10">
            <a:extLst>
              <a:ext uri="{FF2B5EF4-FFF2-40B4-BE49-F238E27FC236}">
                <a16:creationId xmlns:a16="http://schemas.microsoft.com/office/drawing/2014/main" id="{59E7B7E7-9C05-4667-885B-AB8295A96972}"/>
              </a:ext>
            </a:extLst>
          </p:cNvPr>
          <p:cNvSpPr>
            <a:spLocks noGrp="1"/>
          </p:cNvSpPr>
          <p:nvPr>
            <p:ph type="body" sz="quarter" idx="12" hasCustomPrompt="1"/>
          </p:nvPr>
        </p:nvSpPr>
        <p:spPr>
          <a:xfrm>
            <a:off x="165381" y="6356345"/>
            <a:ext cx="2137340" cy="411493"/>
          </a:xfrm>
          <a:prstGeom prst="rect">
            <a:avLst/>
          </a:prstGeom>
        </p:spPr>
        <p:txBody>
          <a:bodyPr anchor="ctr"/>
          <a:lstStyle>
            <a:lvl1pPr marL="0" indent="0" algn="ctr" rtl="0" fontAlgn="base" latinLnBrk="1">
              <a:spcBef>
                <a:spcPct val="0"/>
              </a:spcBef>
              <a:spcAft>
                <a:spcPct val="0"/>
              </a:spcAft>
              <a:buNone/>
              <a:defRPr kumimoji="1" lang="ko-KR" altLang="en-US" sz="1800" b="1" kern="1200" dirty="0">
                <a:solidFill>
                  <a:schemeClr val="tx1"/>
                </a:solidFill>
                <a:latin typeface="+mn-ea"/>
                <a:ea typeface="+mn-ea"/>
                <a:cs typeface="Open Sans" panose="020B0606030504020204" pitchFamily="34" charset="0"/>
                <a:sym typeface="Wingdings" pitchFamily="2" charset="2"/>
              </a:defRPr>
            </a:lvl1pPr>
          </a:lstStyle>
          <a:p>
            <a:pPr lvl="0"/>
            <a:r>
              <a:rPr lang="ko-KR" altLang="en-US" dirty="0"/>
              <a:t>대상 업체 로고</a:t>
            </a:r>
            <a:endParaRPr lang="en-US" altLang="ko-KR" dirty="0"/>
          </a:p>
          <a:p>
            <a:pPr lvl="0"/>
            <a:r>
              <a:rPr lang="en-US" altLang="ko-KR" dirty="0"/>
              <a:t>*</a:t>
            </a:r>
            <a:r>
              <a:rPr lang="ko-KR" altLang="en-US" dirty="0"/>
              <a:t>없을 시 무시</a:t>
            </a:r>
          </a:p>
        </p:txBody>
      </p:sp>
    </p:spTree>
    <p:extLst>
      <p:ext uri="{BB962C8B-B14F-4D97-AF65-F5344CB8AC3E}">
        <p14:creationId xmlns:p14="http://schemas.microsoft.com/office/powerpoint/2010/main" val="12977840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목차">
    <p:spTree>
      <p:nvGrpSpPr>
        <p:cNvPr id="1" name=""/>
        <p:cNvGrpSpPr/>
        <p:nvPr/>
      </p:nvGrpSpPr>
      <p:grpSpPr>
        <a:xfrm>
          <a:off x="0" y="0"/>
          <a:ext cx="0" cy="0"/>
          <a:chOff x="0" y="0"/>
          <a:chExt cx="0" cy="0"/>
        </a:xfrm>
      </p:grpSpPr>
      <p:pic>
        <p:nvPicPr>
          <p:cNvPr id="2" name="그림 1"/>
          <p:cNvPicPr>
            <a:picLocks noChangeAspect="1"/>
          </p:cNvPicPr>
          <p:nvPr userDrawn="1"/>
        </p:nvPicPr>
        <p:blipFill>
          <a:blip r:embed="rId2"/>
          <a:stretch>
            <a:fillRect/>
          </a:stretch>
        </p:blipFill>
        <p:spPr>
          <a:xfrm>
            <a:off x="0" y="1494"/>
            <a:ext cx="9906000" cy="942975"/>
          </a:xfrm>
          <a:prstGeom prst="rect">
            <a:avLst/>
          </a:prstGeom>
        </p:spPr>
      </p:pic>
      <p:pic>
        <p:nvPicPr>
          <p:cNvPr id="6" name="그림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70652" y="6427458"/>
            <a:ext cx="1252399" cy="288000"/>
          </a:xfrm>
          <a:prstGeom prst="rect">
            <a:avLst/>
          </a:prstGeom>
        </p:spPr>
      </p:pic>
      <p:sp>
        <p:nvSpPr>
          <p:cNvPr id="4" name="텍스트 개체 틀 2">
            <a:extLst>
              <a:ext uri="{FF2B5EF4-FFF2-40B4-BE49-F238E27FC236}">
                <a16:creationId xmlns:a16="http://schemas.microsoft.com/office/drawing/2014/main" id="{F2EC38CF-E0DA-4E4F-8879-1DB4A59C6FEA}"/>
              </a:ext>
            </a:extLst>
          </p:cNvPr>
          <p:cNvSpPr txBox="1">
            <a:spLocks/>
          </p:cNvSpPr>
          <p:nvPr userDrawn="1"/>
        </p:nvSpPr>
        <p:spPr>
          <a:xfrm>
            <a:off x="554082" y="188574"/>
            <a:ext cx="8797837" cy="568815"/>
          </a:xfrm>
          <a:prstGeom prst="rect">
            <a:avLst/>
          </a:prstGeom>
        </p:spPr>
        <p:txBody>
          <a:bodyPr vert="horz" lIns="91440" tIns="45720" rIns="91440" bIns="45720" rtlCol="0">
            <a:noAutofit/>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altLang="ko-KR" b="1" dirty="0">
                <a:solidFill>
                  <a:schemeClr val="bg1"/>
                </a:solidFill>
                <a:latin typeface="+mn-ea"/>
                <a:cs typeface="한컴돋움" pitchFamily="18" charset="2"/>
              </a:rPr>
              <a:t>CONTENTS</a:t>
            </a:r>
            <a:endParaRPr lang="ko-KR" altLang="en-US" b="1" dirty="0">
              <a:solidFill>
                <a:schemeClr val="bg1"/>
              </a:solidFill>
              <a:latin typeface="+mn-ea"/>
              <a:cs typeface="한컴돋움" pitchFamily="18" charset="2"/>
            </a:endParaRPr>
          </a:p>
        </p:txBody>
      </p:sp>
      <p:sp>
        <p:nvSpPr>
          <p:cNvPr id="7" name="텍스트 개체 틀 6">
            <a:extLst>
              <a:ext uri="{FF2B5EF4-FFF2-40B4-BE49-F238E27FC236}">
                <a16:creationId xmlns:a16="http://schemas.microsoft.com/office/drawing/2014/main" id="{C3C314B1-2864-4E0A-A4EA-09072E8A1F86}"/>
              </a:ext>
            </a:extLst>
          </p:cNvPr>
          <p:cNvSpPr>
            <a:spLocks noGrp="1"/>
          </p:cNvSpPr>
          <p:nvPr>
            <p:ph type="body" sz="quarter" idx="10" hasCustomPrompt="1"/>
          </p:nvPr>
        </p:nvSpPr>
        <p:spPr>
          <a:xfrm>
            <a:off x="3122091" y="1997810"/>
            <a:ext cx="4733230" cy="3571718"/>
          </a:xfrm>
          <a:prstGeom prst="rect">
            <a:avLst/>
          </a:prstGeom>
        </p:spPr>
        <p:txBody>
          <a:bodyPr anchor="t"/>
          <a:lstStyle>
            <a:lvl1pPr marL="360363" indent="-360363" algn="l" rtl="0" fontAlgn="base" latinLnBrk="1">
              <a:lnSpc>
                <a:spcPct val="150000"/>
              </a:lnSpc>
              <a:spcBef>
                <a:spcPts val="600"/>
              </a:spcBef>
              <a:spcAft>
                <a:spcPts val="600"/>
              </a:spcAft>
              <a:buFont typeface="+mj-lt"/>
              <a:buAutoNum type="romanUcPeriod"/>
              <a:defRPr kumimoji="1" lang="ko-KR" altLang="en-US" sz="2800" b="1" kern="1200" dirty="0">
                <a:solidFill>
                  <a:schemeClr val="accent1">
                    <a:lumMod val="75000"/>
                  </a:schemeClr>
                </a:solidFill>
                <a:latin typeface="맑은 고딕" panose="020B0503020000020004" pitchFamily="50" charset="-127"/>
                <a:ea typeface="맑은 고딕" panose="020B0503020000020004" pitchFamily="50" charset="-127"/>
                <a:cs typeface="+mn-cs"/>
                <a:sym typeface="Wingdings" pitchFamily="2" charset="2"/>
              </a:defRPr>
            </a:lvl1pPr>
            <a:lvl2pPr marL="1028700" indent="-571500">
              <a:buFont typeface="+mj-lt"/>
              <a:buAutoNum type="romanUcPeriod"/>
              <a:defRPr/>
            </a:lvl2pPr>
            <a:lvl3pPr marL="1428750" indent="-514350">
              <a:buFont typeface="+mj-lt"/>
              <a:buAutoNum type="romanUcPeriod"/>
              <a:defRPr/>
            </a:lvl3pPr>
            <a:lvl4pPr marL="1885950" indent="-514350">
              <a:buFont typeface="+mj-lt"/>
              <a:buAutoNum type="romanUcPeriod"/>
              <a:defRPr/>
            </a:lvl4pPr>
            <a:lvl5pPr marL="2343150" indent="-514350">
              <a:buFont typeface="+mj-lt"/>
              <a:buAutoNum type="romanUcPeriod"/>
              <a:defRPr/>
            </a:lvl5pPr>
          </a:lstStyle>
          <a:p>
            <a:pPr lvl="0"/>
            <a:r>
              <a:rPr lang="ko-KR" altLang="en-US" dirty="0"/>
              <a:t>챕터 제목</a:t>
            </a:r>
            <a:endParaRPr lang="en-US" altLang="ko-KR" dirty="0"/>
          </a:p>
        </p:txBody>
      </p:sp>
    </p:spTree>
    <p:extLst>
      <p:ext uri="{BB962C8B-B14F-4D97-AF65-F5344CB8AC3E}">
        <p14:creationId xmlns:p14="http://schemas.microsoft.com/office/powerpoint/2010/main" val="41016675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세부목차">
    <p:spTree>
      <p:nvGrpSpPr>
        <p:cNvPr id="1" name=""/>
        <p:cNvGrpSpPr/>
        <p:nvPr/>
      </p:nvGrpSpPr>
      <p:grpSpPr>
        <a:xfrm>
          <a:off x="0" y="0"/>
          <a:ext cx="0" cy="0"/>
          <a:chOff x="0" y="0"/>
          <a:chExt cx="0" cy="0"/>
        </a:xfrm>
      </p:grpSpPr>
      <p:pic>
        <p:nvPicPr>
          <p:cNvPr id="2" name="그림 1"/>
          <p:cNvPicPr>
            <a:picLocks noChangeAspect="1"/>
          </p:cNvPicPr>
          <p:nvPr userDrawn="1"/>
        </p:nvPicPr>
        <p:blipFill>
          <a:blip r:embed="rId2"/>
          <a:stretch>
            <a:fillRect/>
          </a:stretch>
        </p:blipFill>
        <p:spPr>
          <a:xfrm>
            <a:off x="1700" y="0"/>
            <a:ext cx="1952625" cy="6858000"/>
          </a:xfrm>
          <a:prstGeom prst="rect">
            <a:avLst/>
          </a:prstGeom>
        </p:spPr>
      </p:pic>
      <p:pic>
        <p:nvPicPr>
          <p:cNvPr id="7" name="그림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70652" y="6427458"/>
            <a:ext cx="1252399" cy="288000"/>
          </a:xfrm>
          <a:prstGeom prst="rect">
            <a:avLst/>
          </a:prstGeom>
        </p:spPr>
      </p:pic>
      <p:sp>
        <p:nvSpPr>
          <p:cNvPr id="8" name="직사각형 7">
            <a:extLst>
              <a:ext uri="{FF2B5EF4-FFF2-40B4-BE49-F238E27FC236}">
                <a16:creationId xmlns:a16="http://schemas.microsoft.com/office/drawing/2014/main" id="{1F2CE6CF-FA78-495B-9442-39017B283AB8}"/>
              </a:ext>
            </a:extLst>
          </p:cNvPr>
          <p:cNvSpPr/>
          <p:nvPr userDrawn="1"/>
        </p:nvSpPr>
        <p:spPr bwMode="auto">
          <a:xfrm>
            <a:off x="2661084" y="1266012"/>
            <a:ext cx="5909568" cy="702000"/>
          </a:xfrm>
          <a:prstGeom prst="rect">
            <a:avLst/>
          </a:prstGeom>
          <a:noFill/>
          <a:ln w="3175">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ts val="1400"/>
              </a:lnSpc>
            </a:pPr>
            <a:endParaRPr lang="en-US" altLang="ko-KR" sz="900" dirty="0">
              <a:solidFill>
                <a:schemeClr val="tx1"/>
              </a:solidFill>
              <a:latin typeface="+mn-ea"/>
            </a:endParaRPr>
          </a:p>
        </p:txBody>
      </p:sp>
      <p:sp>
        <p:nvSpPr>
          <p:cNvPr id="4" name="텍스트 개체 틀 3">
            <a:extLst>
              <a:ext uri="{FF2B5EF4-FFF2-40B4-BE49-F238E27FC236}">
                <a16:creationId xmlns:a16="http://schemas.microsoft.com/office/drawing/2014/main" id="{54E7EA2D-A154-446D-A624-452F1F9623A3}"/>
              </a:ext>
            </a:extLst>
          </p:cNvPr>
          <p:cNvSpPr>
            <a:spLocks noGrp="1"/>
          </p:cNvSpPr>
          <p:nvPr>
            <p:ph type="body" sz="quarter" idx="10" hasCustomPrompt="1"/>
          </p:nvPr>
        </p:nvSpPr>
        <p:spPr>
          <a:xfrm>
            <a:off x="2771916" y="1407161"/>
            <a:ext cx="4953000" cy="419702"/>
          </a:xfrm>
          <a:prstGeom prst="rect">
            <a:avLst/>
          </a:prstGeom>
        </p:spPr>
        <p:txBody>
          <a:bodyPr anchor="ctr"/>
          <a:lstStyle>
            <a:lvl1pPr marL="0" indent="0">
              <a:buNone/>
              <a:defRPr kumimoji="1" lang="ko-KR" altLang="en-US" sz="2400" b="1" kern="1200" dirty="0">
                <a:solidFill>
                  <a:schemeClr val="accent1">
                    <a:lumMod val="75000"/>
                  </a:schemeClr>
                </a:solidFill>
                <a:latin typeface="맑은 고딕" panose="020B0503020000020004" pitchFamily="50" charset="-127"/>
                <a:ea typeface="맑은 고딕" panose="020B0503020000020004" pitchFamily="50" charset="-127"/>
                <a:cs typeface="+mn-cs"/>
                <a:sym typeface="Wingdings" pitchFamily="2" charset="2"/>
              </a:defRPr>
            </a:lvl1pPr>
          </a:lstStyle>
          <a:p>
            <a:pPr lvl="0"/>
            <a:r>
              <a:rPr lang="en-US" altLang="ko-KR" dirty="0"/>
              <a:t>I. </a:t>
            </a:r>
            <a:r>
              <a:rPr lang="ko-KR" altLang="en-US" dirty="0"/>
              <a:t>챕터 제목</a:t>
            </a:r>
          </a:p>
        </p:txBody>
      </p:sp>
      <p:sp>
        <p:nvSpPr>
          <p:cNvPr id="11" name="텍스트 개체 틀 10">
            <a:extLst>
              <a:ext uri="{FF2B5EF4-FFF2-40B4-BE49-F238E27FC236}">
                <a16:creationId xmlns:a16="http://schemas.microsoft.com/office/drawing/2014/main" id="{D2AF3831-91CA-4478-A2C9-FA92065CC98D}"/>
              </a:ext>
            </a:extLst>
          </p:cNvPr>
          <p:cNvSpPr>
            <a:spLocks noGrp="1"/>
          </p:cNvSpPr>
          <p:nvPr>
            <p:ph type="body" sz="quarter" idx="11" hasCustomPrompt="1"/>
          </p:nvPr>
        </p:nvSpPr>
        <p:spPr>
          <a:xfrm>
            <a:off x="3063405" y="2295122"/>
            <a:ext cx="4507345" cy="914400"/>
          </a:xfrm>
          <a:prstGeom prst="rect">
            <a:avLst/>
          </a:prstGeom>
        </p:spPr>
        <p:txBody>
          <a:bodyPr/>
          <a:lstStyle>
            <a:lvl1pPr marL="342900" indent="-342900" algn="l" rtl="0" eaLnBrk="0" fontAlgn="base" latinLnBrk="0" hangingPunct="0">
              <a:lnSpc>
                <a:spcPct val="150000"/>
              </a:lnSpc>
              <a:spcBef>
                <a:spcPts val="600"/>
              </a:spcBef>
              <a:spcAft>
                <a:spcPct val="0"/>
              </a:spcAft>
              <a:buAutoNum type="arabicPeriod"/>
              <a:defRPr kumimoji="1" lang="ko-KR" altLang="en-US" sz="2000" b="1" kern="1200" dirty="0">
                <a:solidFill>
                  <a:srgbClr val="333333"/>
                </a:solidFill>
                <a:latin typeface="맑은 고딕" pitchFamily="50" charset="-127"/>
                <a:ea typeface="맑은 고딕" pitchFamily="50" charset="-127"/>
                <a:cs typeface="+mn-cs"/>
                <a:sym typeface="Wingdings" pitchFamily="2" charset="2"/>
              </a:defRPr>
            </a:lvl1pPr>
          </a:lstStyle>
          <a:p>
            <a:pPr lvl="0"/>
            <a:r>
              <a:rPr lang="ko-KR" altLang="en-US" dirty="0"/>
              <a:t>주제</a:t>
            </a:r>
          </a:p>
        </p:txBody>
      </p:sp>
    </p:spTree>
    <p:extLst>
      <p:ext uri="{BB962C8B-B14F-4D97-AF65-F5344CB8AC3E}">
        <p14:creationId xmlns:p14="http://schemas.microsoft.com/office/powerpoint/2010/main" val="34145478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내용">
    <p:spTree>
      <p:nvGrpSpPr>
        <p:cNvPr id="1" name=""/>
        <p:cNvGrpSpPr/>
        <p:nvPr/>
      </p:nvGrpSpPr>
      <p:grpSpPr>
        <a:xfrm>
          <a:off x="0" y="0"/>
          <a:ext cx="0" cy="0"/>
          <a:chOff x="0" y="0"/>
          <a:chExt cx="0" cy="0"/>
        </a:xfrm>
      </p:grpSpPr>
      <p:sp>
        <p:nvSpPr>
          <p:cNvPr id="5" name="Text Box 1068"/>
          <p:cNvSpPr txBox="1">
            <a:spLocks noChangeArrowheads="1"/>
          </p:cNvSpPr>
          <p:nvPr userDrawn="1"/>
        </p:nvSpPr>
        <p:spPr bwMode="auto">
          <a:xfrm>
            <a:off x="-1513" y="6613337"/>
            <a:ext cx="4162425" cy="200039"/>
          </a:xfrm>
          <a:prstGeom prst="rect">
            <a:avLst/>
          </a:prstGeom>
          <a:noFill/>
          <a:ln w="9525">
            <a:noFill/>
            <a:miter lim="800000"/>
            <a:headEnd/>
            <a:tailEnd/>
          </a:ln>
          <a:effectLst/>
        </p:spPr>
        <p:txBody>
          <a:bodyPr wrap="square" lIns="91423" tIns="45712" rIns="91423" bIns="45712">
            <a:spAutoFit/>
          </a:bodyPr>
          <a:lstStyle/>
          <a:p>
            <a:pPr eaLnBrk="0" latinLnBrk="0" hangingPunct="0">
              <a:defRPr/>
            </a:pPr>
            <a:r>
              <a:rPr kumimoji="0" lang="ko-KR" altLang="en-US" sz="700" b="0" i="0" dirty="0">
                <a:latin typeface="맑은 고딕"/>
                <a:ea typeface="맑은 고딕"/>
              </a:rPr>
              <a:t>  </a:t>
            </a:r>
            <a:r>
              <a:rPr kumimoji="0" lang="en-US" altLang="ko-KR" sz="700" b="0" i="0" dirty="0">
                <a:latin typeface="맑은 고딕"/>
                <a:ea typeface="맑은 고딕"/>
              </a:rPr>
              <a:t>Copyright 2024. ECMiner</a:t>
            </a:r>
            <a:r>
              <a:rPr kumimoji="0" lang="en-US" altLang="ko-KR" sz="700" b="0" i="0" baseline="0" dirty="0">
                <a:latin typeface="맑은 고딕"/>
                <a:ea typeface="맑은 고딕"/>
              </a:rPr>
              <a:t> Co., Ltd. a</a:t>
            </a:r>
            <a:r>
              <a:rPr kumimoji="0" lang="en-US" altLang="ko-KR" sz="700" b="0" i="0" dirty="0">
                <a:latin typeface="맑은 고딕"/>
                <a:ea typeface="맑은 고딕"/>
              </a:rPr>
              <a:t>ll rights reserved.</a:t>
            </a:r>
          </a:p>
        </p:txBody>
      </p:sp>
      <p:sp>
        <p:nvSpPr>
          <p:cNvPr id="7" name="Rectangle 6"/>
          <p:cNvSpPr>
            <a:spLocks noChangeArrowheads="1"/>
          </p:cNvSpPr>
          <p:nvPr userDrawn="1"/>
        </p:nvSpPr>
        <p:spPr bwMode="auto">
          <a:xfrm>
            <a:off x="4797199" y="6597352"/>
            <a:ext cx="311602" cy="195814"/>
          </a:xfrm>
          <a:prstGeom prst="rect">
            <a:avLst/>
          </a:prstGeom>
          <a:noFill/>
          <a:ln w="9525" algn="ctr">
            <a:noFill/>
            <a:miter lim="800000"/>
            <a:headEnd/>
            <a:tailEnd/>
          </a:ln>
          <a:effectLst>
            <a:prstShdw prst="shdw17" dist="17961" dir="13500000">
              <a:schemeClr val="bg2"/>
            </a:prstShdw>
          </a:effectLst>
        </p:spPr>
        <p:txBody>
          <a:bodyPr wrap="none" lIns="90000" tIns="36000" rIns="90000" bIns="36000">
            <a:spAutoFit/>
          </a:bodyPr>
          <a:lstStyle/>
          <a:p>
            <a:pPr algn="ctr">
              <a:defRPr/>
            </a:pPr>
            <a:fld id="{222CA80C-32BB-49ED-A851-5BF43CB034FC}" type="slidenum">
              <a:rPr lang="ko-KR" altLang="en-US" sz="800" b="0">
                <a:solidFill>
                  <a:prstClr val="black"/>
                </a:solidFill>
                <a:latin typeface="+mn-ea"/>
                <a:ea typeface="+mn-ea"/>
              </a:rPr>
              <a:pPr algn="ctr">
                <a:defRPr/>
              </a:pPr>
              <a:t>‹#›</a:t>
            </a:fld>
            <a:endParaRPr lang="en-US" altLang="ko-KR" sz="800" b="0" dirty="0">
              <a:solidFill>
                <a:prstClr val="black"/>
              </a:solidFill>
              <a:latin typeface="+mn-ea"/>
              <a:ea typeface="+mn-ea"/>
            </a:endParaRPr>
          </a:p>
        </p:txBody>
      </p:sp>
      <p:pic>
        <p:nvPicPr>
          <p:cNvPr id="3" name="그림 2"/>
          <p:cNvPicPr>
            <a:picLocks noChangeAspect="1"/>
          </p:cNvPicPr>
          <p:nvPr userDrawn="1"/>
        </p:nvPicPr>
        <p:blipFill>
          <a:blip r:embed="rId2"/>
          <a:stretch>
            <a:fillRect/>
          </a:stretch>
        </p:blipFill>
        <p:spPr>
          <a:xfrm>
            <a:off x="0" y="1494"/>
            <a:ext cx="9906000" cy="561975"/>
          </a:xfrm>
          <a:prstGeom prst="rect">
            <a:avLst/>
          </a:prstGeom>
        </p:spPr>
      </p:pic>
      <p:pic>
        <p:nvPicPr>
          <p:cNvPr id="8" name="그림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840822" y="6579514"/>
            <a:ext cx="939299" cy="216000"/>
          </a:xfrm>
          <a:prstGeom prst="rect">
            <a:avLst/>
          </a:prstGeom>
        </p:spPr>
      </p:pic>
      <p:sp>
        <p:nvSpPr>
          <p:cNvPr id="14" name="텍스트 개체 틀 19">
            <a:extLst>
              <a:ext uri="{FF2B5EF4-FFF2-40B4-BE49-F238E27FC236}">
                <a16:creationId xmlns:a16="http://schemas.microsoft.com/office/drawing/2014/main" id="{6BEA6CC4-7B5D-42C1-89CC-4D5372474DEF}"/>
              </a:ext>
            </a:extLst>
          </p:cNvPr>
          <p:cNvSpPr>
            <a:spLocks noGrp="1"/>
          </p:cNvSpPr>
          <p:nvPr>
            <p:ph type="body" sz="quarter" idx="10" hasCustomPrompt="1"/>
          </p:nvPr>
        </p:nvSpPr>
        <p:spPr>
          <a:xfrm>
            <a:off x="209708" y="572858"/>
            <a:ext cx="9423242" cy="400110"/>
          </a:xfrm>
          <a:prstGeom prst="rect">
            <a:avLst/>
          </a:prstGeom>
        </p:spPr>
        <p:txBody>
          <a:bodyPr lIns="72000" tIns="108000" anchor="ctr"/>
          <a:lstStyle>
            <a:lvl1pPr marL="182563" indent="-182563" algn="l">
              <a:buFont typeface="Wingdings" panose="05000000000000000000" pitchFamily="2" charset="2"/>
              <a:buChar char="§"/>
              <a:tabLst>
                <a:tab pos="0" algn="l"/>
              </a:tabLst>
              <a:defRPr sz="1600" b="1"/>
            </a:lvl1pPr>
            <a:lvl2pPr marL="457200" indent="0">
              <a:buNone/>
              <a:defRPr/>
            </a:lvl2pPr>
          </a:lstStyle>
          <a:p>
            <a:pPr lvl="0"/>
            <a:r>
              <a:rPr lang="ko-KR" altLang="en-US" dirty="0"/>
              <a:t>소주제</a:t>
            </a:r>
          </a:p>
        </p:txBody>
      </p:sp>
      <p:sp>
        <p:nvSpPr>
          <p:cNvPr id="15" name="텍스트 개체 틀 21">
            <a:extLst>
              <a:ext uri="{FF2B5EF4-FFF2-40B4-BE49-F238E27FC236}">
                <a16:creationId xmlns:a16="http://schemas.microsoft.com/office/drawing/2014/main" id="{55D5FE98-3A06-4B9D-8C1C-494B1EC85FD1}"/>
              </a:ext>
            </a:extLst>
          </p:cNvPr>
          <p:cNvSpPr>
            <a:spLocks noGrp="1"/>
          </p:cNvSpPr>
          <p:nvPr>
            <p:ph type="body" sz="quarter" idx="11" hasCustomPrompt="1"/>
          </p:nvPr>
        </p:nvSpPr>
        <p:spPr>
          <a:xfrm>
            <a:off x="362309" y="922627"/>
            <a:ext cx="9270641" cy="708950"/>
          </a:xfrm>
          <a:prstGeom prst="rect">
            <a:avLst/>
          </a:prstGeom>
        </p:spPr>
        <p:txBody>
          <a:bodyPr lIns="72000" tIns="36000"/>
          <a:lstStyle>
            <a:lvl1pPr marL="0" indent="0" latinLnBrk="0">
              <a:lnSpc>
                <a:spcPct val="100000"/>
              </a:lnSpc>
              <a:spcBef>
                <a:spcPts val="0"/>
              </a:spcBef>
              <a:buNone/>
              <a:defRPr sz="1400"/>
            </a:lvl1pPr>
          </a:lstStyle>
          <a:p>
            <a:pPr lvl="0"/>
            <a:r>
              <a:rPr lang="en-US" altLang="ko-KR" dirty="0"/>
              <a:t>*</a:t>
            </a:r>
            <a:r>
              <a:rPr lang="ko-KR" altLang="en-US" dirty="0"/>
              <a:t>글자 폰트 </a:t>
            </a:r>
            <a:r>
              <a:rPr lang="en-US" altLang="ko-KR" dirty="0"/>
              <a:t>14 </a:t>
            </a:r>
            <a:r>
              <a:rPr lang="ko-KR" altLang="en-US" dirty="0"/>
              <a:t>유지                                                                                                                     </a:t>
            </a:r>
            <a:r>
              <a:rPr lang="en-US" altLang="ko-KR" dirty="0"/>
              <a:t>*</a:t>
            </a:r>
            <a:r>
              <a:rPr lang="ko-KR" altLang="en-US" dirty="0"/>
              <a:t>최대 </a:t>
            </a:r>
            <a:r>
              <a:rPr lang="en-US" altLang="ko-KR" dirty="0"/>
              <a:t>3</a:t>
            </a:r>
            <a:r>
              <a:rPr lang="ko-KR" altLang="en-US" dirty="0"/>
              <a:t>줄까지 기입                                                                                                                      </a:t>
            </a:r>
            <a:r>
              <a:rPr lang="en-US" altLang="ko-KR" dirty="0"/>
              <a:t>*</a:t>
            </a:r>
            <a:r>
              <a:rPr lang="ko-KR" altLang="en-US" dirty="0"/>
              <a:t>그림 자료가 주 내용일 경우</a:t>
            </a:r>
            <a:r>
              <a:rPr lang="en-US" altLang="ko-KR" dirty="0"/>
              <a:t>, </a:t>
            </a:r>
            <a:r>
              <a:rPr lang="ko-KR" altLang="en-US" dirty="0"/>
              <a:t>삭제 가능</a:t>
            </a:r>
          </a:p>
        </p:txBody>
      </p:sp>
      <p:sp>
        <p:nvSpPr>
          <p:cNvPr id="16" name="제목 9">
            <a:extLst>
              <a:ext uri="{FF2B5EF4-FFF2-40B4-BE49-F238E27FC236}">
                <a16:creationId xmlns:a16="http://schemas.microsoft.com/office/drawing/2014/main" id="{4218302E-124C-470D-BB79-F671E8D10CBC}"/>
              </a:ext>
            </a:extLst>
          </p:cNvPr>
          <p:cNvSpPr>
            <a:spLocks noGrp="1"/>
          </p:cNvSpPr>
          <p:nvPr>
            <p:ph type="title" hasCustomPrompt="1"/>
          </p:nvPr>
        </p:nvSpPr>
        <p:spPr>
          <a:xfrm>
            <a:off x="200472" y="76562"/>
            <a:ext cx="8543925" cy="400110"/>
          </a:xfrm>
          <a:prstGeom prst="rect">
            <a:avLst/>
          </a:prstGeom>
          <a:noFill/>
          <a:ln w="12700" algn="ctr">
            <a:noFill/>
            <a:miter lim="800000"/>
            <a:headEnd/>
            <a:tailEnd/>
          </a:ln>
        </p:spPr>
        <p:txBody>
          <a:bodyPr wrap="square">
            <a:spAutoFit/>
          </a:bodyPr>
          <a:lstStyle>
            <a:lvl1pPr algn="l">
              <a:defRPr kumimoji="0" lang="ko-KR" altLang="en-US" sz="2000" b="1" i="0" u="none" strike="noStrike" cap="none" spc="0" normalizeH="0" baseline="0" dirty="0">
                <a:ln>
                  <a:noFill/>
                </a:ln>
                <a:solidFill>
                  <a:prstClr val="white"/>
                </a:solidFill>
                <a:effectLst/>
                <a:uLnTx/>
                <a:uFillTx/>
                <a:latin typeface="맑은 고딕"/>
                <a:ea typeface="맑은 고딕" panose="020B0503020000020004" pitchFamily="50" charset="-127"/>
                <a:cs typeface="Arial" charset="0"/>
                <a:sym typeface="Wingdings" pitchFamily="2" charset="2"/>
              </a:defRPr>
            </a:lvl1pPr>
          </a:lstStyle>
          <a:p>
            <a:pPr marL="0" marR="0" lvl="0" indent="0" algn="l" defTabSz="914400" eaLnBrk="1" latinLnBrk="0" hangingPunct="1">
              <a:lnSpc>
                <a:spcPct val="100000"/>
              </a:lnSpc>
              <a:spcBef>
                <a:spcPct val="50000"/>
              </a:spcBef>
              <a:buClr>
                <a:srgbClr val="4D4D4D"/>
              </a:buClr>
              <a:buSzTx/>
              <a:buFont typeface="Arial" charset="0"/>
              <a:buNone/>
              <a:tabLst/>
            </a:pPr>
            <a:r>
              <a:rPr lang="en-US" altLang="ko-KR" dirty="0"/>
              <a:t>1. </a:t>
            </a:r>
            <a:r>
              <a:rPr lang="ko-KR" altLang="en-US" dirty="0"/>
              <a:t>주제</a:t>
            </a:r>
          </a:p>
        </p:txBody>
      </p:sp>
      <p:sp>
        <p:nvSpPr>
          <p:cNvPr id="17" name="텍스트 개체 틀 3">
            <a:extLst>
              <a:ext uri="{FF2B5EF4-FFF2-40B4-BE49-F238E27FC236}">
                <a16:creationId xmlns:a16="http://schemas.microsoft.com/office/drawing/2014/main" id="{43F91B20-EC10-49FE-B09E-1E543401CC1D}"/>
              </a:ext>
            </a:extLst>
          </p:cNvPr>
          <p:cNvSpPr>
            <a:spLocks noGrp="1"/>
          </p:cNvSpPr>
          <p:nvPr>
            <p:ph type="body" sz="quarter" idx="12" hasCustomPrompt="1"/>
          </p:nvPr>
        </p:nvSpPr>
        <p:spPr>
          <a:xfrm>
            <a:off x="6935096" y="273600"/>
            <a:ext cx="2952000" cy="277200"/>
          </a:xfrm>
          <a:prstGeom prst="rect">
            <a:avLst/>
          </a:prstGeom>
        </p:spPr>
        <p:txBody>
          <a:bodyPr anchor="ctr"/>
          <a:lstStyle>
            <a:lvl1pPr marL="0" indent="0" algn="r">
              <a:buFontTx/>
              <a:buNone/>
              <a:defRPr kumimoji="1" lang="ko-KR" altLang="en-US" sz="1200" b="1" kern="1200" dirty="0" smtClean="0">
                <a:solidFill>
                  <a:schemeClr val="bg1"/>
                </a:solidFill>
                <a:latin typeface="맑은 고딕" panose="020B0503020000020004" pitchFamily="50" charset="-127"/>
                <a:ea typeface="맑은 고딕" panose="020B0503020000020004" pitchFamily="50" charset="-127"/>
                <a:cs typeface="+mn-cs"/>
                <a:sym typeface="Wingdings" pitchFamily="2" charset="2"/>
              </a:defRPr>
            </a:lvl1pPr>
            <a:lvl2pPr>
              <a:defRPr kumimoji="1" lang="ko-KR" altLang="en-US" sz="1200" b="1" kern="1200" dirty="0" smtClean="0">
                <a:solidFill>
                  <a:schemeClr val="bg1"/>
                </a:solidFill>
                <a:latin typeface="맑은 고딕" panose="020B0503020000020004" pitchFamily="50" charset="-127"/>
                <a:ea typeface="맑은 고딕" panose="020B0503020000020004" pitchFamily="50" charset="-127"/>
                <a:cs typeface="+mn-cs"/>
                <a:sym typeface="Wingdings" pitchFamily="2" charset="2"/>
              </a:defRPr>
            </a:lvl2pPr>
            <a:lvl3pPr>
              <a:defRPr kumimoji="1" lang="ko-KR" altLang="en-US" sz="1200" b="1" kern="1200" dirty="0" smtClean="0">
                <a:solidFill>
                  <a:schemeClr val="bg1"/>
                </a:solidFill>
                <a:latin typeface="맑은 고딕" panose="020B0503020000020004" pitchFamily="50" charset="-127"/>
                <a:ea typeface="맑은 고딕" panose="020B0503020000020004" pitchFamily="50" charset="-127"/>
                <a:cs typeface="+mn-cs"/>
                <a:sym typeface="Wingdings" pitchFamily="2" charset="2"/>
              </a:defRPr>
            </a:lvl3pPr>
            <a:lvl4pPr>
              <a:defRPr kumimoji="1" lang="ko-KR" altLang="en-US" sz="1200" b="1" kern="1200" dirty="0" smtClean="0">
                <a:solidFill>
                  <a:schemeClr val="bg1"/>
                </a:solidFill>
                <a:latin typeface="맑은 고딕" panose="020B0503020000020004" pitchFamily="50" charset="-127"/>
                <a:ea typeface="맑은 고딕" panose="020B0503020000020004" pitchFamily="50" charset="-127"/>
                <a:cs typeface="+mn-cs"/>
                <a:sym typeface="Wingdings" pitchFamily="2" charset="2"/>
              </a:defRPr>
            </a:lvl4pPr>
            <a:lvl5pPr>
              <a:defRPr kumimoji="1" lang="ko-KR" altLang="en-US" sz="1200" b="1" kern="1200" dirty="0">
                <a:solidFill>
                  <a:schemeClr val="bg1"/>
                </a:solidFill>
                <a:latin typeface="맑은 고딕" panose="020B0503020000020004" pitchFamily="50" charset="-127"/>
                <a:ea typeface="맑은 고딕" panose="020B0503020000020004" pitchFamily="50" charset="-127"/>
                <a:cs typeface="+mn-cs"/>
                <a:sym typeface="Wingdings" pitchFamily="2" charset="2"/>
              </a:defRPr>
            </a:lvl5pPr>
          </a:lstStyle>
          <a:p>
            <a:pPr lvl="0"/>
            <a:r>
              <a:rPr lang="en-US" altLang="ko-KR" dirty="0"/>
              <a:t>I. </a:t>
            </a:r>
            <a:r>
              <a:rPr lang="ko-KR" altLang="en-US" dirty="0"/>
              <a:t>챕터 제목</a:t>
            </a:r>
          </a:p>
        </p:txBody>
      </p:sp>
    </p:spTree>
    <p:extLst>
      <p:ext uri="{BB962C8B-B14F-4D97-AF65-F5344CB8AC3E}">
        <p14:creationId xmlns:p14="http://schemas.microsoft.com/office/powerpoint/2010/main" val="9861827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종료">
    <p:spTree>
      <p:nvGrpSpPr>
        <p:cNvPr id="1" name=""/>
        <p:cNvGrpSpPr/>
        <p:nvPr/>
      </p:nvGrpSpPr>
      <p:grpSpPr>
        <a:xfrm>
          <a:off x="0" y="0"/>
          <a:ext cx="0" cy="0"/>
          <a:chOff x="0" y="0"/>
          <a:chExt cx="0" cy="0"/>
        </a:xfrm>
      </p:grpSpPr>
      <p:pic>
        <p:nvPicPr>
          <p:cNvPr id="2" name="그림 1"/>
          <p:cNvPicPr>
            <a:picLocks noChangeAspect="1"/>
          </p:cNvPicPr>
          <p:nvPr userDrawn="1"/>
        </p:nvPicPr>
        <p:blipFill>
          <a:blip r:embed="rId2"/>
          <a:stretch>
            <a:fillRect/>
          </a:stretch>
        </p:blipFill>
        <p:spPr>
          <a:xfrm>
            <a:off x="0" y="-1563"/>
            <a:ext cx="9906000" cy="6238875"/>
          </a:xfrm>
          <a:prstGeom prst="rect">
            <a:avLst/>
          </a:prstGeom>
        </p:spPr>
      </p:pic>
      <p:sp>
        <p:nvSpPr>
          <p:cNvPr id="3" name="Rectangle 10"/>
          <p:cNvSpPr>
            <a:spLocks noChangeArrowheads="1"/>
          </p:cNvSpPr>
          <p:nvPr userDrawn="1"/>
        </p:nvSpPr>
        <p:spPr bwMode="auto">
          <a:xfrm>
            <a:off x="5544274" y="4536505"/>
            <a:ext cx="4245264" cy="1392485"/>
          </a:xfrm>
          <a:prstGeom prst="rect">
            <a:avLst/>
          </a:prstGeom>
          <a:noFill/>
          <a:ln w="9525">
            <a:noFill/>
            <a:miter lim="800000"/>
            <a:headEnd/>
            <a:tailEnd/>
          </a:ln>
        </p:spPr>
        <p:txBody>
          <a:bodyPr anchor="ctr" anchorCtr="0"/>
          <a:lstStyle/>
          <a:p>
            <a:pPr marL="342900" indent="-342900" algn="r">
              <a:lnSpc>
                <a:spcPct val="80000"/>
              </a:lnSpc>
              <a:spcBef>
                <a:spcPct val="20000"/>
              </a:spcBef>
            </a:pPr>
            <a:r>
              <a:rPr lang="ko-KR" altLang="en-US" b="1" dirty="0">
                <a:solidFill>
                  <a:schemeClr val="bg1">
                    <a:lumMod val="95000"/>
                  </a:schemeClr>
                </a:solidFill>
                <a:latin typeface="맑은 고딕" panose="020B0503020000020004" pitchFamily="50" charset="-127"/>
                <a:ea typeface="맑은 고딕" panose="020B0503020000020004" pitchFamily="50" charset="-127"/>
              </a:rPr>
              <a:t>㈜</a:t>
            </a:r>
            <a:r>
              <a:rPr lang="ko-KR" altLang="en-US" b="1" dirty="0" err="1">
                <a:solidFill>
                  <a:schemeClr val="bg1">
                    <a:lumMod val="95000"/>
                  </a:schemeClr>
                </a:solidFill>
                <a:latin typeface="맑은 고딕" panose="020B0503020000020004" pitchFamily="50" charset="-127"/>
                <a:ea typeface="맑은 고딕" panose="020B0503020000020004" pitchFamily="50" charset="-127"/>
              </a:rPr>
              <a:t>이씨마이너</a:t>
            </a:r>
            <a:endParaRPr lang="ko-KR" altLang="en-US" b="1" dirty="0">
              <a:solidFill>
                <a:schemeClr val="bg1">
                  <a:lumMod val="95000"/>
                </a:schemeClr>
              </a:solidFill>
              <a:latin typeface="맑은 고딕" panose="020B0503020000020004" pitchFamily="50" charset="-127"/>
              <a:ea typeface="맑은 고딕" panose="020B0503020000020004" pitchFamily="50" charset="-127"/>
            </a:endParaRPr>
          </a:p>
          <a:p>
            <a:pPr marL="342900" indent="-342900" algn="r">
              <a:lnSpc>
                <a:spcPct val="80000"/>
              </a:lnSpc>
              <a:spcBef>
                <a:spcPct val="20000"/>
              </a:spcBef>
            </a:pPr>
            <a:endParaRPr lang="ko-KR" altLang="en-US" sz="1200" b="1" dirty="0">
              <a:solidFill>
                <a:schemeClr val="bg1">
                  <a:lumMod val="95000"/>
                </a:schemeClr>
              </a:solidFill>
              <a:latin typeface="맑은 고딕" panose="020B0503020000020004" pitchFamily="50" charset="-127"/>
              <a:ea typeface="맑은 고딕" panose="020B0503020000020004" pitchFamily="50" charset="-127"/>
            </a:endParaRPr>
          </a:p>
          <a:p>
            <a:pPr marL="342900" indent="-342900" algn="r">
              <a:lnSpc>
                <a:spcPct val="80000"/>
              </a:lnSpc>
              <a:spcBef>
                <a:spcPct val="20000"/>
              </a:spcBef>
            </a:pPr>
            <a:r>
              <a:rPr lang="ko-KR" altLang="en-US" b="1" dirty="0">
                <a:solidFill>
                  <a:schemeClr val="bg1">
                    <a:lumMod val="95000"/>
                  </a:schemeClr>
                </a:solidFill>
                <a:latin typeface="맑은 고딕" panose="020B0503020000020004" pitchFamily="50" charset="-127"/>
                <a:ea typeface="맑은 고딕" panose="020B0503020000020004" pitchFamily="50" charset="-127"/>
              </a:rPr>
              <a:t>  </a:t>
            </a:r>
            <a:r>
              <a:rPr lang="ko-KR" altLang="en-US" sz="1200" b="1" dirty="0">
                <a:solidFill>
                  <a:schemeClr val="bg1">
                    <a:lumMod val="95000"/>
                  </a:schemeClr>
                </a:solidFill>
                <a:latin typeface="맑은 고딕" panose="020B0503020000020004" pitchFamily="50" charset="-127"/>
                <a:ea typeface="맑은 고딕" panose="020B0503020000020004" pitchFamily="50" charset="-127"/>
              </a:rPr>
              <a:t>서울특별시 강남구 </a:t>
            </a:r>
            <a:r>
              <a:rPr lang="ko-KR" altLang="en-US" sz="1200" b="1" dirty="0" err="1">
                <a:solidFill>
                  <a:schemeClr val="bg1">
                    <a:lumMod val="95000"/>
                  </a:schemeClr>
                </a:solidFill>
                <a:latin typeface="맑은 고딕" panose="020B0503020000020004" pitchFamily="50" charset="-127"/>
                <a:ea typeface="맑은 고딕" panose="020B0503020000020004" pitchFamily="50" charset="-127"/>
              </a:rPr>
              <a:t>논현로</a:t>
            </a:r>
            <a:r>
              <a:rPr lang="ko-KR" altLang="en-US" sz="1200" b="1" dirty="0">
                <a:solidFill>
                  <a:schemeClr val="bg1">
                    <a:lumMod val="95000"/>
                  </a:schemeClr>
                </a:solidFill>
                <a:latin typeface="맑은 고딕" panose="020B0503020000020004" pitchFamily="50" charset="-127"/>
                <a:ea typeface="맑은 고딕" panose="020B0503020000020004" pitchFamily="50" charset="-127"/>
              </a:rPr>
              <a:t> </a:t>
            </a:r>
            <a:r>
              <a:rPr lang="en-US" altLang="ko-KR" sz="1200" b="1" dirty="0">
                <a:solidFill>
                  <a:schemeClr val="bg1">
                    <a:lumMod val="95000"/>
                  </a:schemeClr>
                </a:solidFill>
                <a:latin typeface="맑은 고딕" panose="020B0503020000020004" pitchFamily="50" charset="-127"/>
                <a:ea typeface="맑은 고딕" panose="020B0503020000020004" pitchFamily="50" charset="-127"/>
              </a:rPr>
              <a:t>28</a:t>
            </a:r>
            <a:r>
              <a:rPr lang="ko-KR" altLang="en-US" sz="1200" b="1" dirty="0">
                <a:solidFill>
                  <a:schemeClr val="bg1">
                    <a:lumMod val="95000"/>
                  </a:schemeClr>
                </a:solidFill>
                <a:latin typeface="맑은 고딕" panose="020B0503020000020004" pitchFamily="50" charset="-127"/>
                <a:ea typeface="맑은 고딕" panose="020B0503020000020004" pitchFamily="50" charset="-127"/>
              </a:rPr>
              <a:t>길 </a:t>
            </a:r>
            <a:r>
              <a:rPr lang="en-US" altLang="ko-KR" sz="1200" b="1" dirty="0">
                <a:solidFill>
                  <a:schemeClr val="bg1">
                    <a:lumMod val="95000"/>
                  </a:schemeClr>
                </a:solidFill>
                <a:latin typeface="맑은 고딕" panose="020B0503020000020004" pitchFamily="50" charset="-127"/>
                <a:ea typeface="맑은 고딕" panose="020B0503020000020004" pitchFamily="50" charset="-127"/>
              </a:rPr>
              <a:t>54 </a:t>
            </a:r>
            <a:r>
              <a:rPr lang="ko-KR" altLang="en-US" sz="1200" b="1" dirty="0">
                <a:solidFill>
                  <a:schemeClr val="bg1">
                    <a:lumMod val="95000"/>
                  </a:schemeClr>
                </a:solidFill>
                <a:latin typeface="맑은 고딕" panose="020B0503020000020004" pitchFamily="50" charset="-127"/>
                <a:ea typeface="맑은 고딕" panose="020B0503020000020004" pitchFamily="50" charset="-127"/>
              </a:rPr>
              <a:t>덕원빌딩 </a:t>
            </a:r>
            <a:r>
              <a:rPr lang="en-US" altLang="ko-KR" sz="1200" b="1" dirty="0">
                <a:solidFill>
                  <a:schemeClr val="bg1">
                    <a:lumMod val="95000"/>
                  </a:schemeClr>
                </a:solidFill>
                <a:latin typeface="맑은 고딕" panose="020B0503020000020004" pitchFamily="50" charset="-127"/>
                <a:ea typeface="맑은 고딕" panose="020B0503020000020004" pitchFamily="50" charset="-127"/>
              </a:rPr>
              <a:t>4</a:t>
            </a:r>
            <a:r>
              <a:rPr lang="ko-KR" altLang="en-US" sz="1200" b="1" dirty="0">
                <a:solidFill>
                  <a:schemeClr val="bg1">
                    <a:lumMod val="95000"/>
                  </a:schemeClr>
                </a:solidFill>
                <a:latin typeface="맑은 고딕" panose="020B0503020000020004" pitchFamily="50" charset="-127"/>
                <a:ea typeface="맑은 고딕" panose="020B0503020000020004" pitchFamily="50" charset="-127"/>
              </a:rPr>
              <a:t>층</a:t>
            </a:r>
          </a:p>
          <a:p>
            <a:pPr marL="342900" indent="-342900" algn="r">
              <a:lnSpc>
                <a:spcPct val="80000"/>
              </a:lnSpc>
              <a:spcBef>
                <a:spcPct val="20000"/>
              </a:spcBef>
            </a:pPr>
            <a:r>
              <a:rPr lang="en-US" altLang="ko-KR" sz="1200" b="1" dirty="0">
                <a:solidFill>
                  <a:schemeClr val="bg1">
                    <a:lumMod val="95000"/>
                  </a:schemeClr>
                </a:solidFill>
                <a:latin typeface="맑은 고딕" panose="020B0503020000020004" pitchFamily="50" charset="-127"/>
                <a:ea typeface="맑은 고딕" panose="020B0503020000020004" pitchFamily="50" charset="-127"/>
              </a:rPr>
              <a:t>Tel  02-552-5266</a:t>
            </a:r>
          </a:p>
          <a:p>
            <a:pPr marL="342900" indent="-342900" algn="r">
              <a:lnSpc>
                <a:spcPct val="80000"/>
              </a:lnSpc>
              <a:spcBef>
                <a:spcPct val="20000"/>
              </a:spcBef>
            </a:pPr>
            <a:r>
              <a:rPr lang="en-US" altLang="ko-KR" sz="1200" b="1" dirty="0">
                <a:solidFill>
                  <a:schemeClr val="bg1">
                    <a:lumMod val="95000"/>
                  </a:schemeClr>
                </a:solidFill>
                <a:latin typeface="맑은 고딕" panose="020B0503020000020004" pitchFamily="50" charset="-127"/>
                <a:ea typeface="맑은 고딕" panose="020B0503020000020004" pitchFamily="50" charset="-127"/>
              </a:rPr>
              <a:t>Fax  02-566-0768</a:t>
            </a:r>
          </a:p>
          <a:p>
            <a:pPr marL="342900" indent="-342900" algn="r">
              <a:lnSpc>
                <a:spcPct val="80000"/>
              </a:lnSpc>
              <a:spcBef>
                <a:spcPct val="20000"/>
              </a:spcBef>
            </a:pPr>
            <a:r>
              <a:rPr lang="en-US" altLang="ko-KR" sz="1200" b="1" dirty="0">
                <a:solidFill>
                  <a:schemeClr val="bg1">
                    <a:lumMod val="95000"/>
                  </a:schemeClr>
                </a:solidFill>
                <a:latin typeface="맑은 고딕" panose="020B0503020000020004" pitchFamily="50" charset="-127"/>
                <a:ea typeface="맑은 고딕" panose="020B0503020000020004" pitchFamily="50" charset="-127"/>
              </a:rPr>
              <a:t>URL - http://www.ecminer.com</a:t>
            </a:r>
          </a:p>
        </p:txBody>
      </p:sp>
      <p:sp>
        <p:nvSpPr>
          <p:cNvPr id="5" name="Rectangle 14"/>
          <p:cNvSpPr>
            <a:spLocks noChangeArrowheads="1"/>
          </p:cNvSpPr>
          <p:nvPr userDrawn="1"/>
        </p:nvSpPr>
        <p:spPr bwMode="gray">
          <a:xfrm>
            <a:off x="56456" y="6431765"/>
            <a:ext cx="7704856" cy="246221"/>
          </a:xfrm>
          <a:prstGeom prst="rect">
            <a:avLst/>
          </a:prstGeom>
          <a:noFill/>
          <a:ln w="9525" algn="ctr">
            <a:noFill/>
            <a:miter lim="800000"/>
            <a:headEnd/>
            <a:tailEnd/>
          </a:ln>
          <a:effectLst>
            <a:prstShdw prst="shdw17" dist="17961" dir="2700000">
              <a:schemeClr val="accent1">
                <a:gamma/>
                <a:shade val="60000"/>
                <a:invGamma/>
              </a:schemeClr>
            </a:prstShdw>
          </a:effectLst>
        </p:spPr>
        <p:txBody>
          <a:bodyPr wrap="square" anchor="ctr">
            <a:spAutoFit/>
          </a:bodyPr>
          <a:lstStyle/>
          <a:p>
            <a:pPr>
              <a:defRPr/>
            </a:pPr>
            <a:r>
              <a:rPr lang="ko-KR" altLang="en-US" sz="1000" b="1" dirty="0">
                <a:latin typeface="+mn-ea"/>
                <a:ea typeface="+mn-ea"/>
              </a:rPr>
              <a:t>본 문서는 </a:t>
            </a:r>
            <a:r>
              <a:rPr lang="en-US" altLang="ko-KR" sz="1000" b="1" dirty="0">
                <a:latin typeface="+mn-ea"/>
                <a:ea typeface="+mn-ea"/>
              </a:rPr>
              <a:t>㈜</a:t>
            </a:r>
            <a:r>
              <a:rPr lang="ko-KR" altLang="en-US" sz="1000" b="1" dirty="0">
                <a:latin typeface="+mn-ea"/>
                <a:ea typeface="+mn-ea"/>
              </a:rPr>
              <a:t>이씨마이너의 기밀정보 및 영업비밀을 포함하고 있으므로</a:t>
            </a:r>
            <a:r>
              <a:rPr lang="en-US" altLang="ko-KR" sz="1000" b="1" dirty="0">
                <a:latin typeface="+mn-ea"/>
                <a:ea typeface="+mn-ea"/>
              </a:rPr>
              <a:t>, </a:t>
            </a:r>
            <a:r>
              <a:rPr lang="ko-KR" altLang="en-US" sz="1000" b="1" dirty="0">
                <a:latin typeface="+mn-ea"/>
                <a:ea typeface="+mn-ea"/>
              </a:rPr>
              <a:t>제공된 목적 외에 무단으로 복제되거나</a:t>
            </a:r>
            <a:r>
              <a:rPr lang="en-US" altLang="ko-KR" sz="1000" b="1" dirty="0">
                <a:latin typeface="+mn-ea"/>
                <a:ea typeface="+mn-ea"/>
              </a:rPr>
              <a:t> </a:t>
            </a:r>
            <a:r>
              <a:rPr lang="ko-KR" altLang="en-US" sz="1000" b="1" dirty="0">
                <a:latin typeface="+mn-ea"/>
                <a:ea typeface="+mn-ea"/>
              </a:rPr>
              <a:t>배포될 수 없습니다</a:t>
            </a:r>
            <a:r>
              <a:rPr lang="en-US" altLang="ko-KR" sz="1000" b="1" dirty="0">
                <a:latin typeface="+mn-ea"/>
                <a:ea typeface="+mn-ea"/>
              </a:rPr>
              <a:t>.</a:t>
            </a:r>
          </a:p>
        </p:txBody>
      </p:sp>
      <p:sp>
        <p:nvSpPr>
          <p:cNvPr id="6" name="TextBox 5"/>
          <p:cNvSpPr txBox="1"/>
          <p:nvPr userDrawn="1"/>
        </p:nvSpPr>
        <p:spPr>
          <a:xfrm>
            <a:off x="3375123" y="2331628"/>
            <a:ext cx="3153427" cy="769441"/>
          </a:xfrm>
          <a:prstGeom prst="rect">
            <a:avLst/>
          </a:prstGeom>
          <a:noFill/>
        </p:spPr>
        <p:txBody>
          <a:bodyPr wrap="none" rtlCol="0">
            <a:spAutoFit/>
          </a:bodyPr>
          <a:lstStyle/>
          <a:p>
            <a:r>
              <a:rPr lang="ko-KR" altLang="en-US" sz="4400" b="0" dirty="0">
                <a:solidFill>
                  <a:schemeClr val="bg1"/>
                </a:solidFill>
                <a:latin typeface="+mn-ea"/>
                <a:ea typeface="+mn-ea"/>
              </a:rPr>
              <a:t>감사합니다</a:t>
            </a:r>
            <a:r>
              <a:rPr lang="en-US" altLang="ko-KR" sz="4400" b="0" dirty="0">
                <a:solidFill>
                  <a:schemeClr val="bg1"/>
                </a:solidFill>
                <a:latin typeface="+mn-ea"/>
                <a:ea typeface="+mn-ea"/>
              </a:rPr>
              <a:t>.</a:t>
            </a:r>
            <a:endParaRPr lang="ko-KR" altLang="en-US" sz="4400" b="0" dirty="0">
              <a:solidFill>
                <a:schemeClr val="bg1"/>
              </a:solidFill>
              <a:latin typeface="+mn-ea"/>
              <a:ea typeface="+mn-ea"/>
            </a:endParaRPr>
          </a:p>
        </p:txBody>
      </p:sp>
      <p:pic>
        <p:nvPicPr>
          <p:cNvPr id="7" name="그림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70652" y="6427458"/>
            <a:ext cx="1252399" cy="288000"/>
          </a:xfrm>
          <a:prstGeom prst="rect">
            <a:avLst/>
          </a:prstGeom>
        </p:spPr>
      </p:pic>
    </p:spTree>
    <p:extLst>
      <p:ext uri="{BB962C8B-B14F-4D97-AF65-F5344CB8AC3E}">
        <p14:creationId xmlns:p14="http://schemas.microsoft.com/office/powerpoint/2010/main" val="367499756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8696721"/>
      </p:ext>
    </p:extLst>
  </p:cSld>
  <p:clrMap bg1="lt1" tx1="dk1" bg2="lt2" tx2="dk2" accent1="accent1" accent2="accent2" accent3="accent3" accent4="accent4" accent5="accent5" accent6="accent6" hlink="hlink" folHlink="folHlink"/>
  <p:sldLayoutIdLst>
    <p:sldLayoutId id="2147483811" r:id="rId1"/>
    <p:sldLayoutId id="2147483810" r:id="rId2"/>
    <p:sldLayoutId id="2147483803" r:id="rId3"/>
    <p:sldLayoutId id="2147483808" r:id="rId4"/>
    <p:sldLayoutId id="2147483804" r:id="rId5"/>
  </p:sldLayoutIdLst>
  <p:txStyles>
    <p:titleStyle>
      <a:lvl1pPr algn="ctr" rtl="0" eaLnBrk="0" fontAlgn="base" latinLnBrk="1" hangingPunct="0">
        <a:spcBef>
          <a:spcPct val="0"/>
        </a:spcBef>
        <a:spcAft>
          <a:spcPct val="0"/>
        </a:spcAft>
        <a:defRPr sz="4400" kern="1200">
          <a:solidFill>
            <a:schemeClr val="tx1"/>
          </a:solidFill>
          <a:latin typeface="+mj-lt"/>
          <a:ea typeface="+mj-ea"/>
          <a:cs typeface="+mj-cs"/>
        </a:defRPr>
      </a:lvl1pPr>
      <a:lvl2pPr algn="ctr" rtl="0" eaLnBrk="0" fontAlgn="base" latinLnBrk="1" hangingPunct="0">
        <a:spcBef>
          <a:spcPct val="0"/>
        </a:spcBef>
        <a:spcAft>
          <a:spcPct val="0"/>
        </a:spcAft>
        <a:defRPr sz="4400">
          <a:solidFill>
            <a:schemeClr val="tx1"/>
          </a:solidFill>
          <a:latin typeface="맑은 고딕" pitchFamily="50" charset="-127"/>
        </a:defRPr>
      </a:lvl2pPr>
      <a:lvl3pPr algn="ctr" rtl="0" eaLnBrk="0" fontAlgn="base" latinLnBrk="1" hangingPunct="0">
        <a:spcBef>
          <a:spcPct val="0"/>
        </a:spcBef>
        <a:spcAft>
          <a:spcPct val="0"/>
        </a:spcAft>
        <a:defRPr sz="4400">
          <a:solidFill>
            <a:schemeClr val="tx1"/>
          </a:solidFill>
          <a:latin typeface="맑은 고딕" pitchFamily="50" charset="-127"/>
        </a:defRPr>
      </a:lvl3pPr>
      <a:lvl4pPr algn="ctr" rtl="0" eaLnBrk="0" fontAlgn="base" latinLnBrk="1" hangingPunct="0">
        <a:spcBef>
          <a:spcPct val="0"/>
        </a:spcBef>
        <a:spcAft>
          <a:spcPct val="0"/>
        </a:spcAft>
        <a:defRPr sz="4400">
          <a:solidFill>
            <a:schemeClr val="tx1"/>
          </a:solidFill>
          <a:latin typeface="맑은 고딕" pitchFamily="50" charset="-127"/>
        </a:defRPr>
      </a:lvl4pPr>
      <a:lvl5pPr algn="ctr" rtl="0" eaLnBrk="0" fontAlgn="base" latinLnBrk="1" hangingPunct="0">
        <a:spcBef>
          <a:spcPct val="0"/>
        </a:spcBef>
        <a:spcAft>
          <a:spcPct val="0"/>
        </a:spcAft>
        <a:defRPr sz="4400">
          <a:solidFill>
            <a:schemeClr val="tx1"/>
          </a:solidFill>
          <a:latin typeface="맑은 고딕" pitchFamily="50" charset="-127"/>
        </a:defRPr>
      </a:lvl5pPr>
      <a:lvl6pPr marL="457200" algn="ctr" rtl="0" fontAlgn="base" latinLnBrk="1">
        <a:spcBef>
          <a:spcPct val="0"/>
        </a:spcBef>
        <a:spcAft>
          <a:spcPct val="0"/>
        </a:spcAft>
        <a:defRPr sz="4400">
          <a:solidFill>
            <a:schemeClr val="tx1"/>
          </a:solidFill>
          <a:latin typeface="맑은 고딕" pitchFamily="50" charset="-127"/>
        </a:defRPr>
      </a:lvl6pPr>
      <a:lvl7pPr marL="914400" algn="ctr" rtl="0" fontAlgn="base" latinLnBrk="1">
        <a:spcBef>
          <a:spcPct val="0"/>
        </a:spcBef>
        <a:spcAft>
          <a:spcPct val="0"/>
        </a:spcAft>
        <a:defRPr sz="4400">
          <a:solidFill>
            <a:schemeClr val="tx1"/>
          </a:solidFill>
          <a:latin typeface="맑은 고딕" pitchFamily="50" charset="-127"/>
        </a:defRPr>
      </a:lvl7pPr>
      <a:lvl8pPr marL="1371600" algn="ctr" rtl="0" fontAlgn="base" latinLnBrk="1">
        <a:spcBef>
          <a:spcPct val="0"/>
        </a:spcBef>
        <a:spcAft>
          <a:spcPct val="0"/>
        </a:spcAft>
        <a:defRPr sz="4400">
          <a:solidFill>
            <a:schemeClr val="tx1"/>
          </a:solidFill>
          <a:latin typeface="맑은 고딕" pitchFamily="50" charset="-127"/>
        </a:defRPr>
      </a:lvl8pPr>
      <a:lvl9pPr marL="1828800" algn="ctr" rtl="0" fontAlgn="base" latinLnBrk="1">
        <a:spcBef>
          <a:spcPct val="0"/>
        </a:spcBef>
        <a:spcAft>
          <a:spcPct val="0"/>
        </a:spcAft>
        <a:defRPr sz="4400">
          <a:solidFill>
            <a:schemeClr val="tx1"/>
          </a:solidFill>
          <a:latin typeface="맑은 고딕" pitchFamily="50" charset="-127"/>
        </a:defRPr>
      </a:lvl9pPr>
    </p:titleStyle>
    <p:bodyStyle>
      <a:lvl1pPr marL="342900" indent="-342900" algn="l" rtl="0" eaLnBrk="0" fontAlgn="base" latinLnBrk="1"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latinLnBrk="1"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latinLnBrk="1"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latinLnBrk="1"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latinLnBrk="1"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2025_&#50672;&#44396;&#45432;&#53944;_&#44608;&#49440;&#51473;.pptx#-1,2,PowerPoint &#54532;&#47112;&#51232;&#53580;&#51060;&#49496;" TargetMode="External"/><Relationship Id="rId2" Type="http://schemas.openxmlformats.org/officeDocument/2006/relationships/notesSlide" Target="../notesSlides/notesSlide9.xml"/><Relationship Id="rId1" Type="http://schemas.openxmlformats.org/officeDocument/2006/relationships/slideLayout" Target="../slideLayouts/slideLayout4.xml"/><Relationship Id="rId5" Type="http://schemas.openxmlformats.org/officeDocument/2006/relationships/image" Target="../media/image38.png"/><Relationship Id="rId4" Type="http://schemas.openxmlformats.org/officeDocument/2006/relationships/image" Target="../media/image37.png"/></Relationships>
</file>

<file path=ppt/slides/_rels/slide100.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4.xml"/></Relationships>
</file>

<file path=ppt/slides/_rels/slide101.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4.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0.xml"/><Relationship Id="rId1" Type="http://schemas.openxmlformats.org/officeDocument/2006/relationships/slideLayout" Target="../slideLayouts/slideLayout4.xml"/><Relationship Id="rId5" Type="http://schemas.openxmlformats.org/officeDocument/2006/relationships/image" Target="../media/image49.png"/><Relationship Id="rId4" Type="http://schemas.openxmlformats.org/officeDocument/2006/relationships/image" Target="../media/image48.png"/></Relationships>
</file>

<file path=ppt/slides/_rels/slide1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1.xml"/><Relationship Id="rId1" Type="http://schemas.openxmlformats.org/officeDocument/2006/relationships/slideLayout" Target="../slideLayouts/slideLayout4.xml"/><Relationship Id="rId5" Type="http://schemas.openxmlformats.org/officeDocument/2006/relationships/image" Target="../media/image52.png"/><Relationship Id="rId4" Type="http://schemas.openxmlformats.org/officeDocument/2006/relationships/image" Target="../media/image51.png"/></Relationships>
</file>

<file path=ppt/slides/_rels/slide1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8" Type="http://schemas.openxmlformats.org/officeDocument/2006/relationships/customXml" Target="../ink/ink4.xml"/><Relationship Id="rId13" Type="http://schemas.openxmlformats.org/officeDocument/2006/relationships/customXml" Target="../ink/ink9.xml"/><Relationship Id="rId3" Type="http://schemas.openxmlformats.org/officeDocument/2006/relationships/image" Target="../media/image54.png"/><Relationship Id="rId7" Type="http://schemas.openxmlformats.org/officeDocument/2006/relationships/customXml" Target="../ink/ink3.xml"/><Relationship Id="rId12" Type="http://schemas.openxmlformats.org/officeDocument/2006/relationships/customXml" Target="../ink/ink8.xml"/><Relationship Id="rId17" Type="http://schemas.openxmlformats.org/officeDocument/2006/relationships/image" Target="../media/image57.png"/><Relationship Id="rId2" Type="http://schemas.openxmlformats.org/officeDocument/2006/relationships/notesSlide" Target="../notesSlides/notesSlide13.xml"/><Relationship Id="rId16" Type="http://schemas.openxmlformats.org/officeDocument/2006/relationships/customXml" Target="../ink/ink11.xml"/><Relationship Id="rId1" Type="http://schemas.openxmlformats.org/officeDocument/2006/relationships/slideLayout" Target="../slideLayouts/slideLayout4.xml"/><Relationship Id="rId6" Type="http://schemas.openxmlformats.org/officeDocument/2006/relationships/customXml" Target="../ink/ink2.xml"/><Relationship Id="rId11" Type="http://schemas.openxmlformats.org/officeDocument/2006/relationships/customXml" Target="../ink/ink7.xml"/><Relationship Id="rId5" Type="http://schemas.openxmlformats.org/officeDocument/2006/relationships/image" Target="../media/image55.png"/><Relationship Id="rId15" Type="http://schemas.openxmlformats.org/officeDocument/2006/relationships/customXml" Target="../ink/ink10.xml"/><Relationship Id="rId10" Type="http://schemas.openxmlformats.org/officeDocument/2006/relationships/customXml" Target="../ink/ink6.xml"/><Relationship Id="rId4" Type="http://schemas.openxmlformats.org/officeDocument/2006/relationships/customXml" Target="../ink/ink1.xml"/><Relationship Id="rId9" Type="http://schemas.openxmlformats.org/officeDocument/2006/relationships/customXml" Target="../ink/ink5.xml"/><Relationship Id="rId14" Type="http://schemas.openxmlformats.org/officeDocument/2006/relationships/image" Target="../media/image56.png"/></Relationships>
</file>

<file path=ppt/slides/_rels/slide15.xml.rels><?xml version="1.0" encoding="UTF-8" standalone="yes"?>
<Relationships xmlns="http://schemas.openxmlformats.org/package/2006/relationships"><Relationship Id="rId8" Type="http://schemas.openxmlformats.org/officeDocument/2006/relationships/customXml" Target="../ink/ink14.xml"/><Relationship Id="rId13" Type="http://schemas.openxmlformats.org/officeDocument/2006/relationships/image" Target="../media/image59.png"/><Relationship Id="rId18" Type="http://schemas.openxmlformats.org/officeDocument/2006/relationships/customXml" Target="../ink/ink19.xml"/><Relationship Id="rId26" Type="http://schemas.openxmlformats.org/officeDocument/2006/relationships/customXml" Target="../ink/ink23.xml"/><Relationship Id="rId3" Type="http://schemas.openxmlformats.org/officeDocument/2006/relationships/image" Target="../media/image58.png"/><Relationship Id="rId21" Type="http://schemas.openxmlformats.org/officeDocument/2006/relationships/image" Target="../media/image63.png"/><Relationship Id="rId7" Type="http://schemas.openxmlformats.org/officeDocument/2006/relationships/image" Target="../media/image560.png"/><Relationship Id="rId12" Type="http://schemas.openxmlformats.org/officeDocument/2006/relationships/customXml" Target="../ink/ink16.xml"/><Relationship Id="rId17" Type="http://schemas.openxmlformats.org/officeDocument/2006/relationships/image" Target="../media/image61.png"/><Relationship Id="rId25" Type="http://schemas.openxmlformats.org/officeDocument/2006/relationships/image" Target="../media/image65.png"/><Relationship Id="rId2" Type="http://schemas.openxmlformats.org/officeDocument/2006/relationships/notesSlide" Target="../notesSlides/notesSlide14.xml"/><Relationship Id="rId16" Type="http://schemas.openxmlformats.org/officeDocument/2006/relationships/customXml" Target="../ink/ink18.xml"/><Relationship Id="rId20" Type="http://schemas.openxmlformats.org/officeDocument/2006/relationships/customXml" Target="../ink/ink20.xml"/><Relationship Id="rId1" Type="http://schemas.openxmlformats.org/officeDocument/2006/relationships/slideLayout" Target="../slideLayouts/slideLayout4.xml"/><Relationship Id="rId6" Type="http://schemas.openxmlformats.org/officeDocument/2006/relationships/customXml" Target="../ink/ink13.xml"/><Relationship Id="rId11" Type="http://schemas.openxmlformats.org/officeDocument/2006/relationships/image" Target="../media/image580.png"/><Relationship Id="rId24" Type="http://schemas.openxmlformats.org/officeDocument/2006/relationships/customXml" Target="../ink/ink22.xml"/><Relationship Id="rId5" Type="http://schemas.openxmlformats.org/officeDocument/2006/relationships/image" Target="../media/image550.png"/><Relationship Id="rId15" Type="http://schemas.openxmlformats.org/officeDocument/2006/relationships/image" Target="../media/image60.png"/><Relationship Id="rId23" Type="http://schemas.openxmlformats.org/officeDocument/2006/relationships/image" Target="../media/image64.png"/><Relationship Id="rId10" Type="http://schemas.openxmlformats.org/officeDocument/2006/relationships/customXml" Target="../ink/ink15.xml"/><Relationship Id="rId19" Type="http://schemas.openxmlformats.org/officeDocument/2006/relationships/image" Target="../media/image62.png"/><Relationship Id="rId4" Type="http://schemas.openxmlformats.org/officeDocument/2006/relationships/customXml" Target="../ink/ink12.xml"/><Relationship Id="rId9" Type="http://schemas.openxmlformats.org/officeDocument/2006/relationships/image" Target="../media/image570.png"/><Relationship Id="rId14" Type="http://schemas.openxmlformats.org/officeDocument/2006/relationships/customXml" Target="../ink/ink17.xml"/><Relationship Id="rId22" Type="http://schemas.openxmlformats.org/officeDocument/2006/relationships/customXml" Target="../ink/ink21.xml"/><Relationship Id="rId27" Type="http://schemas.openxmlformats.org/officeDocument/2006/relationships/image" Target="../media/image66.png"/></Relationships>
</file>

<file path=ppt/slides/_rels/slide16.xml.rels><?xml version="1.0" encoding="UTF-8" standalone="yes"?>
<Relationships xmlns="http://schemas.openxmlformats.org/package/2006/relationships"><Relationship Id="rId8" Type="http://schemas.openxmlformats.org/officeDocument/2006/relationships/customXml" Target="../ink/ink26.xml"/><Relationship Id="rId13" Type="http://schemas.openxmlformats.org/officeDocument/2006/relationships/image" Target="../media/image72.png"/><Relationship Id="rId18" Type="http://schemas.openxmlformats.org/officeDocument/2006/relationships/customXml" Target="../ink/ink31.xml"/><Relationship Id="rId26" Type="http://schemas.openxmlformats.org/officeDocument/2006/relationships/customXml" Target="../ink/ink35.xml"/><Relationship Id="rId3" Type="http://schemas.openxmlformats.org/officeDocument/2006/relationships/image" Target="../media/image67.png"/><Relationship Id="rId21" Type="http://schemas.openxmlformats.org/officeDocument/2006/relationships/image" Target="../media/image76.png"/><Relationship Id="rId7" Type="http://schemas.openxmlformats.org/officeDocument/2006/relationships/image" Target="../media/image69.png"/><Relationship Id="rId12" Type="http://schemas.openxmlformats.org/officeDocument/2006/relationships/customXml" Target="../ink/ink28.xml"/><Relationship Id="rId17" Type="http://schemas.openxmlformats.org/officeDocument/2006/relationships/image" Target="../media/image74.png"/><Relationship Id="rId25" Type="http://schemas.openxmlformats.org/officeDocument/2006/relationships/image" Target="../media/image78.png"/><Relationship Id="rId2" Type="http://schemas.openxmlformats.org/officeDocument/2006/relationships/notesSlide" Target="../notesSlides/notesSlide15.xml"/><Relationship Id="rId16" Type="http://schemas.openxmlformats.org/officeDocument/2006/relationships/customXml" Target="../ink/ink30.xml"/><Relationship Id="rId20" Type="http://schemas.openxmlformats.org/officeDocument/2006/relationships/customXml" Target="../ink/ink32.xml"/><Relationship Id="rId1" Type="http://schemas.openxmlformats.org/officeDocument/2006/relationships/slideLayout" Target="../slideLayouts/slideLayout4.xml"/><Relationship Id="rId6" Type="http://schemas.openxmlformats.org/officeDocument/2006/relationships/customXml" Target="../ink/ink25.xml"/><Relationship Id="rId11" Type="http://schemas.openxmlformats.org/officeDocument/2006/relationships/image" Target="../media/image71.png"/><Relationship Id="rId24" Type="http://schemas.openxmlformats.org/officeDocument/2006/relationships/customXml" Target="../ink/ink34.xml"/><Relationship Id="rId5" Type="http://schemas.openxmlformats.org/officeDocument/2006/relationships/image" Target="../media/image68.png"/><Relationship Id="rId15" Type="http://schemas.openxmlformats.org/officeDocument/2006/relationships/image" Target="../media/image73.png"/><Relationship Id="rId23" Type="http://schemas.openxmlformats.org/officeDocument/2006/relationships/image" Target="../media/image77.png"/><Relationship Id="rId10" Type="http://schemas.openxmlformats.org/officeDocument/2006/relationships/customXml" Target="../ink/ink27.xml"/><Relationship Id="rId19" Type="http://schemas.openxmlformats.org/officeDocument/2006/relationships/image" Target="../media/image75.png"/><Relationship Id="rId4" Type="http://schemas.openxmlformats.org/officeDocument/2006/relationships/customXml" Target="../ink/ink24.xml"/><Relationship Id="rId9" Type="http://schemas.openxmlformats.org/officeDocument/2006/relationships/image" Target="../media/image70.png"/><Relationship Id="rId14" Type="http://schemas.openxmlformats.org/officeDocument/2006/relationships/customXml" Target="../ink/ink29.xml"/><Relationship Id="rId22" Type="http://schemas.openxmlformats.org/officeDocument/2006/relationships/customXml" Target="../ink/ink33.xml"/><Relationship Id="rId27" Type="http://schemas.openxmlformats.org/officeDocument/2006/relationships/image" Target="../media/image79.png"/></Relationships>
</file>

<file path=ppt/slides/_rels/slide1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image" Target="../media/image54.png"/></Relationships>
</file>

<file path=ppt/slides/_rels/slide1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7.xml"/><Relationship Id="rId1" Type="http://schemas.openxmlformats.org/officeDocument/2006/relationships/slideLayout" Target="../slideLayouts/slideLayout4.xml"/><Relationship Id="rId5" Type="http://schemas.openxmlformats.org/officeDocument/2006/relationships/image" Target="../media/image83.png"/><Relationship Id="rId4" Type="http://schemas.openxmlformats.org/officeDocument/2006/relationships/image" Target="../media/image82.png"/></Relationships>
</file>

<file path=ppt/slides/_rels/slide1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8" Type="http://schemas.openxmlformats.org/officeDocument/2006/relationships/slide" Target="slide10.xml"/><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4.xml"/><Relationship Id="rId6" Type="http://schemas.openxmlformats.org/officeDocument/2006/relationships/image" Target="../media/image12.png"/><Relationship Id="rId5" Type="http://schemas.openxmlformats.org/officeDocument/2006/relationships/image" Target="../media/image11.png"/><Relationship Id="rId10" Type="http://schemas.openxmlformats.org/officeDocument/2006/relationships/image" Target="../media/image15.png"/><Relationship Id="rId4" Type="http://schemas.openxmlformats.org/officeDocument/2006/relationships/image" Target="../media/image10.png"/><Relationship Id="rId9" Type="http://schemas.openxmlformats.org/officeDocument/2006/relationships/image" Target="../media/image14.png"/></Relationships>
</file>

<file path=ppt/slides/_rels/slide20.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slideLayout" Target="../slideLayouts/slideLayout4.xml"/><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tags" Target="../tags/tag12.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5" Type="http://schemas.openxmlformats.org/officeDocument/2006/relationships/tags" Target="../tags/tag5.xml"/><Relationship Id="rId10" Type="http://schemas.openxmlformats.org/officeDocument/2006/relationships/tags" Target="../tags/tag10.xml"/><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notesSlide" Target="../notesSlides/notesSlide1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8" Type="http://schemas.openxmlformats.org/officeDocument/2006/relationships/tags" Target="../tags/tag20.xml"/><Relationship Id="rId13" Type="http://schemas.openxmlformats.org/officeDocument/2006/relationships/tags" Target="../tags/tag25.xml"/><Relationship Id="rId18" Type="http://schemas.openxmlformats.org/officeDocument/2006/relationships/image" Target="../media/image87.png"/><Relationship Id="rId3" Type="http://schemas.openxmlformats.org/officeDocument/2006/relationships/tags" Target="../tags/tag15.xml"/><Relationship Id="rId7" Type="http://schemas.openxmlformats.org/officeDocument/2006/relationships/tags" Target="../tags/tag19.xml"/><Relationship Id="rId12" Type="http://schemas.openxmlformats.org/officeDocument/2006/relationships/tags" Target="../tags/tag24.xml"/><Relationship Id="rId17" Type="http://schemas.openxmlformats.org/officeDocument/2006/relationships/notesSlide" Target="../notesSlides/notesSlide26.xml"/><Relationship Id="rId2" Type="http://schemas.openxmlformats.org/officeDocument/2006/relationships/tags" Target="../tags/tag14.xml"/><Relationship Id="rId16" Type="http://schemas.openxmlformats.org/officeDocument/2006/relationships/slideLayout" Target="../slideLayouts/slideLayout4.xml"/><Relationship Id="rId20" Type="http://schemas.openxmlformats.org/officeDocument/2006/relationships/image" Target="../media/image89.png"/><Relationship Id="rId1" Type="http://schemas.openxmlformats.org/officeDocument/2006/relationships/tags" Target="../tags/tag13.xml"/><Relationship Id="rId6" Type="http://schemas.openxmlformats.org/officeDocument/2006/relationships/tags" Target="../tags/tag18.xml"/><Relationship Id="rId11" Type="http://schemas.openxmlformats.org/officeDocument/2006/relationships/tags" Target="../tags/tag23.xml"/><Relationship Id="rId5" Type="http://schemas.openxmlformats.org/officeDocument/2006/relationships/tags" Target="../tags/tag17.xml"/><Relationship Id="rId15" Type="http://schemas.openxmlformats.org/officeDocument/2006/relationships/tags" Target="../tags/tag27.xml"/><Relationship Id="rId10" Type="http://schemas.openxmlformats.org/officeDocument/2006/relationships/tags" Target="../tags/tag22.xml"/><Relationship Id="rId19" Type="http://schemas.openxmlformats.org/officeDocument/2006/relationships/image" Target="../media/image88.png"/><Relationship Id="rId4" Type="http://schemas.openxmlformats.org/officeDocument/2006/relationships/tags" Target="../tags/tag16.xml"/><Relationship Id="rId9" Type="http://schemas.openxmlformats.org/officeDocument/2006/relationships/tags" Target="../tags/tag21.xml"/><Relationship Id="rId14" Type="http://schemas.openxmlformats.org/officeDocument/2006/relationships/tags" Target="../tags/tag26.xml"/></Relationships>
</file>

<file path=ppt/slides/_rels/slide2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27.xml"/><Relationship Id="rId1" Type="http://schemas.openxmlformats.org/officeDocument/2006/relationships/slideLayout" Target="../slideLayouts/slideLayout4.xml"/><Relationship Id="rId5" Type="http://schemas.openxmlformats.org/officeDocument/2006/relationships/image" Target="../media/image92.png"/><Relationship Id="rId4" Type="http://schemas.openxmlformats.org/officeDocument/2006/relationships/image" Target="../media/image91.png"/></Relationships>
</file>

<file path=ppt/slides/_rels/slide2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28.xml"/><Relationship Id="rId1" Type="http://schemas.openxmlformats.org/officeDocument/2006/relationships/slideLayout" Target="../slideLayouts/slideLayout4.xml"/><Relationship Id="rId4" Type="http://schemas.openxmlformats.org/officeDocument/2006/relationships/image" Target="../media/image94.png"/></Relationships>
</file>

<file path=ppt/slides/_rels/slide3.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40.png"/><Relationship Id="rId7"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 Id="rId9" Type="http://schemas.openxmlformats.org/officeDocument/2006/relationships/image" Target="../media/image21.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98.gif"/><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0.png"/></Relationships>
</file>

<file path=ppt/slides/_rels/slide40.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40.xml"/><Relationship Id="rId1" Type="http://schemas.openxmlformats.org/officeDocument/2006/relationships/slideLayout" Target="../slideLayouts/slideLayout4.xml"/><Relationship Id="rId4" Type="http://schemas.openxmlformats.org/officeDocument/2006/relationships/image" Target="../media/image106.png"/></Relationships>
</file>

<file path=ppt/slides/_rels/slide42.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42.xml"/><Relationship Id="rId1" Type="http://schemas.openxmlformats.org/officeDocument/2006/relationships/slideLayout" Target="../slideLayouts/slideLayout4.xml"/><Relationship Id="rId4" Type="http://schemas.openxmlformats.org/officeDocument/2006/relationships/image" Target="../media/image109.png"/></Relationships>
</file>

<file path=ppt/slides/_rels/slide44.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45.xml"/><Relationship Id="rId1" Type="http://schemas.openxmlformats.org/officeDocument/2006/relationships/slideLayout" Target="../slideLayouts/slideLayout4.xml"/><Relationship Id="rId5" Type="http://schemas.openxmlformats.org/officeDocument/2006/relationships/image" Target="../media/image114.png"/><Relationship Id="rId4" Type="http://schemas.openxmlformats.org/officeDocument/2006/relationships/image" Target="../media/image113.png"/></Relationships>
</file>

<file path=ppt/slides/_rels/slide47.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46.xml"/><Relationship Id="rId1" Type="http://schemas.openxmlformats.org/officeDocument/2006/relationships/slideLayout" Target="../slideLayouts/slideLayout4.xml"/><Relationship Id="rId5" Type="http://schemas.openxmlformats.org/officeDocument/2006/relationships/image" Target="../media/image117.png"/><Relationship Id="rId4" Type="http://schemas.openxmlformats.org/officeDocument/2006/relationships/image" Target="../media/image116.png"/></Relationships>
</file>

<file path=ppt/slides/_rels/slide48.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47.xml"/><Relationship Id="rId1" Type="http://schemas.openxmlformats.org/officeDocument/2006/relationships/slideLayout" Target="../slideLayouts/slideLayout4.xml"/><Relationship Id="rId4" Type="http://schemas.openxmlformats.org/officeDocument/2006/relationships/image" Target="../media/image117.png"/></Relationships>
</file>

<file path=ppt/slides/_rels/slide49.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48.xml"/><Relationship Id="rId1" Type="http://schemas.openxmlformats.org/officeDocument/2006/relationships/slideLayout" Target="../slideLayouts/slideLayout4.xml"/><Relationship Id="rId6" Type="http://schemas.openxmlformats.org/officeDocument/2006/relationships/image" Target="../media/image121.png"/><Relationship Id="rId5" Type="http://schemas.openxmlformats.org/officeDocument/2006/relationships/image" Target="../media/image120.png"/><Relationship Id="rId4" Type="http://schemas.openxmlformats.org/officeDocument/2006/relationships/image" Target="../media/image119.png"/></Relationships>
</file>

<file path=ppt/slides/_rels/slide5.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 Id="rId9" Type="http://schemas.openxmlformats.org/officeDocument/2006/relationships/image" Target="../media/image31.png"/></Relationships>
</file>

<file path=ppt/slides/_rels/slide50.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50.xml"/><Relationship Id="rId1" Type="http://schemas.openxmlformats.org/officeDocument/2006/relationships/slideLayout" Target="../slideLayouts/slideLayout4.xml"/><Relationship Id="rId4" Type="http://schemas.openxmlformats.org/officeDocument/2006/relationships/image" Target="../media/image124.png"/></Relationships>
</file>

<file path=ppt/slides/_rels/slide52.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51.xml"/><Relationship Id="rId1" Type="http://schemas.openxmlformats.org/officeDocument/2006/relationships/slideLayout" Target="../slideLayouts/slideLayout4.xml"/><Relationship Id="rId4" Type="http://schemas.openxmlformats.org/officeDocument/2006/relationships/image" Target="../media/image126.png"/></Relationships>
</file>

<file path=ppt/slides/_rels/slide53.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52.xml"/><Relationship Id="rId1" Type="http://schemas.openxmlformats.org/officeDocument/2006/relationships/slideLayout" Target="../slideLayouts/slideLayout4.xml"/><Relationship Id="rId4" Type="http://schemas.openxmlformats.org/officeDocument/2006/relationships/image" Target="../media/image128.png"/></Relationships>
</file>

<file path=ppt/slides/_rels/slide54.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53.xml"/><Relationship Id="rId1" Type="http://schemas.openxmlformats.org/officeDocument/2006/relationships/slideLayout" Target="../slideLayouts/slideLayout4.xml"/><Relationship Id="rId4" Type="http://schemas.openxmlformats.org/officeDocument/2006/relationships/image" Target="../media/image130.pn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3" Type="http://schemas.openxmlformats.org/officeDocument/2006/relationships/image" Target="../media/image131.gif"/><Relationship Id="rId2" Type="http://schemas.openxmlformats.org/officeDocument/2006/relationships/image" Target="../media/image131.png"/><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4.xml"/><Relationship Id="rId4" Type="http://schemas.openxmlformats.org/officeDocument/2006/relationships/image" Target="../media/image136.png"/></Relationships>
</file>

<file path=ppt/slides/_rels/slide6.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60.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42.png"/><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39.png"/><Relationship Id="rId1" Type="http://schemas.openxmlformats.org/officeDocument/2006/relationships/slideLayout" Target="../slideLayouts/slideLayout4.xml"/><Relationship Id="rId4" Type="http://schemas.openxmlformats.org/officeDocument/2006/relationships/image" Target="../media/image143.png"/></Relationships>
</file>

<file path=ppt/slides/_rels/slide65.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8" Type="http://schemas.openxmlformats.org/officeDocument/2006/relationships/image" Target="../media/image151.png"/><Relationship Id="rId3" Type="http://schemas.openxmlformats.org/officeDocument/2006/relationships/image" Target="../media/image146.png"/><Relationship Id="rId7" Type="http://schemas.openxmlformats.org/officeDocument/2006/relationships/image" Target="../media/image150.png"/><Relationship Id="rId2" Type="http://schemas.openxmlformats.org/officeDocument/2006/relationships/image" Target="../media/image145.png"/><Relationship Id="rId1" Type="http://schemas.openxmlformats.org/officeDocument/2006/relationships/slideLayout" Target="../slideLayouts/slideLayout4.xml"/><Relationship Id="rId6" Type="http://schemas.openxmlformats.org/officeDocument/2006/relationships/image" Target="../media/image149.png"/><Relationship Id="rId5" Type="http://schemas.openxmlformats.org/officeDocument/2006/relationships/image" Target="../media/image148.png"/><Relationship Id="rId4" Type="http://schemas.openxmlformats.org/officeDocument/2006/relationships/image" Target="../media/image147.png"/><Relationship Id="rId9" Type="http://schemas.openxmlformats.org/officeDocument/2006/relationships/image" Target="../media/image152.png"/></Relationships>
</file>

<file path=ppt/slides/_rels/slide67.xml.rels><?xml version="1.0" encoding="UTF-8" standalone="yes"?>
<Relationships xmlns="http://schemas.openxmlformats.org/package/2006/relationships"><Relationship Id="rId8" Type="http://schemas.openxmlformats.org/officeDocument/2006/relationships/tags" Target="../tags/tag35.xml"/><Relationship Id="rId3" Type="http://schemas.openxmlformats.org/officeDocument/2006/relationships/tags" Target="../tags/tag30.xml"/><Relationship Id="rId7" Type="http://schemas.openxmlformats.org/officeDocument/2006/relationships/tags" Target="../tags/tag34.xml"/><Relationship Id="rId2" Type="http://schemas.openxmlformats.org/officeDocument/2006/relationships/tags" Target="../tags/tag29.xml"/><Relationship Id="rId1" Type="http://schemas.openxmlformats.org/officeDocument/2006/relationships/tags" Target="../tags/tag28.xml"/><Relationship Id="rId6" Type="http://schemas.openxmlformats.org/officeDocument/2006/relationships/tags" Target="../tags/tag33.xml"/><Relationship Id="rId11" Type="http://schemas.openxmlformats.org/officeDocument/2006/relationships/slideLayout" Target="../slideLayouts/slideLayout4.xml"/><Relationship Id="rId5" Type="http://schemas.openxmlformats.org/officeDocument/2006/relationships/tags" Target="../tags/tag32.xml"/><Relationship Id="rId10" Type="http://schemas.openxmlformats.org/officeDocument/2006/relationships/tags" Target="../tags/tag37.xml"/><Relationship Id="rId4" Type="http://schemas.openxmlformats.org/officeDocument/2006/relationships/tags" Target="../tags/tag31.xml"/><Relationship Id="rId9" Type="http://schemas.openxmlformats.org/officeDocument/2006/relationships/tags" Target="../tags/tag36.xml"/></Relationships>
</file>

<file path=ppt/slides/_rels/slide68.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153.png"/><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xml"/><Relationship Id="rId1" Type="http://schemas.openxmlformats.org/officeDocument/2006/relationships/slideLayout" Target="../slideLayouts/slideLayout4.xml"/><Relationship Id="rId5" Type="http://schemas.openxmlformats.org/officeDocument/2006/relationships/image" Target="../media/image39.png"/><Relationship Id="rId4" Type="http://schemas.openxmlformats.org/officeDocument/2006/relationships/image" Target="../media/image38.png"/></Relationships>
</file>

<file path=ppt/slides/_rels/slide70.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4.xml"/><Relationship Id="rId6" Type="http://schemas.openxmlformats.org/officeDocument/2006/relationships/image" Target="../media/image163.png"/><Relationship Id="rId5" Type="http://schemas.openxmlformats.org/officeDocument/2006/relationships/image" Target="../media/image162.png"/><Relationship Id="rId4" Type="http://schemas.openxmlformats.org/officeDocument/2006/relationships/image" Target="../media/image161.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7.xml"/><Relationship Id="rId1" Type="http://schemas.openxmlformats.org/officeDocument/2006/relationships/slideLayout" Target="../slideLayouts/slideLayout4.xml"/><Relationship Id="rId5" Type="http://schemas.openxmlformats.org/officeDocument/2006/relationships/image" Target="../media/image42.png"/><Relationship Id="rId4" Type="http://schemas.openxmlformats.org/officeDocument/2006/relationships/image" Target="../media/image41.png"/></Relationships>
</file>

<file path=ppt/slides/_rels/slide80.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image" Target="../media/image170.png"/><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image" Target="../media/image178.png"/><Relationship Id="rId1" Type="http://schemas.openxmlformats.org/officeDocument/2006/relationships/slideLayout" Target="../slideLayouts/slideLayout4.xml"/></Relationships>
</file>

<file path=ppt/slides/_rels/slide96.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image" Target="../media/image180.png"/><Relationship Id="rId1"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image" Target="../media/image180.png"/><Relationship Id="rId1" Type="http://schemas.openxmlformats.org/officeDocument/2006/relationships/slideLayout" Target="../slideLayouts/slideLayout4.xml"/></Relationships>
</file>

<file path=ppt/slides/_rels/slide98.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4.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6FB9C259-F067-4F41-A6FB-E2E1BE7869EE}"/>
              </a:ext>
            </a:extLst>
          </p:cNvPr>
          <p:cNvSpPr>
            <a:spLocks noGrp="1"/>
          </p:cNvSpPr>
          <p:nvPr>
            <p:ph sz="quarter" idx="10"/>
          </p:nvPr>
        </p:nvSpPr>
        <p:spPr>
          <a:xfrm>
            <a:off x="1545636" y="1740473"/>
            <a:ext cx="6814729" cy="1216815"/>
          </a:xfrm>
        </p:spPr>
        <p:txBody>
          <a:bodyPr/>
          <a:lstStyle/>
          <a:p>
            <a:r>
              <a:rPr lang="ko-KR" altLang="en-US" dirty="0"/>
              <a:t>연구노트</a:t>
            </a:r>
          </a:p>
        </p:txBody>
      </p:sp>
      <p:sp>
        <p:nvSpPr>
          <p:cNvPr id="3" name="텍스트 개체 틀 2">
            <a:extLst>
              <a:ext uri="{FF2B5EF4-FFF2-40B4-BE49-F238E27FC236}">
                <a16:creationId xmlns:a16="http://schemas.microsoft.com/office/drawing/2014/main" id="{83535A55-B1BF-4C4C-B8BD-EE34EE9B9E20}"/>
              </a:ext>
            </a:extLst>
          </p:cNvPr>
          <p:cNvSpPr>
            <a:spLocks noGrp="1"/>
          </p:cNvSpPr>
          <p:nvPr>
            <p:ph type="body" sz="quarter" idx="11"/>
          </p:nvPr>
        </p:nvSpPr>
        <p:spPr/>
        <p:txBody>
          <a:bodyPr/>
          <a:lstStyle/>
          <a:p>
            <a:r>
              <a:rPr lang="en-US" altLang="ko-KR" dirty="0"/>
              <a:t>2025</a:t>
            </a:r>
            <a:r>
              <a:rPr lang="ko-KR" altLang="en-US" dirty="0"/>
              <a:t>년</a:t>
            </a:r>
            <a:endParaRPr lang="en-US" altLang="ko-KR" dirty="0"/>
          </a:p>
          <a:p>
            <a:r>
              <a:rPr lang="ko-KR" altLang="en-US" dirty="0" err="1"/>
              <a:t>김선중</a:t>
            </a:r>
            <a:r>
              <a:rPr lang="ko-KR" altLang="en-US" dirty="0"/>
              <a:t> 선임</a:t>
            </a:r>
          </a:p>
        </p:txBody>
      </p:sp>
      <p:sp>
        <p:nvSpPr>
          <p:cNvPr id="4" name="텍스트 개체 틀 3">
            <a:extLst>
              <a:ext uri="{FF2B5EF4-FFF2-40B4-BE49-F238E27FC236}">
                <a16:creationId xmlns:a16="http://schemas.microsoft.com/office/drawing/2014/main" id="{2841FF10-64BF-4D1E-B03D-21849AC56EED}"/>
              </a:ext>
            </a:extLst>
          </p:cNvPr>
          <p:cNvSpPr>
            <a:spLocks noGrp="1"/>
          </p:cNvSpPr>
          <p:nvPr>
            <p:ph type="body" sz="quarter" idx="12"/>
          </p:nvPr>
        </p:nvSpPr>
        <p:spPr/>
        <p:txBody>
          <a:bodyPr/>
          <a:lstStyle/>
          <a:p>
            <a:endParaRPr lang="ko-KR" altLang="en-US"/>
          </a:p>
        </p:txBody>
      </p:sp>
    </p:spTree>
    <p:extLst>
      <p:ext uri="{BB962C8B-B14F-4D97-AF65-F5344CB8AC3E}">
        <p14:creationId xmlns:p14="http://schemas.microsoft.com/office/powerpoint/2010/main" val="7980798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0DB3F4-4A04-0DA9-CFC3-987806A1631C}"/>
            </a:ext>
          </a:extLst>
        </p:cNvPr>
        <p:cNvGrpSpPr/>
        <p:nvPr/>
      </p:nvGrpSpPr>
      <p:grpSpPr>
        <a:xfrm>
          <a:off x="0" y="0"/>
          <a:ext cx="0" cy="0"/>
          <a:chOff x="0" y="0"/>
          <a:chExt cx="0" cy="0"/>
        </a:xfrm>
      </p:grpSpPr>
      <p:sp>
        <p:nvSpPr>
          <p:cNvPr id="5" name="텍스트 개체 틀 4">
            <a:extLst>
              <a:ext uri="{FF2B5EF4-FFF2-40B4-BE49-F238E27FC236}">
                <a16:creationId xmlns:a16="http://schemas.microsoft.com/office/drawing/2014/main" id="{3807A173-3893-60D3-AD0B-A6AE1C80B40F}"/>
              </a:ext>
            </a:extLst>
          </p:cNvPr>
          <p:cNvSpPr>
            <a:spLocks noGrp="1"/>
          </p:cNvSpPr>
          <p:nvPr>
            <p:ph type="body" sz="quarter" idx="10"/>
          </p:nvPr>
        </p:nvSpPr>
        <p:spPr/>
        <p:txBody>
          <a:bodyPr/>
          <a:lstStyle/>
          <a:p>
            <a:pPr marL="0" indent="0">
              <a:buNone/>
            </a:pPr>
            <a:r>
              <a:rPr lang="en-US" altLang="ko-KR" dirty="0" err="1"/>
              <a:t>ECMiner</a:t>
            </a:r>
            <a:r>
              <a:rPr lang="ko-KR" altLang="en-US" dirty="0"/>
              <a:t>에서 환경이 어떻게 구현되는지</a:t>
            </a:r>
            <a:r>
              <a:rPr lang="en-US" altLang="ko-KR" dirty="0"/>
              <a:t>?</a:t>
            </a:r>
            <a:endParaRPr lang="ko-KR" altLang="en-US" dirty="0"/>
          </a:p>
        </p:txBody>
      </p:sp>
      <p:sp>
        <p:nvSpPr>
          <p:cNvPr id="4" name="제목 3">
            <a:extLst>
              <a:ext uri="{FF2B5EF4-FFF2-40B4-BE49-F238E27FC236}">
                <a16:creationId xmlns:a16="http://schemas.microsoft.com/office/drawing/2014/main" id="{2CB9DC70-9223-1B19-F924-EC730C80CAC9}"/>
              </a:ext>
            </a:extLst>
          </p:cNvPr>
          <p:cNvSpPr>
            <a:spLocks noGrp="1"/>
          </p:cNvSpPr>
          <p:nvPr>
            <p:ph type="title"/>
          </p:nvPr>
        </p:nvSpPr>
        <p:spPr/>
        <p:txBody>
          <a:bodyPr/>
          <a:lstStyle/>
          <a:p>
            <a:r>
              <a:rPr lang="en-US" altLang="ko-KR" dirty="0"/>
              <a:t>2025. 08. 07 </a:t>
            </a:r>
            <a:r>
              <a:rPr lang="ko-KR" altLang="en-US" dirty="0"/>
              <a:t>목 </a:t>
            </a:r>
            <a:r>
              <a:rPr lang="en-US" altLang="ko-KR" dirty="0"/>
              <a:t>| </a:t>
            </a:r>
            <a:r>
              <a:rPr lang="ko-KR" altLang="en-US" dirty="0"/>
              <a:t>환경 적용문제 </a:t>
            </a:r>
            <a:r>
              <a:rPr lang="en-US" altLang="ko-KR" dirty="0"/>
              <a:t>(DQN, DDPG </a:t>
            </a:r>
            <a:r>
              <a:rPr lang="ko-KR" altLang="en-US" dirty="0"/>
              <a:t>→ </a:t>
            </a:r>
            <a:r>
              <a:rPr lang="en-US" altLang="ko-KR" dirty="0"/>
              <a:t>ECM)</a:t>
            </a:r>
            <a:endParaRPr lang="ko-KR" altLang="en-US" dirty="0"/>
          </a:p>
        </p:txBody>
      </p:sp>
      <p:sp>
        <p:nvSpPr>
          <p:cNvPr id="7" name="텍스트 개체 틀 6">
            <a:extLst>
              <a:ext uri="{FF2B5EF4-FFF2-40B4-BE49-F238E27FC236}">
                <a16:creationId xmlns:a16="http://schemas.microsoft.com/office/drawing/2014/main" id="{28C57976-63AB-30B3-2AF6-03FB17082A1A}"/>
              </a:ext>
            </a:extLst>
          </p:cNvPr>
          <p:cNvSpPr>
            <a:spLocks noGrp="1"/>
          </p:cNvSpPr>
          <p:nvPr>
            <p:ph type="body" sz="quarter" idx="12"/>
          </p:nvPr>
        </p:nvSpPr>
        <p:spPr/>
        <p:txBody>
          <a:bodyPr/>
          <a:lstStyle/>
          <a:p>
            <a:r>
              <a:rPr lang="ko-KR" altLang="en-US" dirty="0"/>
              <a:t>강화학습</a:t>
            </a:r>
          </a:p>
        </p:txBody>
      </p:sp>
      <p:sp>
        <p:nvSpPr>
          <p:cNvPr id="15" name="텍스트 개체 틀 5">
            <a:extLst>
              <a:ext uri="{FF2B5EF4-FFF2-40B4-BE49-F238E27FC236}">
                <a16:creationId xmlns:a16="http://schemas.microsoft.com/office/drawing/2014/main" id="{A654EB47-506E-6E88-77EE-F095FFC6B027}"/>
              </a:ext>
            </a:extLst>
          </p:cNvPr>
          <p:cNvSpPr>
            <a:spLocks noGrp="1"/>
          </p:cNvSpPr>
          <p:nvPr>
            <p:ph type="body" sz="quarter" idx="11"/>
          </p:nvPr>
        </p:nvSpPr>
        <p:spPr>
          <a:xfrm>
            <a:off x="200470" y="1174873"/>
            <a:ext cx="9601075" cy="2795914"/>
          </a:xfrm>
        </p:spPr>
        <p:txBody>
          <a:bodyPr/>
          <a:lstStyle/>
          <a:p>
            <a:pPr marL="180000" indent="-180000">
              <a:buFont typeface="Arial" panose="020B0604020202020204" pitchFamily="34" charset="0"/>
              <a:buChar char="•"/>
            </a:pPr>
            <a:r>
              <a:rPr lang="ko-KR" altLang="en-US" dirty="0">
                <a:latin typeface="+mn-ea"/>
              </a:rPr>
              <a:t>여기서 말하는 환경이란 </a:t>
            </a:r>
            <a:r>
              <a:rPr lang="en-US" altLang="ko-KR" dirty="0">
                <a:latin typeface="+mn-ea"/>
                <a:hlinkClick r:id="rId3" action="ppaction://hlinkpres?slideindex=2&amp;slidetitle=PowerPoint 프레젠테이션"/>
              </a:rPr>
              <a:t>MDP</a:t>
            </a:r>
            <a:r>
              <a:rPr lang="ko-KR" altLang="en-US" dirty="0">
                <a:latin typeface="+mn-ea"/>
              </a:rPr>
              <a:t>에서의 </a:t>
            </a:r>
            <a:r>
              <a:rPr lang="en-US" altLang="ko-KR" dirty="0">
                <a:latin typeface="+mn-ea"/>
              </a:rPr>
              <a:t>state transition probability(</a:t>
            </a:r>
            <a:r>
              <a:rPr lang="ko-KR" altLang="en-US" dirty="0">
                <a:latin typeface="+mn-ea"/>
              </a:rPr>
              <a:t>이상 </a:t>
            </a:r>
            <a:r>
              <a:rPr lang="en-US" altLang="ko-KR" dirty="0">
                <a:latin typeface="+mn-ea"/>
              </a:rPr>
              <a:t>p)</a:t>
            </a:r>
            <a:r>
              <a:rPr lang="ko-KR" altLang="en-US" dirty="0">
                <a:latin typeface="+mn-ea"/>
              </a:rPr>
              <a:t>과 </a:t>
            </a:r>
            <a:r>
              <a:rPr lang="en-US" altLang="ko-KR" dirty="0">
                <a:latin typeface="+mn-ea"/>
              </a:rPr>
              <a:t>reward function(</a:t>
            </a:r>
            <a:r>
              <a:rPr lang="ko-KR" altLang="en-US" dirty="0">
                <a:latin typeface="+mn-ea"/>
              </a:rPr>
              <a:t>이상 </a:t>
            </a:r>
            <a:r>
              <a:rPr lang="en-US" altLang="ko-KR" dirty="0">
                <a:latin typeface="+mn-ea"/>
              </a:rPr>
              <a:t>r)</a:t>
            </a:r>
            <a:r>
              <a:rPr lang="ko-KR" altLang="en-US" dirty="0">
                <a:latin typeface="+mn-ea"/>
              </a:rPr>
              <a:t>을 뜻한다</a:t>
            </a:r>
            <a:r>
              <a:rPr lang="en-US" altLang="ko-KR" dirty="0">
                <a:latin typeface="+mn-ea"/>
              </a:rPr>
              <a:t>. </a:t>
            </a:r>
            <a:r>
              <a:rPr lang="ko-KR" altLang="en-US" dirty="0">
                <a:latin typeface="+mn-ea"/>
              </a:rPr>
              <a:t>환경이 정의되지 않으면 강화학습 문제가 구성될 수 없다</a:t>
            </a:r>
            <a:r>
              <a:rPr lang="en-US" altLang="ko-KR" dirty="0">
                <a:latin typeface="+mn-ea"/>
              </a:rPr>
              <a:t>.</a:t>
            </a:r>
          </a:p>
          <a:p>
            <a:pPr marL="180000" indent="-180000">
              <a:buFont typeface="Arial" panose="020B0604020202020204" pitchFamily="34" charset="0"/>
              <a:buChar char="•"/>
            </a:pPr>
            <a:r>
              <a:rPr lang="ko-KR" altLang="en-US" b="1" dirty="0">
                <a:latin typeface="+mn-ea"/>
              </a:rPr>
              <a:t>특정한 </a:t>
            </a:r>
            <a:r>
              <a:rPr lang="en-US" altLang="ko-KR" b="1" dirty="0">
                <a:latin typeface="+mn-ea"/>
              </a:rPr>
              <a:t>RL</a:t>
            </a:r>
            <a:r>
              <a:rPr lang="ko-KR" altLang="en-US" b="1" dirty="0">
                <a:latin typeface="+mn-ea"/>
              </a:rPr>
              <a:t> 알고리즘이 작동될 때에는 </a:t>
            </a:r>
            <a:r>
              <a:rPr lang="en-US" altLang="ko-KR" b="1" dirty="0">
                <a:latin typeface="+mn-ea"/>
              </a:rPr>
              <a:t>p</a:t>
            </a:r>
            <a:r>
              <a:rPr lang="ko-KR" altLang="en-US" b="1" dirty="0">
                <a:latin typeface="+mn-ea"/>
              </a:rPr>
              <a:t>를 꼭 알아야 할 필요는 없다</a:t>
            </a:r>
            <a:r>
              <a:rPr lang="en-US" altLang="ko-KR" b="1" dirty="0">
                <a:latin typeface="+mn-ea"/>
              </a:rPr>
              <a:t>.</a:t>
            </a:r>
            <a:r>
              <a:rPr lang="ko-KR" altLang="en-US" dirty="0">
                <a:latin typeface="+mn-ea"/>
              </a:rPr>
              <a:t> </a:t>
            </a:r>
            <a:r>
              <a:rPr lang="en-US" altLang="ko-KR" dirty="0">
                <a:latin typeface="+mn-ea"/>
              </a:rPr>
              <a:t>p</a:t>
            </a:r>
            <a:r>
              <a:rPr lang="ko-KR" altLang="en-US" dirty="0">
                <a:latin typeface="+mn-ea"/>
              </a:rPr>
              <a:t>를 꼭 알아야 구동되는 </a:t>
            </a:r>
            <a:r>
              <a:rPr lang="en-US" altLang="ko-KR" dirty="0">
                <a:latin typeface="+mn-ea"/>
              </a:rPr>
              <a:t>RL </a:t>
            </a:r>
            <a:r>
              <a:rPr lang="ko-KR" altLang="en-US" dirty="0">
                <a:latin typeface="+mn-ea"/>
              </a:rPr>
              <a:t>알고리즘을 </a:t>
            </a:r>
            <a:r>
              <a:rPr lang="en-US" altLang="ko-KR" dirty="0">
                <a:latin typeface="+mn-ea"/>
              </a:rPr>
              <a:t>model based </a:t>
            </a:r>
            <a:r>
              <a:rPr lang="ko-KR" altLang="en-US" dirty="0">
                <a:latin typeface="+mn-ea"/>
              </a:rPr>
              <a:t>방식이라고 부르고 </a:t>
            </a:r>
            <a:r>
              <a:rPr lang="en-US" altLang="ko-KR" dirty="0">
                <a:latin typeface="+mn-ea"/>
              </a:rPr>
              <a:t>dynamic programming</a:t>
            </a:r>
            <a:r>
              <a:rPr lang="ko-KR" altLang="en-US" dirty="0">
                <a:latin typeface="+mn-ea"/>
              </a:rPr>
              <a:t>이 그 중에서 대표적이다</a:t>
            </a:r>
            <a:r>
              <a:rPr lang="en-US" altLang="ko-KR" dirty="0">
                <a:latin typeface="+mn-ea"/>
              </a:rPr>
              <a:t>. </a:t>
            </a:r>
            <a:r>
              <a:rPr lang="ko-KR" altLang="en-US" dirty="0">
                <a:latin typeface="+mn-ea"/>
              </a:rPr>
              <a:t>하지만</a:t>
            </a:r>
            <a:r>
              <a:rPr lang="en-US" altLang="ko-KR" dirty="0">
                <a:latin typeface="+mn-ea"/>
              </a:rPr>
              <a:t>, </a:t>
            </a:r>
            <a:r>
              <a:rPr lang="ko-KR" altLang="en-US" dirty="0">
                <a:latin typeface="+mn-ea"/>
              </a:rPr>
              <a:t>대부분의 </a:t>
            </a:r>
            <a:r>
              <a:rPr lang="en-US" altLang="ko-KR" dirty="0">
                <a:latin typeface="+mn-ea"/>
              </a:rPr>
              <a:t>RL </a:t>
            </a:r>
            <a:r>
              <a:rPr lang="ko-KR" altLang="en-US" dirty="0">
                <a:latin typeface="+mn-ea"/>
              </a:rPr>
              <a:t>알고리즘은 </a:t>
            </a:r>
            <a:r>
              <a:rPr lang="en-US" altLang="ko-KR" dirty="0">
                <a:latin typeface="+mn-ea"/>
              </a:rPr>
              <a:t>model free </a:t>
            </a:r>
            <a:r>
              <a:rPr lang="ko-KR" altLang="en-US" dirty="0">
                <a:latin typeface="+mn-ea"/>
              </a:rPr>
              <a:t>방식이며</a:t>
            </a:r>
            <a:r>
              <a:rPr lang="en-US" altLang="ko-KR" dirty="0">
                <a:latin typeface="+mn-ea"/>
              </a:rPr>
              <a:t>, p</a:t>
            </a:r>
            <a:r>
              <a:rPr lang="ko-KR" altLang="en-US" dirty="0">
                <a:latin typeface="+mn-ea"/>
              </a:rPr>
              <a:t>를 모르는 상태에서 최적의 정책을 찾아가는 알고리즘들이다</a:t>
            </a:r>
            <a:r>
              <a:rPr lang="en-US" altLang="ko-KR" dirty="0">
                <a:latin typeface="+mn-ea"/>
              </a:rPr>
              <a:t>.</a:t>
            </a:r>
          </a:p>
          <a:p>
            <a:pPr marL="180000" indent="-180000">
              <a:buFont typeface="Arial" panose="020B0604020202020204" pitchFamily="34" charset="0"/>
              <a:buChar char="•"/>
            </a:pPr>
            <a:r>
              <a:rPr lang="ko-KR" altLang="en-US" b="1" dirty="0">
                <a:latin typeface="+mn-ea"/>
              </a:rPr>
              <a:t>하지만 강화학습 상황이 정의되려면 </a:t>
            </a:r>
            <a:r>
              <a:rPr lang="en-US" altLang="ko-KR" b="1" dirty="0">
                <a:latin typeface="+mn-ea"/>
              </a:rPr>
              <a:t>p</a:t>
            </a:r>
            <a:r>
              <a:rPr lang="ko-KR" altLang="en-US" b="1" dirty="0">
                <a:latin typeface="+mn-ea"/>
              </a:rPr>
              <a:t>와 </a:t>
            </a:r>
            <a:r>
              <a:rPr lang="en-US" altLang="ko-KR" b="1" dirty="0">
                <a:latin typeface="+mn-ea"/>
              </a:rPr>
              <a:t>r</a:t>
            </a:r>
            <a:r>
              <a:rPr lang="ko-KR" altLang="en-US" b="1" dirty="0">
                <a:latin typeface="+mn-ea"/>
              </a:rPr>
              <a:t>이 반드시 필요하다</a:t>
            </a:r>
            <a:r>
              <a:rPr lang="en-US" altLang="ko-KR" b="1" dirty="0">
                <a:latin typeface="+mn-ea"/>
              </a:rPr>
              <a:t>.</a:t>
            </a:r>
            <a:r>
              <a:rPr lang="en-US" altLang="ko-KR" dirty="0">
                <a:latin typeface="+mn-ea"/>
              </a:rPr>
              <a:t> </a:t>
            </a:r>
            <a:r>
              <a:rPr lang="ko-KR" altLang="en-US" dirty="0">
                <a:latin typeface="+mn-ea"/>
              </a:rPr>
              <a:t>문제 상황인 </a:t>
            </a:r>
            <a:r>
              <a:rPr lang="en-US" altLang="ko-KR" dirty="0">
                <a:latin typeface="+mn-ea"/>
              </a:rPr>
              <a:t>p</a:t>
            </a:r>
            <a:r>
              <a:rPr lang="ko-KR" altLang="en-US" dirty="0">
                <a:latin typeface="+mn-ea"/>
              </a:rPr>
              <a:t>와 </a:t>
            </a:r>
            <a:r>
              <a:rPr lang="en-US" altLang="ko-KR" dirty="0">
                <a:latin typeface="+mn-ea"/>
              </a:rPr>
              <a:t>r</a:t>
            </a:r>
            <a:r>
              <a:rPr lang="ko-KR" altLang="en-US" dirty="0">
                <a:latin typeface="+mn-ea"/>
              </a:rPr>
              <a:t>이 주어진 상태에서</a:t>
            </a:r>
            <a:r>
              <a:rPr lang="en-US" altLang="ko-KR" dirty="0">
                <a:latin typeface="+mn-ea"/>
              </a:rPr>
              <a:t>, agent</a:t>
            </a:r>
            <a:r>
              <a:rPr lang="ko-KR" altLang="en-US" dirty="0">
                <a:latin typeface="+mn-ea"/>
              </a:rPr>
              <a:t>는 </a:t>
            </a:r>
            <a:r>
              <a:rPr lang="en-US" altLang="ko-KR" dirty="0">
                <a:latin typeface="+mn-ea"/>
              </a:rPr>
              <a:t>p</a:t>
            </a:r>
            <a:r>
              <a:rPr lang="ko-KR" altLang="en-US" dirty="0">
                <a:latin typeface="+mn-ea"/>
              </a:rPr>
              <a:t>를 모른다는 가정 하에 최적의 정책을 </a:t>
            </a:r>
            <a:r>
              <a:rPr lang="ko-KR" altLang="en-US" dirty="0" err="1">
                <a:latin typeface="+mn-ea"/>
              </a:rPr>
              <a:t>구해나간다</a:t>
            </a:r>
            <a:r>
              <a:rPr lang="en-US" altLang="ko-KR" dirty="0">
                <a:latin typeface="+mn-ea"/>
              </a:rPr>
              <a:t>. gym(open AI)</a:t>
            </a:r>
            <a:r>
              <a:rPr lang="ko-KR" altLang="en-US" dirty="0">
                <a:latin typeface="+mn-ea"/>
              </a:rPr>
              <a:t>에서도 </a:t>
            </a:r>
            <a:r>
              <a:rPr lang="en-US" altLang="ko-KR" dirty="0" err="1">
                <a:latin typeface="+mn-ea"/>
              </a:rPr>
              <a:t>s,a</a:t>
            </a:r>
            <a:r>
              <a:rPr lang="ko-KR" altLang="en-US" dirty="0">
                <a:latin typeface="+mn-ea"/>
              </a:rPr>
              <a:t>가 주어졌을 때 그에 따른 </a:t>
            </a:r>
            <a:r>
              <a:rPr lang="en-US" altLang="ko-KR" dirty="0">
                <a:latin typeface="+mn-ea"/>
              </a:rPr>
              <a:t>s’, r</a:t>
            </a:r>
            <a:r>
              <a:rPr lang="ko-KR" altLang="en-US" dirty="0">
                <a:latin typeface="+mn-ea"/>
              </a:rPr>
              <a:t>을 </a:t>
            </a:r>
            <a:r>
              <a:rPr lang="en-US" altLang="ko-KR" dirty="0">
                <a:latin typeface="+mn-ea"/>
              </a:rPr>
              <a:t>p</a:t>
            </a:r>
            <a:r>
              <a:rPr lang="ko-KR" altLang="en-US" dirty="0">
                <a:latin typeface="+mn-ea"/>
              </a:rPr>
              <a:t>를 통해 </a:t>
            </a:r>
            <a:r>
              <a:rPr lang="ko-KR" altLang="en-US" dirty="0" err="1">
                <a:latin typeface="+mn-ea"/>
              </a:rPr>
              <a:t>얻어나가는</a:t>
            </a:r>
            <a:r>
              <a:rPr lang="ko-KR" altLang="en-US" dirty="0">
                <a:latin typeface="+mn-ea"/>
              </a:rPr>
              <a:t> 것으로 추정된다</a:t>
            </a:r>
            <a:r>
              <a:rPr lang="en-US" altLang="ko-KR" dirty="0">
                <a:latin typeface="+mn-ea"/>
              </a:rPr>
              <a:t>. </a:t>
            </a:r>
            <a:r>
              <a:rPr lang="ko-KR" altLang="en-US" dirty="0">
                <a:latin typeface="+mn-ea"/>
              </a:rPr>
              <a:t>아니면 적어도 </a:t>
            </a:r>
            <a:r>
              <a:rPr lang="en-US" altLang="ko-KR" dirty="0">
                <a:latin typeface="+mn-ea"/>
              </a:rPr>
              <a:t>DQN</a:t>
            </a:r>
            <a:r>
              <a:rPr lang="ko-KR" altLang="en-US" dirty="0">
                <a:latin typeface="+mn-ea"/>
              </a:rPr>
              <a:t>과 </a:t>
            </a:r>
            <a:r>
              <a:rPr lang="en-US" altLang="ko-KR" dirty="0">
                <a:latin typeface="+mn-ea"/>
              </a:rPr>
              <a:t>DDPG </a:t>
            </a:r>
            <a:r>
              <a:rPr lang="ko-KR" altLang="en-US" dirty="0" err="1">
                <a:latin typeface="+mn-ea"/>
              </a:rPr>
              <a:t>상황에서처럼</a:t>
            </a:r>
            <a:r>
              <a:rPr lang="ko-KR" altLang="en-US" dirty="0">
                <a:latin typeface="+mn-ea"/>
              </a:rPr>
              <a:t> </a:t>
            </a:r>
            <a:r>
              <a:rPr lang="en-US" altLang="ko-KR" dirty="0">
                <a:latin typeface="+mn-ea"/>
              </a:rPr>
              <a:t>emulator </a:t>
            </a:r>
            <a:r>
              <a:rPr lang="ko-KR" altLang="en-US" dirty="0">
                <a:latin typeface="+mn-ea"/>
              </a:rPr>
              <a:t>혹은 물리엔진이 필요하다</a:t>
            </a:r>
            <a:r>
              <a:rPr lang="en-US" altLang="ko-KR" dirty="0">
                <a:latin typeface="+mn-ea"/>
              </a:rPr>
              <a:t>.</a:t>
            </a:r>
          </a:p>
          <a:p>
            <a:pPr marL="180000" indent="-180000">
              <a:buFont typeface="Arial" panose="020B0604020202020204" pitchFamily="34" charset="0"/>
              <a:buChar char="•"/>
            </a:pPr>
            <a:r>
              <a:rPr lang="ko-KR" altLang="en-US" dirty="0">
                <a:latin typeface="+mn-ea"/>
              </a:rPr>
              <a:t>만약 강화학습 기능이 </a:t>
            </a:r>
            <a:r>
              <a:rPr lang="en-US" altLang="ko-KR" dirty="0">
                <a:latin typeface="+mn-ea"/>
              </a:rPr>
              <a:t>ECM</a:t>
            </a:r>
            <a:r>
              <a:rPr lang="ko-KR" altLang="en-US" dirty="0">
                <a:latin typeface="+mn-ea"/>
              </a:rPr>
              <a:t>에 탑재되어 있다면</a:t>
            </a:r>
            <a:r>
              <a:rPr lang="en-US" altLang="ko-KR" dirty="0">
                <a:latin typeface="+mn-ea"/>
              </a:rPr>
              <a:t>, p</a:t>
            </a:r>
            <a:r>
              <a:rPr lang="ko-KR" altLang="en-US" dirty="0">
                <a:latin typeface="+mn-ea"/>
              </a:rPr>
              <a:t>와 </a:t>
            </a:r>
            <a:r>
              <a:rPr lang="en-US" altLang="ko-KR" dirty="0">
                <a:latin typeface="+mn-ea"/>
              </a:rPr>
              <a:t>r</a:t>
            </a:r>
            <a:r>
              <a:rPr lang="ko-KR" altLang="en-US" dirty="0">
                <a:latin typeface="+mn-ea"/>
              </a:rPr>
              <a:t>을 입력하는 창도 있는 것인지</a:t>
            </a:r>
            <a:r>
              <a:rPr lang="en-US" altLang="ko-KR" dirty="0">
                <a:latin typeface="+mn-ea"/>
              </a:rPr>
              <a:t>.</a:t>
            </a:r>
          </a:p>
          <a:p>
            <a:pPr marL="360000" lvl="3" indent="-180000">
              <a:buFont typeface="Arial" panose="020B0604020202020204" pitchFamily="34" charset="0"/>
              <a:buChar char="•"/>
            </a:pPr>
            <a:r>
              <a:rPr lang="ko-KR" altLang="en-US" sz="1100" dirty="0">
                <a:latin typeface="+mn-ea"/>
              </a:rPr>
              <a:t>현재 </a:t>
            </a:r>
            <a:r>
              <a:rPr lang="en-US" altLang="ko-KR" sz="1100" dirty="0">
                <a:latin typeface="+mn-ea"/>
              </a:rPr>
              <a:t>ECM</a:t>
            </a:r>
            <a:r>
              <a:rPr lang="ko-KR" altLang="en-US" sz="1100" dirty="0">
                <a:latin typeface="+mn-ea"/>
              </a:rPr>
              <a:t>에 탑재된 형태는 </a:t>
            </a:r>
            <a:r>
              <a:rPr lang="en-US" altLang="ko-KR" sz="1100" dirty="0">
                <a:latin typeface="+mn-ea"/>
              </a:rPr>
              <a:t>r</a:t>
            </a:r>
            <a:r>
              <a:rPr lang="ko-KR" altLang="en-US" sz="1100" dirty="0">
                <a:latin typeface="+mn-ea"/>
              </a:rPr>
              <a:t>이 제한된 형태로 입력되는 것으로 보인다</a:t>
            </a:r>
            <a:r>
              <a:rPr lang="en-US" altLang="ko-KR" sz="1100" dirty="0">
                <a:latin typeface="+mn-ea"/>
              </a:rPr>
              <a:t>.</a:t>
            </a:r>
          </a:p>
        </p:txBody>
      </p:sp>
      <p:sp>
        <p:nvSpPr>
          <p:cNvPr id="2" name="TextBox 1">
            <a:extLst>
              <a:ext uri="{FF2B5EF4-FFF2-40B4-BE49-F238E27FC236}">
                <a16:creationId xmlns:a16="http://schemas.microsoft.com/office/drawing/2014/main" id="{DC8D7E3B-AED6-6251-7E7C-B5305CC8D008}"/>
              </a:ext>
            </a:extLst>
          </p:cNvPr>
          <p:cNvSpPr txBox="1"/>
          <p:nvPr/>
        </p:nvSpPr>
        <p:spPr>
          <a:xfrm>
            <a:off x="5242552" y="4392955"/>
            <a:ext cx="1872551" cy="246221"/>
          </a:xfrm>
          <a:prstGeom prst="rect">
            <a:avLst/>
          </a:prstGeom>
          <a:noFill/>
        </p:spPr>
        <p:txBody>
          <a:bodyPr wrap="square" rtlCol="0">
            <a:spAutoFit/>
          </a:bodyPr>
          <a:lstStyle/>
          <a:p>
            <a:r>
              <a:rPr lang="en-US" altLang="ko-KR" sz="1000" dirty="0">
                <a:latin typeface="+mn-ea"/>
                <a:ea typeface="+mn-ea"/>
              </a:rPr>
              <a:t>state</a:t>
            </a:r>
            <a:r>
              <a:rPr lang="ko-KR" altLang="en-US" sz="1000" dirty="0">
                <a:latin typeface="+mn-ea"/>
                <a:ea typeface="+mn-ea"/>
              </a:rPr>
              <a:t> </a:t>
            </a:r>
            <a:r>
              <a:rPr lang="en-US" altLang="ko-KR" sz="1000" dirty="0">
                <a:latin typeface="+mn-ea"/>
                <a:ea typeface="+mn-ea"/>
              </a:rPr>
              <a:t>transition probability</a:t>
            </a:r>
            <a:endParaRPr lang="ko-KR" altLang="en-US" sz="1000" dirty="0">
              <a:latin typeface="+mn-ea"/>
              <a:ea typeface="+mn-ea"/>
            </a:endParaRPr>
          </a:p>
        </p:txBody>
      </p:sp>
      <p:pic>
        <p:nvPicPr>
          <p:cNvPr id="3" name="그림 2">
            <a:extLst>
              <a:ext uri="{FF2B5EF4-FFF2-40B4-BE49-F238E27FC236}">
                <a16:creationId xmlns:a16="http://schemas.microsoft.com/office/drawing/2014/main" id="{FC78145A-5023-BBD4-E85F-0ED2462B65D6}"/>
              </a:ext>
            </a:extLst>
          </p:cNvPr>
          <p:cNvPicPr>
            <a:picLocks noChangeAspect="1"/>
          </p:cNvPicPr>
          <p:nvPr/>
        </p:nvPicPr>
        <p:blipFill>
          <a:blip r:embed="rId4"/>
          <a:stretch>
            <a:fillRect/>
          </a:stretch>
        </p:blipFill>
        <p:spPr>
          <a:xfrm>
            <a:off x="1670737" y="4316013"/>
            <a:ext cx="2934109" cy="400106"/>
          </a:xfrm>
          <a:prstGeom prst="rect">
            <a:avLst/>
          </a:prstGeom>
        </p:spPr>
      </p:pic>
      <p:pic>
        <p:nvPicPr>
          <p:cNvPr id="8" name="그림 7">
            <a:extLst>
              <a:ext uri="{FF2B5EF4-FFF2-40B4-BE49-F238E27FC236}">
                <a16:creationId xmlns:a16="http://schemas.microsoft.com/office/drawing/2014/main" id="{7535B9AC-EFC0-3F64-3230-E92A803328CF}"/>
              </a:ext>
            </a:extLst>
          </p:cNvPr>
          <p:cNvPicPr>
            <a:picLocks noChangeAspect="1"/>
          </p:cNvPicPr>
          <p:nvPr/>
        </p:nvPicPr>
        <p:blipFill>
          <a:blip r:embed="rId5"/>
          <a:stretch>
            <a:fillRect/>
          </a:stretch>
        </p:blipFill>
        <p:spPr>
          <a:xfrm>
            <a:off x="1793401" y="4927867"/>
            <a:ext cx="2286319" cy="333422"/>
          </a:xfrm>
          <a:prstGeom prst="rect">
            <a:avLst/>
          </a:prstGeom>
        </p:spPr>
      </p:pic>
      <p:sp>
        <p:nvSpPr>
          <p:cNvPr id="9" name="TextBox 8">
            <a:extLst>
              <a:ext uri="{FF2B5EF4-FFF2-40B4-BE49-F238E27FC236}">
                <a16:creationId xmlns:a16="http://schemas.microsoft.com/office/drawing/2014/main" id="{849C3AE4-7015-4654-1093-DB0AEC5F79FA}"/>
              </a:ext>
            </a:extLst>
          </p:cNvPr>
          <p:cNvSpPr txBox="1"/>
          <p:nvPr/>
        </p:nvSpPr>
        <p:spPr>
          <a:xfrm>
            <a:off x="5242551" y="4927867"/>
            <a:ext cx="1872551" cy="246221"/>
          </a:xfrm>
          <a:prstGeom prst="rect">
            <a:avLst/>
          </a:prstGeom>
          <a:noFill/>
        </p:spPr>
        <p:txBody>
          <a:bodyPr wrap="square" rtlCol="0">
            <a:spAutoFit/>
          </a:bodyPr>
          <a:lstStyle/>
          <a:p>
            <a:r>
              <a:rPr lang="en-US" altLang="ko-KR" sz="1000" dirty="0">
                <a:latin typeface="+mn-ea"/>
                <a:ea typeface="+mn-ea"/>
              </a:rPr>
              <a:t>reward function</a:t>
            </a:r>
            <a:endParaRPr lang="ko-KR" altLang="en-US" sz="1000" dirty="0">
              <a:latin typeface="+mn-ea"/>
              <a:ea typeface="+mn-ea"/>
            </a:endParaRPr>
          </a:p>
        </p:txBody>
      </p:sp>
    </p:spTree>
    <p:extLst>
      <p:ext uri="{BB962C8B-B14F-4D97-AF65-F5344CB8AC3E}">
        <p14:creationId xmlns:p14="http://schemas.microsoft.com/office/powerpoint/2010/main" val="250856597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7CB18A-8CF1-E274-48D4-4D1275A6D6BA}"/>
            </a:ext>
          </a:extLst>
        </p:cNvPr>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E3C80831-82ED-326D-64EE-956F3076E158}"/>
              </a:ext>
            </a:extLst>
          </p:cNvPr>
          <p:cNvSpPr>
            <a:spLocks noGrp="1"/>
          </p:cNvSpPr>
          <p:nvPr>
            <p:ph type="body" sz="quarter" idx="10"/>
          </p:nvPr>
        </p:nvSpPr>
        <p:spPr/>
        <p:txBody>
          <a:bodyPr/>
          <a:lstStyle/>
          <a:p>
            <a:r>
              <a:rPr lang="en-US" altLang="ko-KR" dirty="0"/>
              <a:t>(</a:t>
            </a:r>
            <a:r>
              <a:rPr lang="ko-KR" altLang="en-US" dirty="0"/>
              <a:t>예시</a:t>
            </a:r>
            <a:r>
              <a:rPr lang="en-US" altLang="ko-KR" dirty="0"/>
              <a:t>) ‘</a:t>
            </a:r>
            <a:r>
              <a:rPr lang="ko-KR" altLang="en-US" dirty="0"/>
              <a:t>합성가스 유량</a:t>
            </a:r>
            <a:r>
              <a:rPr lang="en-US" altLang="ko-KR" dirty="0"/>
              <a:t>‘, ‘</a:t>
            </a:r>
            <a:r>
              <a:rPr lang="ko-KR" altLang="en-US" dirty="0"/>
              <a:t>배기가스 유량</a:t>
            </a:r>
            <a:r>
              <a:rPr lang="en-US" altLang="ko-KR" dirty="0"/>
              <a:t>’</a:t>
            </a:r>
            <a:r>
              <a:rPr lang="ko-KR" altLang="en-US" dirty="0"/>
              <a:t>간 시간 간격 측정 과정</a:t>
            </a:r>
          </a:p>
        </p:txBody>
      </p:sp>
      <p:sp>
        <p:nvSpPr>
          <p:cNvPr id="3" name="텍스트 개체 틀 2">
            <a:extLst>
              <a:ext uri="{FF2B5EF4-FFF2-40B4-BE49-F238E27FC236}">
                <a16:creationId xmlns:a16="http://schemas.microsoft.com/office/drawing/2014/main" id="{F04F9F8F-1E87-02A2-6E1A-D3F781144AB3}"/>
              </a:ext>
            </a:extLst>
          </p:cNvPr>
          <p:cNvSpPr>
            <a:spLocks noGrp="1"/>
          </p:cNvSpPr>
          <p:nvPr>
            <p:ph type="body" sz="quarter" idx="11"/>
          </p:nvPr>
        </p:nvSpPr>
        <p:spPr>
          <a:xfrm>
            <a:off x="362309" y="922626"/>
            <a:ext cx="9270641" cy="994663"/>
          </a:xfrm>
        </p:spPr>
        <p:txBody>
          <a:bodyPr/>
          <a:lstStyle/>
          <a:p>
            <a:pPr marL="180000" indent="-180000">
              <a:buFont typeface="Arial" panose="020B0604020202020204" pitchFamily="34" charset="0"/>
              <a:buChar char="•"/>
            </a:pPr>
            <a:r>
              <a:rPr lang="ko-KR" altLang="en-US" dirty="0"/>
              <a:t>이동평균</a:t>
            </a:r>
            <a:r>
              <a:rPr lang="en-US" altLang="ko-KR" dirty="0"/>
              <a:t>(</a:t>
            </a:r>
            <a:r>
              <a:rPr lang="en-US" altLang="ko-KR" dirty="0" err="1"/>
              <a:t>window_size</a:t>
            </a:r>
            <a:r>
              <a:rPr lang="en-US" altLang="ko-KR" dirty="0"/>
              <a:t>=10)</a:t>
            </a:r>
            <a:r>
              <a:rPr lang="ko-KR" altLang="en-US" dirty="0"/>
              <a:t>으로 </a:t>
            </a:r>
            <a:r>
              <a:rPr lang="en-US" altLang="ko-KR" dirty="0"/>
              <a:t>smoothing</a:t>
            </a:r>
            <a:r>
              <a:rPr lang="ko-KR" altLang="en-US" dirty="0"/>
              <a:t>을 거친 하루치의 공정 시계열 데이터에서 비교할 두 컬럼 </a:t>
            </a:r>
            <a:r>
              <a:rPr lang="en-US" altLang="ko-KR" dirty="0"/>
              <a:t>F1, F2</a:t>
            </a:r>
            <a:r>
              <a:rPr lang="ko-KR" altLang="en-US" dirty="0"/>
              <a:t>을 선택</a:t>
            </a:r>
            <a:r>
              <a:rPr lang="en-US" altLang="ko-KR" dirty="0"/>
              <a:t>. </a:t>
            </a:r>
            <a:r>
              <a:rPr lang="ko-KR" altLang="en-US" dirty="0"/>
              <a:t>길이가 </a:t>
            </a:r>
            <a:r>
              <a:rPr lang="en-US" altLang="ko-KR" dirty="0"/>
              <a:t>3600</a:t>
            </a:r>
            <a:r>
              <a:rPr lang="ko-KR" altLang="en-US" dirty="0"/>
              <a:t>이 되도록 자르고 </a:t>
            </a:r>
            <a:r>
              <a:rPr lang="en-US" altLang="ko-KR" dirty="0"/>
              <a:t>(</a:t>
            </a:r>
            <a:r>
              <a:rPr lang="ko-KR" altLang="en-US" dirty="0"/>
              <a:t>한시간</a:t>
            </a:r>
            <a:r>
              <a:rPr lang="en-US" altLang="ko-KR" dirty="0"/>
              <a:t>) </a:t>
            </a:r>
            <a:r>
              <a:rPr lang="en-US" altLang="ko-KR" dirty="0" err="1"/>
              <a:t>timelag</a:t>
            </a:r>
            <a:r>
              <a:rPr lang="ko-KR" altLang="en-US" dirty="0"/>
              <a:t>를 </a:t>
            </a:r>
            <a:r>
              <a:rPr lang="en-US" altLang="ko-KR" dirty="0"/>
              <a:t>±60</a:t>
            </a:r>
            <a:r>
              <a:rPr lang="ko-KR" altLang="en-US" dirty="0"/>
              <a:t>까지 변화해가며 </a:t>
            </a:r>
            <a:r>
              <a:rPr lang="en-US" altLang="ko-KR" dirty="0"/>
              <a:t>F1’</a:t>
            </a:r>
            <a:r>
              <a:rPr lang="ko-KR" altLang="en-US" dirty="0"/>
              <a:t>을 </a:t>
            </a:r>
            <a:r>
              <a:rPr lang="en-US" altLang="ko-KR" dirty="0"/>
              <a:t>F2’</a:t>
            </a:r>
            <a:r>
              <a:rPr lang="ko-KR" altLang="en-US" dirty="0"/>
              <a:t>에</a:t>
            </a:r>
            <a:r>
              <a:rPr lang="en-US" altLang="ko-KR" dirty="0"/>
              <a:t> </a:t>
            </a:r>
            <a:r>
              <a:rPr lang="ko-KR" altLang="en-US" dirty="0" err="1"/>
              <a:t>선형변환하여</a:t>
            </a:r>
            <a:r>
              <a:rPr lang="ko-KR" altLang="en-US" dirty="0"/>
              <a:t> 최대한 맞췄을 때 </a:t>
            </a:r>
            <a:r>
              <a:rPr lang="en-US" altLang="ko-KR" dirty="0"/>
              <a:t>(least square) MSE</a:t>
            </a:r>
            <a:r>
              <a:rPr lang="ko-KR" altLang="en-US" dirty="0"/>
              <a:t>값이 최소가 되는 </a:t>
            </a:r>
            <a:r>
              <a:rPr lang="en-US" altLang="ko-KR" dirty="0" err="1"/>
              <a:t>timelag</a:t>
            </a:r>
            <a:r>
              <a:rPr lang="ko-KR" altLang="en-US" dirty="0"/>
              <a:t>를 선정한다</a:t>
            </a:r>
            <a:r>
              <a:rPr lang="en-US" altLang="ko-KR" dirty="0"/>
              <a:t>. </a:t>
            </a:r>
            <a:r>
              <a:rPr lang="ko-KR" altLang="en-US" dirty="0"/>
              <a:t>길이가 </a:t>
            </a:r>
            <a:r>
              <a:rPr lang="en-US" altLang="ko-KR" dirty="0"/>
              <a:t>3600</a:t>
            </a:r>
            <a:r>
              <a:rPr lang="ko-KR" altLang="en-US" dirty="0"/>
              <a:t>이 되도록 자르는 방법은 </a:t>
            </a:r>
            <a:r>
              <a:rPr lang="en-US" altLang="ko-KR" dirty="0"/>
              <a:t>86400/30=2880</a:t>
            </a:r>
            <a:r>
              <a:rPr lang="ko-KR" altLang="en-US" dirty="0"/>
              <a:t>개이므로 </a:t>
            </a:r>
            <a:r>
              <a:rPr lang="en-US" altLang="ko-KR" dirty="0"/>
              <a:t>2880</a:t>
            </a:r>
            <a:r>
              <a:rPr lang="ko-KR" altLang="en-US" dirty="0"/>
              <a:t>개의 </a:t>
            </a:r>
            <a:r>
              <a:rPr lang="en-US" altLang="ko-KR" dirty="0" err="1"/>
              <a:t>timelag</a:t>
            </a:r>
            <a:r>
              <a:rPr lang="ko-KR" altLang="en-US" dirty="0"/>
              <a:t>가 나오는데 그 </a:t>
            </a:r>
            <a:r>
              <a:rPr lang="en-US" altLang="ko-KR" dirty="0" err="1"/>
              <a:t>timelag</a:t>
            </a:r>
            <a:r>
              <a:rPr lang="ko-KR" altLang="en-US" dirty="0"/>
              <a:t>들의 평균을 취하여 시간간격을 계산한다</a:t>
            </a:r>
            <a:r>
              <a:rPr lang="en-US" altLang="ko-KR" dirty="0"/>
              <a:t>.</a:t>
            </a:r>
          </a:p>
        </p:txBody>
      </p:sp>
      <p:sp>
        <p:nvSpPr>
          <p:cNvPr id="4" name="제목 3">
            <a:extLst>
              <a:ext uri="{FF2B5EF4-FFF2-40B4-BE49-F238E27FC236}">
                <a16:creationId xmlns:a16="http://schemas.microsoft.com/office/drawing/2014/main" id="{4979EEF1-21E3-B0AD-5AB8-708855E083A5}"/>
              </a:ext>
            </a:extLst>
          </p:cNvPr>
          <p:cNvSpPr>
            <a:spLocks noGrp="1"/>
          </p:cNvSpPr>
          <p:nvPr>
            <p:ph type="title"/>
          </p:nvPr>
        </p:nvSpPr>
        <p:spPr>
          <a:xfrm>
            <a:off x="200472" y="76562"/>
            <a:ext cx="8543925" cy="400110"/>
          </a:xfrm>
        </p:spPr>
        <p:txBody>
          <a:bodyPr/>
          <a:lstStyle/>
          <a:p>
            <a:r>
              <a:rPr lang="en-US" altLang="ko-KR" dirty="0">
                <a:latin typeface="+mn-ea"/>
              </a:rPr>
              <a:t>250828 </a:t>
            </a:r>
            <a:r>
              <a:rPr lang="ko-KR" altLang="en-US" dirty="0">
                <a:latin typeface="+mn-ea"/>
              </a:rPr>
              <a:t>목 </a:t>
            </a:r>
            <a:r>
              <a:rPr lang="en-US" altLang="ko-KR" dirty="0">
                <a:latin typeface="+mn-ea"/>
              </a:rPr>
              <a:t>| </a:t>
            </a:r>
            <a:r>
              <a:rPr lang="ko-KR" altLang="en-US" dirty="0">
                <a:latin typeface="+mn-ea"/>
              </a:rPr>
              <a:t>공정간 </a:t>
            </a:r>
            <a:r>
              <a:rPr lang="en-US" altLang="ko-KR" dirty="0" err="1">
                <a:latin typeface="+mn-ea"/>
              </a:rPr>
              <a:t>Timelag</a:t>
            </a:r>
            <a:r>
              <a:rPr lang="en-US" altLang="ko-KR" dirty="0">
                <a:latin typeface="+mn-ea"/>
              </a:rPr>
              <a:t> </a:t>
            </a:r>
            <a:r>
              <a:rPr lang="ko-KR" altLang="en-US" dirty="0">
                <a:latin typeface="+mn-ea"/>
              </a:rPr>
              <a:t>측정</a:t>
            </a:r>
            <a:endParaRPr lang="ko-KR" altLang="en-US" dirty="0"/>
          </a:p>
        </p:txBody>
      </p:sp>
      <p:sp>
        <p:nvSpPr>
          <p:cNvPr id="5" name="텍스트 개체 틀 4">
            <a:extLst>
              <a:ext uri="{FF2B5EF4-FFF2-40B4-BE49-F238E27FC236}">
                <a16:creationId xmlns:a16="http://schemas.microsoft.com/office/drawing/2014/main" id="{68E8B3A8-C167-6286-B7C5-EBEFC0BA960E}"/>
              </a:ext>
            </a:extLst>
          </p:cNvPr>
          <p:cNvSpPr>
            <a:spLocks noGrp="1"/>
          </p:cNvSpPr>
          <p:nvPr>
            <p:ph type="body" sz="quarter" idx="12"/>
          </p:nvPr>
        </p:nvSpPr>
        <p:spPr/>
        <p:txBody>
          <a:bodyPr/>
          <a:lstStyle/>
          <a:p>
            <a:r>
              <a:rPr lang="ko-KR" altLang="en-US" dirty="0"/>
              <a:t>서부발전</a:t>
            </a:r>
          </a:p>
        </p:txBody>
      </p:sp>
      <p:pic>
        <p:nvPicPr>
          <p:cNvPr id="30" name="그림 29">
            <a:extLst>
              <a:ext uri="{FF2B5EF4-FFF2-40B4-BE49-F238E27FC236}">
                <a16:creationId xmlns:a16="http://schemas.microsoft.com/office/drawing/2014/main" id="{D257FA3E-394F-E241-1C8E-39AAB593E927}"/>
              </a:ext>
            </a:extLst>
          </p:cNvPr>
          <p:cNvPicPr>
            <a:picLocks noChangeAspect="1"/>
          </p:cNvPicPr>
          <p:nvPr/>
        </p:nvPicPr>
        <p:blipFill>
          <a:blip r:embed="rId2"/>
          <a:stretch>
            <a:fillRect/>
          </a:stretch>
        </p:blipFill>
        <p:spPr>
          <a:xfrm>
            <a:off x="1457929" y="1853584"/>
            <a:ext cx="6191568" cy="4366409"/>
          </a:xfrm>
          <a:prstGeom prst="rect">
            <a:avLst/>
          </a:prstGeom>
        </p:spPr>
      </p:pic>
      <p:sp>
        <p:nvSpPr>
          <p:cNvPr id="31" name="TextBox 30">
            <a:extLst>
              <a:ext uri="{FF2B5EF4-FFF2-40B4-BE49-F238E27FC236}">
                <a16:creationId xmlns:a16="http://schemas.microsoft.com/office/drawing/2014/main" id="{37A08CE0-8F10-F4DE-A9FD-AB19D9FC0D65}"/>
              </a:ext>
            </a:extLst>
          </p:cNvPr>
          <p:cNvSpPr txBox="1"/>
          <p:nvPr/>
        </p:nvSpPr>
        <p:spPr>
          <a:xfrm>
            <a:off x="190310" y="6219993"/>
            <a:ext cx="9442639" cy="253916"/>
          </a:xfrm>
          <a:prstGeom prst="rect">
            <a:avLst/>
          </a:prstGeom>
          <a:noFill/>
        </p:spPr>
        <p:txBody>
          <a:bodyPr wrap="square">
            <a:spAutoFit/>
          </a:bodyPr>
          <a:lstStyle/>
          <a:p>
            <a:r>
              <a:rPr lang="en-US" altLang="ko-KR" sz="1050" dirty="0"/>
              <a:t>* </a:t>
            </a:r>
            <a:r>
              <a:rPr lang="ko-KR" altLang="en-US" sz="1050" dirty="0"/>
              <a:t>자세한 사항은 </a:t>
            </a:r>
            <a:r>
              <a:rPr lang="en-US" altLang="ko-KR" sz="1050" dirty="0"/>
              <a:t>timelag_03.ipynb</a:t>
            </a:r>
            <a:r>
              <a:rPr lang="ko-KR" altLang="en-US" sz="1050" dirty="0"/>
              <a:t>참고</a:t>
            </a:r>
          </a:p>
        </p:txBody>
      </p:sp>
    </p:spTree>
    <p:extLst>
      <p:ext uri="{BB962C8B-B14F-4D97-AF65-F5344CB8AC3E}">
        <p14:creationId xmlns:p14="http://schemas.microsoft.com/office/powerpoint/2010/main" val="118384467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2B6684-FD6E-9025-9372-6A2BAEB64A7F}"/>
            </a:ext>
          </a:extLst>
        </p:cNvPr>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F62FE51F-F70E-0BD4-98D2-CE414E50DD1B}"/>
              </a:ext>
            </a:extLst>
          </p:cNvPr>
          <p:cNvSpPr>
            <a:spLocks noGrp="1"/>
          </p:cNvSpPr>
          <p:nvPr>
            <p:ph type="body" sz="quarter" idx="10"/>
          </p:nvPr>
        </p:nvSpPr>
        <p:spPr/>
        <p:txBody>
          <a:bodyPr/>
          <a:lstStyle/>
          <a:p>
            <a:r>
              <a:rPr lang="en-US" altLang="ko-KR" dirty="0"/>
              <a:t>(</a:t>
            </a:r>
            <a:r>
              <a:rPr lang="ko-KR" altLang="en-US" dirty="0"/>
              <a:t>예시</a:t>
            </a:r>
            <a:r>
              <a:rPr lang="en-US" altLang="ko-KR" dirty="0"/>
              <a:t>) ‘</a:t>
            </a:r>
            <a:r>
              <a:rPr lang="ko-KR" altLang="en-US" dirty="0"/>
              <a:t>합성가스 유량</a:t>
            </a:r>
            <a:r>
              <a:rPr lang="en-US" altLang="ko-KR" dirty="0"/>
              <a:t>‘, ‘</a:t>
            </a:r>
            <a:r>
              <a:rPr lang="ko-KR" altLang="en-US" dirty="0"/>
              <a:t>배기가스 유량</a:t>
            </a:r>
            <a:r>
              <a:rPr lang="en-US" altLang="ko-KR" dirty="0"/>
              <a:t>’</a:t>
            </a:r>
            <a:r>
              <a:rPr lang="ko-KR" altLang="en-US" dirty="0"/>
              <a:t>간 시간 간격 측정 결과</a:t>
            </a:r>
          </a:p>
        </p:txBody>
      </p:sp>
      <p:sp>
        <p:nvSpPr>
          <p:cNvPr id="3" name="텍스트 개체 틀 2">
            <a:extLst>
              <a:ext uri="{FF2B5EF4-FFF2-40B4-BE49-F238E27FC236}">
                <a16:creationId xmlns:a16="http://schemas.microsoft.com/office/drawing/2014/main" id="{A7EF9A54-DE01-E584-AA86-C6CCC5C9422C}"/>
              </a:ext>
            </a:extLst>
          </p:cNvPr>
          <p:cNvSpPr>
            <a:spLocks noGrp="1"/>
          </p:cNvSpPr>
          <p:nvPr>
            <p:ph type="body" sz="quarter" idx="11"/>
          </p:nvPr>
        </p:nvSpPr>
        <p:spPr/>
        <p:txBody>
          <a:bodyPr/>
          <a:lstStyle/>
          <a:p>
            <a:pPr marL="180000" indent="-180000">
              <a:buFont typeface="Arial" panose="020B0604020202020204" pitchFamily="34" charset="0"/>
              <a:buChar char="•"/>
            </a:pPr>
            <a:r>
              <a:rPr lang="ko-KR" altLang="en-US" dirty="0"/>
              <a:t>앞서 언급한 </a:t>
            </a:r>
            <a:r>
              <a:rPr lang="en-US" altLang="ko-KR" dirty="0"/>
              <a:t>2880</a:t>
            </a:r>
            <a:r>
              <a:rPr lang="ko-KR" altLang="en-US" dirty="0"/>
              <a:t>개의 </a:t>
            </a:r>
            <a:r>
              <a:rPr lang="en-US" altLang="ko-KR" dirty="0" err="1"/>
              <a:t>timelag</a:t>
            </a:r>
            <a:r>
              <a:rPr lang="ko-KR" altLang="en-US" dirty="0"/>
              <a:t>의 히스토그램</a:t>
            </a:r>
            <a:r>
              <a:rPr lang="en-US" altLang="ko-KR" dirty="0"/>
              <a:t>. </a:t>
            </a:r>
            <a:r>
              <a:rPr lang="ko-KR" altLang="en-US" dirty="0"/>
              <a:t>평균과 중앙값도 표시했다</a:t>
            </a:r>
            <a:r>
              <a:rPr lang="en-US" altLang="ko-KR" dirty="0"/>
              <a:t>.</a:t>
            </a:r>
          </a:p>
        </p:txBody>
      </p:sp>
      <p:sp>
        <p:nvSpPr>
          <p:cNvPr id="4" name="제목 3">
            <a:extLst>
              <a:ext uri="{FF2B5EF4-FFF2-40B4-BE49-F238E27FC236}">
                <a16:creationId xmlns:a16="http://schemas.microsoft.com/office/drawing/2014/main" id="{743EACB0-D2C0-3C30-0306-78F21E5EE1AF}"/>
              </a:ext>
            </a:extLst>
          </p:cNvPr>
          <p:cNvSpPr>
            <a:spLocks noGrp="1"/>
          </p:cNvSpPr>
          <p:nvPr>
            <p:ph type="title"/>
          </p:nvPr>
        </p:nvSpPr>
        <p:spPr>
          <a:xfrm>
            <a:off x="200472" y="76562"/>
            <a:ext cx="8543925" cy="400110"/>
          </a:xfrm>
        </p:spPr>
        <p:txBody>
          <a:bodyPr/>
          <a:lstStyle/>
          <a:p>
            <a:r>
              <a:rPr lang="en-US" altLang="ko-KR" dirty="0">
                <a:latin typeface="+mn-ea"/>
              </a:rPr>
              <a:t>250828 </a:t>
            </a:r>
            <a:r>
              <a:rPr lang="ko-KR" altLang="en-US" dirty="0">
                <a:latin typeface="+mn-ea"/>
              </a:rPr>
              <a:t>목 </a:t>
            </a:r>
            <a:r>
              <a:rPr lang="en-US" altLang="ko-KR" dirty="0">
                <a:latin typeface="+mn-ea"/>
              </a:rPr>
              <a:t>| </a:t>
            </a:r>
            <a:r>
              <a:rPr lang="ko-KR" altLang="en-US" dirty="0">
                <a:latin typeface="+mn-ea"/>
              </a:rPr>
              <a:t>공정간 </a:t>
            </a:r>
            <a:r>
              <a:rPr lang="en-US" altLang="ko-KR" dirty="0" err="1">
                <a:latin typeface="+mn-ea"/>
              </a:rPr>
              <a:t>Timelag</a:t>
            </a:r>
            <a:r>
              <a:rPr lang="en-US" altLang="ko-KR" dirty="0">
                <a:latin typeface="+mn-ea"/>
              </a:rPr>
              <a:t> </a:t>
            </a:r>
            <a:r>
              <a:rPr lang="ko-KR" altLang="en-US" dirty="0">
                <a:latin typeface="+mn-ea"/>
              </a:rPr>
              <a:t>측정</a:t>
            </a:r>
            <a:endParaRPr lang="ko-KR" altLang="en-US" dirty="0"/>
          </a:p>
        </p:txBody>
      </p:sp>
      <p:sp>
        <p:nvSpPr>
          <p:cNvPr id="5" name="텍스트 개체 틀 4">
            <a:extLst>
              <a:ext uri="{FF2B5EF4-FFF2-40B4-BE49-F238E27FC236}">
                <a16:creationId xmlns:a16="http://schemas.microsoft.com/office/drawing/2014/main" id="{F3F6C781-6A76-8E5A-59ED-0DCC0CE2F0E9}"/>
              </a:ext>
            </a:extLst>
          </p:cNvPr>
          <p:cNvSpPr>
            <a:spLocks noGrp="1"/>
          </p:cNvSpPr>
          <p:nvPr>
            <p:ph type="body" sz="quarter" idx="12"/>
          </p:nvPr>
        </p:nvSpPr>
        <p:spPr/>
        <p:txBody>
          <a:bodyPr/>
          <a:lstStyle/>
          <a:p>
            <a:r>
              <a:rPr lang="ko-KR" altLang="en-US" dirty="0"/>
              <a:t>서부발전</a:t>
            </a:r>
          </a:p>
        </p:txBody>
      </p:sp>
      <p:pic>
        <p:nvPicPr>
          <p:cNvPr id="15" name="그림 14">
            <a:extLst>
              <a:ext uri="{FF2B5EF4-FFF2-40B4-BE49-F238E27FC236}">
                <a16:creationId xmlns:a16="http://schemas.microsoft.com/office/drawing/2014/main" id="{D46BC744-C6B7-53E8-D1AA-F54BA87C670D}"/>
              </a:ext>
            </a:extLst>
          </p:cNvPr>
          <p:cNvPicPr>
            <a:picLocks noChangeAspect="1"/>
          </p:cNvPicPr>
          <p:nvPr/>
        </p:nvPicPr>
        <p:blipFill>
          <a:blip r:embed="rId2"/>
          <a:stretch>
            <a:fillRect/>
          </a:stretch>
        </p:blipFill>
        <p:spPr>
          <a:xfrm>
            <a:off x="2005448" y="1887793"/>
            <a:ext cx="5895103" cy="4526355"/>
          </a:xfrm>
          <a:prstGeom prst="rect">
            <a:avLst/>
          </a:prstGeom>
        </p:spPr>
      </p:pic>
      <p:sp>
        <p:nvSpPr>
          <p:cNvPr id="7" name="TextBox 6">
            <a:extLst>
              <a:ext uri="{FF2B5EF4-FFF2-40B4-BE49-F238E27FC236}">
                <a16:creationId xmlns:a16="http://schemas.microsoft.com/office/drawing/2014/main" id="{6E335E61-E3C3-2F4E-16C5-4485B1560BE1}"/>
              </a:ext>
            </a:extLst>
          </p:cNvPr>
          <p:cNvSpPr txBox="1"/>
          <p:nvPr/>
        </p:nvSpPr>
        <p:spPr>
          <a:xfrm>
            <a:off x="209708" y="6260259"/>
            <a:ext cx="4955458" cy="307777"/>
          </a:xfrm>
          <a:prstGeom prst="rect">
            <a:avLst/>
          </a:prstGeom>
          <a:noFill/>
        </p:spPr>
        <p:txBody>
          <a:bodyPr wrap="square">
            <a:spAutoFit/>
          </a:bodyPr>
          <a:lstStyle/>
          <a:p>
            <a:r>
              <a:rPr lang="ko-KR" altLang="en-US" dirty="0"/>
              <a:t>timelag_03.ipynb</a:t>
            </a:r>
          </a:p>
        </p:txBody>
      </p:sp>
    </p:spTree>
    <p:extLst>
      <p:ext uri="{BB962C8B-B14F-4D97-AF65-F5344CB8AC3E}">
        <p14:creationId xmlns:p14="http://schemas.microsoft.com/office/powerpoint/2010/main" val="46431378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55842A-1982-9B79-4C4B-4674FF14239A}"/>
            </a:ext>
          </a:extLst>
        </p:cNvPr>
        <p:cNvGrpSpPr/>
        <p:nvPr/>
      </p:nvGrpSpPr>
      <p:grpSpPr>
        <a:xfrm>
          <a:off x="0" y="0"/>
          <a:ext cx="0" cy="0"/>
          <a:chOff x="0" y="0"/>
          <a:chExt cx="0" cy="0"/>
        </a:xfrm>
      </p:grpSpPr>
    </p:spTree>
    <p:extLst>
      <p:ext uri="{BB962C8B-B14F-4D97-AF65-F5344CB8AC3E}">
        <p14:creationId xmlns:p14="http://schemas.microsoft.com/office/powerpoint/2010/main" val="823893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306852-439D-DF92-0AEB-B1217E64F78D}"/>
            </a:ext>
          </a:extLst>
        </p:cNvPr>
        <p:cNvGrpSpPr/>
        <p:nvPr/>
      </p:nvGrpSpPr>
      <p:grpSpPr>
        <a:xfrm>
          <a:off x="0" y="0"/>
          <a:ext cx="0" cy="0"/>
          <a:chOff x="0" y="0"/>
          <a:chExt cx="0" cy="0"/>
        </a:xfrm>
      </p:grpSpPr>
      <p:sp>
        <p:nvSpPr>
          <p:cNvPr id="5" name="텍스트 개체 틀 4">
            <a:extLst>
              <a:ext uri="{FF2B5EF4-FFF2-40B4-BE49-F238E27FC236}">
                <a16:creationId xmlns:a16="http://schemas.microsoft.com/office/drawing/2014/main" id="{0C532EE6-851E-4F96-00A0-263A1F7077A0}"/>
              </a:ext>
            </a:extLst>
          </p:cNvPr>
          <p:cNvSpPr>
            <a:spLocks noGrp="1"/>
          </p:cNvSpPr>
          <p:nvPr>
            <p:ph type="body" sz="quarter" idx="10"/>
          </p:nvPr>
        </p:nvSpPr>
        <p:spPr/>
        <p:txBody>
          <a:bodyPr/>
          <a:lstStyle/>
          <a:p>
            <a:pPr marL="0" indent="0">
              <a:buNone/>
            </a:pPr>
            <a:r>
              <a:rPr lang="ko-KR" altLang="en-US" dirty="0" err="1"/>
              <a:t>연속교반탱크반응기</a:t>
            </a:r>
            <a:r>
              <a:rPr lang="en-US" altLang="ko-KR" dirty="0"/>
              <a:t>(CSTR)</a:t>
            </a:r>
            <a:r>
              <a:rPr lang="ko-KR" altLang="en-US" dirty="0"/>
              <a:t>의 온도 제어</a:t>
            </a:r>
          </a:p>
        </p:txBody>
      </p:sp>
      <p:sp>
        <p:nvSpPr>
          <p:cNvPr id="4" name="제목 3">
            <a:extLst>
              <a:ext uri="{FF2B5EF4-FFF2-40B4-BE49-F238E27FC236}">
                <a16:creationId xmlns:a16="http://schemas.microsoft.com/office/drawing/2014/main" id="{AC99086F-11D0-897A-06CD-15110508539E}"/>
              </a:ext>
            </a:extLst>
          </p:cNvPr>
          <p:cNvSpPr>
            <a:spLocks noGrp="1"/>
          </p:cNvSpPr>
          <p:nvPr>
            <p:ph type="title"/>
          </p:nvPr>
        </p:nvSpPr>
        <p:spPr/>
        <p:txBody>
          <a:bodyPr/>
          <a:lstStyle/>
          <a:p>
            <a:r>
              <a:rPr lang="en-US" altLang="ko-KR" dirty="0"/>
              <a:t>2025. 08. 07 </a:t>
            </a:r>
            <a:r>
              <a:rPr lang="ko-KR" altLang="en-US" dirty="0"/>
              <a:t>목 </a:t>
            </a:r>
            <a:r>
              <a:rPr lang="en-US" altLang="ko-KR" dirty="0"/>
              <a:t>| Q-learning </a:t>
            </a:r>
            <a:r>
              <a:rPr lang="ko-KR" altLang="en-US" dirty="0"/>
              <a:t>예제 파이썬 코드 구현</a:t>
            </a:r>
          </a:p>
        </p:txBody>
      </p:sp>
      <p:sp>
        <p:nvSpPr>
          <p:cNvPr id="7" name="텍스트 개체 틀 6">
            <a:extLst>
              <a:ext uri="{FF2B5EF4-FFF2-40B4-BE49-F238E27FC236}">
                <a16:creationId xmlns:a16="http://schemas.microsoft.com/office/drawing/2014/main" id="{1F956D1D-D808-EA10-F8CD-9B796763BFD7}"/>
              </a:ext>
            </a:extLst>
          </p:cNvPr>
          <p:cNvSpPr>
            <a:spLocks noGrp="1"/>
          </p:cNvSpPr>
          <p:nvPr>
            <p:ph type="body" sz="quarter" idx="12"/>
          </p:nvPr>
        </p:nvSpPr>
        <p:spPr/>
        <p:txBody>
          <a:bodyPr/>
          <a:lstStyle/>
          <a:p>
            <a:r>
              <a:rPr lang="ko-KR" altLang="en-US" dirty="0"/>
              <a:t>강화학습</a:t>
            </a:r>
          </a:p>
        </p:txBody>
      </p:sp>
      <mc:AlternateContent xmlns:mc="http://schemas.openxmlformats.org/markup-compatibility/2006" xmlns:a14="http://schemas.microsoft.com/office/drawing/2010/main">
        <mc:Choice Requires="a14">
          <p:sp>
            <p:nvSpPr>
              <p:cNvPr id="6" name="텍스트 개체 틀 5">
                <a:extLst>
                  <a:ext uri="{FF2B5EF4-FFF2-40B4-BE49-F238E27FC236}">
                    <a16:creationId xmlns:a16="http://schemas.microsoft.com/office/drawing/2014/main" id="{ABD23812-96EB-C7FF-86E7-E7767D35F2CD}"/>
                  </a:ext>
                </a:extLst>
              </p:cNvPr>
              <p:cNvSpPr txBox="1">
                <a:spLocks/>
              </p:cNvSpPr>
              <p:nvPr/>
            </p:nvSpPr>
            <p:spPr>
              <a:xfrm>
                <a:off x="209708" y="1047296"/>
                <a:ext cx="8781892" cy="1335689"/>
              </a:xfrm>
              <a:prstGeom prst="rect">
                <a:avLst/>
              </a:prstGeom>
            </p:spPr>
            <p:txBody>
              <a:bodyPr lIns="72000" tIns="36000"/>
              <a:lstStyle>
                <a:lvl1pPr marL="0" indent="0" algn="l" rtl="0" eaLnBrk="0" fontAlgn="base" latinLnBrk="0" hangingPunct="0">
                  <a:lnSpc>
                    <a:spcPct val="100000"/>
                  </a:lnSpc>
                  <a:spcBef>
                    <a:spcPts val="0"/>
                  </a:spcBef>
                  <a:spcAft>
                    <a:spcPct val="0"/>
                  </a:spcAft>
                  <a:buFont typeface="Arial" charset="0"/>
                  <a:buNone/>
                  <a:defRPr sz="1400" kern="1200">
                    <a:solidFill>
                      <a:schemeClr val="tx1"/>
                    </a:solidFill>
                    <a:latin typeface="+mn-lt"/>
                    <a:ea typeface="+mn-ea"/>
                    <a:cs typeface="+mn-cs"/>
                  </a:defRPr>
                </a:lvl1pPr>
                <a:lvl2pPr marL="742950" indent="-285750" algn="l" rtl="0" eaLnBrk="0" fontAlgn="base" latinLnBrk="1"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latinLnBrk="1"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latinLnBrk="1"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latinLnBrk="1"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180000" indent="-180000">
                  <a:buFont typeface="Arial" panose="020B0604020202020204" pitchFamily="34" charset="0"/>
                  <a:buChar char="•"/>
                </a:pPr>
                <a:r>
                  <a:rPr lang="ko-KR" altLang="en-US" b="0" dirty="0">
                    <a:latin typeface="+mn-ea"/>
                  </a:rPr>
                  <a:t>냉각수 유량 조절을 통한 교반 온도 제어</a:t>
                </a:r>
                <a:r>
                  <a:rPr lang="en-US" altLang="ko-KR" b="0" dirty="0">
                    <a:latin typeface="+mn-ea"/>
                  </a:rPr>
                  <a:t>.</a:t>
                </a:r>
              </a:p>
              <a:p>
                <a:pPr marL="180000" lvl="1" indent="180000">
                  <a:buFont typeface="Arial" panose="020B0604020202020204" pitchFamily="34" charset="0"/>
                  <a:buChar char="•"/>
                </a:pPr>
                <a:r>
                  <a:rPr kumimoji="0" lang="en-US" altLang="ko-KR" sz="1100" b="0" dirty="0">
                    <a:latin typeface="+mn-ea"/>
                  </a:rPr>
                  <a:t>state (1</a:t>
                </a:r>
                <a:r>
                  <a:rPr kumimoji="0" lang="ko-KR" altLang="en-US" sz="1100" b="0" dirty="0">
                    <a:latin typeface="+mn-ea"/>
                  </a:rPr>
                  <a:t>개</a:t>
                </a:r>
                <a:r>
                  <a:rPr kumimoji="0" lang="en-US" altLang="ko-KR" sz="1100" b="0" dirty="0">
                    <a:latin typeface="+mn-ea"/>
                  </a:rPr>
                  <a:t>) : </a:t>
                </a:r>
                <a:r>
                  <a:rPr kumimoji="0" lang="ko-KR" altLang="en-US" sz="1100" b="0" dirty="0">
                    <a:latin typeface="+mn-ea"/>
                  </a:rPr>
                  <a:t>교반 온도 </a:t>
                </a:r>
                <a:r>
                  <a:rPr kumimoji="0" lang="en-US" altLang="ko-KR" sz="1100" b="0" dirty="0">
                    <a:latin typeface="+mn-ea"/>
                  </a:rPr>
                  <a:t>(continuous -&gt; </a:t>
                </a:r>
                <a:r>
                  <a:rPr kumimoji="0" lang="en-US" altLang="ko-KR" sz="1100" b="0" dirty="0" err="1">
                    <a:latin typeface="+mn-ea"/>
                  </a:rPr>
                  <a:t>descretize</a:t>
                </a:r>
                <a:r>
                  <a:rPr kumimoji="0" lang="en-US" altLang="ko-KR" sz="1100" b="0" dirty="0">
                    <a:latin typeface="+mn-ea"/>
                  </a:rPr>
                  <a:t>)</a:t>
                </a:r>
              </a:p>
              <a:p>
                <a:pPr marL="180000" lvl="1" indent="180000">
                  <a:buFont typeface="Arial" panose="020B0604020202020204" pitchFamily="34" charset="0"/>
                  <a:buChar char="•"/>
                </a:pPr>
                <a:r>
                  <a:rPr kumimoji="0" lang="en-US" altLang="ko-KR" sz="1100" b="0" dirty="0">
                    <a:latin typeface="+mn-ea"/>
                  </a:rPr>
                  <a:t>action (1</a:t>
                </a:r>
                <a:r>
                  <a:rPr kumimoji="0" lang="ko-KR" altLang="en-US" sz="1100" b="0" dirty="0">
                    <a:latin typeface="+mn-ea"/>
                  </a:rPr>
                  <a:t>개</a:t>
                </a:r>
                <a:r>
                  <a:rPr kumimoji="0" lang="en-US" altLang="ko-KR" sz="1100" b="0" dirty="0">
                    <a:latin typeface="+mn-ea"/>
                  </a:rPr>
                  <a:t>) : </a:t>
                </a:r>
                <a:r>
                  <a:rPr kumimoji="0" lang="ko-KR" altLang="en-US" sz="1100" b="0" dirty="0">
                    <a:latin typeface="+mn-ea"/>
                  </a:rPr>
                  <a:t>냉각수 유량 </a:t>
                </a:r>
                <a:r>
                  <a:rPr kumimoji="0" lang="en-US" altLang="ko-KR" sz="1100" b="0" dirty="0">
                    <a:latin typeface="+mn-ea"/>
                  </a:rPr>
                  <a:t>(discrete : </a:t>
                </a:r>
                <a:r>
                  <a:rPr kumimoji="0" lang="ko-KR" altLang="en-US" sz="1100" b="0" dirty="0">
                    <a:latin typeface="+mn-ea"/>
                  </a:rPr>
                  <a:t>증가 </a:t>
                </a:r>
                <a:r>
                  <a:rPr kumimoji="0" lang="en-US" altLang="ko-KR" sz="1100" b="0" dirty="0">
                    <a:latin typeface="+mn-ea"/>
                  </a:rPr>
                  <a:t>/ </a:t>
                </a:r>
                <a:r>
                  <a:rPr kumimoji="0" lang="ko-KR" altLang="en-US" sz="1100" b="0" dirty="0">
                    <a:latin typeface="+mn-ea"/>
                  </a:rPr>
                  <a:t>멈춤 </a:t>
                </a:r>
                <a:r>
                  <a:rPr kumimoji="0" lang="en-US" altLang="ko-KR" sz="1100" b="0" dirty="0">
                    <a:latin typeface="+mn-ea"/>
                  </a:rPr>
                  <a:t>/ </a:t>
                </a:r>
                <a:r>
                  <a:rPr kumimoji="0" lang="ko-KR" altLang="en-US" sz="1100" b="0" dirty="0">
                    <a:latin typeface="+mn-ea"/>
                  </a:rPr>
                  <a:t>감소</a:t>
                </a:r>
                <a:r>
                  <a:rPr kumimoji="0" lang="en-US" altLang="ko-KR" sz="1100" b="0" dirty="0">
                    <a:latin typeface="+mn-ea"/>
                  </a:rPr>
                  <a:t>)</a:t>
                </a:r>
              </a:p>
              <a:p>
                <a:pPr marL="180000" lvl="1" indent="180000">
                  <a:buFont typeface="Arial" panose="020B0604020202020204" pitchFamily="34" charset="0"/>
                  <a:buChar char="•"/>
                </a:pPr>
                <a14:m>
                  <m:oMath xmlns:m="http://schemas.openxmlformats.org/officeDocument/2006/math">
                    <m:r>
                      <a:rPr lang="en-US" altLang="ko-KR" sz="1100" i="1" dirty="0">
                        <a:latin typeface="Cambria Math" panose="02040503050406030204" pitchFamily="18" charset="0"/>
                      </a:rPr>
                      <m:t>𝑝</m:t>
                    </m:r>
                    <m:r>
                      <a:rPr lang="en-US" altLang="ko-KR" sz="1100" i="1" dirty="0">
                        <a:latin typeface="Cambria Math" panose="02040503050406030204" pitchFamily="18" charset="0"/>
                      </a:rPr>
                      <m:t>(</m:t>
                    </m:r>
                    <m:r>
                      <a:rPr lang="en-US" altLang="ko-KR" sz="1100" i="1" dirty="0">
                        <a:latin typeface="Cambria Math" panose="02040503050406030204" pitchFamily="18" charset="0"/>
                      </a:rPr>
                      <m:t>𝑠</m:t>
                    </m:r>
                    <m:r>
                      <a:rPr lang="en-US" altLang="ko-KR" sz="1100" i="1" dirty="0">
                        <a:latin typeface="Cambria Math" panose="02040503050406030204" pitchFamily="18" charset="0"/>
                      </a:rPr>
                      <m:t>’|</m:t>
                    </m:r>
                    <m:r>
                      <a:rPr lang="en-US" altLang="ko-KR" sz="1100" i="1" dirty="0" err="1">
                        <a:latin typeface="Cambria Math" panose="02040503050406030204" pitchFamily="18" charset="0"/>
                      </a:rPr>
                      <m:t>𝑠</m:t>
                    </m:r>
                    <m:r>
                      <a:rPr lang="en-US" altLang="ko-KR" sz="1100" i="1" dirty="0" err="1">
                        <a:latin typeface="Cambria Math" panose="02040503050406030204" pitchFamily="18" charset="0"/>
                      </a:rPr>
                      <m:t>,</m:t>
                    </m:r>
                    <m:r>
                      <a:rPr lang="en-US" altLang="ko-KR" sz="1100" i="1" dirty="0" err="1">
                        <a:latin typeface="Cambria Math" panose="02040503050406030204" pitchFamily="18" charset="0"/>
                      </a:rPr>
                      <m:t>𝑎</m:t>
                    </m:r>
                    <m:r>
                      <a:rPr lang="en-US" altLang="ko-KR" sz="1100" i="1" dirty="0">
                        <a:latin typeface="Cambria Math" panose="02040503050406030204" pitchFamily="18" charset="0"/>
                      </a:rPr>
                      <m:t>) </m:t>
                    </m:r>
                  </m:oMath>
                </a14:m>
                <a:r>
                  <a:rPr lang="ko-KR" altLang="en-US" sz="1100" b="0" dirty="0">
                    <a:latin typeface="+mn-ea"/>
                  </a:rPr>
                  <a:t>는 열수지방정식으로 주어짐</a:t>
                </a:r>
                <a:r>
                  <a:rPr lang="en-US" altLang="ko-KR" sz="1100" b="0" dirty="0">
                    <a:latin typeface="+mn-ea"/>
                  </a:rPr>
                  <a:t>, </a:t>
                </a:r>
                <a14:m>
                  <m:oMath xmlns:m="http://schemas.openxmlformats.org/officeDocument/2006/math">
                    <m:r>
                      <a:rPr lang="en-US" altLang="ko-KR" sz="1100" b="0" i="1">
                        <a:latin typeface="Cambria Math" panose="02040503050406030204" pitchFamily="18" charset="0"/>
                      </a:rPr>
                      <m:t>𝑟</m:t>
                    </m:r>
                    <m:d>
                      <m:dPr>
                        <m:ctrlPr>
                          <a:rPr lang="en-US" altLang="ko-KR" sz="1100" b="0" i="1">
                            <a:latin typeface="Cambria Math" panose="02040503050406030204" pitchFamily="18" charset="0"/>
                          </a:rPr>
                        </m:ctrlPr>
                      </m:dPr>
                      <m:e>
                        <m:r>
                          <a:rPr lang="en-US" altLang="ko-KR" sz="1100" b="0" i="1">
                            <a:latin typeface="Cambria Math" panose="02040503050406030204" pitchFamily="18" charset="0"/>
                          </a:rPr>
                          <m:t>𝑠</m:t>
                        </m:r>
                        <m:r>
                          <a:rPr lang="en-US" altLang="ko-KR" sz="1100" b="0" i="1">
                            <a:latin typeface="Cambria Math" panose="02040503050406030204" pitchFamily="18" charset="0"/>
                          </a:rPr>
                          <m:t>,</m:t>
                        </m:r>
                        <m:r>
                          <a:rPr lang="en-US" altLang="ko-KR" sz="1100" b="0" i="1">
                            <a:latin typeface="Cambria Math" panose="02040503050406030204" pitchFamily="18" charset="0"/>
                          </a:rPr>
                          <m:t>𝑎</m:t>
                        </m:r>
                      </m:e>
                    </m:d>
                    <m:r>
                      <a:rPr lang="ko-KR" altLang="en-US" sz="1100" b="0" i="1">
                        <a:latin typeface="Cambria Math" panose="02040503050406030204" pitchFamily="18" charset="0"/>
                      </a:rPr>
                      <m:t>는</m:t>
                    </m:r>
                  </m:oMath>
                </a14:m>
                <a:r>
                  <a:rPr lang="en-US" altLang="ko-KR" sz="1100" b="0" dirty="0">
                    <a:latin typeface="+mn-ea"/>
                  </a:rPr>
                  <a:t> </a:t>
                </a:r>
                <a:r>
                  <a:rPr lang="ko-KR" altLang="en-US" sz="1100" b="0" dirty="0">
                    <a:latin typeface="+mn-ea"/>
                  </a:rPr>
                  <a:t>현재 온도와 목표 온도</a:t>
                </a:r>
                <a:r>
                  <a:rPr lang="en-US" altLang="ko-KR" sz="1100" b="0" dirty="0">
                    <a:latin typeface="+mn-ea"/>
                  </a:rPr>
                  <a:t>(80</a:t>
                </a:r>
                <a:r>
                  <a:rPr lang="ko-KR" altLang="en-US" sz="1100" b="0" dirty="0">
                    <a:latin typeface="+mn-ea"/>
                  </a:rPr>
                  <a:t>도</a:t>
                </a:r>
                <a:r>
                  <a:rPr lang="en-US" altLang="ko-KR" sz="1100" b="0" dirty="0">
                    <a:latin typeface="+mn-ea"/>
                  </a:rPr>
                  <a:t>)</a:t>
                </a:r>
                <a:r>
                  <a:rPr lang="ko-KR" altLang="en-US" sz="1100" b="0" dirty="0">
                    <a:latin typeface="+mn-ea"/>
                  </a:rPr>
                  <a:t>의 차가 적을 수록 높게 설정</a:t>
                </a:r>
                <a:r>
                  <a:rPr lang="en-US" altLang="ko-KR" sz="1100" b="0" dirty="0">
                    <a:latin typeface="+mn-ea"/>
                  </a:rPr>
                  <a:t>.</a:t>
                </a:r>
                <a:endParaRPr kumimoji="0" lang="en-US" altLang="ko-KR" sz="1100" b="0" dirty="0">
                  <a:latin typeface="+mn-ea"/>
                </a:endParaRPr>
              </a:p>
              <a:p>
                <a:pPr marL="180000" indent="-180000">
                  <a:buFont typeface="Arial" panose="020B0604020202020204" pitchFamily="34" charset="0"/>
                  <a:buChar char="•"/>
                </a:pPr>
                <a:r>
                  <a:rPr lang="en-US" altLang="ko-KR" b="0" dirty="0">
                    <a:latin typeface="+mn-ea"/>
                  </a:rPr>
                  <a:t>Q-table</a:t>
                </a:r>
                <a:r>
                  <a:rPr lang="ko-KR" altLang="en-US" b="0" dirty="0">
                    <a:latin typeface="+mn-ea"/>
                  </a:rPr>
                  <a:t>이 완벽하게 나오지는 않음</a:t>
                </a:r>
                <a:r>
                  <a:rPr lang="en-US" altLang="ko-KR" b="0" dirty="0">
                    <a:latin typeface="+mn-ea"/>
                  </a:rPr>
                  <a:t>. </a:t>
                </a:r>
                <a:r>
                  <a:rPr lang="ko-KR" altLang="en-US" b="0" dirty="0">
                    <a:latin typeface="+mn-ea"/>
                  </a:rPr>
                  <a:t>하지만 테스트 결과</a:t>
                </a:r>
                <a:r>
                  <a:rPr lang="en-US" altLang="ko-KR" b="0" dirty="0">
                    <a:latin typeface="+mn-ea"/>
                  </a:rPr>
                  <a:t>, 100</a:t>
                </a:r>
                <a:r>
                  <a:rPr lang="ko-KR" altLang="en-US" b="0" dirty="0">
                    <a:latin typeface="+mn-ea"/>
                  </a:rPr>
                  <a:t>번의 </a:t>
                </a:r>
                <a:r>
                  <a:rPr lang="en-US" altLang="ko-KR" b="0" dirty="0">
                    <a:latin typeface="+mn-ea"/>
                  </a:rPr>
                  <a:t>test sample</a:t>
                </a:r>
                <a:r>
                  <a:rPr lang="ko-KR" altLang="en-US" b="0" dirty="0">
                    <a:latin typeface="+mn-ea"/>
                  </a:rPr>
                  <a:t>이 모두 목표치에 도달</a:t>
                </a:r>
                <a:r>
                  <a:rPr lang="en-US" altLang="ko-KR" b="0" dirty="0">
                    <a:latin typeface="+mn-ea"/>
                  </a:rPr>
                  <a:t>.</a:t>
                </a:r>
              </a:p>
              <a:p>
                <a:pPr marL="180000" lvl="1" indent="180000">
                  <a:buFont typeface="Arial" panose="020B0604020202020204" pitchFamily="34" charset="0"/>
                  <a:buChar char="•"/>
                </a:pPr>
                <a:endParaRPr kumimoji="0" lang="en-US" altLang="ko-KR" sz="1100" b="0" dirty="0"/>
              </a:p>
              <a:p>
                <a:pPr marL="180000" lvl="1" indent="180000">
                  <a:buFont typeface="Arial" panose="020B0604020202020204" pitchFamily="34" charset="0"/>
                  <a:buChar char="•"/>
                </a:pPr>
                <a:endParaRPr kumimoji="0" lang="en-US" altLang="ko-KR" sz="1100" b="0" dirty="0"/>
              </a:p>
              <a:p>
                <a:pPr marL="180000" lvl="1" indent="180000">
                  <a:buFont typeface="Arial" panose="020B0604020202020204" pitchFamily="34" charset="0"/>
                  <a:buChar char="•"/>
                </a:pPr>
                <a:endParaRPr kumimoji="0" lang="en-US" altLang="ko-KR" sz="1100" b="0" dirty="0"/>
              </a:p>
              <a:p>
                <a:pPr marL="180000" lvl="1" indent="180000">
                  <a:buFont typeface="Arial" panose="020B0604020202020204" pitchFamily="34" charset="0"/>
                  <a:buChar char="•"/>
                </a:pPr>
                <a:endParaRPr kumimoji="0" lang="en-US" altLang="ko-KR" sz="1100" b="0" dirty="0">
                  <a:latin typeface="+mn-ea"/>
                </a:endParaRPr>
              </a:p>
            </p:txBody>
          </p:sp>
        </mc:Choice>
        <mc:Fallback xmlns="">
          <p:sp>
            <p:nvSpPr>
              <p:cNvPr id="6" name="텍스트 개체 틀 5">
                <a:extLst>
                  <a:ext uri="{FF2B5EF4-FFF2-40B4-BE49-F238E27FC236}">
                    <a16:creationId xmlns:a16="http://schemas.microsoft.com/office/drawing/2014/main" id="{ABD23812-96EB-C7FF-86E7-E7767D35F2CD}"/>
                  </a:ext>
                </a:extLst>
              </p:cNvPr>
              <p:cNvSpPr txBox="1">
                <a:spLocks noRot="1" noChangeAspect="1" noMove="1" noResize="1" noEditPoints="1" noAdjustHandles="1" noChangeArrowheads="1" noChangeShapeType="1" noTextEdit="1"/>
              </p:cNvSpPr>
              <p:nvPr/>
            </p:nvSpPr>
            <p:spPr>
              <a:xfrm>
                <a:off x="209708" y="1047296"/>
                <a:ext cx="8781892" cy="1335689"/>
              </a:xfrm>
              <a:prstGeom prst="rect">
                <a:avLst/>
              </a:prstGeom>
              <a:blipFill>
                <a:blip r:embed="rId3"/>
                <a:stretch>
                  <a:fillRect l="-278" t="-1826"/>
                </a:stretch>
              </a:blipFill>
            </p:spPr>
            <p:txBody>
              <a:bodyPr/>
              <a:lstStyle/>
              <a:p>
                <a:r>
                  <a:rPr lang="ko-KR" altLang="en-US">
                    <a:noFill/>
                  </a:rPr>
                  <a:t> </a:t>
                </a:r>
              </a:p>
            </p:txBody>
          </p:sp>
        </mc:Fallback>
      </mc:AlternateContent>
      <p:pic>
        <p:nvPicPr>
          <p:cNvPr id="18" name="그림 17">
            <a:extLst>
              <a:ext uri="{FF2B5EF4-FFF2-40B4-BE49-F238E27FC236}">
                <a16:creationId xmlns:a16="http://schemas.microsoft.com/office/drawing/2014/main" id="{B6151A11-C2F9-3876-7253-F739B1DF31D9}"/>
              </a:ext>
            </a:extLst>
          </p:cNvPr>
          <p:cNvPicPr>
            <a:picLocks noChangeAspect="1"/>
          </p:cNvPicPr>
          <p:nvPr/>
        </p:nvPicPr>
        <p:blipFill>
          <a:blip r:embed="rId4"/>
          <a:stretch>
            <a:fillRect/>
          </a:stretch>
        </p:blipFill>
        <p:spPr>
          <a:xfrm>
            <a:off x="557742" y="2271031"/>
            <a:ext cx="6037385" cy="4014111"/>
          </a:xfrm>
          <a:prstGeom prst="rect">
            <a:avLst/>
          </a:prstGeom>
        </p:spPr>
      </p:pic>
      <p:pic>
        <p:nvPicPr>
          <p:cNvPr id="20" name="그림 19">
            <a:extLst>
              <a:ext uri="{FF2B5EF4-FFF2-40B4-BE49-F238E27FC236}">
                <a16:creationId xmlns:a16="http://schemas.microsoft.com/office/drawing/2014/main" id="{E8F8E78E-E9BF-4718-EC0A-654A13A26DF2}"/>
              </a:ext>
            </a:extLst>
          </p:cNvPr>
          <p:cNvPicPr>
            <a:picLocks noChangeAspect="1"/>
          </p:cNvPicPr>
          <p:nvPr/>
        </p:nvPicPr>
        <p:blipFill>
          <a:blip r:embed="rId5"/>
          <a:stretch>
            <a:fillRect/>
          </a:stretch>
        </p:blipFill>
        <p:spPr>
          <a:xfrm>
            <a:off x="6725316" y="4313255"/>
            <a:ext cx="2860741" cy="1860672"/>
          </a:xfrm>
          <a:prstGeom prst="rect">
            <a:avLst/>
          </a:prstGeom>
        </p:spPr>
      </p:pic>
    </p:spTree>
    <p:extLst>
      <p:ext uri="{BB962C8B-B14F-4D97-AF65-F5344CB8AC3E}">
        <p14:creationId xmlns:p14="http://schemas.microsoft.com/office/powerpoint/2010/main" val="30879434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EF2F41-D6D4-3EA9-97F8-8A536D37D5FA}"/>
            </a:ext>
          </a:extLst>
        </p:cNvPr>
        <p:cNvGrpSpPr/>
        <p:nvPr/>
      </p:nvGrpSpPr>
      <p:grpSpPr>
        <a:xfrm>
          <a:off x="0" y="0"/>
          <a:ext cx="0" cy="0"/>
          <a:chOff x="0" y="0"/>
          <a:chExt cx="0" cy="0"/>
        </a:xfrm>
      </p:grpSpPr>
      <p:sp>
        <p:nvSpPr>
          <p:cNvPr id="5" name="텍스트 개체 틀 4">
            <a:extLst>
              <a:ext uri="{FF2B5EF4-FFF2-40B4-BE49-F238E27FC236}">
                <a16:creationId xmlns:a16="http://schemas.microsoft.com/office/drawing/2014/main" id="{33BEA7EC-62CD-11AC-1762-3ABE5E5EA017}"/>
              </a:ext>
            </a:extLst>
          </p:cNvPr>
          <p:cNvSpPr>
            <a:spLocks noGrp="1"/>
          </p:cNvSpPr>
          <p:nvPr>
            <p:ph type="body" sz="quarter" idx="10"/>
          </p:nvPr>
        </p:nvSpPr>
        <p:spPr/>
        <p:txBody>
          <a:bodyPr/>
          <a:lstStyle/>
          <a:p>
            <a:pPr marL="0" indent="0">
              <a:buNone/>
            </a:pPr>
            <a:r>
              <a:rPr lang="ko-KR" altLang="en-US" dirty="0"/>
              <a:t>환경모델 </a:t>
            </a:r>
            <a:r>
              <a:rPr lang="en-US" altLang="ko-KR" dirty="0"/>
              <a:t>: state</a:t>
            </a:r>
            <a:r>
              <a:rPr lang="ko-KR" altLang="en-US" dirty="0"/>
              <a:t> </a:t>
            </a:r>
            <a:r>
              <a:rPr lang="en-US" altLang="ko-KR" dirty="0"/>
              <a:t>transition,</a:t>
            </a:r>
            <a:r>
              <a:rPr lang="ko-KR" altLang="en-US" dirty="0"/>
              <a:t> </a:t>
            </a:r>
            <a:r>
              <a:rPr lang="en-US" altLang="ko-KR" dirty="0"/>
              <a:t>reward</a:t>
            </a:r>
            <a:endParaRPr lang="ko-KR" altLang="en-US" dirty="0"/>
          </a:p>
        </p:txBody>
      </p:sp>
      <p:sp>
        <p:nvSpPr>
          <p:cNvPr id="4" name="제목 3">
            <a:extLst>
              <a:ext uri="{FF2B5EF4-FFF2-40B4-BE49-F238E27FC236}">
                <a16:creationId xmlns:a16="http://schemas.microsoft.com/office/drawing/2014/main" id="{7C6A4C83-3031-AF5D-31B1-FA3F2A8DD4EB}"/>
              </a:ext>
            </a:extLst>
          </p:cNvPr>
          <p:cNvSpPr>
            <a:spLocks noGrp="1"/>
          </p:cNvSpPr>
          <p:nvPr>
            <p:ph type="title"/>
          </p:nvPr>
        </p:nvSpPr>
        <p:spPr>
          <a:xfrm>
            <a:off x="200472" y="76562"/>
            <a:ext cx="8543925" cy="400110"/>
          </a:xfrm>
        </p:spPr>
        <p:txBody>
          <a:bodyPr/>
          <a:lstStyle/>
          <a:p>
            <a:r>
              <a:rPr lang="en-US" altLang="ko-KR" dirty="0"/>
              <a:t>2025. 08. 07 </a:t>
            </a:r>
            <a:r>
              <a:rPr lang="ko-KR" altLang="en-US" dirty="0"/>
              <a:t>목 </a:t>
            </a:r>
            <a:r>
              <a:rPr lang="en-US" altLang="ko-KR" dirty="0"/>
              <a:t>| </a:t>
            </a:r>
            <a:r>
              <a:rPr lang="ko-KR" altLang="en-US" dirty="0"/>
              <a:t>강화학습을 구현하기 위한 환경모델의 필요성</a:t>
            </a:r>
          </a:p>
        </p:txBody>
      </p:sp>
      <p:sp>
        <p:nvSpPr>
          <p:cNvPr id="7" name="텍스트 개체 틀 6">
            <a:extLst>
              <a:ext uri="{FF2B5EF4-FFF2-40B4-BE49-F238E27FC236}">
                <a16:creationId xmlns:a16="http://schemas.microsoft.com/office/drawing/2014/main" id="{EF6F82B3-5591-3B7A-23A1-8394D8C955E4}"/>
              </a:ext>
            </a:extLst>
          </p:cNvPr>
          <p:cNvSpPr>
            <a:spLocks noGrp="1"/>
          </p:cNvSpPr>
          <p:nvPr>
            <p:ph type="body" sz="quarter" idx="12"/>
          </p:nvPr>
        </p:nvSpPr>
        <p:spPr/>
        <p:txBody>
          <a:bodyPr/>
          <a:lstStyle/>
          <a:p>
            <a:r>
              <a:rPr lang="ko-KR" altLang="en-US" dirty="0"/>
              <a:t>강화학습</a:t>
            </a:r>
          </a:p>
        </p:txBody>
      </p:sp>
      <p:pic>
        <p:nvPicPr>
          <p:cNvPr id="3" name="그림 2" descr="텍스트, 스크린샷, 폰트, 번호이(가) 표시된 사진&#10;&#10;AI 생성 콘텐츠는 정확하지 않을 수 있습니다.">
            <a:extLst>
              <a:ext uri="{FF2B5EF4-FFF2-40B4-BE49-F238E27FC236}">
                <a16:creationId xmlns:a16="http://schemas.microsoft.com/office/drawing/2014/main" id="{C9BA7D8B-9333-D06F-CB88-7776A3E85F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4919" y="2145764"/>
            <a:ext cx="3844941" cy="1874465"/>
          </a:xfrm>
          <a:prstGeom prst="rect">
            <a:avLst/>
          </a:prstGeom>
        </p:spPr>
      </p:pic>
      <p:pic>
        <p:nvPicPr>
          <p:cNvPr id="9" name="그림 8" descr="텍스트, 스크린샷, 폰트, 번호이(가) 표시된 사진&#10;&#10;AI 생성 콘텐츠는 정확하지 않을 수 있습니다.">
            <a:extLst>
              <a:ext uri="{FF2B5EF4-FFF2-40B4-BE49-F238E27FC236}">
                <a16:creationId xmlns:a16="http://schemas.microsoft.com/office/drawing/2014/main" id="{745B18C9-73FF-78D5-ACD5-0421B5F033C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4920" y="4270263"/>
            <a:ext cx="3844942" cy="2249268"/>
          </a:xfrm>
          <a:prstGeom prst="rect">
            <a:avLst/>
          </a:prstGeom>
        </p:spPr>
      </p:pic>
      <p:pic>
        <p:nvPicPr>
          <p:cNvPr id="11" name="그림 10" descr="텍스트, 스크린샷, 폰트, 번호이(가) 표시된 사진&#10;&#10;AI 생성 콘텐츠는 정확하지 않을 수 있습니다.">
            <a:extLst>
              <a:ext uri="{FF2B5EF4-FFF2-40B4-BE49-F238E27FC236}">
                <a16:creationId xmlns:a16="http://schemas.microsoft.com/office/drawing/2014/main" id="{9EEF8F5C-EA1C-EEF3-A5B5-467EA5BFFA5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16857" y="2073341"/>
            <a:ext cx="4383404" cy="1585039"/>
          </a:xfrm>
          <a:prstGeom prst="rect">
            <a:avLst/>
          </a:prstGeom>
        </p:spPr>
      </p:pic>
      <p:sp>
        <p:nvSpPr>
          <p:cNvPr id="10" name="텍스트 개체 틀 5">
            <a:extLst>
              <a:ext uri="{FF2B5EF4-FFF2-40B4-BE49-F238E27FC236}">
                <a16:creationId xmlns:a16="http://schemas.microsoft.com/office/drawing/2014/main" id="{777DE025-0C6E-129F-382A-6EB92B8FD926}"/>
              </a:ext>
            </a:extLst>
          </p:cNvPr>
          <p:cNvSpPr txBox="1">
            <a:spLocks/>
          </p:cNvSpPr>
          <p:nvPr/>
        </p:nvSpPr>
        <p:spPr>
          <a:xfrm>
            <a:off x="200470" y="973705"/>
            <a:ext cx="9021907" cy="2795914"/>
          </a:xfrm>
          <a:prstGeom prst="rect">
            <a:avLst/>
          </a:prstGeom>
        </p:spPr>
        <p:txBody>
          <a:bodyPr lIns="72000" tIns="36000"/>
          <a:lstStyle>
            <a:lvl1pPr marL="0" indent="0" algn="l" rtl="0" eaLnBrk="0" fontAlgn="base" latinLnBrk="0" hangingPunct="0">
              <a:lnSpc>
                <a:spcPct val="100000"/>
              </a:lnSpc>
              <a:spcBef>
                <a:spcPts val="0"/>
              </a:spcBef>
              <a:spcAft>
                <a:spcPct val="0"/>
              </a:spcAft>
              <a:buFont typeface="Arial" charset="0"/>
              <a:buNone/>
              <a:defRPr sz="1400" kern="1200">
                <a:solidFill>
                  <a:schemeClr val="tx1"/>
                </a:solidFill>
                <a:latin typeface="+mn-lt"/>
                <a:ea typeface="+mn-ea"/>
                <a:cs typeface="+mn-cs"/>
              </a:defRPr>
            </a:lvl1pPr>
            <a:lvl2pPr marL="742950" indent="-285750" algn="l" rtl="0" eaLnBrk="0" fontAlgn="base" latinLnBrk="1"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latinLnBrk="1"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latinLnBrk="1"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latinLnBrk="1"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180000" indent="-180000">
              <a:buFont typeface="Arial" panose="020B0604020202020204" pitchFamily="34" charset="0"/>
              <a:buChar char="•"/>
            </a:pPr>
            <a:r>
              <a:rPr kumimoji="0" lang="ko-KR" altLang="en-US" b="0" dirty="0">
                <a:latin typeface="+mn-ea"/>
              </a:rPr>
              <a:t>강화학습 구현을 위해서는 일단 환경 구성이 필요하다</a:t>
            </a:r>
            <a:r>
              <a:rPr kumimoji="0" lang="en-US" altLang="ko-KR" b="0" dirty="0">
                <a:latin typeface="+mn-ea"/>
              </a:rPr>
              <a:t>. </a:t>
            </a:r>
            <a:r>
              <a:rPr kumimoji="0" lang="ko-KR" altLang="en-US" b="0" dirty="0">
                <a:latin typeface="+mn-ea"/>
              </a:rPr>
              <a:t>여기서 환경이란 </a:t>
            </a:r>
            <a:r>
              <a:rPr kumimoji="0" lang="en-US" altLang="ko-KR" b="0" dirty="0">
                <a:latin typeface="+mn-ea"/>
              </a:rPr>
              <a:t>state transition probability</a:t>
            </a:r>
            <a:r>
              <a:rPr kumimoji="0" lang="ko-KR" altLang="en-US" b="0" dirty="0">
                <a:latin typeface="+mn-ea"/>
              </a:rPr>
              <a:t>와 </a:t>
            </a:r>
            <a:r>
              <a:rPr kumimoji="0" lang="en-US" altLang="ko-KR" b="0" dirty="0">
                <a:latin typeface="+mn-ea"/>
              </a:rPr>
              <a:t>reward function</a:t>
            </a:r>
            <a:r>
              <a:rPr kumimoji="0" lang="ko-KR" altLang="en-US" b="0" dirty="0">
                <a:latin typeface="+mn-ea"/>
              </a:rPr>
              <a:t>을 뜻한다</a:t>
            </a:r>
            <a:r>
              <a:rPr kumimoji="0" lang="en-US" altLang="ko-KR" b="0" dirty="0">
                <a:latin typeface="+mn-ea"/>
              </a:rPr>
              <a:t>.</a:t>
            </a:r>
          </a:p>
          <a:p>
            <a:pPr marL="180000" indent="-180000">
              <a:buFont typeface="Arial" panose="020B0604020202020204" pitchFamily="34" charset="0"/>
              <a:buChar char="•"/>
            </a:pPr>
            <a:r>
              <a:rPr kumimoji="0" lang="ko-KR" altLang="en-US" b="0" dirty="0">
                <a:latin typeface="+mn-ea"/>
              </a:rPr>
              <a:t>서부발전 문제도 역시 이 두 환경모델이 정의되고 나서 문제가 성립할 수 있다</a:t>
            </a:r>
            <a:r>
              <a:rPr kumimoji="0" lang="en-US" altLang="ko-KR" b="0" dirty="0">
                <a:latin typeface="+mn-ea"/>
              </a:rPr>
              <a:t>. (</a:t>
            </a:r>
            <a:r>
              <a:rPr kumimoji="0" lang="ko-KR" altLang="en-US" b="0" dirty="0">
                <a:latin typeface="+mn-ea"/>
              </a:rPr>
              <a:t>대표님께도 인지시켜드렸고</a:t>
            </a:r>
            <a:r>
              <a:rPr kumimoji="0" lang="en-US" altLang="ko-KR" b="0" dirty="0">
                <a:latin typeface="+mn-ea"/>
              </a:rPr>
              <a:t>, </a:t>
            </a:r>
            <a:r>
              <a:rPr kumimoji="0" lang="ko-KR" altLang="en-US" b="0" dirty="0" err="1">
                <a:latin typeface="+mn-ea"/>
              </a:rPr>
              <a:t>강인석</a:t>
            </a:r>
            <a:r>
              <a:rPr kumimoji="0" lang="ko-KR" altLang="en-US" b="0" dirty="0">
                <a:latin typeface="+mn-ea"/>
              </a:rPr>
              <a:t> 교수님께도 </a:t>
            </a:r>
            <a:r>
              <a:rPr kumimoji="0" lang="ko-KR" altLang="en-US" b="0" dirty="0" err="1">
                <a:latin typeface="+mn-ea"/>
              </a:rPr>
              <a:t>확인받았음</a:t>
            </a:r>
            <a:r>
              <a:rPr kumimoji="0" lang="en-US" altLang="ko-KR" b="0" dirty="0">
                <a:latin typeface="+mn-ea"/>
              </a:rPr>
              <a:t>.) reward</a:t>
            </a:r>
            <a:r>
              <a:rPr kumimoji="0" lang="ko-KR" altLang="en-US" b="0" dirty="0">
                <a:latin typeface="+mn-ea"/>
              </a:rPr>
              <a:t> </a:t>
            </a:r>
            <a:r>
              <a:rPr kumimoji="0" lang="en-US" altLang="ko-KR" b="0" dirty="0">
                <a:latin typeface="+mn-ea"/>
              </a:rPr>
              <a:t>function</a:t>
            </a:r>
            <a:r>
              <a:rPr kumimoji="0" lang="ko-KR" altLang="en-US" b="0" dirty="0">
                <a:latin typeface="+mn-ea"/>
              </a:rPr>
              <a:t>은 </a:t>
            </a:r>
            <a:r>
              <a:rPr kumimoji="0" lang="ko-KR" altLang="en-US" b="0" dirty="0" err="1">
                <a:latin typeface="+mn-ea"/>
              </a:rPr>
              <a:t>최수석님이</a:t>
            </a:r>
            <a:r>
              <a:rPr kumimoji="0" lang="ko-KR" altLang="en-US" b="0" dirty="0">
                <a:latin typeface="+mn-ea"/>
              </a:rPr>
              <a:t> 어느 정도 </a:t>
            </a:r>
            <a:r>
              <a:rPr kumimoji="0" lang="ko-KR" altLang="en-US" b="0" dirty="0" err="1">
                <a:latin typeface="+mn-ea"/>
              </a:rPr>
              <a:t>만들어놓으셨고</a:t>
            </a:r>
            <a:r>
              <a:rPr kumimoji="0" lang="en-US" altLang="ko-KR" b="0" dirty="0">
                <a:latin typeface="+mn-ea"/>
              </a:rPr>
              <a:t>, state transition</a:t>
            </a:r>
            <a:r>
              <a:rPr kumimoji="0" lang="ko-KR" altLang="en-US" b="0" dirty="0">
                <a:latin typeface="+mn-ea"/>
              </a:rPr>
              <a:t>은 직접 만들어야 한다</a:t>
            </a:r>
            <a:r>
              <a:rPr kumimoji="0" lang="en-US" altLang="ko-KR" b="0" dirty="0">
                <a:latin typeface="+mn-ea"/>
              </a:rPr>
              <a:t>.</a:t>
            </a:r>
          </a:p>
          <a:p>
            <a:pPr marL="180000" indent="-180000">
              <a:buFont typeface="Arial" panose="020B0604020202020204" pitchFamily="34" charset="0"/>
              <a:buChar char="•"/>
            </a:pPr>
            <a:endParaRPr kumimoji="0" lang="en-US" altLang="ko-KR" sz="1100" b="0" dirty="0">
              <a:latin typeface="+mn-ea"/>
            </a:endParaRPr>
          </a:p>
        </p:txBody>
      </p:sp>
    </p:spTree>
    <p:extLst>
      <p:ext uri="{BB962C8B-B14F-4D97-AF65-F5344CB8AC3E}">
        <p14:creationId xmlns:p14="http://schemas.microsoft.com/office/powerpoint/2010/main" val="36346021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9BF559-8523-8193-6617-4CDC3508EF8A}"/>
            </a:ext>
          </a:extLst>
        </p:cNvPr>
        <p:cNvGrpSpPr/>
        <p:nvPr/>
      </p:nvGrpSpPr>
      <p:grpSpPr>
        <a:xfrm>
          <a:off x="0" y="0"/>
          <a:ext cx="0" cy="0"/>
          <a:chOff x="0" y="0"/>
          <a:chExt cx="0" cy="0"/>
        </a:xfrm>
      </p:grpSpPr>
      <p:sp>
        <p:nvSpPr>
          <p:cNvPr id="5" name="텍스트 개체 틀 4">
            <a:extLst>
              <a:ext uri="{FF2B5EF4-FFF2-40B4-BE49-F238E27FC236}">
                <a16:creationId xmlns:a16="http://schemas.microsoft.com/office/drawing/2014/main" id="{27D84D1C-71D9-2402-3666-953BBDD32DCF}"/>
              </a:ext>
            </a:extLst>
          </p:cNvPr>
          <p:cNvSpPr>
            <a:spLocks noGrp="1"/>
          </p:cNvSpPr>
          <p:nvPr>
            <p:ph type="body" sz="quarter" idx="10"/>
          </p:nvPr>
        </p:nvSpPr>
        <p:spPr/>
        <p:txBody>
          <a:bodyPr/>
          <a:lstStyle/>
          <a:p>
            <a:pPr marL="0" indent="0">
              <a:buNone/>
            </a:pPr>
            <a:r>
              <a:rPr lang="ko-KR" altLang="en-US" dirty="0"/>
              <a:t>환경모델 모델링 계획</a:t>
            </a:r>
          </a:p>
        </p:txBody>
      </p:sp>
      <p:sp>
        <p:nvSpPr>
          <p:cNvPr id="4" name="제목 3">
            <a:extLst>
              <a:ext uri="{FF2B5EF4-FFF2-40B4-BE49-F238E27FC236}">
                <a16:creationId xmlns:a16="http://schemas.microsoft.com/office/drawing/2014/main" id="{A9362680-1F62-EE5B-CDE5-31C4759FD6D0}"/>
              </a:ext>
            </a:extLst>
          </p:cNvPr>
          <p:cNvSpPr>
            <a:spLocks noGrp="1"/>
          </p:cNvSpPr>
          <p:nvPr>
            <p:ph type="title"/>
          </p:nvPr>
        </p:nvSpPr>
        <p:spPr>
          <a:xfrm>
            <a:off x="200472" y="76562"/>
            <a:ext cx="8543925" cy="400110"/>
          </a:xfrm>
        </p:spPr>
        <p:txBody>
          <a:bodyPr/>
          <a:lstStyle/>
          <a:p>
            <a:r>
              <a:rPr lang="en-US" altLang="ko-KR" dirty="0"/>
              <a:t>2025. 08. 11 </a:t>
            </a:r>
            <a:r>
              <a:rPr lang="ko-KR" altLang="en-US" dirty="0"/>
              <a:t>월 </a:t>
            </a:r>
            <a:r>
              <a:rPr lang="en-US" altLang="ko-KR" dirty="0"/>
              <a:t>|</a:t>
            </a:r>
            <a:r>
              <a:rPr lang="ko-KR" altLang="en-US" dirty="0"/>
              <a:t> </a:t>
            </a:r>
            <a:r>
              <a:rPr lang="en-US" altLang="ko-KR" dirty="0"/>
              <a:t>state transition </a:t>
            </a:r>
            <a:r>
              <a:rPr lang="ko-KR" altLang="en-US" dirty="0"/>
              <a:t>모델링을 위한 </a:t>
            </a:r>
            <a:r>
              <a:rPr lang="en-US" altLang="ko-KR" dirty="0"/>
              <a:t>EDA</a:t>
            </a:r>
            <a:endParaRPr lang="ko-KR" altLang="en-US" dirty="0"/>
          </a:p>
        </p:txBody>
      </p:sp>
      <p:sp>
        <p:nvSpPr>
          <p:cNvPr id="7" name="텍스트 개체 틀 6">
            <a:extLst>
              <a:ext uri="{FF2B5EF4-FFF2-40B4-BE49-F238E27FC236}">
                <a16:creationId xmlns:a16="http://schemas.microsoft.com/office/drawing/2014/main" id="{2D18C76E-54E9-63D2-A788-C40087F51193}"/>
              </a:ext>
            </a:extLst>
          </p:cNvPr>
          <p:cNvSpPr>
            <a:spLocks noGrp="1"/>
          </p:cNvSpPr>
          <p:nvPr>
            <p:ph type="body" sz="quarter" idx="12"/>
          </p:nvPr>
        </p:nvSpPr>
        <p:spPr/>
        <p:txBody>
          <a:bodyPr/>
          <a:lstStyle/>
          <a:p>
            <a:r>
              <a:rPr lang="ko-KR" altLang="en-US" dirty="0"/>
              <a:t>서부발전</a:t>
            </a:r>
          </a:p>
        </p:txBody>
      </p:sp>
      <mc:AlternateContent xmlns:mc="http://schemas.openxmlformats.org/markup-compatibility/2006" xmlns:a14="http://schemas.microsoft.com/office/drawing/2010/main">
        <mc:Choice Requires="a14">
          <p:sp>
            <p:nvSpPr>
              <p:cNvPr id="10" name="텍스트 개체 틀 5">
                <a:extLst>
                  <a:ext uri="{FF2B5EF4-FFF2-40B4-BE49-F238E27FC236}">
                    <a16:creationId xmlns:a16="http://schemas.microsoft.com/office/drawing/2014/main" id="{458C5BAD-281A-A787-A411-C9CE11C8FF66}"/>
                  </a:ext>
                </a:extLst>
              </p:cNvPr>
              <p:cNvSpPr txBox="1">
                <a:spLocks/>
              </p:cNvSpPr>
              <p:nvPr/>
            </p:nvSpPr>
            <p:spPr>
              <a:xfrm>
                <a:off x="200470" y="973704"/>
                <a:ext cx="9021907" cy="4051141"/>
              </a:xfrm>
              <a:prstGeom prst="rect">
                <a:avLst/>
              </a:prstGeom>
            </p:spPr>
            <p:txBody>
              <a:bodyPr lIns="72000" tIns="36000"/>
              <a:lstStyle>
                <a:lvl1pPr marL="0" indent="0" algn="l" rtl="0" eaLnBrk="0" fontAlgn="base" latinLnBrk="0" hangingPunct="0">
                  <a:lnSpc>
                    <a:spcPct val="100000"/>
                  </a:lnSpc>
                  <a:spcBef>
                    <a:spcPts val="0"/>
                  </a:spcBef>
                  <a:spcAft>
                    <a:spcPct val="0"/>
                  </a:spcAft>
                  <a:buFont typeface="Arial" charset="0"/>
                  <a:buNone/>
                  <a:defRPr sz="1400" kern="1200">
                    <a:solidFill>
                      <a:schemeClr val="tx1"/>
                    </a:solidFill>
                    <a:latin typeface="+mn-lt"/>
                    <a:ea typeface="+mn-ea"/>
                    <a:cs typeface="+mn-cs"/>
                  </a:defRPr>
                </a:lvl1pPr>
                <a:lvl2pPr marL="742950" indent="-285750" algn="l" rtl="0" eaLnBrk="0" fontAlgn="base" latinLnBrk="1"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latinLnBrk="1"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latinLnBrk="1"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latinLnBrk="1"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180000" indent="-180000">
                  <a:buFont typeface="Arial" panose="020B0604020202020204" pitchFamily="34" charset="0"/>
                  <a:buChar char="•"/>
                </a:pPr>
                <a:r>
                  <a:rPr kumimoji="0" lang="ko-KR" altLang="en-US" b="0" dirty="0">
                    <a:latin typeface="+mn-ea"/>
                  </a:rPr>
                  <a:t>데이터 </a:t>
                </a:r>
                <a:r>
                  <a:rPr kumimoji="0" lang="en-US" altLang="ko-KR" b="0" dirty="0">
                    <a:latin typeface="+mn-ea"/>
                  </a:rPr>
                  <a:t>: </a:t>
                </a:r>
                <a:r>
                  <a:rPr kumimoji="0" lang="ko-KR" altLang="en-US" b="0" dirty="0" err="1">
                    <a:latin typeface="+mn-ea"/>
                  </a:rPr>
                  <a:t>최수석님께</a:t>
                </a:r>
                <a:r>
                  <a:rPr kumimoji="0" lang="ko-KR" altLang="en-US" b="0" dirty="0">
                    <a:latin typeface="+mn-ea"/>
                  </a:rPr>
                  <a:t> 전달받은 일주일치의 </a:t>
                </a:r>
                <a:r>
                  <a:rPr kumimoji="0" lang="en-US" altLang="ko-KR" b="0" dirty="0">
                    <a:latin typeface="+mn-ea"/>
                  </a:rPr>
                  <a:t>10</a:t>
                </a:r>
                <a:r>
                  <a:rPr kumimoji="0" lang="ko-KR" altLang="en-US" b="0" dirty="0">
                    <a:latin typeface="+mn-ea"/>
                  </a:rPr>
                  <a:t>초 단위 데이터</a:t>
                </a:r>
                <a:endParaRPr kumimoji="0" lang="en-US" altLang="ko-KR" b="0" dirty="0">
                  <a:latin typeface="+mn-ea"/>
                </a:endParaRPr>
              </a:p>
              <a:p>
                <a:pPr marL="180000" indent="-180000">
                  <a:buFont typeface="Arial" panose="020B0604020202020204" pitchFamily="34" charset="0"/>
                  <a:buChar char="•"/>
                </a:pPr>
                <a:r>
                  <a:rPr kumimoji="0" lang="ko-KR" altLang="en-US" b="0" dirty="0">
                    <a:latin typeface="+mn-ea"/>
                  </a:rPr>
                  <a:t>목표 </a:t>
                </a:r>
                <a:r>
                  <a:rPr kumimoji="0" lang="en-US" altLang="ko-KR" b="0" dirty="0">
                    <a:latin typeface="+mn-ea"/>
                  </a:rPr>
                  <a:t>: </a:t>
                </a:r>
                <a:r>
                  <a:rPr kumimoji="0" lang="ko-KR" altLang="en-US" b="0" dirty="0">
                    <a:latin typeface="+mn-ea"/>
                  </a:rPr>
                  <a:t>환경모델을 만들어낸다</a:t>
                </a:r>
                <a:r>
                  <a:rPr kumimoji="0" lang="en-US" altLang="ko-KR" b="0" dirty="0">
                    <a:latin typeface="+mn-ea"/>
                  </a:rPr>
                  <a:t>. </a:t>
                </a:r>
                <a:r>
                  <a:rPr kumimoji="0" lang="ko-KR" altLang="en-US" b="0" dirty="0">
                    <a:latin typeface="+mn-ea"/>
                  </a:rPr>
                  <a:t>여기서 </a:t>
                </a:r>
                <a:r>
                  <a:rPr kumimoji="0" lang="ko-KR" altLang="en-US" b="0" dirty="0" err="1">
                    <a:latin typeface="+mn-ea"/>
                  </a:rPr>
                  <a:t>환경모델이란</a:t>
                </a:r>
                <a:r>
                  <a:rPr kumimoji="0" lang="ko-KR" altLang="en-US" b="0" dirty="0">
                    <a:latin typeface="+mn-ea"/>
                  </a:rPr>
                  <a:t> </a:t>
                </a:r>
                <a:r>
                  <a:rPr kumimoji="0" lang="en-US" altLang="ko-KR" b="0" dirty="0">
                    <a:latin typeface="+mn-ea"/>
                  </a:rPr>
                  <a:t>state transition</a:t>
                </a:r>
                <a:r>
                  <a:rPr kumimoji="0" lang="ko-KR" altLang="en-US" b="0" dirty="0">
                    <a:latin typeface="+mn-ea"/>
                  </a:rPr>
                  <a:t>과 </a:t>
                </a:r>
                <a:r>
                  <a:rPr kumimoji="0" lang="en-US" altLang="ko-KR" b="0" dirty="0">
                    <a:latin typeface="+mn-ea"/>
                  </a:rPr>
                  <a:t>reward</a:t>
                </a:r>
                <a:r>
                  <a:rPr kumimoji="0" lang="ko-KR" altLang="en-US" b="0" dirty="0">
                    <a:latin typeface="+mn-ea"/>
                  </a:rPr>
                  <a:t>이다</a:t>
                </a:r>
                <a:r>
                  <a:rPr kumimoji="0" lang="en-US" altLang="ko-KR" b="0" dirty="0">
                    <a:latin typeface="+mn-ea"/>
                  </a:rPr>
                  <a:t>.</a:t>
                </a:r>
              </a:p>
              <a:p>
                <a:pPr marL="180000" indent="-180000">
                  <a:buFont typeface="Arial" panose="020B0604020202020204" pitchFamily="34" charset="0"/>
                  <a:buChar char="•"/>
                </a:pPr>
                <a:r>
                  <a:rPr kumimoji="0" lang="en-US" altLang="ko-KR" b="0" dirty="0">
                    <a:latin typeface="+mn-ea"/>
                  </a:rPr>
                  <a:t>state transition</a:t>
                </a:r>
                <a:r>
                  <a:rPr kumimoji="0" lang="ko-KR" altLang="en-US" b="0" dirty="0">
                    <a:latin typeface="+mn-ea"/>
                  </a:rPr>
                  <a:t>은 꼭 </a:t>
                </a:r>
                <a:r>
                  <a:rPr kumimoji="0" lang="en-US" altLang="ko-KR" b="0" dirty="0">
                    <a:latin typeface="+mn-ea"/>
                  </a:rPr>
                  <a:t>stochastic</a:t>
                </a:r>
                <a:r>
                  <a:rPr kumimoji="0" lang="ko-KR" altLang="en-US" b="0" dirty="0">
                    <a:latin typeface="+mn-ea"/>
                  </a:rPr>
                  <a:t>한 </a:t>
                </a:r>
                <a:r>
                  <a:rPr kumimoji="0" lang="en-US" altLang="ko-KR" b="0" dirty="0">
                    <a:latin typeface="+mn-ea"/>
                  </a:rPr>
                  <a:t>state transition probability </a:t>
                </a:r>
                <a14:m>
                  <m:oMath xmlns:m="http://schemas.openxmlformats.org/officeDocument/2006/math">
                    <m:r>
                      <a:rPr kumimoji="0" lang="en-US" altLang="ko-KR" b="0" i="1" dirty="0" smtClean="0">
                        <a:latin typeface="Cambria Math" panose="02040503050406030204" pitchFamily="18" charset="0"/>
                      </a:rPr>
                      <m:t>𝑝</m:t>
                    </m:r>
                    <m:r>
                      <a:rPr kumimoji="0" lang="en-US" altLang="ko-KR" b="0" i="1" dirty="0" smtClean="0">
                        <a:latin typeface="Cambria Math" panose="02040503050406030204" pitchFamily="18" charset="0"/>
                      </a:rPr>
                      <m:t>(</m:t>
                    </m:r>
                    <m:r>
                      <a:rPr kumimoji="0" lang="en-US" altLang="ko-KR" b="0" i="1" dirty="0" smtClean="0">
                        <a:latin typeface="Cambria Math" panose="02040503050406030204" pitchFamily="18" charset="0"/>
                      </a:rPr>
                      <m:t>𝑠</m:t>
                    </m:r>
                    <m:r>
                      <a:rPr kumimoji="0" lang="en-US" altLang="ko-KR" b="0" i="1" dirty="0" smtClean="0">
                        <a:latin typeface="Cambria Math" panose="02040503050406030204" pitchFamily="18" charset="0"/>
                      </a:rPr>
                      <m:t>’|</m:t>
                    </m:r>
                    <m:r>
                      <a:rPr kumimoji="0" lang="en-US" altLang="ko-KR" b="0" i="1" dirty="0" err="1" smtClean="0">
                        <a:latin typeface="Cambria Math" panose="02040503050406030204" pitchFamily="18" charset="0"/>
                      </a:rPr>
                      <m:t>𝑠</m:t>
                    </m:r>
                    <m:r>
                      <a:rPr kumimoji="0" lang="en-US" altLang="ko-KR" b="0" i="1" dirty="0" err="1" smtClean="0">
                        <a:latin typeface="Cambria Math" panose="02040503050406030204" pitchFamily="18" charset="0"/>
                      </a:rPr>
                      <m:t>,</m:t>
                    </m:r>
                    <m:r>
                      <a:rPr kumimoji="0" lang="en-US" altLang="ko-KR" b="0" i="1" dirty="0" err="1" smtClean="0">
                        <a:latin typeface="Cambria Math" panose="02040503050406030204" pitchFamily="18" charset="0"/>
                      </a:rPr>
                      <m:t>𝑎</m:t>
                    </m:r>
                    <m:r>
                      <a:rPr kumimoji="0" lang="en-US" altLang="ko-KR" b="0" i="1" dirty="0" smtClean="0">
                        <a:latin typeface="Cambria Math" panose="02040503050406030204" pitchFamily="18" charset="0"/>
                      </a:rPr>
                      <m:t>)</m:t>
                    </m:r>
                  </m:oMath>
                </a14:m>
                <a:r>
                  <a:rPr kumimoji="0" lang="ko-KR" altLang="en-US" b="0" dirty="0">
                    <a:latin typeface="+mn-ea"/>
                  </a:rPr>
                  <a:t>일 필요는 없고 </a:t>
                </a:r>
                <a:r>
                  <a:rPr kumimoji="0" lang="en-US" altLang="ko-KR" b="0" dirty="0">
                    <a:latin typeface="+mn-ea"/>
                  </a:rPr>
                  <a:t>deterministic</a:t>
                </a:r>
                <a:r>
                  <a:rPr kumimoji="0" lang="ko-KR" altLang="en-US" b="0" dirty="0">
                    <a:latin typeface="+mn-ea"/>
                  </a:rPr>
                  <a:t>한 </a:t>
                </a:r>
                <a:r>
                  <a:rPr kumimoji="0" lang="en-US" altLang="ko-KR" b="0" dirty="0">
                    <a:latin typeface="+mn-ea"/>
                  </a:rPr>
                  <a:t>state transition function</a:t>
                </a:r>
                <a:r>
                  <a:rPr kumimoji="0" lang="ko-KR" altLang="en-US" b="0" dirty="0">
                    <a:latin typeface="+mn-ea"/>
                  </a:rPr>
                  <a:t> </a:t>
                </a:r>
                <a14:m>
                  <m:oMath xmlns:m="http://schemas.openxmlformats.org/officeDocument/2006/math">
                    <m:r>
                      <a:rPr kumimoji="0" lang="en-US" altLang="ko-KR" b="0" i="1" dirty="0" smtClean="0">
                        <a:latin typeface="Cambria Math" panose="02040503050406030204" pitchFamily="18" charset="0"/>
                      </a:rPr>
                      <m:t>𝑓</m:t>
                    </m:r>
                    <m:r>
                      <a:rPr kumimoji="0" lang="en-US" altLang="ko-KR" b="0" i="1" dirty="0" smtClean="0">
                        <a:latin typeface="Cambria Math" panose="02040503050406030204" pitchFamily="18" charset="0"/>
                      </a:rPr>
                      <m:t>(</m:t>
                    </m:r>
                    <m:r>
                      <a:rPr kumimoji="0" lang="en-US" altLang="ko-KR" b="0" i="1" dirty="0" smtClean="0">
                        <a:latin typeface="Cambria Math" panose="02040503050406030204" pitchFamily="18" charset="0"/>
                      </a:rPr>
                      <m:t>𝑠</m:t>
                    </m:r>
                    <m:r>
                      <a:rPr kumimoji="0" lang="en-US" altLang="ko-KR" b="0" i="1" dirty="0" smtClean="0">
                        <a:latin typeface="Cambria Math" panose="02040503050406030204" pitchFamily="18" charset="0"/>
                      </a:rPr>
                      <m:t>’|</m:t>
                    </m:r>
                    <m:r>
                      <a:rPr kumimoji="0" lang="en-US" altLang="ko-KR" b="0" i="1" dirty="0" err="1" smtClean="0">
                        <a:latin typeface="Cambria Math" panose="02040503050406030204" pitchFamily="18" charset="0"/>
                      </a:rPr>
                      <m:t>𝑠</m:t>
                    </m:r>
                    <m:r>
                      <a:rPr kumimoji="0" lang="en-US" altLang="ko-KR" b="0" i="1" dirty="0" err="1" smtClean="0">
                        <a:latin typeface="Cambria Math" panose="02040503050406030204" pitchFamily="18" charset="0"/>
                      </a:rPr>
                      <m:t>,</m:t>
                    </m:r>
                    <m:r>
                      <a:rPr kumimoji="0" lang="en-US" altLang="ko-KR" b="0" i="1" dirty="0" err="1" smtClean="0">
                        <a:latin typeface="Cambria Math" panose="02040503050406030204" pitchFamily="18" charset="0"/>
                      </a:rPr>
                      <m:t>𝑎</m:t>
                    </m:r>
                    <m:r>
                      <a:rPr kumimoji="0" lang="en-US" altLang="ko-KR" b="0" i="1" dirty="0" smtClean="0">
                        <a:latin typeface="Cambria Math" panose="02040503050406030204" pitchFamily="18" charset="0"/>
                      </a:rPr>
                      <m:t>)</m:t>
                    </m:r>
                  </m:oMath>
                </a14:m>
                <a:r>
                  <a:rPr kumimoji="0" lang="ko-KR" altLang="en-US" b="0" dirty="0">
                    <a:latin typeface="+mn-ea"/>
                  </a:rPr>
                  <a:t>이라고 해도 괜찮다</a:t>
                </a:r>
                <a:r>
                  <a:rPr kumimoji="0" lang="en-US" altLang="ko-KR" b="0" dirty="0">
                    <a:latin typeface="+mn-ea"/>
                  </a:rPr>
                  <a:t>. </a:t>
                </a:r>
                <a:r>
                  <a:rPr kumimoji="0" lang="ko-KR" altLang="en-US" b="0" dirty="0">
                    <a:latin typeface="+mn-ea"/>
                  </a:rPr>
                  <a:t>즉 함수 </a:t>
                </a:r>
                <a14:m>
                  <m:oMath xmlns:m="http://schemas.openxmlformats.org/officeDocument/2006/math">
                    <m:r>
                      <a:rPr kumimoji="0" lang="en-US" altLang="ko-KR" b="0" i="1" dirty="0" smtClean="0">
                        <a:latin typeface="Cambria Math" panose="02040503050406030204" pitchFamily="18" charset="0"/>
                      </a:rPr>
                      <m:t>𝑠</m:t>
                    </m:r>
                    <m:r>
                      <a:rPr kumimoji="0" lang="en-US" altLang="ko-KR" b="0" i="1" dirty="0" smtClean="0">
                        <a:latin typeface="Cambria Math" panose="02040503050406030204" pitchFamily="18" charset="0"/>
                      </a:rPr>
                      <m:t>’=</m:t>
                    </m:r>
                    <m:r>
                      <a:rPr kumimoji="0" lang="en-US" altLang="ko-KR" b="0" i="1" dirty="0" smtClean="0">
                        <a:latin typeface="Cambria Math" panose="02040503050406030204" pitchFamily="18" charset="0"/>
                      </a:rPr>
                      <m:t>𝑓</m:t>
                    </m:r>
                    <m:r>
                      <a:rPr kumimoji="0" lang="en-US" altLang="ko-KR" b="0" i="1" dirty="0" smtClean="0">
                        <a:latin typeface="Cambria Math" panose="02040503050406030204" pitchFamily="18" charset="0"/>
                      </a:rPr>
                      <m:t>(</m:t>
                    </m:r>
                    <m:r>
                      <a:rPr kumimoji="0" lang="en-US" altLang="ko-KR" b="0" i="1" dirty="0" err="1" smtClean="0">
                        <a:latin typeface="Cambria Math" panose="02040503050406030204" pitchFamily="18" charset="0"/>
                      </a:rPr>
                      <m:t>𝑠</m:t>
                    </m:r>
                    <m:r>
                      <a:rPr kumimoji="0" lang="en-US" altLang="ko-KR" b="0" i="1" dirty="0" err="1" smtClean="0">
                        <a:latin typeface="Cambria Math" panose="02040503050406030204" pitchFamily="18" charset="0"/>
                      </a:rPr>
                      <m:t>,</m:t>
                    </m:r>
                    <m:r>
                      <a:rPr kumimoji="0" lang="en-US" altLang="ko-KR" b="0" i="1" dirty="0" err="1" smtClean="0">
                        <a:latin typeface="Cambria Math" panose="02040503050406030204" pitchFamily="18" charset="0"/>
                      </a:rPr>
                      <m:t>𝑎</m:t>
                    </m:r>
                    <m:r>
                      <a:rPr kumimoji="0" lang="en-US" altLang="ko-KR" b="0" i="1" dirty="0" smtClean="0">
                        <a:latin typeface="Cambria Math" panose="02040503050406030204" pitchFamily="18" charset="0"/>
                      </a:rPr>
                      <m:t>)</m:t>
                    </m:r>
                  </m:oMath>
                </a14:m>
                <a:r>
                  <a:rPr kumimoji="0" lang="ko-KR" altLang="en-US" b="0" dirty="0">
                    <a:latin typeface="+mn-ea"/>
                  </a:rPr>
                  <a:t>를 찾아내면 된다</a:t>
                </a:r>
                <a:r>
                  <a:rPr kumimoji="0" lang="en-US" altLang="ko-KR" b="0" dirty="0">
                    <a:latin typeface="+mn-ea"/>
                  </a:rPr>
                  <a:t>. </a:t>
                </a:r>
                <a:r>
                  <a:rPr kumimoji="0" lang="ko-KR" altLang="en-US" b="0" dirty="0">
                    <a:latin typeface="+mn-ea"/>
                  </a:rPr>
                  <a:t>일반적으로 </a:t>
                </a:r>
                <a:r>
                  <a:rPr kumimoji="0" lang="en-US" altLang="ko-KR" b="0" dirty="0">
                    <a:latin typeface="+mn-ea"/>
                  </a:rPr>
                  <a:t>state</a:t>
                </a:r>
                <a:r>
                  <a:rPr kumimoji="0" lang="ko-KR" altLang="en-US" b="0" dirty="0">
                    <a:latin typeface="+mn-ea"/>
                  </a:rPr>
                  <a:t>는 여러 개일 것이므로 </a:t>
                </a:r>
                <a:r>
                  <a:rPr kumimoji="0" lang="en-US" altLang="ko-KR" b="0" dirty="0">
                    <a:latin typeface="+mn-ea"/>
                  </a:rPr>
                  <a:t>(3-state</a:t>
                </a:r>
                <a:r>
                  <a:rPr kumimoji="0" lang="ko-KR" altLang="en-US" b="0" dirty="0">
                    <a:latin typeface="+mn-ea"/>
                  </a:rPr>
                  <a:t> 경우라고 하면</a:t>
                </a:r>
                <a:r>
                  <a:rPr kumimoji="0" lang="en-US" altLang="ko-KR" b="0" dirty="0">
                    <a:latin typeface="+mn-ea"/>
                  </a:rPr>
                  <a:t>) </a:t>
                </a:r>
                <a14:m>
                  <m:oMath xmlns:m="http://schemas.openxmlformats.org/officeDocument/2006/math">
                    <m:d>
                      <m:dPr>
                        <m:ctrlPr>
                          <a:rPr kumimoji="0" lang="en-US" altLang="ko-KR" b="0" i="1" smtClean="0">
                            <a:latin typeface="Cambria Math" panose="02040503050406030204" pitchFamily="18" charset="0"/>
                          </a:rPr>
                        </m:ctrlPr>
                      </m:dPr>
                      <m:e>
                        <m:sSub>
                          <m:sSubPr>
                            <m:ctrlPr>
                              <a:rPr kumimoji="0" lang="en-US" altLang="ko-KR" b="0" i="1" smtClean="0">
                                <a:latin typeface="Cambria Math" panose="02040503050406030204" pitchFamily="18" charset="0"/>
                              </a:rPr>
                            </m:ctrlPr>
                          </m:sSubPr>
                          <m:e>
                            <m:r>
                              <a:rPr kumimoji="0" lang="en-US" altLang="ko-KR" b="0" i="1" smtClean="0">
                                <a:latin typeface="Cambria Math" panose="02040503050406030204" pitchFamily="18" charset="0"/>
                              </a:rPr>
                              <m:t>𝑠</m:t>
                            </m:r>
                          </m:e>
                          <m:sub>
                            <m:r>
                              <a:rPr kumimoji="0" lang="en-US" altLang="ko-KR" b="0" i="1" smtClean="0">
                                <a:latin typeface="Cambria Math" panose="02040503050406030204" pitchFamily="18" charset="0"/>
                              </a:rPr>
                              <m:t>1</m:t>
                            </m:r>
                          </m:sub>
                        </m:sSub>
                        <m:r>
                          <a:rPr kumimoji="0" lang="en-US" altLang="ko-KR" b="0" i="1" smtClean="0">
                            <a:latin typeface="Cambria Math" panose="02040503050406030204" pitchFamily="18" charset="0"/>
                          </a:rPr>
                          <m:t>′,</m:t>
                        </m:r>
                        <m:sSub>
                          <m:sSubPr>
                            <m:ctrlPr>
                              <a:rPr kumimoji="0" lang="en-US" altLang="ko-KR" b="0" i="1" smtClean="0">
                                <a:latin typeface="Cambria Math" panose="02040503050406030204" pitchFamily="18" charset="0"/>
                              </a:rPr>
                            </m:ctrlPr>
                          </m:sSubPr>
                          <m:e>
                            <m:r>
                              <a:rPr kumimoji="0" lang="en-US" altLang="ko-KR" b="0" i="1" smtClean="0">
                                <a:latin typeface="Cambria Math" panose="02040503050406030204" pitchFamily="18" charset="0"/>
                              </a:rPr>
                              <m:t>𝑠</m:t>
                            </m:r>
                          </m:e>
                          <m:sub>
                            <m:r>
                              <a:rPr kumimoji="0" lang="en-US" altLang="ko-KR" b="0" i="1" smtClean="0">
                                <a:latin typeface="Cambria Math" panose="02040503050406030204" pitchFamily="18" charset="0"/>
                              </a:rPr>
                              <m:t>2</m:t>
                            </m:r>
                          </m:sub>
                        </m:sSub>
                        <m:r>
                          <a:rPr kumimoji="0" lang="en-US" altLang="ko-KR" b="0" i="1" smtClean="0">
                            <a:latin typeface="Cambria Math" panose="02040503050406030204" pitchFamily="18" charset="0"/>
                          </a:rPr>
                          <m:t>′,</m:t>
                        </m:r>
                        <m:sSub>
                          <m:sSubPr>
                            <m:ctrlPr>
                              <a:rPr kumimoji="0" lang="en-US" altLang="ko-KR" b="0" i="1" smtClean="0">
                                <a:latin typeface="Cambria Math" panose="02040503050406030204" pitchFamily="18" charset="0"/>
                              </a:rPr>
                            </m:ctrlPr>
                          </m:sSubPr>
                          <m:e>
                            <m:r>
                              <a:rPr kumimoji="0" lang="en-US" altLang="ko-KR" b="0" i="1" smtClean="0">
                                <a:latin typeface="Cambria Math" panose="02040503050406030204" pitchFamily="18" charset="0"/>
                              </a:rPr>
                              <m:t>𝑠</m:t>
                            </m:r>
                          </m:e>
                          <m:sub>
                            <m:r>
                              <a:rPr kumimoji="0" lang="en-US" altLang="ko-KR" b="0" i="1" smtClean="0">
                                <a:latin typeface="Cambria Math" panose="02040503050406030204" pitchFamily="18" charset="0"/>
                              </a:rPr>
                              <m:t>3</m:t>
                            </m:r>
                          </m:sub>
                        </m:sSub>
                        <m:r>
                          <a:rPr kumimoji="0" lang="en-US" altLang="ko-KR" b="0" i="1" smtClean="0">
                            <a:latin typeface="Cambria Math" panose="02040503050406030204" pitchFamily="18" charset="0"/>
                          </a:rPr>
                          <m:t>′</m:t>
                        </m:r>
                      </m:e>
                    </m:d>
                    <m:r>
                      <a:rPr kumimoji="0" lang="en-US" altLang="ko-KR" b="0" i="1" smtClean="0">
                        <a:latin typeface="Cambria Math" panose="02040503050406030204" pitchFamily="18" charset="0"/>
                      </a:rPr>
                      <m:t>=</m:t>
                    </m:r>
                    <m:r>
                      <a:rPr kumimoji="0" lang="en-US" altLang="ko-KR" b="0" i="1" smtClean="0">
                        <a:latin typeface="Cambria Math" panose="02040503050406030204" pitchFamily="18" charset="0"/>
                      </a:rPr>
                      <m:t>𝑓</m:t>
                    </m:r>
                    <m:r>
                      <a:rPr kumimoji="0" lang="en-US" altLang="ko-KR" b="0" i="1" smtClean="0">
                        <a:latin typeface="Cambria Math" panose="02040503050406030204" pitchFamily="18" charset="0"/>
                      </a:rPr>
                      <m:t>(</m:t>
                    </m:r>
                    <m:sSub>
                      <m:sSubPr>
                        <m:ctrlPr>
                          <a:rPr kumimoji="0" lang="en-US" altLang="ko-KR" b="0" i="1" smtClean="0">
                            <a:latin typeface="Cambria Math" panose="02040503050406030204" pitchFamily="18" charset="0"/>
                          </a:rPr>
                        </m:ctrlPr>
                      </m:sSubPr>
                      <m:e>
                        <m:r>
                          <a:rPr kumimoji="0" lang="en-US" altLang="ko-KR" b="0" i="1" smtClean="0">
                            <a:latin typeface="Cambria Math" panose="02040503050406030204" pitchFamily="18" charset="0"/>
                          </a:rPr>
                          <m:t>𝑠</m:t>
                        </m:r>
                      </m:e>
                      <m:sub>
                        <m:r>
                          <a:rPr kumimoji="0" lang="en-US" altLang="ko-KR" b="0" i="1" smtClean="0">
                            <a:latin typeface="Cambria Math" panose="02040503050406030204" pitchFamily="18" charset="0"/>
                          </a:rPr>
                          <m:t>1</m:t>
                        </m:r>
                      </m:sub>
                    </m:sSub>
                    <m:r>
                      <a:rPr kumimoji="0" lang="en-US" altLang="ko-KR" b="0" i="1" smtClean="0">
                        <a:latin typeface="Cambria Math" panose="02040503050406030204" pitchFamily="18" charset="0"/>
                      </a:rPr>
                      <m:t>,</m:t>
                    </m:r>
                    <m:sSub>
                      <m:sSubPr>
                        <m:ctrlPr>
                          <a:rPr kumimoji="0" lang="en-US" altLang="ko-KR" b="0" i="1" smtClean="0">
                            <a:latin typeface="Cambria Math" panose="02040503050406030204" pitchFamily="18" charset="0"/>
                          </a:rPr>
                        </m:ctrlPr>
                      </m:sSubPr>
                      <m:e>
                        <m:r>
                          <a:rPr kumimoji="0" lang="en-US" altLang="ko-KR" b="0" i="1" smtClean="0">
                            <a:latin typeface="Cambria Math" panose="02040503050406030204" pitchFamily="18" charset="0"/>
                          </a:rPr>
                          <m:t>𝑠</m:t>
                        </m:r>
                      </m:e>
                      <m:sub>
                        <m:r>
                          <a:rPr kumimoji="0" lang="en-US" altLang="ko-KR" b="0" i="1" smtClean="0">
                            <a:latin typeface="Cambria Math" panose="02040503050406030204" pitchFamily="18" charset="0"/>
                          </a:rPr>
                          <m:t>2</m:t>
                        </m:r>
                      </m:sub>
                    </m:sSub>
                    <m:r>
                      <a:rPr kumimoji="0" lang="en-US" altLang="ko-KR" b="0" i="1" smtClean="0">
                        <a:latin typeface="Cambria Math" panose="02040503050406030204" pitchFamily="18" charset="0"/>
                      </a:rPr>
                      <m:t>, </m:t>
                    </m:r>
                    <m:sSub>
                      <m:sSubPr>
                        <m:ctrlPr>
                          <a:rPr kumimoji="0" lang="en-US" altLang="ko-KR" b="0" i="1" smtClean="0">
                            <a:latin typeface="Cambria Math" panose="02040503050406030204" pitchFamily="18" charset="0"/>
                          </a:rPr>
                        </m:ctrlPr>
                      </m:sSubPr>
                      <m:e>
                        <m:r>
                          <a:rPr kumimoji="0" lang="en-US" altLang="ko-KR" b="0" i="1" smtClean="0">
                            <a:latin typeface="Cambria Math" panose="02040503050406030204" pitchFamily="18" charset="0"/>
                          </a:rPr>
                          <m:t>𝑠</m:t>
                        </m:r>
                      </m:e>
                      <m:sub>
                        <m:r>
                          <a:rPr kumimoji="0" lang="en-US" altLang="ko-KR" b="0" i="1" smtClean="0">
                            <a:latin typeface="Cambria Math" panose="02040503050406030204" pitchFamily="18" charset="0"/>
                          </a:rPr>
                          <m:t>3</m:t>
                        </m:r>
                      </m:sub>
                    </m:sSub>
                    <m:r>
                      <a:rPr kumimoji="0" lang="en-US" altLang="ko-KR" b="0" i="1" smtClean="0">
                        <a:latin typeface="Cambria Math" panose="02040503050406030204" pitchFamily="18" charset="0"/>
                      </a:rPr>
                      <m:t>,</m:t>
                    </m:r>
                    <m:r>
                      <a:rPr kumimoji="0" lang="en-US" altLang="ko-KR" b="0" i="1" smtClean="0">
                        <a:latin typeface="Cambria Math" panose="02040503050406030204" pitchFamily="18" charset="0"/>
                      </a:rPr>
                      <m:t>𝑎</m:t>
                    </m:r>
                    <m:r>
                      <a:rPr kumimoji="0" lang="en-US" altLang="ko-KR" b="0" i="1" smtClean="0">
                        <a:latin typeface="Cambria Math" panose="02040503050406030204" pitchFamily="18" charset="0"/>
                      </a:rPr>
                      <m:t>)</m:t>
                    </m:r>
                  </m:oMath>
                </a14:m>
                <a:r>
                  <a:rPr kumimoji="0" lang="ko-KR" altLang="en-US" sz="1100" b="0" dirty="0">
                    <a:latin typeface="+mn-ea"/>
                  </a:rPr>
                  <a:t> </a:t>
                </a:r>
                <a:r>
                  <a:rPr kumimoji="0" lang="ko-KR" altLang="en-US" b="0" dirty="0">
                    <a:latin typeface="+mn-ea"/>
                  </a:rPr>
                  <a:t>와 같은 함수를 찾아내면 된다</a:t>
                </a:r>
                <a:r>
                  <a:rPr kumimoji="0" lang="en-US" altLang="ko-KR" b="0" dirty="0">
                    <a:latin typeface="+mn-ea"/>
                  </a:rPr>
                  <a:t>. </a:t>
                </a:r>
                <a:r>
                  <a:rPr kumimoji="0" lang="ko-KR" altLang="en-US" b="0" dirty="0">
                    <a:latin typeface="+mn-ea"/>
                  </a:rPr>
                  <a:t>이것은</a:t>
                </a:r>
                <a:r>
                  <a:rPr kumimoji="0" lang="en-US" altLang="ko-KR" b="0" dirty="0">
                    <a:latin typeface="+mn-ea"/>
                  </a:rPr>
                  <a:t>, </a:t>
                </a:r>
                <a:r>
                  <a:rPr kumimoji="0" lang="en-US" altLang="ko-KR" b="0" dirty="0" err="1">
                    <a:latin typeface="+mn-ea"/>
                  </a:rPr>
                  <a:t>componentwise</a:t>
                </a:r>
                <a:r>
                  <a:rPr kumimoji="0" lang="ko-KR" altLang="en-US" b="0" dirty="0">
                    <a:latin typeface="+mn-ea"/>
                  </a:rPr>
                  <a:t>하게는 세 함수 </a:t>
                </a:r>
                <a14:m>
                  <m:oMath xmlns:m="http://schemas.openxmlformats.org/officeDocument/2006/math">
                    <m:sSubSup>
                      <m:sSubSupPr>
                        <m:ctrlPr>
                          <a:rPr kumimoji="0" lang="en-US" altLang="ko-KR" b="0" i="1" smtClean="0">
                            <a:latin typeface="Cambria Math" panose="02040503050406030204" pitchFamily="18" charset="0"/>
                          </a:rPr>
                        </m:ctrlPr>
                      </m:sSubSupPr>
                      <m:e>
                        <m:r>
                          <a:rPr kumimoji="0" lang="en-US" altLang="ko-KR" b="0" i="1" smtClean="0">
                            <a:latin typeface="Cambria Math" panose="02040503050406030204" pitchFamily="18" charset="0"/>
                          </a:rPr>
                          <m:t>𝑠</m:t>
                        </m:r>
                      </m:e>
                      <m:sub>
                        <m:r>
                          <a:rPr kumimoji="0" lang="en-US" altLang="ko-KR" b="0" i="1" smtClean="0">
                            <a:latin typeface="Cambria Math" panose="02040503050406030204" pitchFamily="18" charset="0"/>
                          </a:rPr>
                          <m:t>𝑖</m:t>
                        </m:r>
                      </m:sub>
                      <m:sup>
                        <m:r>
                          <a:rPr kumimoji="0" lang="en-US" altLang="ko-KR" b="0" i="1" smtClean="0">
                            <a:latin typeface="Cambria Math" panose="02040503050406030204" pitchFamily="18" charset="0"/>
                          </a:rPr>
                          <m:t>′</m:t>
                        </m:r>
                      </m:sup>
                    </m:sSubSup>
                    <m:r>
                      <a:rPr kumimoji="0" lang="en-US" altLang="ko-KR" b="0" i="1" smtClean="0">
                        <a:latin typeface="Cambria Math" panose="02040503050406030204" pitchFamily="18" charset="0"/>
                      </a:rPr>
                      <m:t>=</m:t>
                    </m:r>
                    <m:sSub>
                      <m:sSubPr>
                        <m:ctrlPr>
                          <a:rPr kumimoji="0" lang="en-US" altLang="ko-KR" b="0" i="1" smtClean="0">
                            <a:latin typeface="Cambria Math" panose="02040503050406030204" pitchFamily="18" charset="0"/>
                          </a:rPr>
                        </m:ctrlPr>
                      </m:sSubPr>
                      <m:e>
                        <m:r>
                          <a:rPr kumimoji="0" lang="en-US" altLang="ko-KR" b="0" i="1" smtClean="0">
                            <a:latin typeface="Cambria Math" panose="02040503050406030204" pitchFamily="18" charset="0"/>
                          </a:rPr>
                          <m:t>𝑓</m:t>
                        </m:r>
                      </m:e>
                      <m:sub>
                        <m:r>
                          <a:rPr kumimoji="0" lang="en-US" altLang="ko-KR" b="0" i="1" smtClean="0">
                            <a:latin typeface="Cambria Math" panose="02040503050406030204" pitchFamily="18" charset="0"/>
                          </a:rPr>
                          <m:t>𝑖</m:t>
                        </m:r>
                      </m:sub>
                    </m:sSub>
                    <m:r>
                      <a:rPr kumimoji="0" lang="en-US" altLang="ko-KR" b="0" i="1" smtClean="0">
                        <a:latin typeface="Cambria Math" panose="02040503050406030204" pitchFamily="18" charset="0"/>
                      </a:rPr>
                      <m:t>(</m:t>
                    </m:r>
                    <m:sSub>
                      <m:sSubPr>
                        <m:ctrlPr>
                          <a:rPr kumimoji="0" lang="en-US" altLang="ko-KR" b="0" i="1" smtClean="0">
                            <a:latin typeface="Cambria Math" panose="02040503050406030204" pitchFamily="18" charset="0"/>
                          </a:rPr>
                        </m:ctrlPr>
                      </m:sSubPr>
                      <m:e>
                        <m:r>
                          <a:rPr kumimoji="0" lang="en-US" altLang="ko-KR" b="0" i="1" smtClean="0">
                            <a:latin typeface="Cambria Math" panose="02040503050406030204" pitchFamily="18" charset="0"/>
                          </a:rPr>
                          <m:t>𝑠</m:t>
                        </m:r>
                      </m:e>
                      <m:sub>
                        <m:r>
                          <a:rPr kumimoji="0" lang="en-US" altLang="ko-KR" b="0" i="1" smtClean="0">
                            <a:latin typeface="Cambria Math" panose="02040503050406030204" pitchFamily="18" charset="0"/>
                          </a:rPr>
                          <m:t>1</m:t>
                        </m:r>
                      </m:sub>
                    </m:sSub>
                    <m:r>
                      <a:rPr kumimoji="0" lang="en-US" altLang="ko-KR" b="0" i="1" smtClean="0">
                        <a:latin typeface="Cambria Math" panose="02040503050406030204" pitchFamily="18" charset="0"/>
                      </a:rPr>
                      <m:t>,</m:t>
                    </m:r>
                    <m:sSub>
                      <m:sSubPr>
                        <m:ctrlPr>
                          <a:rPr kumimoji="0" lang="en-US" altLang="ko-KR" b="0" i="1" smtClean="0">
                            <a:latin typeface="Cambria Math" panose="02040503050406030204" pitchFamily="18" charset="0"/>
                          </a:rPr>
                        </m:ctrlPr>
                      </m:sSubPr>
                      <m:e>
                        <m:r>
                          <a:rPr kumimoji="0" lang="en-US" altLang="ko-KR" b="0" i="1" smtClean="0">
                            <a:latin typeface="Cambria Math" panose="02040503050406030204" pitchFamily="18" charset="0"/>
                          </a:rPr>
                          <m:t>𝑠</m:t>
                        </m:r>
                      </m:e>
                      <m:sub>
                        <m:r>
                          <a:rPr kumimoji="0" lang="en-US" altLang="ko-KR" b="0" i="1" smtClean="0">
                            <a:latin typeface="Cambria Math" panose="02040503050406030204" pitchFamily="18" charset="0"/>
                          </a:rPr>
                          <m:t>2</m:t>
                        </m:r>
                      </m:sub>
                    </m:sSub>
                    <m:r>
                      <a:rPr kumimoji="0" lang="en-US" altLang="ko-KR" b="0" i="1" smtClean="0">
                        <a:latin typeface="Cambria Math" panose="02040503050406030204" pitchFamily="18" charset="0"/>
                      </a:rPr>
                      <m:t>,</m:t>
                    </m:r>
                    <m:sSub>
                      <m:sSubPr>
                        <m:ctrlPr>
                          <a:rPr kumimoji="0" lang="en-US" altLang="ko-KR" b="0" i="1" smtClean="0">
                            <a:latin typeface="Cambria Math" panose="02040503050406030204" pitchFamily="18" charset="0"/>
                          </a:rPr>
                        </m:ctrlPr>
                      </m:sSubPr>
                      <m:e>
                        <m:r>
                          <a:rPr kumimoji="0" lang="en-US" altLang="ko-KR" b="0" i="1" smtClean="0">
                            <a:latin typeface="Cambria Math" panose="02040503050406030204" pitchFamily="18" charset="0"/>
                          </a:rPr>
                          <m:t>𝑠</m:t>
                        </m:r>
                      </m:e>
                      <m:sub>
                        <m:r>
                          <a:rPr kumimoji="0" lang="en-US" altLang="ko-KR" b="0" i="1" smtClean="0">
                            <a:latin typeface="Cambria Math" panose="02040503050406030204" pitchFamily="18" charset="0"/>
                          </a:rPr>
                          <m:t>3</m:t>
                        </m:r>
                      </m:sub>
                    </m:sSub>
                    <m:r>
                      <a:rPr kumimoji="0" lang="en-US" altLang="ko-KR" b="0" i="1" smtClean="0">
                        <a:latin typeface="Cambria Math" panose="02040503050406030204" pitchFamily="18" charset="0"/>
                      </a:rPr>
                      <m:t>,</m:t>
                    </m:r>
                    <m:r>
                      <a:rPr kumimoji="0" lang="en-US" altLang="ko-KR" b="0" i="1" smtClean="0">
                        <a:latin typeface="Cambria Math" panose="02040503050406030204" pitchFamily="18" charset="0"/>
                      </a:rPr>
                      <m:t>𝑎</m:t>
                    </m:r>
                    <m:r>
                      <a:rPr kumimoji="0" lang="en-US" altLang="ko-KR" b="0" i="1" smtClean="0">
                        <a:latin typeface="Cambria Math" panose="02040503050406030204" pitchFamily="18" charset="0"/>
                      </a:rPr>
                      <m:t>)</m:t>
                    </m:r>
                  </m:oMath>
                </a14:m>
                <a:r>
                  <a:rPr kumimoji="0" lang="ko-KR" altLang="en-US" b="0" dirty="0">
                    <a:latin typeface="+mn-ea"/>
                  </a:rPr>
                  <a:t>를 찾아내는</a:t>
                </a:r>
                <a:r>
                  <a:rPr kumimoji="0" lang="en-US" altLang="ko-KR" b="0" dirty="0">
                    <a:latin typeface="+mn-ea"/>
                  </a:rPr>
                  <a:t> </a:t>
                </a:r>
                <a:r>
                  <a:rPr kumimoji="0" lang="ko-KR" altLang="en-US" b="0" dirty="0">
                    <a:latin typeface="+mn-ea"/>
                  </a:rPr>
                  <a:t>것에 해당한다</a:t>
                </a:r>
                <a:r>
                  <a:rPr kumimoji="0" lang="en-US" altLang="ko-KR" b="0" dirty="0">
                    <a:latin typeface="+mn-ea"/>
                  </a:rPr>
                  <a:t>. (</a:t>
                </a:r>
                <a:r>
                  <a:rPr kumimoji="0" lang="ko-KR" altLang="en-US" b="0" dirty="0">
                    <a:latin typeface="+mn-ea"/>
                  </a:rPr>
                  <a:t>단</a:t>
                </a:r>
                <a:r>
                  <a:rPr kumimoji="0" lang="en-US" altLang="ko-KR" b="0" dirty="0">
                    <a:latin typeface="+mn-ea"/>
                  </a:rPr>
                  <a:t>, </a:t>
                </a:r>
                <a14:m>
                  <m:oMath xmlns:m="http://schemas.openxmlformats.org/officeDocument/2006/math">
                    <m:r>
                      <a:rPr kumimoji="0" lang="en-US" altLang="ko-KR" b="0" i="1" smtClean="0">
                        <a:latin typeface="Cambria Math" panose="02040503050406030204" pitchFamily="18" charset="0"/>
                      </a:rPr>
                      <m:t>1≤</m:t>
                    </m:r>
                    <m:r>
                      <a:rPr kumimoji="0" lang="en-US" altLang="ko-KR" b="0" i="1" smtClean="0">
                        <a:latin typeface="Cambria Math" panose="02040503050406030204" pitchFamily="18" charset="0"/>
                      </a:rPr>
                      <m:t>𝑖</m:t>
                    </m:r>
                    <m:r>
                      <a:rPr kumimoji="0" lang="en-US" altLang="ko-KR" b="0" i="1" smtClean="0">
                        <a:latin typeface="Cambria Math" panose="02040503050406030204" pitchFamily="18" charset="0"/>
                      </a:rPr>
                      <m:t>≤3</m:t>
                    </m:r>
                  </m:oMath>
                </a14:m>
                <a:r>
                  <a:rPr kumimoji="0" lang="en-US" altLang="ko-KR" b="0" dirty="0">
                    <a:latin typeface="+mn-ea"/>
                  </a:rPr>
                  <a:t>)</a:t>
                </a:r>
              </a:p>
              <a:p>
                <a:pPr marL="180000" indent="-180000">
                  <a:buFont typeface="Arial" panose="020B0604020202020204" pitchFamily="34" charset="0"/>
                  <a:buChar char="•"/>
                </a:pPr>
                <a:r>
                  <a:rPr kumimoji="0" lang="en-US" altLang="ko-KR" b="0" dirty="0">
                    <a:latin typeface="+mn-ea"/>
                  </a:rPr>
                  <a:t>reward</a:t>
                </a:r>
                <a:r>
                  <a:rPr kumimoji="0" lang="ko-KR" altLang="en-US" b="0" dirty="0">
                    <a:latin typeface="+mn-ea"/>
                  </a:rPr>
                  <a:t>는 </a:t>
                </a:r>
                <a:r>
                  <a:rPr kumimoji="0" lang="ko-KR" altLang="en-US" b="0" dirty="0" err="1">
                    <a:latin typeface="+mn-ea"/>
                  </a:rPr>
                  <a:t>최수석님이</a:t>
                </a:r>
                <a:r>
                  <a:rPr kumimoji="0" lang="ko-KR" altLang="en-US" b="0" dirty="0">
                    <a:latin typeface="+mn-ea"/>
                  </a:rPr>
                  <a:t> </a:t>
                </a:r>
                <a:r>
                  <a:rPr kumimoji="0" lang="ko-KR" altLang="en-US" b="0" dirty="0" err="1">
                    <a:latin typeface="+mn-ea"/>
                  </a:rPr>
                  <a:t>만들어놓으신</a:t>
                </a:r>
                <a:r>
                  <a:rPr kumimoji="0" lang="ko-KR" altLang="en-US" b="0" dirty="0">
                    <a:latin typeface="+mn-ea"/>
                  </a:rPr>
                  <a:t> 것으로 거의 충분하다</a:t>
                </a:r>
                <a:r>
                  <a:rPr kumimoji="0" lang="en-US" altLang="ko-KR" b="0" dirty="0">
                    <a:latin typeface="+mn-ea"/>
                  </a:rPr>
                  <a:t>. Sutton </a:t>
                </a:r>
                <a:r>
                  <a:rPr kumimoji="0" lang="ko-KR" altLang="en-US" b="0" dirty="0">
                    <a:latin typeface="+mn-ea"/>
                  </a:rPr>
                  <a:t>책에서는 </a:t>
                </a:r>
                <a14:m>
                  <m:oMath xmlns:m="http://schemas.openxmlformats.org/officeDocument/2006/math">
                    <m:r>
                      <a:rPr kumimoji="0" lang="en-US" altLang="ko-KR" b="0" i="1" smtClean="0">
                        <a:latin typeface="Cambria Math" panose="02040503050406030204" pitchFamily="18" charset="0"/>
                      </a:rPr>
                      <m:t>𝑟</m:t>
                    </m:r>
                    <m:d>
                      <m:dPr>
                        <m:ctrlPr>
                          <a:rPr kumimoji="0" lang="en-US" altLang="ko-KR" b="0" i="1" smtClean="0">
                            <a:latin typeface="Cambria Math" panose="02040503050406030204" pitchFamily="18" charset="0"/>
                          </a:rPr>
                        </m:ctrlPr>
                      </m:dPr>
                      <m:e>
                        <m:r>
                          <a:rPr kumimoji="0" lang="en-US" altLang="ko-KR" b="0" i="1" smtClean="0">
                            <a:latin typeface="Cambria Math" panose="02040503050406030204" pitchFamily="18" charset="0"/>
                          </a:rPr>
                          <m:t>𝑠</m:t>
                        </m:r>
                        <m:r>
                          <a:rPr kumimoji="0" lang="en-US" altLang="ko-KR" b="0" i="1" smtClean="0">
                            <a:latin typeface="Cambria Math" panose="02040503050406030204" pitchFamily="18" charset="0"/>
                          </a:rPr>
                          <m:t>,</m:t>
                        </m:r>
                        <m:r>
                          <a:rPr kumimoji="0" lang="en-US" altLang="ko-KR" b="0" i="1" smtClean="0">
                            <a:latin typeface="Cambria Math" panose="02040503050406030204" pitchFamily="18" charset="0"/>
                          </a:rPr>
                          <m:t>𝑎</m:t>
                        </m:r>
                      </m:e>
                    </m:d>
                  </m:oMath>
                </a14:m>
                <a:r>
                  <a:rPr kumimoji="0" lang="ko-KR" altLang="en-US" b="0" dirty="0">
                    <a:latin typeface="+mn-ea"/>
                  </a:rPr>
                  <a:t>를 정의하라고 되어 있지만</a:t>
                </a:r>
                <a:r>
                  <a:rPr kumimoji="0" lang="en-US" altLang="ko-KR" b="0" dirty="0">
                    <a:latin typeface="+mn-ea"/>
                  </a:rPr>
                  <a:t>, </a:t>
                </a:r>
                <a14:m>
                  <m:oMath xmlns:m="http://schemas.openxmlformats.org/officeDocument/2006/math">
                    <m:r>
                      <a:rPr kumimoji="0" lang="en-US" altLang="ko-KR" b="0" i="1" smtClean="0">
                        <a:latin typeface="Cambria Math" panose="02040503050406030204" pitchFamily="18" charset="0"/>
                      </a:rPr>
                      <m:t>𝑎</m:t>
                    </m:r>
                  </m:oMath>
                </a14:m>
                <a:r>
                  <a:rPr kumimoji="0" lang="ko-KR" altLang="en-US" b="0" dirty="0">
                    <a:latin typeface="+mn-ea"/>
                  </a:rPr>
                  <a:t>에 </a:t>
                </a:r>
                <a:r>
                  <a:rPr kumimoji="0" lang="en-US" altLang="ko-KR" b="0" dirty="0">
                    <a:latin typeface="+mn-ea"/>
                  </a:rPr>
                  <a:t>independent</a:t>
                </a:r>
                <a:r>
                  <a:rPr kumimoji="0" lang="ko-KR" altLang="en-US" b="0" dirty="0">
                    <a:latin typeface="+mn-ea"/>
                  </a:rPr>
                  <a:t>하게 함수를 </a:t>
                </a:r>
                <a14:m>
                  <m:oMath xmlns:m="http://schemas.openxmlformats.org/officeDocument/2006/math">
                    <m:r>
                      <a:rPr kumimoji="0" lang="en-US" altLang="ko-KR" b="0" i="1" dirty="0" smtClean="0">
                        <a:latin typeface="Cambria Math" panose="02040503050406030204" pitchFamily="18" charset="0"/>
                      </a:rPr>
                      <m:t>𝑟</m:t>
                    </m:r>
                    <m:r>
                      <a:rPr kumimoji="0" lang="en-US" altLang="ko-KR" b="0" i="1" dirty="0" smtClean="0">
                        <a:latin typeface="Cambria Math" panose="02040503050406030204" pitchFamily="18" charset="0"/>
                      </a:rPr>
                      <m:t>(</m:t>
                    </m:r>
                    <m:r>
                      <a:rPr kumimoji="0" lang="en-US" altLang="ko-KR" b="0" i="1" dirty="0" smtClean="0">
                        <a:latin typeface="Cambria Math" panose="02040503050406030204" pitchFamily="18" charset="0"/>
                      </a:rPr>
                      <m:t>𝑠</m:t>
                    </m:r>
                    <m:r>
                      <a:rPr kumimoji="0" lang="en-US" altLang="ko-KR" b="0" i="1" dirty="0" smtClean="0">
                        <a:latin typeface="Cambria Math" panose="02040503050406030204" pitchFamily="18" charset="0"/>
                      </a:rPr>
                      <m:t>)</m:t>
                    </m:r>
                  </m:oMath>
                </a14:m>
                <a:r>
                  <a:rPr kumimoji="0" lang="ko-KR" altLang="en-US" b="0" dirty="0">
                    <a:latin typeface="+mn-ea"/>
                  </a:rPr>
                  <a:t>로 만들어도 될 것이고 그것으로 충분한데</a:t>
                </a:r>
                <a:r>
                  <a:rPr kumimoji="0" lang="en-US" altLang="ko-KR" b="0" dirty="0">
                    <a:latin typeface="+mn-ea"/>
                  </a:rPr>
                  <a:t>, </a:t>
                </a:r>
                <a:r>
                  <a:rPr kumimoji="0" lang="ko-KR" altLang="en-US" b="0" dirty="0">
                    <a:latin typeface="+mn-ea"/>
                  </a:rPr>
                  <a:t>지금 거의 그렇게 되어 있다</a:t>
                </a:r>
                <a:r>
                  <a:rPr kumimoji="0" lang="en-US" altLang="ko-KR" b="0" dirty="0">
                    <a:latin typeface="+mn-ea"/>
                  </a:rPr>
                  <a:t>.</a:t>
                </a:r>
              </a:p>
              <a:p>
                <a:pPr marL="180000" indent="-180000">
                  <a:buFont typeface="Arial" panose="020B0604020202020204" pitchFamily="34" charset="0"/>
                  <a:buChar char="•"/>
                </a:pPr>
                <a:r>
                  <a:rPr kumimoji="0" lang="ko-KR" altLang="en-US" b="0" dirty="0" err="1">
                    <a:latin typeface="+mn-ea"/>
                  </a:rPr>
                  <a:t>최수석님이</a:t>
                </a:r>
                <a:r>
                  <a:rPr kumimoji="0" lang="ko-KR" altLang="en-US" b="0" dirty="0">
                    <a:latin typeface="+mn-ea"/>
                  </a:rPr>
                  <a:t> </a:t>
                </a:r>
                <a:r>
                  <a:rPr kumimoji="0" lang="ko-KR" altLang="en-US" b="0" dirty="0" err="1">
                    <a:latin typeface="+mn-ea"/>
                  </a:rPr>
                  <a:t>만들어놓으신</a:t>
                </a:r>
                <a:r>
                  <a:rPr kumimoji="0" lang="ko-KR" altLang="en-US" b="0" dirty="0">
                    <a:latin typeface="+mn-ea"/>
                  </a:rPr>
                  <a:t> </a:t>
                </a:r>
                <a14:m>
                  <m:oMath xmlns:m="http://schemas.openxmlformats.org/officeDocument/2006/math">
                    <m:r>
                      <a:rPr kumimoji="0" lang="en-US" altLang="ko-KR" b="0" i="1" dirty="0" smtClean="0">
                        <a:latin typeface="Cambria Math" panose="02040503050406030204" pitchFamily="18" charset="0"/>
                      </a:rPr>
                      <m:t>𝑟</m:t>
                    </m:r>
                    <m:r>
                      <a:rPr kumimoji="0" lang="en-US" altLang="ko-KR" b="0" i="1" dirty="0" smtClean="0">
                        <a:latin typeface="Cambria Math" panose="02040503050406030204" pitchFamily="18" charset="0"/>
                      </a:rPr>
                      <m:t>(</m:t>
                    </m:r>
                    <m:r>
                      <a:rPr kumimoji="0" lang="en-US" altLang="ko-KR" b="0" i="1" dirty="0" smtClean="0">
                        <a:latin typeface="Cambria Math" panose="02040503050406030204" pitchFamily="18" charset="0"/>
                      </a:rPr>
                      <m:t>𝑠</m:t>
                    </m:r>
                    <m:r>
                      <a:rPr kumimoji="0" lang="en-US" altLang="ko-KR" b="0" i="1" dirty="0" smtClean="0">
                        <a:latin typeface="Cambria Math" panose="02040503050406030204" pitchFamily="18" charset="0"/>
                      </a:rPr>
                      <m:t>)</m:t>
                    </m:r>
                  </m:oMath>
                </a14:m>
                <a:r>
                  <a:rPr kumimoji="0" lang="ko-KR" altLang="en-US" b="0" dirty="0">
                    <a:latin typeface="+mn-ea"/>
                  </a:rPr>
                  <a:t>는</a:t>
                </a:r>
                <a:r>
                  <a:rPr kumimoji="0" lang="en-US" altLang="ko-KR" b="0" dirty="0">
                    <a:latin typeface="+mn-ea"/>
                  </a:rPr>
                  <a:t> PLS(partial least square)</a:t>
                </a:r>
                <a:r>
                  <a:rPr kumimoji="0" lang="ko-KR" altLang="en-US" b="0" dirty="0">
                    <a:latin typeface="+mn-ea"/>
                  </a:rPr>
                  <a:t>을 사용하여 얻어졌다</a:t>
                </a:r>
                <a:r>
                  <a:rPr kumimoji="0" lang="en-US" altLang="ko-KR" b="0" dirty="0">
                    <a:latin typeface="+mn-ea"/>
                  </a:rPr>
                  <a:t>. </a:t>
                </a:r>
                <a:r>
                  <a:rPr kumimoji="0" lang="ko-KR" altLang="en-US" b="0" dirty="0">
                    <a:latin typeface="+mn-ea"/>
                  </a:rPr>
                  <a:t>즉 </a:t>
                </a:r>
                <a:r>
                  <a:rPr kumimoji="0" lang="en-US" altLang="ko-KR" b="0" dirty="0">
                    <a:latin typeface="+mn-ea"/>
                  </a:rPr>
                  <a:t>reward(</a:t>
                </a:r>
                <a:r>
                  <a:rPr kumimoji="0" lang="ko-KR" altLang="en-US" b="0" dirty="0">
                    <a:latin typeface="+mn-ea"/>
                  </a:rPr>
                  <a:t>→ </a:t>
                </a:r>
                <a:r>
                  <a:rPr kumimoji="0" lang="en-US" altLang="ko-KR" b="0" dirty="0">
                    <a:latin typeface="+mn-ea"/>
                  </a:rPr>
                  <a:t>Nox </a:t>
                </a:r>
                <a:r>
                  <a:rPr kumimoji="0" lang="ko-KR" altLang="en-US" b="0" dirty="0">
                    <a:latin typeface="+mn-ea"/>
                  </a:rPr>
                  <a:t>농도</a:t>
                </a:r>
                <a:r>
                  <a:rPr kumimoji="0" lang="en-US" altLang="ko-KR" b="0" dirty="0">
                    <a:latin typeface="+mn-ea"/>
                  </a:rPr>
                  <a:t>)</a:t>
                </a:r>
                <a:r>
                  <a:rPr kumimoji="0" lang="ko-KR" altLang="en-US" b="0" dirty="0">
                    <a:latin typeface="+mn-ea"/>
                  </a:rPr>
                  <a:t>는 여러 </a:t>
                </a:r>
                <a:r>
                  <a:rPr kumimoji="0" lang="en-US" altLang="ko-KR" b="0" dirty="0">
                    <a:latin typeface="+mn-ea"/>
                  </a:rPr>
                  <a:t>feature</a:t>
                </a:r>
                <a:r>
                  <a:rPr kumimoji="0" lang="ko-KR" altLang="en-US" b="0" dirty="0">
                    <a:latin typeface="+mn-ea"/>
                  </a:rPr>
                  <a:t>들의 </a:t>
                </a:r>
                <a:r>
                  <a:rPr kumimoji="0" lang="en-US" altLang="ko-KR" b="0" dirty="0">
                    <a:latin typeface="+mn-ea"/>
                  </a:rPr>
                  <a:t>linear combination</a:t>
                </a:r>
                <a:r>
                  <a:rPr kumimoji="0" lang="ko-KR" altLang="en-US" b="0" dirty="0">
                    <a:latin typeface="+mn-ea"/>
                  </a:rPr>
                  <a:t>으로 주어진다</a:t>
                </a:r>
                <a:r>
                  <a:rPr kumimoji="0" lang="en-US" altLang="ko-KR" b="0" dirty="0">
                    <a:latin typeface="+mn-ea"/>
                  </a:rPr>
                  <a:t>. state transition function</a:t>
                </a:r>
                <a:r>
                  <a:rPr kumimoji="0" lang="ko-KR" altLang="en-US" b="0" dirty="0">
                    <a:latin typeface="+mn-ea"/>
                  </a:rPr>
                  <a:t>을 모델링할 때에도 </a:t>
                </a:r>
                <a:r>
                  <a:rPr kumimoji="0" lang="en-US" altLang="ko-KR" b="0" dirty="0">
                    <a:latin typeface="+mn-ea"/>
                  </a:rPr>
                  <a:t>PLS</a:t>
                </a:r>
                <a:r>
                  <a:rPr kumimoji="0" lang="ko-KR" altLang="en-US" b="0" dirty="0">
                    <a:latin typeface="+mn-ea"/>
                  </a:rPr>
                  <a:t>를 </a:t>
                </a:r>
                <a:r>
                  <a:rPr kumimoji="0" lang="en-US" altLang="ko-KR" b="0" dirty="0">
                    <a:latin typeface="+mn-ea"/>
                  </a:rPr>
                  <a:t>(</a:t>
                </a:r>
                <a:r>
                  <a:rPr kumimoji="0" lang="en-US" altLang="ko-KR" b="0" dirty="0" err="1">
                    <a:latin typeface="+mn-ea"/>
                  </a:rPr>
                  <a:t>componentwise</a:t>
                </a:r>
                <a:r>
                  <a:rPr kumimoji="0" lang="ko-KR" altLang="en-US" b="0" dirty="0">
                    <a:latin typeface="+mn-ea"/>
                  </a:rPr>
                  <a:t>하게</a:t>
                </a:r>
                <a:r>
                  <a:rPr kumimoji="0" lang="en-US" altLang="ko-KR" b="0" dirty="0">
                    <a:latin typeface="+mn-ea"/>
                  </a:rPr>
                  <a:t>)</a:t>
                </a:r>
                <a:r>
                  <a:rPr kumimoji="0" lang="ko-KR" altLang="en-US" b="0" dirty="0">
                    <a:latin typeface="+mn-ea"/>
                  </a:rPr>
                  <a:t> 사용할 수 있겠다</a:t>
                </a:r>
                <a:r>
                  <a:rPr kumimoji="0" lang="en-US" altLang="ko-KR" b="0" dirty="0">
                    <a:latin typeface="+mn-ea"/>
                  </a:rPr>
                  <a:t>. reward modeling</a:t>
                </a:r>
                <a:r>
                  <a:rPr kumimoji="0" lang="ko-KR" altLang="en-US" b="0" dirty="0">
                    <a:latin typeface="+mn-ea"/>
                  </a:rPr>
                  <a:t>시에 사용된 </a:t>
                </a:r>
                <a:r>
                  <a:rPr kumimoji="0" lang="en-US" altLang="ko-KR" b="0" dirty="0">
                    <a:latin typeface="+mn-ea"/>
                  </a:rPr>
                  <a:t>feature</a:t>
                </a:r>
                <a:r>
                  <a:rPr kumimoji="0" lang="ko-KR" altLang="en-US" b="0" dirty="0">
                    <a:latin typeface="+mn-ea"/>
                  </a:rPr>
                  <a:t>의 개수가 </a:t>
                </a:r>
                <a:r>
                  <a:rPr kumimoji="0" lang="en-US" altLang="ko-KR" b="0" dirty="0">
                    <a:latin typeface="+mn-ea"/>
                  </a:rPr>
                  <a:t>19</a:t>
                </a:r>
                <a:r>
                  <a:rPr kumimoji="0" lang="ko-KR" altLang="en-US" b="0" dirty="0">
                    <a:latin typeface="+mn-ea"/>
                  </a:rPr>
                  <a:t>개인 것으로 보이는데 </a:t>
                </a:r>
                <a:r>
                  <a:rPr kumimoji="0" lang="en-US" altLang="ko-KR" b="0" dirty="0">
                    <a:latin typeface="+mn-ea"/>
                  </a:rPr>
                  <a:t>feature </a:t>
                </a:r>
                <a:r>
                  <a:rPr kumimoji="0" lang="ko-KR" altLang="en-US" b="0" dirty="0">
                    <a:latin typeface="+mn-ea"/>
                  </a:rPr>
                  <a:t>개수가 너무 많으면</a:t>
                </a:r>
                <a:r>
                  <a:rPr kumimoji="0" lang="en-US" altLang="ko-KR" b="0" dirty="0">
                    <a:latin typeface="+mn-ea"/>
                  </a:rPr>
                  <a:t>, </a:t>
                </a:r>
                <a:r>
                  <a:rPr kumimoji="0" lang="ko-KR" altLang="en-US" b="0" dirty="0">
                    <a:latin typeface="+mn-ea"/>
                  </a:rPr>
                  <a:t>즉 </a:t>
                </a:r>
                <a:r>
                  <a:rPr kumimoji="0" lang="en-US" altLang="ko-KR" b="0" dirty="0">
                    <a:latin typeface="+mn-ea"/>
                  </a:rPr>
                  <a:t>state space</a:t>
                </a:r>
                <a:r>
                  <a:rPr kumimoji="0" lang="ko-KR" altLang="en-US" b="0" dirty="0">
                    <a:latin typeface="+mn-ea"/>
                  </a:rPr>
                  <a:t>의 차원이 너무 높아지면</a:t>
                </a:r>
                <a:r>
                  <a:rPr kumimoji="0" lang="en-US" altLang="ko-KR" b="0" dirty="0">
                    <a:latin typeface="+mn-ea"/>
                  </a:rPr>
                  <a:t>, state transition</a:t>
                </a:r>
                <a:r>
                  <a:rPr kumimoji="0" lang="ko-KR" altLang="en-US" b="0" dirty="0">
                    <a:latin typeface="+mn-ea"/>
                  </a:rPr>
                  <a:t>을 모델링하는 것이 어려울 뿐만 아니라</a:t>
                </a:r>
                <a:r>
                  <a:rPr kumimoji="0" lang="en-US" altLang="ko-KR" b="0" dirty="0">
                    <a:latin typeface="+mn-ea"/>
                  </a:rPr>
                  <a:t>,</a:t>
                </a:r>
                <a:r>
                  <a:rPr kumimoji="0" lang="ko-KR" altLang="en-US" b="0" dirty="0">
                    <a:latin typeface="+mn-ea"/>
                  </a:rPr>
                  <a:t> 강화학습의 </a:t>
                </a:r>
                <a:r>
                  <a:rPr kumimoji="0" lang="en-US" altLang="ko-KR" b="0" dirty="0">
                    <a:latin typeface="+mn-ea"/>
                  </a:rPr>
                  <a:t>exploration</a:t>
                </a:r>
                <a:r>
                  <a:rPr kumimoji="0" lang="ko-KR" altLang="en-US" b="0" dirty="0">
                    <a:latin typeface="+mn-ea"/>
                  </a:rPr>
                  <a:t>시 너무 많은 샘플이 필요하며</a:t>
                </a:r>
                <a:r>
                  <a:rPr kumimoji="0" lang="en-US" altLang="ko-KR" b="0" dirty="0">
                    <a:latin typeface="+mn-ea"/>
                  </a:rPr>
                  <a:t>, </a:t>
                </a:r>
                <a:r>
                  <a:rPr kumimoji="0" lang="ko-KR" altLang="en-US" b="0" dirty="0">
                    <a:latin typeface="+mn-ea"/>
                  </a:rPr>
                  <a:t>함수</a:t>
                </a:r>
                <a:r>
                  <a:rPr kumimoji="0" lang="en-US" altLang="ko-KR" b="0" dirty="0">
                    <a:latin typeface="+mn-ea"/>
                  </a:rPr>
                  <a:t>(</a:t>
                </a:r>
                <a:r>
                  <a:rPr kumimoji="0" lang="ko-KR" altLang="en-US" b="0" dirty="0">
                    <a:latin typeface="+mn-ea"/>
                  </a:rPr>
                  <a:t>정책 또는</a:t>
                </a:r>
                <a:r>
                  <a:rPr kumimoji="0" lang="en-US" altLang="ko-KR" b="0" dirty="0">
                    <a:latin typeface="+mn-ea"/>
                  </a:rPr>
                  <a:t> Q-table)</a:t>
                </a:r>
                <a:r>
                  <a:rPr kumimoji="0" lang="ko-KR" altLang="en-US" b="0" dirty="0">
                    <a:latin typeface="+mn-ea"/>
                  </a:rPr>
                  <a:t>의 수렴 속도가 느려질 수 있다는 단점이 있다</a:t>
                </a:r>
                <a:r>
                  <a:rPr kumimoji="0" lang="en-US" altLang="ko-KR" b="0" dirty="0">
                    <a:latin typeface="+mn-ea"/>
                  </a:rPr>
                  <a:t>. </a:t>
                </a:r>
                <a:r>
                  <a:rPr kumimoji="0" lang="ko-KR" altLang="en-US" b="0" dirty="0">
                    <a:latin typeface="+mn-ea"/>
                  </a:rPr>
                  <a:t>따라서 </a:t>
                </a:r>
                <a:r>
                  <a:rPr kumimoji="0" lang="en-US" altLang="ko-KR" b="0" dirty="0">
                    <a:latin typeface="+mn-ea"/>
                  </a:rPr>
                  <a:t>state space </a:t>
                </a:r>
                <a:r>
                  <a:rPr kumimoji="0" lang="ko-KR" altLang="en-US" b="0" dirty="0">
                    <a:latin typeface="+mn-ea"/>
                  </a:rPr>
                  <a:t>차원을 줄일 필요가 있다</a:t>
                </a:r>
                <a:r>
                  <a:rPr kumimoji="0" lang="en-US" altLang="ko-KR" b="0" dirty="0">
                    <a:latin typeface="+mn-ea"/>
                  </a:rPr>
                  <a:t>. </a:t>
                </a:r>
                <a:r>
                  <a:rPr kumimoji="0" lang="ko-KR" altLang="en-US" b="0" dirty="0">
                    <a:latin typeface="+mn-ea"/>
                  </a:rPr>
                  <a:t>즉 </a:t>
                </a:r>
                <a:r>
                  <a:rPr kumimoji="0" lang="en-US" altLang="ko-KR" b="0" dirty="0">
                    <a:latin typeface="+mn-ea"/>
                  </a:rPr>
                  <a:t>feature selection </a:t>
                </a:r>
                <a:r>
                  <a:rPr kumimoji="0" lang="ko-KR" altLang="en-US" b="0" dirty="0">
                    <a:latin typeface="+mn-ea"/>
                  </a:rPr>
                  <a:t>혹은 </a:t>
                </a:r>
                <a:r>
                  <a:rPr kumimoji="0" lang="en-US" altLang="ko-KR" b="0" dirty="0">
                    <a:latin typeface="+mn-ea"/>
                  </a:rPr>
                  <a:t>feature engineering</a:t>
                </a:r>
                <a:r>
                  <a:rPr kumimoji="0" lang="ko-KR" altLang="en-US" b="0" dirty="0">
                    <a:latin typeface="+mn-ea"/>
                  </a:rPr>
                  <a:t>이 필요하다</a:t>
                </a:r>
                <a:r>
                  <a:rPr kumimoji="0" lang="en-US" altLang="ko-KR" b="0" dirty="0">
                    <a:latin typeface="+mn-ea"/>
                  </a:rPr>
                  <a:t>.</a:t>
                </a:r>
              </a:p>
            </p:txBody>
          </p:sp>
        </mc:Choice>
        <mc:Fallback xmlns="">
          <p:sp>
            <p:nvSpPr>
              <p:cNvPr id="10" name="텍스트 개체 틀 5">
                <a:extLst>
                  <a:ext uri="{FF2B5EF4-FFF2-40B4-BE49-F238E27FC236}">
                    <a16:creationId xmlns:a16="http://schemas.microsoft.com/office/drawing/2014/main" id="{458C5BAD-281A-A787-A411-C9CE11C8FF66}"/>
                  </a:ext>
                </a:extLst>
              </p:cNvPr>
              <p:cNvSpPr txBox="1">
                <a:spLocks noRot="1" noChangeAspect="1" noMove="1" noResize="1" noEditPoints="1" noAdjustHandles="1" noChangeArrowheads="1" noChangeShapeType="1" noTextEdit="1"/>
              </p:cNvSpPr>
              <p:nvPr/>
            </p:nvSpPr>
            <p:spPr>
              <a:xfrm>
                <a:off x="200470" y="973704"/>
                <a:ext cx="9021907" cy="4051141"/>
              </a:xfrm>
              <a:prstGeom prst="rect">
                <a:avLst/>
              </a:prstGeom>
              <a:blipFill>
                <a:blip r:embed="rId3"/>
                <a:stretch>
                  <a:fillRect l="-338" t="-602"/>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8494463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0E287F-7BB3-B834-DD99-710BF0C93ADB}"/>
            </a:ext>
          </a:extLst>
        </p:cNvPr>
        <p:cNvGrpSpPr/>
        <p:nvPr/>
      </p:nvGrpSpPr>
      <p:grpSpPr>
        <a:xfrm>
          <a:off x="0" y="0"/>
          <a:ext cx="0" cy="0"/>
          <a:chOff x="0" y="0"/>
          <a:chExt cx="0" cy="0"/>
        </a:xfrm>
      </p:grpSpPr>
      <p:sp>
        <p:nvSpPr>
          <p:cNvPr id="5" name="텍스트 개체 틀 4">
            <a:extLst>
              <a:ext uri="{FF2B5EF4-FFF2-40B4-BE49-F238E27FC236}">
                <a16:creationId xmlns:a16="http://schemas.microsoft.com/office/drawing/2014/main" id="{4CCDBA6E-6337-6683-A322-1F057B4DE850}"/>
              </a:ext>
            </a:extLst>
          </p:cNvPr>
          <p:cNvSpPr>
            <a:spLocks noGrp="1"/>
          </p:cNvSpPr>
          <p:nvPr>
            <p:ph type="body" sz="quarter" idx="10"/>
          </p:nvPr>
        </p:nvSpPr>
        <p:spPr/>
        <p:txBody>
          <a:bodyPr/>
          <a:lstStyle/>
          <a:p>
            <a:pPr marL="0" indent="0">
              <a:buNone/>
            </a:pPr>
            <a:r>
              <a:rPr lang="ko-KR" altLang="en-US" dirty="0"/>
              <a:t>독립변수 </a:t>
            </a:r>
            <a:r>
              <a:rPr lang="en-US" altLang="ko-KR" dirty="0"/>
              <a:t>(19</a:t>
            </a:r>
            <a:r>
              <a:rPr lang="ko-KR" altLang="en-US" dirty="0"/>
              <a:t>개</a:t>
            </a:r>
            <a:r>
              <a:rPr lang="en-US" altLang="ko-KR" dirty="0"/>
              <a:t>)</a:t>
            </a:r>
            <a:endParaRPr lang="ko-KR" altLang="en-US" dirty="0"/>
          </a:p>
        </p:txBody>
      </p:sp>
      <p:sp>
        <p:nvSpPr>
          <p:cNvPr id="4" name="제목 3">
            <a:extLst>
              <a:ext uri="{FF2B5EF4-FFF2-40B4-BE49-F238E27FC236}">
                <a16:creationId xmlns:a16="http://schemas.microsoft.com/office/drawing/2014/main" id="{8EABD097-AE13-D03D-4683-953AFDE739C3}"/>
              </a:ext>
            </a:extLst>
          </p:cNvPr>
          <p:cNvSpPr>
            <a:spLocks noGrp="1"/>
          </p:cNvSpPr>
          <p:nvPr>
            <p:ph type="title"/>
          </p:nvPr>
        </p:nvSpPr>
        <p:spPr>
          <a:xfrm>
            <a:off x="200472" y="76562"/>
            <a:ext cx="8543925" cy="400110"/>
          </a:xfrm>
        </p:spPr>
        <p:txBody>
          <a:bodyPr/>
          <a:lstStyle/>
          <a:p>
            <a:r>
              <a:rPr lang="en-US" altLang="ko-KR" dirty="0"/>
              <a:t>2025. 08. 11 </a:t>
            </a:r>
            <a:r>
              <a:rPr lang="ko-KR" altLang="en-US" dirty="0"/>
              <a:t>월 </a:t>
            </a:r>
            <a:r>
              <a:rPr lang="en-US" altLang="ko-KR" dirty="0"/>
              <a:t>|</a:t>
            </a:r>
            <a:r>
              <a:rPr lang="ko-KR" altLang="en-US" dirty="0"/>
              <a:t> </a:t>
            </a:r>
            <a:r>
              <a:rPr lang="en-US" altLang="ko-KR" dirty="0"/>
              <a:t>reward </a:t>
            </a:r>
            <a:r>
              <a:rPr lang="ko-KR" altLang="en-US" dirty="0"/>
              <a:t>모델링시 사용한 데이터의 컬럼</a:t>
            </a:r>
            <a:r>
              <a:rPr lang="en-US" altLang="ko-KR" dirty="0"/>
              <a:t> </a:t>
            </a:r>
            <a:r>
              <a:rPr lang="ko-KR" altLang="en-US" dirty="0"/>
              <a:t>목록</a:t>
            </a:r>
          </a:p>
        </p:txBody>
      </p:sp>
      <p:sp>
        <p:nvSpPr>
          <p:cNvPr id="7" name="텍스트 개체 틀 6">
            <a:extLst>
              <a:ext uri="{FF2B5EF4-FFF2-40B4-BE49-F238E27FC236}">
                <a16:creationId xmlns:a16="http://schemas.microsoft.com/office/drawing/2014/main" id="{FEB2762F-4B67-DE16-C9B1-02FEFD364316}"/>
              </a:ext>
            </a:extLst>
          </p:cNvPr>
          <p:cNvSpPr>
            <a:spLocks noGrp="1"/>
          </p:cNvSpPr>
          <p:nvPr>
            <p:ph type="body" sz="quarter" idx="12"/>
          </p:nvPr>
        </p:nvSpPr>
        <p:spPr/>
        <p:txBody>
          <a:bodyPr/>
          <a:lstStyle/>
          <a:p>
            <a:r>
              <a:rPr lang="ko-KR" altLang="en-US" dirty="0"/>
              <a:t>서부발전</a:t>
            </a:r>
          </a:p>
        </p:txBody>
      </p:sp>
      <p:sp>
        <p:nvSpPr>
          <p:cNvPr id="10" name="텍스트 개체 틀 5">
            <a:extLst>
              <a:ext uri="{FF2B5EF4-FFF2-40B4-BE49-F238E27FC236}">
                <a16:creationId xmlns:a16="http://schemas.microsoft.com/office/drawing/2014/main" id="{5EC0F8FD-4118-A7E1-B9F7-1E5D44999ECD}"/>
              </a:ext>
            </a:extLst>
          </p:cNvPr>
          <p:cNvSpPr txBox="1">
            <a:spLocks/>
          </p:cNvSpPr>
          <p:nvPr/>
        </p:nvSpPr>
        <p:spPr>
          <a:xfrm>
            <a:off x="200470" y="973704"/>
            <a:ext cx="9021907" cy="5043919"/>
          </a:xfrm>
          <a:prstGeom prst="rect">
            <a:avLst/>
          </a:prstGeom>
        </p:spPr>
        <p:txBody>
          <a:bodyPr lIns="72000" tIns="36000"/>
          <a:lstStyle>
            <a:lvl1pPr marL="0" indent="0" algn="l" rtl="0" eaLnBrk="0" fontAlgn="base" latinLnBrk="0" hangingPunct="0">
              <a:lnSpc>
                <a:spcPct val="100000"/>
              </a:lnSpc>
              <a:spcBef>
                <a:spcPts val="0"/>
              </a:spcBef>
              <a:spcAft>
                <a:spcPct val="0"/>
              </a:spcAft>
              <a:buFont typeface="Arial" charset="0"/>
              <a:buNone/>
              <a:defRPr sz="1400" kern="1200">
                <a:solidFill>
                  <a:schemeClr val="tx1"/>
                </a:solidFill>
                <a:latin typeface="+mn-lt"/>
                <a:ea typeface="+mn-ea"/>
                <a:cs typeface="+mn-cs"/>
              </a:defRPr>
            </a:lvl1pPr>
            <a:lvl2pPr marL="742950" indent="-285750" algn="l" rtl="0" eaLnBrk="0" fontAlgn="base" latinLnBrk="1"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latinLnBrk="1"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latinLnBrk="1"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latinLnBrk="1"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180000" indent="-180000">
              <a:buFont typeface="Arial" panose="020B0604020202020204" pitchFamily="34" charset="0"/>
              <a:buChar char="•"/>
            </a:pPr>
            <a:r>
              <a:rPr kumimoji="0" lang="ko-KR" altLang="en-US" b="0" dirty="0">
                <a:latin typeface="+mn-ea"/>
              </a:rPr>
              <a:t>합성가스 압력</a:t>
            </a:r>
            <a:endParaRPr kumimoji="0" lang="en-US" altLang="ko-KR" b="0" dirty="0">
              <a:latin typeface="+mn-ea"/>
            </a:endParaRPr>
          </a:p>
          <a:p>
            <a:pPr marL="180000" indent="-180000">
              <a:buFont typeface="Arial" panose="020B0604020202020204" pitchFamily="34" charset="0"/>
              <a:buChar char="•"/>
            </a:pPr>
            <a:r>
              <a:rPr kumimoji="0" lang="ko-KR" altLang="en-US" b="0" dirty="0">
                <a:latin typeface="+mn-ea"/>
              </a:rPr>
              <a:t>합성가스 온도</a:t>
            </a:r>
            <a:endParaRPr kumimoji="0" lang="en-US" altLang="ko-KR" b="0" dirty="0">
              <a:latin typeface="+mn-ea"/>
            </a:endParaRPr>
          </a:p>
          <a:p>
            <a:pPr marL="180000" indent="-180000">
              <a:buFont typeface="Arial" panose="020B0604020202020204" pitchFamily="34" charset="0"/>
              <a:buChar char="•"/>
            </a:pPr>
            <a:r>
              <a:rPr kumimoji="0" lang="ko-KR" altLang="en-US" b="0" dirty="0">
                <a:latin typeface="+mn-ea"/>
              </a:rPr>
              <a:t>합성가스 유량</a:t>
            </a:r>
            <a:endParaRPr kumimoji="0" lang="en-US" altLang="ko-KR" b="0" dirty="0">
              <a:latin typeface="+mn-ea"/>
            </a:endParaRPr>
          </a:p>
          <a:p>
            <a:pPr marL="180000" indent="-180000">
              <a:buFont typeface="Arial" panose="020B0604020202020204" pitchFamily="34" charset="0"/>
              <a:buChar char="•"/>
            </a:pPr>
            <a:r>
              <a:rPr kumimoji="0" lang="ko-KR" altLang="en-US" b="0" dirty="0">
                <a:latin typeface="+mn-ea"/>
              </a:rPr>
              <a:t>합성가스 발열량</a:t>
            </a:r>
            <a:r>
              <a:rPr kumimoji="0" lang="en-US" altLang="ko-KR" b="0" dirty="0">
                <a:latin typeface="+mn-ea"/>
              </a:rPr>
              <a:t>(</a:t>
            </a:r>
            <a:r>
              <a:rPr kumimoji="0" lang="ko-KR" altLang="en-US" b="0" dirty="0" err="1">
                <a:latin typeface="+mn-ea"/>
              </a:rPr>
              <a:t>계산값</a:t>
            </a:r>
            <a:r>
              <a:rPr kumimoji="0" lang="en-US" altLang="ko-KR" b="0" dirty="0">
                <a:latin typeface="+mn-ea"/>
              </a:rPr>
              <a:t>)</a:t>
            </a:r>
          </a:p>
          <a:p>
            <a:pPr marL="180000" indent="-180000">
              <a:buFont typeface="Arial" panose="020B0604020202020204" pitchFamily="34" charset="0"/>
              <a:buChar char="•"/>
            </a:pPr>
            <a:r>
              <a:rPr kumimoji="0" lang="ko-KR" altLang="en-US" b="0" dirty="0">
                <a:latin typeface="+mn-ea"/>
              </a:rPr>
              <a:t>연료제어밸브 </a:t>
            </a:r>
            <a:r>
              <a:rPr kumimoji="0" lang="en-US" altLang="ko-KR" b="0" dirty="0">
                <a:latin typeface="+mn-ea"/>
              </a:rPr>
              <a:t>(VSR-11) </a:t>
            </a:r>
            <a:r>
              <a:rPr kumimoji="0" lang="ko-KR" altLang="en-US" b="0" dirty="0">
                <a:latin typeface="+mn-ea"/>
              </a:rPr>
              <a:t>개도</a:t>
            </a:r>
            <a:endParaRPr kumimoji="0" lang="en-US" altLang="ko-KR" b="0" dirty="0">
              <a:latin typeface="+mn-ea"/>
            </a:endParaRPr>
          </a:p>
          <a:p>
            <a:pPr marL="180000" indent="-180000">
              <a:buFont typeface="Arial" panose="020B0604020202020204" pitchFamily="34" charset="0"/>
              <a:buChar char="•"/>
            </a:pPr>
            <a:r>
              <a:rPr kumimoji="0" lang="en-US" altLang="ko-KR" b="0" dirty="0">
                <a:latin typeface="+mn-ea"/>
              </a:rPr>
              <a:t>1</a:t>
            </a:r>
            <a:r>
              <a:rPr kumimoji="0" lang="ko-KR" altLang="en-US" b="0" dirty="0">
                <a:latin typeface="+mn-ea"/>
              </a:rPr>
              <a:t>차 제어 후 연료 압력 </a:t>
            </a:r>
            <a:r>
              <a:rPr kumimoji="0" lang="en-US" altLang="ko-KR" b="0" dirty="0">
                <a:latin typeface="+mn-ea"/>
              </a:rPr>
              <a:t>P2 </a:t>
            </a:r>
            <a:r>
              <a:rPr kumimoji="0" lang="ko-KR" altLang="en-US" b="0" dirty="0">
                <a:latin typeface="+mn-ea"/>
              </a:rPr>
              <a:t>구역</a:t>
            </a:r>
            <a:endParaRPr kumimoji="0" lang="en-US" altLang="ko-KR" b="0" dirty="0">
              <a:latin typeface="+mn-ea"/>
            </a:endParaRPr>
          </a:p>
          <a:p>
            <a:pPr marL="180000" indent="-180000">
              <a:buFont typeface="Arial" panose="020B0604020202020204" pitchFamily="34" charset="0"/>
              <a:buChar char="•"/>
            </a:pPr>
            <a:r>
              <a:rPr kumimoji="0" lang="ko-KR" altLang="en-US" b="0" dirty="0" err="1">
                <a:latin typeface="+mn-ea"/>
              </a:rPr>
              <a:t>연료기</a:t>
            </a:r>
            <a:r>
              <a:rPr kumimoji="0" lang="ko-KR" altLang="en-US" b="0" dirty="0">
                <a:latin typeface="+mn-ea"/>
              </a:rPr>
              <a:t> 주입 전 연료 압력</a:t>
            </a:r>
            <a:endParaRPr kumimoji="0" lang="en-US" altLang="ko-KR" b="0" dirty="0">
              <a:latin typeface="+mn-ea"/>
            </a:endParaRPr>
          </a:p>
          <a:p>
            <a:pPr marL="180000" indent="-180000">
              <a:buFont typeface="Arial" panose="020B0604020202020204" pitchFamily="34" charset="0"/>
              <a:buChar char="•"/>
            </a:pPr>
            <a:r>
              <a:rPr kumimoji="0" lang="ko-KR" altLang="en-US" b="0" dirty="0">
                <a:latin typeface="+mn-ea"/>
              </a:rPr>
              <a:t>발전기 출력</a:t>
            </a:r>
            <a:endParaRPr kumimoji="0" lang="en-US" altLang="ko-KR" b="0" dirty="0">
              <a:latin typeface="+mn-ea"/>
            </a:endParaRPr>
          </a:p>
          <a:p>
            <a:pPr marL="180000" indent="-180000">
              <a:buFont typeface="Arial" panose="020B0604020202020204" pitchFamily="34" charset="0"/>
              <a:buChar char="•"/>
            </a:pPr>
            <a:r>
              <a:rPr kumimoji="0" lang="ko-KR" altLang="en-US" b="0" dirty="0">
                <a:latin typeface="+mn-ea"/>
              </a:rPr>
              <a:t>압축기 필터 차압</a:t>
            </a:r>
            <a:endParaRPr kumimoji="0" lang="en-US" altLang="ko-KR" b="0" dirty="0">
              <a:latin typeface="+mn-ea"/>
            </a:endParaRPr>
          </a:p>
          <a:p>
            <a:pPr marL="180000" indent="-180000">
              <a:buFont typeface="Arial" panose="020B0604020202020204" pitchFamily="34" charset="0"/>
              <a:buChar char="•"/>
            </a:pPr>
            <a:r>
              <a:rPr kumimoji="0" lang="ko-KR" altLang="en-US" b="0" dirty="0">
                <a:latin typeface="+mn-ea"/>
              </a:rPr>
              <a:t>압축기 입구 온도</a:t>
            </a:r>
            <a:endParaRPr kumimoji="0" lang="en-US" altLang="ko-KR" b="0" dirty="0">
              <a:latin typeface="+mn-ea"/>
            </a:endParaRPr>
          </a:p>
          <a:p>
            <a:pPr marL="180000" indent="-180000">
              <a:buFont typeface="Arial" panose="020B0604020202020204" pitchFamily="34" charset="0"/>
              <a:buChar char="•"/>
            </a:pPr>
            <a:r>
              <a:rPr kumimoji="0" lang="ko-KR" altLang="en-US" b="0" dirty="0">
                <a:latin typeface="+mn-ea"/>
              </a:rPr>
              <a:t>대기 압력</a:t>
            </a:r>
            <a:endParaRPr kumimoji="0" lang="en-US" altLang="ko-KR" b="0" dirty="0">
              <a:latin typeface="+mn-ea"/>
            </a:endParaRPr>
          </a:p>
          <a:p>
            <a:pPr marL="180000" indent="-180000">
              <a:buFont typeface="Arial" panose="020B0604020202020204" pitchFamily="34" charset="0"/>
              <a:buChar char="•"/>
            </a:pPr>
            <a:r>
              <a:rPr kumimoji="0" lang="en-US" altLang="ko-KR" b="0" dirty="0">
                <a:latin typeface="+mn-ea"/>
              </a:rPr>
              <a:t>IGV </a:t>
            </a:r>
            <a:r>
              <a:rPr kumimoji="0" lang="ko-KR" altLang="en-US" b="0" dirty="0">
                <a:latin typeface="+mn-ea"/>
              </a:rPr>
              <a:t>개도</a:t>
            </a:r>
            <a:endParaRPr kumimoji="0" lang="en-US" altLang="ko-KR" b="0" dirty="0">
              <a:latin typeface="+mn-ea"/>
            </a:endParaRPr>
          </a:p>
          <a:p>
            <a:pPr marL="180000" indent="-180000">
              <a:buFont typeface="Arial" panose="020B0604020202020204" pitchFamily="34" charset="0"/>
              <a:buChar char="•"/>
            </a:pPr>
            <a:r>
              <a:rPr kumimoji="0" lang="ko-KR" altLang="en-US" b="0" dirty="0">
                <a:latin typeface="+mn-ea"/>
              </a:rPr>
              <a:t>가스터빈 압축기 출구 압력</a:t>
            </a:r>
            <a:endParaRPr kumimoji="0" lang="en-US" altLang="ko-KR" b="0" dirty="0">
              <a:latin typeface="+mn-ea"/>
            </a:endParaRPr>
          </a:p>
          <a:p>
            <a:pPr marL="180000" indent="-180000">
              <a:buFont typeface="Arial" panose="020B0604020202020204" pitchFamily="34" charset="0"/>
              <a:buChar char="•"/>
            </a:pPr>
            <a:r>
              <a:rPr kumimoji="0" lang="ko-KR" altLang="en-US" b="0" dirty="0">
                <a:latin typeface="+mn-ea"/>
              </a:rPr>
              <a:t>가스터빈 압축기 출구 온도</a:t>
            </a:r>
            <a:endParaRPr kumimoji="0" lang="en-US" altLang="ko-KR" b="0" dirty="0">
              <a:latin typeface="+mn-ea"/>
            </a:endParaRPr>
          </a:p>
          <a:p>
            <a:pPr marL="180000" indent="-180000">
              <a:buFont typeface="Arial" panose="020B0604020202020204" pitchFamily="34" charset="0"/>
              <a:buChar char="•"/>
            </a:pPr>
            <a:r>
              <a:rPr kumimoji="0" lang="ko-KR" altLang="en-US" b="0" dirty="0">
                <a:latin typeface="+mn-ea"/>
              </a:rPr>
              <a:t>가스터빈 속도 </a:t>
            </a:r>
            <a:r>
              <a:rPr kumimoji="0" lang="en-US" altLang="ko-KR" b="0" dirty="0">
                <a:latin typeface="+mn-ea"/>
              </a:rPr>
              <a:t>(rpm)</a:t>
            </a:r>
          </a:p>
          <a:p>
            <a:pPr marL="180000" indent="-180000">
              <a:buFont typeface="Arial" panose="020B0604020202020204" pitchFamily="34" charset="0"/>
              <a:buChar char="•"/>
            </a:pPr>
            <a:r>
              <a:rPr kumimoji="0" lang="ko-KR" altLang="en-US" b="0" dirty="0">
                <a:latin typeface="+mn-ea"/>
              </a:rPr>
              <a:t>대기온도</a:t>
            </a:r>
            <a:endParaRPr kumimoji="0" lang="en-US" altLang="ko-KR" b="0" dirty="0">
              <a:latin typeface="+mn-ea"/>
            </a:endParaRPr>
          </a:p>
          <a:p>
            <a:pPr marL="180000" indent="-180000">
              <a:buFont typeface="Arial" panose="020B0604020202020204" pitchFamily="34" charset="0"/>
              <a:buChar char="•"/>
            </a:pPr>
            <a:r>
              <a:rPr kumimoji="0" lang="en-US" altLang="ko-KR" b="0" dirty="0">
                <a:latin typeface="+mn-ea"/>
              </a:rPr>
              <a:t>DGAN Compressor </a:t>
            </a:r>
            <a:r>
              <a:rPr kumimoji="0" lang="ko-KR" altLang="en-US" b="0" dirty="0">
                <a:latin typeface="+mn-ea"/>
              </a:rPr>
              <a:t>질소가스 온도</a:t>
            </a:r>
            <a:endParaRPr kumimoji="0" lang="en-US" altLang="ko-KR" b="0" dirty="0">
              <a:latin typeface="+mn-ea"/>
            </a:endParaRPr>
          </a:p>
          <a:p>
            <a:pPr marL="180000" indent="-180000">
              <a:buFont typeface="Arial" panose="020B0604020202020204" pitchFamily="34" charset="0"/>
              <a:buChar char="•"/>
            </a:pPr>
            <a:r>
              <a:rPr kumimoji="0" lang="en-US" altLang="ko-KR" b="0" dirty="0">
                <a:latin typeface="+mn-ea"/>
              </a:rPr>
              <a:t>DGAN Compressor </a:t>
            </a:r>
            <a:r>
              <a:rPr kumimoji="0" lang="ko-KR" altLang="en-US" b="0" dirty="0">
                <a:latin typeface="+mn-ea"/>
              </a:rPr>
              <a:t>질소가스 유량</a:t>
            </a:r>
            <a:r>
              <a:rPr kumimoji="0" lang="ko-KR" altLang="en-US" b="0" dirty="0">
                <a:solidFill>
                  <a:srgbClr val="FF0000"/>
                </a:solidFill>
                <a:latin typeface="+mn-ea"/>
              </a:rPr>
              <a:t> → 제어변수 혹은 </a:t>
            </a:r>
            <a:r>
              <a:rPr kumimoji="0" lang="en-US" altLang="ko-KR" b="0" dirty="0">
                <a:solidFill>
                  <a:srgbClr val="FF0000"/>
                </a:solidFill>
                <a:latin typeface="+mn-ea"/>
              </a:rPr>
              <a:t>action</a:t>
            </a:r>
            <a:r>
              <a:rPr kumimoji="0" lang="ko-KR" altLang="en-US" b="0" dirty="0">
                <a:solidFill>
                  <a:srgbClr val="FF0000"/>
                </a:solidFill>
                <a:latin typeface="+mn-ea"/>
              </a:rPr>
              <a:t>의 역할</a:t>
            </a:r>
            <a:endParaRPr kumimoji="0" lang="en-US" altLang="ko-KR" b="0" dirty="0">
              <a:solidFill>
                <a:srgbClr val="FF0000"/>
              </a:solidFill>
              <a:latin typeface="+mn-ea"/>
            </a:endParaRPr>
          </a:p>
          <a:p>
            <a:pPr marL="180000" indent="-180000">
              <a:buFont typeface="Arial" panose="020B0604020202020204" pitchFamily="34" charset="0"/>
              <a:buChar char="•"/>
            </a:pPr>
            <a:r>
              <a:rPr kumimoji="0" lang="ko-KR" altLang="en-US" b="0" dirty="0">
                <a:latin typeface="+mn-ea"/>
              </a:rPr>
              <a:t>질소가스 내 산소 순도</a:t>
            </a:r>
            <a:endParaRPr kumimoji="0" lang="en-US" altLang="ko-KR" b="0" dirty="0">
              <a:latin typeface="+mn-ea"/>
            </a:endParaRPr>
          </a:p>
        </p:txBody>
      </p:sp>
      <p:sp>
        <p:nvSpPr>
          <p:cNvPr id="2" name="텍스트 개체 틀 5">
            <a:extLst>
              <a:ext uri="{FF2B5EF4-FFF2-40B4-BE49-F238E27FC236}">
                <a16:creationId xmlns:a16="http://schemas.microsoft.com/office/drawing/2014/main" id="{8843B5AD-96C3-6A28-8D94-28AAC20E7173}"/>
              </a:ext>
            </a:extLst>
          </p:cNvPr>
          <p:cNvSpPr txBox="1">
            <a:spLocks/>
          </p:cNvSpPr>
          <p:nvPr/>
        </p:nvSpPr>
        <p:spPr>
          <a:xfrm>
            <a:off x="214163" y="5863875"/>
            <a:ext cx="9021907" cy="475967"/>
          </a:xfrm>
          <a:prstGeom prst="rect">
            <a:avLst/>
          </a:prstGeom>
        </p:spPr>
        <p:txBody>
          <a:bodyPr lIns="72000" tIns="36000"/>
          <a:lstStyle>
            <a:lvl1pPr marL="0" indent="0" algn="l" rtl="0" eaLnBrk="0" fontAlgn="base" latinLnBrk="0" hangingPunct="0">
              <a:lnSpc>
                <a:spcPct val="100000"/>
              </a:lnSpc>
              <a:spcBef>
                <a:spcPts val="0"/>
              </a:spcBef>
              <a:spcAft>
                <a:spcPct val="0"/>
              </a:spcAft>
              <a:buFont typeface="Arial" charset="0"/>
              <a:buNone/>
              <a:defRPr sz="1400" kern="1200">
                <a:solidFill>
                  <a:schemeClr val="tx1"/>
                </a:solidFill>
                <a:latin typeface="+mn-lt"/>
                <a:ea typeface="+mn-ea"/>
                <a:cs typeface="+mn-cs"/>
              </a:defRPr>
            </a:lvl1pPr>
            <a:lvl2pPr marL="742950" indent="-285750" algn="l" rtl="0" eaLnBrk="0" fontAlgn="base" latinLnBrk="1"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latinLnBrk="1"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latinLnBrk="1"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latinLnBrk="1"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180000" indent="-180000">
              <a:buFont typeface="Arial" panose="020B0604020202020204" pitchFamily="34" charset="0"/>
              <a:buChar char="•"/>
            </a:pPr>
            <a:r>
              <a:rPr kumimoji="0" lang="ko-KR" altLang="en-US" b="0" dirty="0">
                <a:latin typeface="+mn-ea"/>
              </a:rPr>
              <a:t>가스터빈 후단 질소산화물 농도</a:t>
            </a:r>
            <a:endParaRPr kumimoji="0" lang="en-US" altLang="ko-KR" b="0" dirty="0">
              <a:latin typeface="+mn-ea"/>
            </a:endParaRPr>
          </a:p>
        </p:txBody>
      </p:sp>
      <p:sp>
        <p:nvSpPr>
          <p:cNvPr id="3" name="텍스트 개체 틀 4">
            <a:extLst>
              <a:ext uri="{FF2B5EF4-FFF2-40B4-BE49-F238E27FC236}">
                <a16:creationId xmlns:a16="http://schemas.microsoft.com/office/drawing/2014/main" id="{6CBAC17F-17AC-DBC9-E0CD-33B200AD577C}"/>
              </a:ext>
            </a:extLst>
          </p:cNvPr>
          <p:cNvSpPr txBox="1">
            <a:spLocks/>
          </p:cNvSpPr>
          <p:nvPr/>
        </p:nvSpPr>
        <p:spPr>
          <a:xfrm>
            <a:off x="282288" y="5358134"/>
            <a:ext cx="9423242" cy="400110"/>
          </a:xfrm>
          <a:prstGeom prst="rect">
            <a:avLst/>
          </a:prstGeom>
        </p:spPr>
        <p:txBody>
          <a:bodyPr lIns="72000" tIns="108000" anchor="ctr"/>
          <a:lstStyle>
            <a:lvl1pPr marL="182563" indent="-182563" algn="l" rtl="0" eaLnBrk="0" fontAlgn="base" latinLnBrk="1" hangingPunct="0">
              <a:spcBef>
                <a:spcPct val="20000"/>
              </a:spcBef>
              <a:spcAft>
                <a:spcPct val="0"/>
              </a:spcAft>
              <a:buFont typeface="Wingdings" panose="05000000000000000000" pitchFamily="2" charset="2"/>
              <a:buChar char="§"/>
              <a:tabLst>
                <a:tab pos="0" algn="l"/>
              </a:tabLst>
              <a:defRPr sz="1600" b="1" kern="1200">
                <a:solidFill>
                  <a:schemeClr val="tx1"/>
                </a:solidFill>
                <a:latin typeface="+mn-lt"/>
                <a:ea typeface="+mn-ea"/>
                <a:cs typeface="+mn-cs"/>
              </a:defRPr>
            </a:lvl1pPr>
            <a:lvl2pPr marL="457200" indent="0" algn="l" rtl="0" eaLnBrk="0" fontAlgn="base" latinLnBrk="1" hangingPunct="0">
              <a:spcBef>
                <a:spcPct val="20000"/>
              </a:spcBef>
              <a:spcAft>
                <a:spcPct val="0"/>
              </a:spcAft>
              <a:buFont typeface="Arial" charset="0"/>
              <a:buNone/>
              <a:defRPr sz="2800" kern="1200">
                <a:solidFill>
                  <a:schemeClr val="tx1"/>
                </a:solidFill>
                <a:latin typeface="+mn-lt"/>
                <a:ea typeface="+mn-ea"/>
                <a:cs typeface="+mn-cs"/>
              </a:defRPr>
            </a:lvl2pPr>
            <a:lvl3pPr marL="1143000" indent="-228600" algn="l" rtl="0" eaLnBrk="0" fontAlgn="base" latinLnBrk="1"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latinLnBrk="1"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latinLnBrk="1"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ko-KR" altLang="en-US" dirty="0"/>
              <a:t>종속변수 </a:t>
            </a:r>
            <a:r>
              <a:rPr lang="en-US" altLang="ko-KR" dirty="0"/>
              <a:t>(1</a:t>
            </a:r>
            <a:r>
              <a:rPr lang="ko-KR" altLang="en-US" dirty="0"/>
              <a:t>개</a:t>
            </a:r>
            <a:r>
              <a:rPr lang="en-US" altLang="ko-KR" dirty="0"/>
              <a:t>)</a:t>
            </a:r>
            <a:endParaRPr lang="ko-KR" altLang="en-US" dirty="0"/>
          </a:p>
        </p:txBody>
      </p:sp>
      <p:grpSp>
        <p:nvGrpSpPr>
          <p:cNvPr id="45" name="그룹 44">
            <a:extLst>
              <a:ext uri="{FF2B5EF4-FFF2-40B4-BE49-F238E27FC236}">
                <a16:creationId xmlns:a16="http://schemas.microsoft.com/office/drawing/2014/main" id="{F6F67456-E8EE-1BCF-946B-C0DF0F94FFE0}"/>
              </a:ext>
            </a:extLst>
          </p:cNvPr>
          <p:cNvGrpSpPr/>
          <p:nvPr/>
        </p:nvGrpSpPr>
        <p:grpSpPr>
          <a:xfrm>
            <a:off x="1584960" y="1306286"/>
            <a:ext cx="7920446" cy="3315434"/>
            <a:chOff x="1584960" y="1306286"/>
            <a:chExt cx="7920446" cy="3315434"/>
          </a:xfrm>
        </p:grpSpPr>
        <p:pic>
          <p:nvPicPr>
            <p:cNvPr id="8" name="그림 7">
              <a:extLst>
                <a:ext uri="{FF2B5EF4-FFF2-40B4-BE49-F238E27FC236}">
                  <a16:creationId xmlns:a16="http://schemas.microsoft.com/office/drawing/2014/main" id="{03C8AE91-1673-2DA5-B2B7-CB5966CC5D16}"/>
                </a:ext>
              </a:extLst>
            </p:cNvPr>
            <p:cNvPicPr>
              <a:picLocks noChangeAspect="1"/>
            </p:cNvPicPr>
            <p:nvPr/>
          </p:nvPicPr>
          <p:blipFill>
            <a:blip r:embed="rId3"/>
            <a:stretch>
              <a:fillRect/>
            </a:stretch>
          </p:blipFill>
          <p:spPr>
            <a:xfrm>
              <a:off x="3709852" y="1470000"/>
              <a:ext cx="5795554" cy="2254695"/>
            </a:xfrm>
            <a:prstGeom prst="rect">
              <a:avLst/>
            </a:prstGeom>
          </p:spPr>
        </p:pic>
        <p:cxnSp>
          <p:nvCxnSpPr>
            <p:cNvPr id="11" name="연결선: 꺾임 10">
              <a:extLst>
                <a:ext uri="{FF2B5EF4-FFF2-40B4-BE49-F238E27FC236}">
                  <a16:creationId xmlns:a16="http://schemas.microsoft.com/office/drawing/2014/main" id="{08C5AF40-2E7E-0543-537B-24E757664158}"/>
                </a:ext>
              </a:extLst>
            </p:cNvPr>
            <p:cNvCxnSpPr>
              <a:cxnSpLocks/>
            </p:cNvCxnSpPr>
            <p:nvPr/>
          </p:nvCxnSpPr>
          <p:spPr>
            <a:xfrm>
              <a:off x="1915886" y="1306286"/>
              <a:ext cx="2011680" cy="162978"/>
            </a:xfrm>
            <a:prstGeom prst="bentConnector3">
              <a:avLst>
                <a:gd name="adj1" fmla="val 100216"/>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16" name="연결선: 꺾임 15">
              <a:extLst>
                <a:ext uri="{FF2B5EF4-FFF2-40B4-BE49-F238E27FC236}">
                  <a16:creationId xmlns:a16="http://schemas.microsoft.com/office/drawing/2014/main" id="{4942CB3B-EA37-F4A2-0946-5718E1190D7C}"/>
                </a:ext>
              </a:extLst>
            </p:cNvPr>
            <p:cNvCxnSpPr>
              <a:cxnSpLocks/>
            </p:cNvCxnSpPr>
            <p:nvPr/>
          </p:nvCxnSpPr>
          <p:spPr>
            <a:xfrm flipV="1">
              <a:off x="2107474" y="2904308"/>
              <a:ext cx="5043072" cy="93610"/>
            </a:xfrm>
            <a:prstGeom prst="bentConnector3">
              <a:avLst>
                <a:gd name="adj1" fmla="val 100078"/>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23" name="연결선: 꺾임 22">
              <a:extLst>
                <a:ext uri="{FF2B5EF4-FFF2-40B4-BE49-F238E27FC236}">
                  <a16:creationId xmlns:a16="http://schemas.microsoft.com/office/drawing/2014/main" id="{E17DC6D7-0D99-9DCA-1342-8C1EFDEADC80}"/>
                </a:ext>
              </a:extLst>
            </p:cNvPr>
            <p:cNvCxnSpPr>
              <a:cxnSpLocks/>
            </p:cNvCxnSpPr>
            <p:nvPr/>
          </p:nvCxnSpPr>
          <p:spPr>
            <a:xfrm flipV="1">
              <a:off x="2825931" y="2676779"/>
              <a:ext cx="5918466" cy="1094721"/>
            </a:xfrm>
            <a:prstGeom prst="bentConnector3">
              <a:avLst>
                <a:gd name="adj1" fmla="val 114743"/>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27" name="연결선: 꺾임 26">
              <a:extLst>
                <a:ext uri="{FF2B5EF4-FFF2-40B4-BE49-F238E27FC236}">
                  <a16:creationId xmlns:a16="http://schemas.microsoft.com/office/drawing/2014/main" id="{0598C68B-8E79-2793-9330-E769FCBBEF6C}"/>
                </a:ext>
              </a:extLst>
            </p:cNvPr>
            <p:cNvCxnSpPr>
              <a:cxnSpLocks/>
            </p:cNvCxnSpPr>
            <p:nvPr/>
          </p:nvCxnSpPr>
          <p:spPr>
            <a:xfrm flipV="1">
              <a:off x="1584960" y="3135086"/>
              <a:ext cx="4740544" cy="359128"/>
            </a:xfrm>
            <a:prstGeom prst="bentConnector3">
              <a:avLst>
                <a:gd name="adj1" fmla="val 100151"/>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32" name="연결선: 꺾임 31">
              <a:extLst>
                <a:ext uri="{FF2B5EF4-FFF2-40B4-BE49-F238E27FC236}">
                  <a16:creationId xmlns:a16="http://schemas.microsoft.com/office/drawing/2014/main" id="{0D58E382-A441-ECC2-E638-3FA338286CAB}"/>
                </a:ext>
              </a:extLst>
            </p:cNvPr>
            <p:cNvCxnSpPr>
              <a:cxnSpLocks/>
            </p:cNvCxnSpPr>
            <p:nvPr/>
          </p:nvCxnSpPr>
          <p:spPr>
            <a:xfrm flipV="1">
              <a:off x="3239589" y="2082365"/>
              <a:ext cx="5799908" cy="2539355"/>
            </a:xfrm>
            <a:prstGeom prst="bentConnector3">
              <a:avLst>
                <a:gd name="adj1" fmla="val 112312"/>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38" name="연결선: 꺾임 37">
              <a:extLst>
                <a:ext uri="{FF2B5EF4-FFF2-40B4-BE49-F238E27FC236}">
                  <a16:creationId xmlns:a16="http://schemas.microsoft.com/office/drawing/2014/main" id="{AA27816F-0B44-D940-60AD-DD46414490D3}"/>
                </a:ext>
              </a:extLst>
            </p:cNvPr>
            <p:cNvCxnSpPr>
              <a:cxnSpLocks/>
            </p:cNvCxnSpPr>
            <p:nvPr/>
          </p:nvCxnSpPr>
          <p:spPr>
            <a:xfrm flipV="1">
              <a:off x="2740120" y="1834217"/>
              <a:ext cx="2084430" cy="139337"/>
            </a:xfrm>
            <a:prstGeom prst="bentConnector3">
              <a:avLst>
                <a:gd name="adj1" fmla="val 99717"/>
              </a:avLst>
            </a:prstGeom>
            <a:ln>
              <a:tailEnd type="triangle"/>
            </a:ln>
          </p:spPr>
          <p:style>
            <a:lnRef idx="2">
              <a:schemeClr val="accent6"/>
            </a:lnRef>
            <a:fillRef idx="0">
              <a:schemeClr val="accent6"/>
            </a:fillRef>
            <a:effectRef idx="1">
              <a:schemeClr val="accent6"/>
            </a:effectRef>
            <a:fontRef idx="minor">
              <a:schemeClr val="tx1"/>
            </a:fontRef>
          </p:style>
        </p:cxnSp>
      </p:grpSp>
      <mc:AlternateContent xmlns:mc="http://schemas.openxmlformats.org/markup-compatibility/2006" xmlns:p14="http://schemas.microsoft.com/office/powerpoint/2010/main">
        <mc:Choice Requires="p14">
          <p:contentPart p14:bwMode="auto" r:id="rId4">
            <p14:nvContentPartPr>
              <p14:cNvPr id="13" name="잉크 12">
                <a:extLst>
                  <a:ext uri="{FF2B5EF4-FFF2-40B4-BE49-F238E27FC236}">
                    <a16:creationId xmlns:a16="http://schemas.microsoft.com/office/drawing/2014/main" id="{7DBE245C-9E23-B680-0BCB-5745E84C385A}"/>
                  </a:ext>
                </a:extLst>
              </p14:cNvPr>
              <p14:cNvContentPartPr/>
              <p14:nvPr/>
            </p14:nvContentPartPr>
            <p14:xfrm>
              <a:off x="1619469" y="1506377"/>
              <a:ext cx="360" cy="360"/>
            </p14:xfrm>
          </p:contentPart>
        </mc:Choice>
        <mc:Fallback xmlns="">
          <p:pic>
            <p:nvPicPr>
              <p:cNvPr id="13" name="잉크 12">
                <a:extLst>
                  <a:ext uri="{FF2B5EF4-FFF2-40B4-BE49-F238E27FC236}">
                    <a16:creationId xmlns:a16="http://schemas.microsoft.com/office/drawing/2014/main" id="{7DBE245C-9E23-B680-0BCB-5745E84C385A}"/>
                  </a:ext>
                </a:extLst>
              </p:cNvPr>
              <p:cNvPicPr/>
              <p:nvPr/>
            </p:nvPicPr>
            <p:blipFill>
              <a:blip r:embed="rId5"/>
              <a:stretch>
                <a:fillRect/>
              </a:stretch>
            </p:blipFill>
            <p:spPr>
              <a:xfrm>
                <a:off x="1583829" y="1434737"/>
                <a:ext cx="720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4" name="잉크 13">
                <a:extLst>
                  <a:ext uri="{FF2B5EF4-FFF2-40B4-BE49-F238E27FC236}">
                    <a16:creationId xmlns:a16="http://schemas.microsoft.com/office/drawing/2014/main" id="{3BC9A31E-64FC-98B1-A157-3CF7AA87792C}"/>
                  </a:ext>
                </a:extLst>
              </p14:cNvPr>
              <p14:cNvContentPartPr/>
              <p14:nvPr/>
            </p14:nvContentPartPr>
            <p14:xfrm>
              <a:off x="2690829" y="1967897"/>
              <a:ext cx="360" cy="360"/>
            </p14:xfrm>
          </p:contentPart>
        </mc:Choice>
        <mc:Fallback xmlns="">
          <p:pic>
            <p:nvPicPr>
              <p:cNvPr id="14" name="잉크 13">
                <a:extLst>
                  <a:ext uri="{FF2B5EF4-FFF2-40B4-BE49-F238E27FC236}">
                    <a16:creationId xmlns:a16="http://schemas.microsoft.com/office/drawing/2014/main" id="{3BC9A31E-64FC-98B1-A157-3CF7AA87792C}"/>
                  </a:ext>
                </a:extLst>
              </p:cNvPr>
              <p:cNvPicPr/>
              <p:nvPr/>
            </p:nvPicPr>
            <p:blipFill>
              <a:blip r:embed="rId5"/>
              <a:stretch>
                <a:fillRect/>
              </a:stretch>
            </p:blipFill>
            <p:spPr>
              <a:xfrm>
                <a:off x="2655189" y="1895897"/>
                <a:ext cx="720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5" name="잉크 14">
                <a:extLst>
                  <a:ext uri="{FF2B5EF4-FFF2-40B4-BE49-F238E27FC236}">
                    <a16:creationId xmlns:a16="http://schemas.microsoft.com/office/drawing/2014/main" id="{8097C5D1-FC8B-3561-3366-B3C77A8E4578}"/>
                  </a:ext>
                </a:extLst>
              </p14:cNvPr>
              <p14:cNvContentPartPr/>
              <p14:nvPr/>
            </p14:nvContentPartPr>
            <p14:xfrm>
              <a:off x="2516589" y="2394857"/>
              <a:ext cx="360" cy="360"/>
            </p14:xfrm>
          </p:contentPart>
        </mc:Choice>
        <mc:Fallback xmlns="">
          <p:pic>
            <p:nvPicPr>
              <p:cNvPr id="15" name="잉크 14">
                <a:extLst>
                  <a:ext uri="{FF2B5EF4-FFF2-40B4-BE49-F238E27FC236}">
                    <a16:creationId xmlns:a16="http://schemas.microsoft.com/office/drawing/2014/main" id="{8097C5D1-FC8B-3561-3366-B3C77A8E4578}"/>
                  </a:ext>
                </a:extLst>
              </p:cNvPr>
              <p:cNvPicPr/>
              <p:nvPr/>
            </p:nvPicPr>
            <p:blipFill>
              <a:blip r:embed="rId5"/>
              <a:stretch>
                <a:fillRect/>
              </a:stretch>
            </p:blipFill>
            <p:spPr>
              <a:xfrm>
                <a:off x="2480949" y="2322857"/>
                <a:ext cx="720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7" name="잉크 16">
                <a:extLst>
                  <a:ext uri="{FF2B5EF4-FFF2-40B4-BE49-F238E27FC236}">
                    <a16:creationId xmlns:a16="http://schemas.microsoft.com/office/drawing/2014/main" id="{9FB258C3-60C4-819A-E3C8-7FF507E982BF}"/>
                  </a:ext>
                </a:extLst>
              </p14:cNvPr>
              <p14:cNvContentPartPr/>
              <p14:nvPr/>
            </p14:nvContentPartPr>
            <p14:xfrm>
              <a:off x="1445229" y="2595017"/>
              <a:ext cx="360" cy="360"/>
            </p14:xfrm>
          </p:contentPart>
        </mc:Choice>
        <mc:Fallback xmlns="">
          <p:pic>
            <p:nvPicPr>
              <p:cNvPr id="17" name="잉크 16">
                <a:extLst>
                  <a:ext uri="{FF2B5EF4-FFF2-40B4-BE49-F238E27FC236}">
                    <a16:creationId xmlns:a16="http://schemas.microsoft.com/office/drawing/2014/main" id="{9FB258C3-60C4-819A-E3C8-7FF507E982BF}"/>
                  </a:ext>
                </a:extLst>
              </p:cNvPr>
              <p:cNvPicPr/>
              <p:nvPr/>
            </p:nvPicPr>
            <p:blipFill>
              <a:blip r:embed="rId5"/>
              <a:stretch>
                <a:fillRect/>
              </a:stretch>
            </p:blipFill>
            <p:spPr>
              <a:xfrm>
                <a:off x="1409589" y="2523017"/>
                <a:ext cx="720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8" name="잉크 17">
                <a:extLst>
                  <a:ext uri="{FF2B5EF4-FFF2-40B4-BE49-F238E27FC236}">
                    <a16:creationId xmlns:a16="http://schemas.microsoft.com/office/drawing/2014/main" id="{661315D6-DF5E-ADFB-D934-3B8D032BB983}"/>
                  </a:ext>
                </a:extLst>
              </p14:cNvPr>
              <p14:cNvContentPartPr/>
              <p14:nvPr/>
            </p14:nvContentPartPr>
            <p14:xfrm>
              <a:off x="1845909" y="2803817"/>
              <a:ext cx="360" cy="360"/>
            </p14:xfrm>
          </p:contentPart>
        </mc:Choice>
        <mc:Fallback xmlns="">
          <p:pic>
            <p:nvPicPr>
              <p:cNvPr id="18" name="잉크 17">
                <a:extLst>
                  <a:ext uri="{FF2B5EF4-FFF2-40B4-BE49-F238E27FC236}">
                    <a16:creationId xmlns:a16="http://schemas.microsoft.com/office/drawing/2014/main" id="{661315D6-DF5E-ADFB-D934-3B8D032BB983}"/>
                  </a:ext>
                </a:extLst>
              </p:cNvPr>
              <p:cNvPicPr/>
              <p:nvPr/>
            </p:nvPicPr>
            <p:blipFill>
              <a:blip r:embed="rId5"/>
              <a:stretch>
                <a:fillRect/>
              </a:stretch>
            </p:blipFill>
            <p:spPr>
              <a:xfrm>
                <a:off x="1810269" y="2732177"/>
                <a:ext cx="720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9" name="잉크 18">
                <a:extLst>
                  <a:ext uri="{FF2B5EF4-FFF2-40B4-BE49-F238E27FC236}">
                    <a16:creationId xmlns:a16="http://schemas.microsoft.com/office/drawing/2014/main" id="{6057705F-E6DC-9DAB-9950-E97852A4883A}"/>
                  </a:ext>
                </a:extLst>
              </p14:cNvPr>
              <p14:cNvContentPartPr/>
              <p14:nvPr/>
            </p14:nvContentPartPr>
            <p14:xfrm>
              <a:off x="1201509" y="3405017"/>
              <a:ext cx="360" cy="360"/>
            </p14:xfrm>
          </p:contentPart>
        </mc:Choice>
        <mc:Fallback xmlns="">
          <p:pic>
            <p:nvPicPr>
              <p:cNvPr id="19" name="잉크 18">
                <a:extLst>
                  <a:ext uri="{FF2B5EF4-FFF2-40B4-BE49-F238E27FC236}">
                    <a16:creationId xmlns:a16="http://schemas.microsoft.com/office/drawing/2014/main" id="{6057705F-E6DC-9DAB-9950-E97852A4883A}"/>
                  </a:ext>
                </a:extLst>
              </p:cNvPr>
              <p:cNvPicPr/>
              <p:nvPr/>
            </p:nvPicPr>
            <p:blipFill>
              <a:blip r:embed="rId5"/>
              <a:stretch>
                <a:fillRect/>
              </a:stretch>
            </p:blipFill>
            <p:spPr>
              <a:xfrm>
                <a:off x="1165509" y="3333017"/>
                <a:ext cx="720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0" name="잉크 19">
                <a:extLst>
                  <a:ext uri="{FF2B5EF4-FFF2-40B4-BE49-F238E27FC236}">
                    <a16:creationId xmlns:a16="http://schemas.microsoft.com/office/drawing/2014/main" id="{B0486B3B-B972-E123-3F56-BAEB4493C4AE}"/>
                  </a:ext>
                </a:extLst>
              </p14:cNvPr>
              <p14:cNvContentPartPr/>
              <p14:nvPr/>
            </p14:nvContentPartPr>
            <p14:xfrm>
              <a:off x="2647269" y="3648737"/>
              <a:ext cx="360" cy="360"/>
            </p14:xfrm>
          </p:contentPart>
        </mc:Choice>
        <mc:Fallback xmlns="">
          <p:pic>
            <p:nvPicPr>
              <p:cNvPr id="20" name="잉크 19">
                <a:extLst>
                  <a:ext uri="{FF2B5EF4-FFF2-40B4-BE49-F238E27FC236}">
                    <a16:creationId xmlns:a16="http://schemas.microsoft.com/office/drawing/2014/main" id="{B0486B3B-B972-E123-3F56-BAEB4493C4AE}"/>
                  </a:ext>
                </a:extLst>
              </p:cNvPr>
              <p:cNvPicPr/>
              <p:nvPr/>
            </p:nvPicPr>
            <p:blipFill>
              <a:blip r:embed="rId5"/>
              <a:stretch>
                <a:fillRect/>
              </a:stretch>
            </p:blipFill>
            <p:spPr>
              <a:xfrm>
                <a:off x="2611269" y="3577097"/>
                <a:ext cx="720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1" name="잉크 20">
                <a:extLst>
                  <a:ext uri="{FF2B5EF4-FFF2-40B4-BE49-F238E27FC236}">
                    <a16:creationId xmlns:a16="http://schemas.microsoft.com/office/drawing/2014/main" id="{36CDF2A4-A822-AD44-8888-E9FC283F0120}"/>
                  </a:ext>
                </a:extLst>
              </p14:cNvPr>
              <p14:cNvContentPartPr/>
              <p14:nvPr/>
            </p14:nvContentPartPr>
            <p14:xfrm>
              <a:off x="2647269" y="3883817"/>
              <a:ext cx="360" cy="360"/>
            </p14:xfrm>
          </p:contentPart>
        </mc:Choice>
        <mc:Fallback xmlns="">
          <p:pic>
            <p:nvPicPr>
              <p:cNvPr id="21" name="잉크 20">
                <a:extLst>
                  <a:ext uri="{FF2B5EF4-FFF2-40B4-BE49-F238E27FC236}">
                    <a16:creationId xmlns:a16="http://schemas.microsoft.com/office/drawing/2014/main" id="{36CDF2A4-A822-AD44-8888-E9FC283F0120}"/>
                  </a:ext>
                </a:extLst>
              </p:cNvPr>
              <p:cNvPicPr/>
              <p:nvPr/>
            </p:nvPicPr>
            <p:blipFill>
              <a:blip r:embed="rId5"/>
              <a:stretch>
                <a:fillRect/>
              </a:stretch>
            </p:blipFill>
            <p:spPr>
              <a:xfrm>
                <a:off x="2611269" y="3811817"/>
                <a:ext cx="720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2" name="잉크 21">
                <a:extLst>
                  <a:ext uri="{FF2B5EF4-FFF2-40B4-BE49-F238E27FC236}">
                    <a16:creationId xmlns:a16="http://schemas.microsoft.com/office/drawing/2014/main" id="{3DBB6955-DEDE-5B7B-B924-181D472B149C}"/>
                  </a:ext>
                </a:extLst>
              </p14:cNvPr>
              <p14:cNvContentPartPr/>
              <p14:nvPr/>
            </p14:nvContentPartPr>
            <p14:xfrm>
              <a:off x="2951829" y="2194337"/>
              <a:ext cx="360" cy="360"/>
            </p14:xfrm>
          </p:contentPart>
        </mc:Choice>
        <mc:Fallback xmlns="">
          <p:pic>
            <p:nvPicPr>
              <p:cNvPr id="22" name="잉크 21">
                <a:extLst>
                  <a:ext uri="{FF2B5EF4-FFF2-40B4-BE49-F238E27FC236}">
                    <a16:creationId xmlns:a16="http://schemas.microsoft.com/office/drawing/2014/main" id="{3DBB6955-DEDE-5B7B-B924-181D472B149C}"/>
                  </a:ext>
                </a:extLst>
              </p:cNvPr>
              <p:cNvPicPr/>
              <p:nvPr/>
            </p:nvPicPr>
            <p:blipFill>
              <a:blip r:embed="rId14"/>
              <a:stretch>
                <a:fillRect/>
              </a:stretch>
            </p:blipFill>
            <p:spPr>
              <a:xfrm>
                <a:off x="2916189" y="2122337"/>
                <a:ext cx="720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4" name="잉크 23">
                <a:extLst>
                  <a:ext uri="{FF2B5EF4-FFF2-40B4-BE49-F238E27FC236}">
                    <a16:creationId xmlns:a16="http://schemas.microsoft.com/office/drawing/2014/main" id="{66946924-D7F6-E26D-9F4E-CFC0F918F656}"/>
                  </a:ext>
                </a:extLst>
              </p14:cNvPr>
              <p14:cNvContentPartPr/>
              <p14:nvPr/>
            </p14:nvContentPartPr>
            <p14:xfrm>
              <a:off x="2150829" y="4127537"/>
              <a:ext cx="360" cy="360"/>
            </p14:xfrm>
          </p:contentPart>
        </mc:Choice>
        <mc:Fallback xmlns="">
          <p:pic>
            <p:nvPicPr>
              <p:cNvPr id="24" name="잉크 23">
                <a:extLst>
                  <a:ext uri="{FF2B5EF4-FFF2-40B4-BE49-F238E27FC236}">
                    <a16:creationId xmlns:a16="http://schemas.microsoft.com/office/drawing/2014/main" id="{66946924-D7F6-E26D-9F4E-CFC0F918F656}"/>
                  </a:ext>
                </a:extLst>
              </p:cNvPr>
              <p:cNvPicPr/>
              <p:nvPr/>
            </p:nvPicPr>
            <p:blipFill>
              <a:blip r:embed="rId14"/>
              <a:stretch>
                <a:fillRect/>
              </a:stretch>
            </p:blipFill>
            <p:spPr>
              <a:xfrm>
                <a:off x="2114829" y="4055897"/>
                <a:ext cx="720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5" name="잉크 24">
                <a:extLst>
                  <a:ext uri="{FF2B5EF4-FFF2-40B4-BE49-F238E27FC236}">
                    <a16:creationId xmlns:a16="http://schemas.microsoft.com/office/drawing/2014/main" id="{A49B54F7-00F3-4E1D-64BC-96B9ECB03AE4}"/>
                  </a:ext>
                </a:extLst>
              </p14:cNvPr>
              <p14:cNvContentPartPr/>
              <p14:nvPr/>
            </p14:nvContentPartPr>
            <p14:xfrm>
              <a:off x="3204549" y="4537217"/>
              <a:ext cx="360" cy="360"/>
            </p14:xfrm>
          </p:contentPart>
        </mc:Choice>
        <mc:Fallback xmlns="">
          <p:pic>
            <p:nvPicPr>
              <p:cNvPr id="25" name="잉크 24">
                <a:extLst>
                  <a:ext uri="{FF2B5EF4-FFF2-40B4-BE49-F238E27FC236}">
                    <a16:creationId xmlns:a16="http://schemas.microsoft.com/office/drawing/2014/main" id="{A49B54F7-00F3-4E1D-64BC-96B9ECB03AE4}"/>
                  </a:ext>
                </a:extLst>
              </p:cNvPr>
              <p:cNvPicPr/>
              <p:nvPr/>
            </p:nvPicPr>
            <p:blipFill>
              <a:blip r:embed="rId14"/>
              <a:stretch>
                <a:fillRect/>
              </a:stretch>
            </p:blipFill>
            <p:spPr>
              <a:xfrm>
                <a:off x="3168909" y="4465217"/>
                <a:ext cx="72000" cy="144000"/>
              </a:xfrm>
              <a:prstGeom prst="rect">
                <a:avLst/>
              </a:prstGeom>
            </p:spPr>
          </p:pic>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77DC8CA7-17D0-8078-C90C-04F36681E771}"/>
                  </a:ext>
                </a:extLst>
              </p:cNvPr>
              <p:cNvSpPr txBox="1"/>
              <p:nvPr/>
            </p:nvSpPr>
            <p:spPr>
              <a:xfrm>
                <a:off x="5946586" y="724964"/>
                <a:ext cx="2407920" cy="302840"/>
              </a:xfrm>
              <a:prstGeom prst="rect">
                <a:avLst/>
              </a:prstGeom>
              <a:noFill/>
            </p:spPr>
            <p:txBody>
              <a:bodyPr wrap="square">
                <a:spAutoFit/>
              </a:bodyPr>
              <a:lstStyle/>
              <a:p>
                <a14:m>
                  <m:oMath xmlns:m="http://schemas.openxmlformats.org/officeDocument/2006/math">
                    <m:d>
                      <m:dPr>
                        <m:ctrlPr>
                          <a:rPr kumimoji="0" lang="en-US" altLang="ko-KR" b="0" i="1" smtClean="0">
                            <a:latin typeface="Cambria Math" panose="02040503050406030204" pitchFamily="18" charset="0"/>
                          </a:rPr>
                        </m:ctrlPr>
                      </m:dPr>
                      <m:e>
                        <m:sSub>
                          <m:sSubPr>
                            <m:ctrlPr>
                              <a:rPr kumimoji="0" lang="en-US" altLang="ko-KR" b="0" i="1" smtClean="0">
                                <a:latin typeface="Cambria Math" panose="02040503050406030204" pitchFamily="18" charset="0"/>
                              </a:rPr>
                            </m:ctrlPr>
                          </m:sSubPr>
                          <m:e>
                            <m:r>
                              <a:rPr kumimoji="0" lang="en-US" altLang="ko-KR" b="0" i="1" smtClean="0">
                                <a:latin typeface="Cambria Math" panose="02040503050406030204" pitchFamily="18" charset="0"/>
                              </a:rPr>
                              <m:t>𝑠</m:t>
                            </m:r>
                          </m:e>
                          <m:sub>
                            <m:r>
                              <a:rPr kumimoji="0" lang="en-US" altLang="ko-KR" b="0" i="1" smtClean="0">
                                <a:latin typeface="Cambria Math" panose="02040503050406030204" pitchFamily="18" charset="0"/>
                              </a:rPr>
                              <m:t>1</m:t>
                            </m:r>
                          </m:sub>
                        </m:sSub>
                        <m:r>
                          <a:rPr kumimoji="0" lang="en-US" altLang="ko-KR" b="0" i="1" smtClean="0">
                            <a:latin typeface="Cambria Math" panose="02040503050406030204" pitchFamily="18" charset="0"/>
                          </a:rPr>
                          <m:t>′,</m:t>
                        </m:r>
                        <m:sSub>
                          <m:sSubPr>
                            <m:ctrlPr>
                              <a:rPr kumimoji="0" lang="en-US" altLang="ko-KR" b="0" i="1" smtClean="0">
                                <a:latin typeface="Cambria Math" panose="02040503050406030204" pitchFamily="18" charset="0"/>
                              </a:rPr>
                            </m:ctrlPr>
                          </m:sSubPr>
                          <m:e>
                            <m:r>
                              <a:rPr kumimoji="0" lang="en-US" altLang="ko-KR" b="0" i="1" smtClean="0">
                                <a:latin typeface="Cambria Math" panose="02040503050406030204" pitchFamily="18" charset="0"/>
                              </a:rPr>
                              <m:t>𝑠</m:t>
                            </m:r>
                          </m:e>
                          <m:sub>
                            <m:r>
                              <a:rPr kumimoji="0" lang="en-US" altLang="ko-KR" b="0" i="1" smtClean="0">
                                <a:latin typeface="Cambria Math" panose="02040503050406030204" pitchFamily="18" charset="0"/>
                              </a:rPr>
                              <m:t>2</m:t>
                            </m:r>
                          </m:sub>
                        </m:sSub>
                        <m:r>
                          <a:rPr kumimoji="0" lang="en-US" altLang="ko-KR" b="0" i="1" smtClean="0">
                            <a:latin typeface="Cambria Math" panose="02040503050406030204" pitchFamily="18" charset="0"/>
                          </a:rPr>
                          <m:t>′,</m:t>
                        </m:r>
                        <m:sSub>
                          <m:sSubPr>
                            <m:ctrlPr>
                              <a:rPr kumimoji="0" lang="en-US" altLang="ko-KR" b="0" i="1" smtClean="0">
                                <a:latin typeface="Cambria Math" panose="02040503050406030204" pitchFamily="18" charset="0"/>
                              </a:rPr>
                            </m:ctrlPr>
                          </m:sSubPr>
                          <m:e>
                            <m:r>
                              <a:rPr kumimoji="0" lang="en-US" altLang="ko-KR" b="0" i="1" smtClean="0">
                                <a:latin typeface="Cambria Math" panose="02040503050406030204" pitchFamily="18" charset="0"/>
                              </a:rPr>
                              <m:t>𝑠</m:t>
                            </m:r>
                          </m:e>
                          <m:sub>
                            <m:r>
                              <a:rPr kumimoji="0" lang="en-US" altLang="ko-KR" b="0" i="1" smtClean="0">
                                <a:latin typeface="Cambria Math" panose="02040503050406030204" pitchFamily="18" charset="0"/>
                              </a:rPr>
                              <m:t>3</m:t>
                            </m:r>
                          </m:sub>
                        </m:sSub>
                        <m:r>
                          <a:rPr kumimoji="0" lang="en-US" altLang="ko-KR" b="0" i="1" smtClean="0">
                            <a:latin typeface="Cambria Math" panose="02040503050406030204" pitchFamily="18" charset="0"/>
                          </a:rPr>
                          <m:t>′</m:t>
                        </m:r>
                      </m:e>
                    </m:d>
                    <m:r>
                      <a:rPr kumimoji="0" lang="en-US" altLang="ko-KR" b="0" i="1" smtClean="0">
                        <a:latin typeface="Cambria Math" panose="02040503050406030204" pitchFamily="18" charset="0"/>
                      </a:rPr>
                      <m:t>=</m:t>
                    </m:r>
                    <m:r>
                      <a:rPr kumimoji="0" lang="en-US" altLang="ko-KR" b="0" i="1" smtClean="0">
                        <a:latin typeface="Cambria Math" panose="02040503050406030204" pitchFamily="18" charset="0"/>
                      </a:rPr>
                      <m:t>𝑓</m:t>
                    </m:r>
                    <m:r>
                      <a:rPr kumimoji="0" lang="en-US" altLang="ko-KR" b="0" i="1" smtClean="0">
                        <a:latin typeface="Cambria Math" panose="02040503050406030204" pitchFamily="18" charset="0"/>
                      </a:rPr>
                      <m:t>(</m:t>
                    </m:r>
                    <m:sSub>
                      <m:sSubPr>
                        <m:ctrlPr>
                          <a:rPr kumimoji="0" lang="en-US" altLang="ko-KR" b="0" i="1" smtClean="0">
                            <a:latin typeface="Cambria Math" panose="02040503050406030204" pitchFamily="18" charset="0"/>
                          </a:rPr>
                        </m:ctrlPr>
                      </m:sSubPr>
                      <m:e>
                        <m:r>
                          <a:rPr kumimoji="0" lang="en-US" altLang="ko-KR" b="0" i="1" smtClean="0">
                            <a:latin typeface="Cambria Math" panose="02040503050406030204" pitchFamily="18" charset="0"/>
                          </a:rPr>
                          <m:t>𝑠</m:t>
                        </m:r>
                      </m:e>
                      <m:sub>
                        <m:r>
                          <a:rPr kumimoji="0" lang="en-US" altLang="ko-KR" b="0" i="1" smtClean="0">
                            <a:latin typeface="Cambria Math" panose="02040503050406030204" pitchFamily="18" charset="0"/>
                          </a:rPr>
                          <m:t>1</m:t>
                        </m:r>
                      </m:sub>
                    </m:sSub>
                    <m:r>
                      <a:rPr kumimoji="0" lang="en-US" altLang="ko-KR" b="0" i="1" smtClean="0">
                        <a:latin typeface="Cambria Math" panose="02040503050406030204" pitchFamily="18" charset="0"/>
                      </a:rPr>
                      <m:t>,</m:t>
                    </m:r>
                    <m:sSub>
                      <m:sSubPr>
                        <m:ctrlPr>
                          <a:rPr kumimoji="0" lang="en-US" altLang="ko-KR" b="0" i="1" smtClean="0">
                            <a:latin typeface="Cambria Math" panose="02040503050406030204" pitchFamily="18" charset="0"/>
                          </a:rPr>
                        </m:ctrlPr>
                      </m:sSubPr>
                      <m:e>
                        <m:r>
                          <a:rPr kumimoji="0" lang="en-US" altLang="ko-KR" b="0" i="1" smtClean="0">
                            <a:latin typeface="Cambria Math" panose="02040503050406030204" pitchFamily="18" charset="0"/>
                          </a:rPr>
                          <m:t>𝑠</m:t>
                        </m:r>
                      </m:e>
                      <m:sub>
                        <m:r>
                          <a:rPr kumimoji="0" lang="en-US" altLang="ko-KR" b="0" i="1" smtClean="0">
                            <a:latin typeface="Cambria Math" panose="02040503050406030204" pitchFamily="18" charset="0"/>
                          </a:rPr>
                          <m:t>2</m:t>
                        </m:r>
                      </m:sub>
                    </m:sSub>
                    <m:r>
                      <a:rPr kumimoji="0" lang="en-US" altLang="ko-KR" b="0" i="1" smtClean="0">
                        <a:latin typeface="Cambria Math" panose="02040503050406030204" pitchFamily="18" charset="0"/>
                      </a:rPr>
                      <m:t>, </m:t>
                    </m:r>
                    <m:sSub>
                      <m:sSubPr>
                        <m:ctrlPr>
                          <a:rPr kumimoji="0" lang="en-US" altLang="ko-KR" b="0" i="1" smtClean="0">
                            <a:latin typeface="Cambria Math" panose="02040503050406030204" pitchFamily="18" charset="0"/>
                          </a:rPr>
                        </m:ctrlPr>
                      </m:sSubPr>
                      <m:e>
                        <m:r>
                          <a:rPr kumimoji="0" lang="en-US" altLang="ko-KR" b="0" i="1" smtClean="0">
                            <a:latin typeface="Cambria Math" panose="02040503050406030204" pitchFamily="18" charset="0"/>
                          </a:rPr>
                          <m:t>𝑠</m:t>
                        </m:r>
                      </m:e>
                      <m:sub>
                        <m:r>
                          <a:rPr kumimoji="0" lang="en-US" altLang="ko-KR" b="0" i="1" smtClean="0">
                            <a:latin typeface="Cambria Math" panose="02040503050406030204" pitchFamily="18" charset="0"/>
                          </a:rPr>
                          <m:t>3</m:t>
                        </m:r>
                      </m:sub>
                    </m:sSub>
                    <m:r>
                      <a:rPr kumimoji="0" lang="en-US" altLang="ko-KR" b="0" i="1" smtClean="0">
                        <a:latin typeface="Cambria Math" panose="02040503050406030204" pitchFamily="18" charset="0"/>
                      </a:rPr>
                      <m:t>,</m:t>
                    </m:r>
                    <m:r>
                      <a:rPr kumimoji="0" lang="en-US" altLang="ko-KR" b="0" i="1" smtClean="0">
                        <a:latin typeface="Cambria Math" panose="02040503050406030204" pitchFamily="18" charset="0"/>
                      </a:rPr>
                      <m:t>𝑎</m:t>
                    </m:r>
                    <m:r>
                      <a:rPr kumimoji="0" lang="en-US" altLang="ko-KR" b="0" i="1" smtClean="0">
                        <a:latin typeface="Cambria Math" panose="02040503050406030204" pitchFamily="18" charset="0"/>
                      </a:rPr>
                      <m:t>)</m:t>
                    </m:r>
                  </m:oMath>
                </a14:m>
                <a:r>
                  <a:rPr kumimoji="0" lang="ko-KR" altLang="en-US" sz="1100" b="0" dirty="0">
                    <a:latin typeface="+mn-ea"/>
                  </a:rPr>
                  <a:t> </a:t>
                </a:r>
                <a:endParaRPr lang="ko-KR" altLang="en-US" dirty="0"/>
              </a:p>
            </p:txBody>
          </p:sp>
        </mc:Choice>
        <mc:Fallback xmlns="">
          <p:sp>
            <p:nvSpPr>
              <p:cNvPr id="26" name="TextBox 25">
                <a:extLst>
                  <a:ext uri="{FF2B5EF4-FFF2-40B4-BE49-F238E27FC236}">
                    <a16:creationId xmlns:a16="http://schemas.microsoft.com/office/drawing/2014/main" id="{77DC8CA7-17D0-8078-C90C-04F36681E771}"/>
                  </a:ext>
                </a:extLst>
              </p:cNvPr>
              <p:cNvSpPr txBox="1">
                <a:spLocks noRot="1" noChangeAspect="1" noMove="1" noResize="1" noEditPoints="1" noAdjustHandles="1" noChangeArrowheads="1" noChangeShapeType="1" noTextEdit="1"/>
              </p:cNvSpPr>
              <p:nvPr/>
            </p:nvSpPr>
            <p:spPr>
              <a:xfrm>
                <a:off x="5946586" y="724964"/>
                <a:ext cx="2407920" cy="302840"/>
              </a:xfrm>
              <a:prstGeom prst="rect">
                <a:avLst/>
              </a:prstGeom>
              <a:blipFill>
                <a:blip r:embed="rId17"/>
                <a:stretch>
                  <a:fillRect b="-10000"/>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3944168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C94617-B5C8-FB58-F724-4D08FBE9BF63}"/>
            </a:ext>
          </a:extLst>
        </p:cNvPr>
        <p:cNvGrpSpPr/>
        <p:nvPr/>
      </p:nvGrpSpPr>
      <p:grpSpPr>
        <a:xfrm>
          <a:off x="0" y="0"/>
          <a:ext cx="0" cy="0"/>
          <a:chOff x="0" y="0"/>
          <a:chExt cx="0" cy="0"/>
        </a:xfrm>
      </p:grpSpPr>
      <p:sp>
        <p:nvSpPr>
          <p:cNvPr id="5" name="텍스트 개체 틀 4">
            <a:extLst>
              <a:ext uri="{FF2B5EF4-FFF2-40B4-BE49-F238E27FC236}">
                <a16:creationId xmlns:a16="http://schemas.microsoft.com/office/drawing/2014/main" id="{6C9117A5-DE83-6BD8-3FA1-002A211E6423}"/>
              </a:ext>
            </a:extLst>
          </p:cNvPr>
          <p:cNvSpPr>
            <a:spLocks noGrp="1"/>
          </p:cNvSpPr>
          <p:nvPr>
            <p:ph type="body" sz="quarter" idx="10"/>
          </p:nvPr>
        </p:nvSpPr>
        <p:spPr/>
        <p:txBody>
          <a:bodyPr/>
          <a:lstStyle/>
          <a:p>
            <a:pPr marL="0" indent="0">
              <a:buNone/>
            </a:pPr>
            <a:r>
              <a:rPr lang="en-US" altLang="ko-KR" dirty="0"/>
              <a:t>feature</a:t>
            </a:r>
            <a:r>
              <a:rPr lang="ko-KR" altLang="en-US" dirty="0"/>
              <a:t>들 간의 상관관계 </a:t>
            </a:r>
            <a:r>
              <a:rPr lang="en-US" altLang="ko-KR" dirty="0"/>
              <a:t>- 1</a:t>
            </a:r>
            <a:endParaRPr lang="ko-KR" altLang="en-US" dirty="0"/>
          </a:p>
        </p:txBody>
      </p:sp>
      <p:sp>
        <p:nvSpPr>
          <p:cNvPr id="4" name="제목 3">
            <a:extLst>
              <a:ext uri="{FF2B5EF4-FFF2-40B4-BE49-F238E27FC236}">
                <a16:creationId xmlns:a16="http://schemas.microsoft.com/office/drawing/2014/main" id="{6AB296B6-51ED-17CE-214A-755D66C85264}"/>
              </a:ext>
            </a:extLst>
          </p:cNvPr>
          <p:cNvSpPr>
            <a:spLocks noGrp="1"/>
          </p:cNvSpPr>
          <p:nvPr>
            <p:ph type="title"/>
          </p:nvPr>
        </p:nvSpPr>
        <p:spPr>
          <a:xfrm>
            <a:off x="200472" y="76562"/>
            <a:ext cx="8543925" cy="400110"/>
          </a:xfrm>
        </p:spPr>
        <p:txBody>
          <a:bodyPr/>
          <a:lstStyle/>
          <a:p>
            <a:r>
              <a:rPr lang="en-US" altLang="ko-KR" dirty="0"/>
              <a:t>2025. 08. 11 </a:t>
            </a:r>
            <a:r>
              <a:rPr lang="ko-KR" altLang="en-US" dirty="0"/>
              <a:t>월 </a:t>
            </a:r>
            <a:r>
              <a:rPr lang="en-US" altLang="ko-KR" dirty="0"/>
              <a:t>|</a:t>
            </a:r>
            <a:r>
              <a:rPr lang="ko-KR" altLang="en-US" dirty="0"/>
              <a:t> </a:t>
            </a:r>
            <a:r>
              <a:rPr lang="en-US" altLang="ko-KR" dirty="0"/>
              <a:t>feature</a:t>
            </a:r>
            <a:r>
              <a:rPr lang="ko-KR" altLang="en-US" dirty="0"/>
              <a:t>들 간의 상관관계 파악</a:t>
            </a:r>
          </a:p>
        </p:txBody>
      </p:sp>
      <p:sp>
        <p:nvSpPr>
          <p:cNvPr id="7" name="텍스트 개체 틀 6">
            <a:extLst>
              <a:ext uri="{FF2B5EF4-FFF2-40B4-BE49-F238E27FC236}">
                <a16:creationId xmlns:a16="http://schemas.microsoft.com/office/drawing/2014/main" id="{6D843FD8-4AED-90B9-0235-08384362A983}"/>
              </a:ext>
            </a:extLst>
          </p:cNvPr>
          <p:cNvSpPr>
            <a:spLocks noGrp="1"/>
          </p:cNvSpPr>
          <p:nvPr>
            <p:ph type="body" sz="quarter" idx="12"/>
          </p:nvPr>
        </p:nvSpPr>
        <p:spPr/>
        <p:txBody>
          <a:bodyPr/>
          <a:lstStyle/>
          <a:p>
            <a:r>
              <a:rPr lang="ko-KR" altLang="en-US" dirty="0"/>
              <a:t>서부발전</a:t>
            </a:r>
          </a:p>
        </p:txBody>
      </p:sp>
      <p:grpSp>
        <p:nvGrpSpPr>
          <p:cNvPr id="36" name="그룹 35">
            <a:extLst>
              <a:ext uri="{FF2B5EF4-FFF2-40B4-BE49-F238E27FC236}">
                <a16:creationId xmlns:a16="http://schemas.microsoft.com/office/drawing/2014/main" id="{98E68CDB-B5FD-9F49-9B9F-7FE538B9CE26}"/>
              </a:ext>
            </a:extLst>
          </p:cNvPr>
          <p:cNvGrpSpPr/>
          <p:nvPr/>
        </p:nvGrpSpPr>
        <p:grpSpPr>
          <a:xfrm>
            <a:off x="0" y="1966693"/>
            <a:ext cx="9579408" cy="4512486"/>
            <a:chOff x="0" y="1095835"/>
            <a:chExt cx="9579408" cy="4512486"/>
          </a:xfrm>
        </p:grpSpPr>
        <p:pic>
          <p:nvPicPr>
            <p:cNvPr id="8" name="그림 7">
              <a:extLst>
                <a:ext uri="{FF2B5EF4-FFF2-40B4-BE49-F238E27FC236}">
                  <a16:creationId xmlns:a16="http://schemas.microsoft.com/office/drawing/2014/main" id="{640EA3E4-07B5-D144-8973-4AD16A57858D}"/>
                </a:ext>
              </a:extLst>
            </p:cNvPr>
            <p:cNvPicPr>
              <a:picLocks noChangeAspect="1"/>
            </p:cNvPicPr>
            <p:nvPr/>
          </p:nvPicPr>
          <p:blipFill>
            <a:blip r:embed="rId3"/>
            <a:stretch>
              <a:fillRect/>
            </a:stretch>
          </p:blipFill>
          <p:spPr>
            <a:xfrm>
              <a:off x="0" y="1095835"/>
              <a:ext cx="9579408" cy="4512486"/>
            </a:xfrm>
            <a:prstGeom prst="rect">
              <a:avLst/>
            </a:prstGeom>
          </p:spPr>
        </p:pic>
        <mc:AlternateContent xmlns:mc="http://schemas.openxmlformats.org/markup-compatibility/2006" xmlns:p14="http://schemas.microsoft.com/office/powerpoint/2010/main">
          <mc:Choice Requires="p14">
            <p:contentPart p14:bwMode="auto" r:id="rId4">
              <p14:nvContentPartPr>
                <p14:cNvPr id="15" name="잉크 14">
                  <a:extLst>
                    <a:ext uri="{FF2B5EF4-FFF2-40B4-BE49-F238E27FC236}">
                      <a16:creationId xmlns:a16="http://schemas.microsoft.com/office/drawing/2014/main" id="{1735D31E-C13E-E1ED-90C8-677C477F5453}"/>
                    </a:ext>
                  </a:extLst>
                </p14:cNvPr>
                <p14:cNvContentPartPr/>
                <p14:nvPr/>
              </p14:nvContentPartPr>
              <p14:xfrm>
                <a:off x="200349" y="2593937"/>
                <a:ext cx="634680" cy="36360"/>
              </p14:xfrm>
            </p:contentPart>
          </mc:Choice>
          <mc:Fallback xmlns="">
            <p:pic>
              <p:nvPicPr>
                <p:cNvPr id="15" name="잉크 14">
                  <a:extLst>
                    <a:ext uri="{FF2B5EF4-FFF2-40B4-BE49-F238E27FC236}">
                      <a16:creationId xmlns:a16="http://schemas.microsoft.com/office/drawing/2014/main" id="{1735D31E-C13E-E1ED-90C8-677C477F5453}"/>
                    </a:ext>
                  </a:extLst>
                </p:cNvPr>
                <p:cNvPicPr/>
                <p:nvPr/>
              </p:nvPicPr>
              <p:blipFill>
                <a:blip r:embed="rId5"/>
                <a:stretch>
                  <a:fillRect/>
                </a:stretch>
              </p:blipFill>
              <p:spPr>
                <a:xfrm>
                  <a:off x="164349" y="2522297"/>
                  <a:ext cx="706320" cy="180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7" name="잉크 16">
                  <a:extLst>
                    <a:ext uri="{FF2B5EF4-FFF2-40B4-BE49-F238E27FC236}">
                      <a16:creationId xmlns:a16="http://schemas.microsoft.com/office/drawing/2014/main" id="{369CB9F0-55B3-E28D-3C01-3FAFB8361BD7}"/>
                    </a:ext>
                  </a:extLst>
                </p14:cNvPr>
                <p14:cNvContentPartPr/>
                <p14:nvPr/>
              </p14:nvContentPartPr>
              <p14:xfrm>
                <a:off x="252189" y="3274337"/>
                <a:ext cx="688680" cy="35280"/>
              </p14:xfrm>
            </p:contentPart>
          </mc:Choice>
          <mc:Fallback xmlns="">
            <p:pic>
              <p:nvPicPr>
                <p:cNvPr id="17" name="잉크 16">
                  <a:extLst>
                    <a:ext uri="{FF2B5EF4-FFF2-40B4-BE49-F238E27FC236}">
                      <a16:creationId xmlns:a16="http://schemas.microsoft.com/office/drawing/2014/main" id="{369CB9F0-55B3-E28D-3C01-3FAFB8361BD7}"/>
                    </a:ext>
                  </a:extLst>
                </p:cNvPr>
                <p:cNvPicPr/>
                <p:nvPr/>
              </p:nvPicPr>
              <p:blipFill>
                <a:blip r:embed="rId7"/>
                <a:stretch>
                  <a:fillRect/>
                </a:stretch>
              </p:blipFill>
              <p:spPr>
                <a:xfrm>
                  <a:off x="216189" y="3202337"/>
                  <a:ext cx="760320" cy="1789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8" name="잉크 17">
                  <a:extLst>
                    <a:ext uri="{FF2B5EF4-FFF2-40B4-BE49-F238E27FC236}">
                      <a16:creationId xmlns:a16="http://schemas.microsoft.com/office/drawing/2014/main" id="{3CF9E165-1E7B-81F6-A1FC-77C740A1B453}"/>
                    </a:ext>
                  </a:extLst>
                </p14:cNvPr>
                <p14:cNvContentPartPr/>
                <p14:nvPr/>
              </p14:nvContentPartPr>
              <p14:xfrm>
                <a:off x="557109" y="3655577"/>
                <a:ext cx="443520" cy="37800"/>
              </p14:xfrm>
            </p:contentPart>
          </mc:Choice>
          <mc:Fallback xmlns="">
            <p:pic>
              <p:nvPicPr>
                <p:cNvPr id="18" name="잉크 17">
                  <a:extLst>
                    <a:ext uri="{FF2B5EF4-FFF2-40B4-BE49-F238E27FC236}">
                      <a16:creationId xmlns:a16="http://schemas.microsoft.com/office/drawing/2014/main" id="{3CF9E165-1E7B-81F6-A1FC-77C740A1B453}"/>
                    </a:ext>
                  </a:extLst>
                </p:cNvPr>
                <p:cNvPicPr/>
                <p:nvPr/>
              </p:nvPicPr>
              <p:blipFill>
                <a:blip r:embed="rId9"/>
                <a:stretch>
                  <a:fillRect/>
                </a:stretch>
              </p:blipFill>
              <p:spPr>
                <a:xfrm>
                  <a:off x="521109" y="3583937"/>
                  <a:ext cx="515160" cy="1814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0" name="잉크 19">
                  <a:extLst>
                    <a:ext uri="{FF2B5EF4-FFF2-40B4-BE49-F238E27FC236}">
                      <a16:creationId xmlns:a16="http://schemas.microsoft.com/office/drawing/2014/main" id="{2BF9AB34-383C-8A58-729C-EF26D38ABD9B}"/>
                    </a:ext>
                  </a:extLst>
                </p14:cNvPr>
                <p14:cNvContentPartPr/>
                <p14:nvPr/>
              </p14:nvContentPartPr>
              <p14:xfrm>
                <a:off x="487629" y="4005857"/>
                <a:ext cx="409320" cy="9000"/>
              </p14:xfrm>
            </p:contentPart>
          </mc:Choice>
          <mc:Fallback xmlns="">
            <p:pic>
              <p:nvPicPr>
                <p:cNvPr id="20" name="잉크 19">
                  <a:extLst>
                    <a:ext uri="{FF2B5EF4-FFF2-40B4-BE49-F238E27FC236}">
                      <a16:creationId xmlns:a16="http://schemas.microsoft.com/office/drawing/2014/main" id="{2BF9AB34-383C-8A58-729C-EF26D38ABD9B}"/>
                    </a:ext>
                  </a:extLst>
                </p:cNvPr>
                <p:cNvPicPr/>
                <p:nvPr/>
              </p:nvPicPr>
              <p:blipFill>
                <a:blip r:embed="rId11"/>
                <a:stretch>
                  <a:fillRect/>
                </a:stretch>
              </p:blipFill>
              <p:spPr>
                <a:xfrm>
                  <a:off x="451629" y="3933857"/>
                  <a:ext cx="480960" cy="1526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1" name="잉크 20">
                  <a:extLst>
                    <a:ext uri="{FF2B5EF4-FFF2-40B4-BE49-F238E27FC236}">
                      <a16:creationId xmlns:a16="http://schemas.microsoft.com/office/drawing/2014/main" id="{E441FC78-980F-7482-2BFC-C3CD5AF6CD9E}"/>
                    </a:ext>
                  </a:extLst>
                </p14:cNvPr>
                <p14:cNvContentPartPr/>
                <p14:nvPr/>
              </p14:nvContentPartPr>
              <p14:xfrm>
                <a:off x="2865069" y="5007017"/>
                <a:ext cx="234000" cy="274680"/>
              </p14:xfrm>
            </p:contentPart>
          </mc:Choice>
          <mc:Fallback xmlns="">
            <p:pic>
              <p:nvPicPr>
                <p:cNvPr id="21" name="잉크 20">
                  <a:extLst>
                    <a:ext uri="{FF2B5EF4-FFF2-40B4-BE49-F238E27FC236}">
                      <a16:creationId xmlns:a16="http://schemas.microsoft.com/office/drawing/2014/main" id="{E441FC78-980F-7482-2BFC-C3CD5AF6CD9E}"/>
                    </a:ext>
                  </a:extLst>
                </p:cNvPr>
                <p:cNvPicPr/>
                <p:nvPr/>
              </p:nvPicPr>
              <p:blipFill>
                <a:blip r:embed="rId13"/>
                <a:stretch>
                  <a:fillRect/>
                </a:stretch>
              </p:blipFill>
              <p:spPr>
                <a:xfrm>
                  <a:off x="2829069" y="4935377"/>
                  <a:ext cx="305640" cy="4183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2" name="잉크 21">
                  <a:extLst>
                    <a:ext uri="{FF2B5EF4-FFF2-40B4-BE49-F238E27FC236}">
                      <a16:creationId xmlns:a16="http://schemas.microsoft.com/office/drawing/2014/main" id="{BD1ED601-F85D-D048-1075-AB65B9ED4C2E}"/>
                    </a:ext>
                  </a:extLst>
                </p14:cNvPr>
                <p14:cNvContentPartPr/>
                <p14:nvPr/>
              </p14:nvContentPartPr>
              <p14:xfrm>
                <a:off x="496269" y="1933337"/>
                <a:ext cx="443520" cy="44640"/>
              </p14:xfrm>
            </p:contentPart>
          </mc:Choice>
          <mc:Fallback xmlns="">
            <p:pic>
              <p:nvPicPr>
                <p:cNvPr id="22" name="잉크 21">
                  <a:extLst>
                    <a:ext uri="{FF2B5EF4-FFF2-40B4-BE49-F238E27FC236}">
                      <a16:creationId xmlns:a16="http://schemas.microsoft.com/office/drawing/2014/main" id="{BD1ED601-F85D-D048-1075-AB65B9ED4C2E}"/>
                    </a:ext>
                  </a:extLst>
                </p:cNvPr>
                <p:cNvPicPr/>
                <p:nvPr/>
              </p:nvPicPr>
              <p:blipFill>
                <a:blip r:embed="rId15"/>
                <a:stretch>
                  <a:fillRect/>
                </a:stretch>
              </p:blipFill>
              <p:spPr>
                <a:xfrm>
                  <a:off x="460269" y="1861337"/>
                  <a:ext cx="515160" cy="1882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6" name="잉크 25">
                  <a:extLst>
                    <a:ext uri="{FF2B5EF4-FFF2-40B4-BE49-F238E27FC236}">
                      <a16:creationId xmlns:a16="http://schemas.microsoft.com/office/drawing/2014/main" id="{9989C610-1A71-A8FF-2884-3FB5CF1FF8C7}"/>
                    </a:ext>
                  </a:extLst>
                </p14:cNvPr>
                <p14:cNvContentPartPr/>
                <p14:nvPr/>
              </p14:nvContentPartPr>
              <p14:xfrm>
                <a:off x="4371309" y="4998737"/>
                <a:ext cx="536040" cy="492480"/>
              </p14:xfrm>
            </p:contentPart>
          </mc:Choice>
          <mc:Fallback xmlns="">
            <p:pic>
              <p:nvPicPr>
                <p:cNvPr id="26" name="잉크 25">
                  <a:extLst>
                    <a:ext uri="{FF2B5EF4-FFF2-40B4-BE49-F238E27FC236}">
                      <a16:creationId xmlns:a16="http://schemas.microsoft.com/office/drawing/2014/main" id="{9989C610-1A71-A8FF-2884-3FB5CF1FF8C7}"/>
                    </a:ext>
                  </a:extLst>
                </p:cNvPr>
                <p:cNvPicPr/>
                <p:nvPr/>
              </p:nvPicPr>
              <p:blipFill>
                <a:blip r:embed="rId17"/>
                <a:stretch>
                  <a:fillRect/>
                </a:stretch>
              </p:blipFill>
              <p:spPr>
                <a:xfrm>
                  <a:off x="4335669" y="4926737"/>
                  <a:ext cx="607680" cy="6361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7" name="잉크 26">
                  <a:extLst>
                    <a:ext uri="{FF2B5EF4-FFF2-40B4-BE49-F238E27FC236}">
                      <a16:creationId xmlns:a16="http://schemas.microsoft.com/office/drawing/2014/main" id="{17875459-01D2-0C49-D33A-18B890C80010}"/>
                    </a:ext>
                  </a:extLst>
                </p14:cNvPr>
                <p14:cNvContentPartPr/>
                <p14:nvPr/>
              </p14:nvContentPartPr>
              <p14:xfrm>
                <a:off x="5869269" y="4972097"/>
                <a:ext cx="479880" cy="390960"/>
              </p14:xfrm>
            </p:contentPart>
          </mc:Choice>
          <mc:Fallback xmlns="">
            <p:pic>
              <p:nvPicPr>
                <p:cNvPr id="27" name="잉크 26">
                  <a:extLst>
                    <a:ext uri="{FF2B5EF4-FFF2-40B4-BE49-F238E27FC236}">
                      <a16:creationId xmlns:a16="http://schemas.microsoft.com/office/drawing/2014/main" id="{17875459-01D2-0C49-D33A-18B890C80010}"/>
                    </a:ext>
                  </a:extLst>
                </p:cNvPr>
                <p:cNvPicPr/>
                <p:nvPr/>
              </p:nvPicPr>
              <p:blipFill>
                <a:blip r:embed="rId19"/>
                <a:stretch>
                  <a:fillRect/>
                </a:stretch>
              </p:blipFill>
              <p:spPr>
                <a:xfrm>
                  <a:off x="5833629" y="4900457"/>
                  <a:ext cx="551520" cy="5346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8" name="잉크 27">
                  <a:extLst>
                    <a:ext uri="{FF2B5EF4-FFF2-40B4-BE49-F238E27FC236}">
                      <a16:creationId xmlns:a16="http://schemas.microsoft.com/office/drawing/2014/main" id="{DC89A099-C9D3-AF5D-65BB-14770C02C94B}"/>
                    </a:ext>
                  </a:extLst>
                </p14:cNvPr>
                <p14:cNvContentPartPr/>
                <p14:nvPr/>
              </p14:nvContentPartPr>
              <p14:xfrm>
                <a:off x="6661989" y="4981097"/>
                <a:ext cx="262080" cy="181800"/>
              </p14:xfrm>
            </p:contentPart>
          </mc:Choice>
          <mc:Fallback xmlns="">
            <p:pic>
              <p:nvPicPr>
                <p:cNvPr id="28" name="잉크 27">
                  <a:extLst>
                    <a:ext uri="{FF2B5EF4-FFF2-40B4-BE49-F238E27FC236}">
                      <a16:creationId xmlns:a16="http://schemas.microsoft.com/office/drawing/2014/main" id="{DC89A099-C9D3-AF5D-65BB-14770C02C94B}"/>
                    </a:ext>
                  </a:extLst>
                </p:cNvPr>
                <p:cNvPicPr/>
                <p:nvPr/>
              </p:nvPicPr>
              <p:blipFill>
                <a:blip r:embed="rId21"/>
                <a:stretch>
                  <a:fillRect/>
                </a:stretch>
              </p:blipFill>
              <p:spPr>
                <a:xfrm>
                  <a:off x="6625989" y="4909457"/>
                  <a:ext cx="333720" cy="3254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9" name="잉크 28">
                  <a:extLst>
                    <a:ext uri="{FF2B5EF4-FFF2-40B4-BE49-F238E27FC236}">
                      <a16:creationId xmlns:a16="http://schemas.microsoft.com/office/drawing/2014/main" id="{5A42EBBF-6C55-8CEA-BA9C-45DC651A8477}"/>
                    </a:ext>
                  </a:extLst>
                </p14:cNvPr>
                <p14:cNvContentPartPr/>
                <p14:nvPr/>
              </p14:nvContentPartPr>
              <p14:xfrm>
                <a:off x="7445709" y="4989737"/>
                <a:ext cx="306000" cy="286200"/>
              </p14:xfrm>
            </p:contentPart>
          </mc:Choice>
          <mc:Fallback xmlns="">
            <p:pic>
              <p:nvPicPr>
                <p:cNvPr id="29" name="잉크 28">
                  <a:extLst>
                    <a:ext uri="{FF2B5EF4-FFF2-40B4-BE49-F238E27FC236}">
                      <a16:creationId xmlns:a16="http://schemas.microsoft.com/office/drawing/2014/main" id="{5A42EBBF-6C55-8CEA-BA9C-45DC651A8477}"/>
                    </a:ext>
                  </a:extLst>
                </p:cNvPr>
                <p:cNvPicPr/>
                <p:nvPr/>
              </p:nvPicPr>
              <p:blipFill>
                <a:blip r:embed="rId23"/>
                <a:stretch>
                  <a:fillRect/>
                </a:stretch>
              </p:blipFill>
              <p:spPr>
                <a:xfrm>
                  <a:off x="7409709" y="4917737"/>
                  <a:ext cx="377640" cy="4298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2" name="잉크 31">
                  <a:extLst>
                    <a:ext uri="{FF2B5EF4-FFF2-40B4-BE49-F238E27FC236}">
                      <a16:creationId xmlns:a16="http://schemas.microsoft.com/office/drawing/2014/main" id="{B750EF0D-86D4-3A3A-9C20-42E345C3B73A}"/>
                    </a:ext>
                  </a:extLst>
                </p14:cNvPr>
                <p14:cNvContentPartPr/>
                <p14:nvPr/>
              </p14:nvContentPartPr>
              <p14:xfrm>
                <a:off x="147789" y="2916137"/>
                <a:ext cx="783360" cy="29880"/>
              </p14:xfrm>
            </p:contentPart>
          </mc:Choice>
          <mc:Fallback xmlns="">
            <p:pic>
              <p:nvPicPr>
                <p:cNvPr id="32" name="잉크 31">
                  <a:extLst>
                    <a:ext uri="{FF2B5EF4-FFF2-40B4-BE49-F238E27FC236}">
                      <a16:creationId xmlns:a16="http://schemas.microsoft.com/office/drawing/2014/main" id="{B750EF0D-86D4-3A3A-9C20-42E345C3B73A}"/>
                    </a:ext>
                  </a:extLst>
                </p:cNvPr>
                <p:cNvPicPr/>
                <p:nvPr/>
              </p:nvPicPr>
              <p:blipFill>
                <a:blip r:embed="rId25"/>
                <a:stretch>
                  <a:fillRect/>
                </a:stretch>
              </p:blipFill>
              <p:spPr>
                <a:xfrm>
                  <a:off x="112149" y="2844137"/>
                  <a:ext cx="855000" cy="1735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5" name="잉크 34">
                  <a:extLst>
                    <a:ext uri="{FF2B5EF4-FFF2-40B4-BE49-F238E27FC236}">
                      <a16:creationId xmlns:a16="http://schemas.microsoft.com/office/drawing/2014/main" id="{26AB8210-8F4F-B58D-601A-AE3CCA3C771E}"/>
                    </a:ext>
                  </a:extLst>
                </p14:cNvPr>
                <p14:cNvContentPartPr/>
                <p14:nvPr/>
              </p14:nvContentPartPr>
              <p14:xfrm>
                <a:off x="5155029" y="5024657"/>
                <a:ext cx="572040" cy="478440"/>
              </p14:xfrm>
            </p:contentPart>
          </mc:Choice>
          <mc:Fallback xmlns="">
            <p:pic>
              <p:nvPicPr>
                <p:cNvPr id="35" name="잉크 34">
                  <a:extLst>
                    <a:ext uri="{FF2B5EF4-FFF2-40B4-BE49-F238E27FC236}">
                      <a16:creationId xmlns:a16="http://schemas.microsoft.com/office/drawing/2014/main" id="{26AB8210-8F4F-B58D-601A-AE3CCA3C771E}"/>
                    </a:ext>
                  </a:extLst>
                </p:cNvPr>
                <p:cNvPicPr/>
                <p:nvPr/>
              </p:nvPicPr>
              <p:blipFill>
                <a:blip r:embed="rId27"/>
                <a:stretch>
                  <a:fillRect/>
                </a:stretch>
              </p:blipFill>
              <p:spPr>
                <a:xfrm>
                  <a:off x="5119389" y="4952657"/>
                  <a:ext cx="643680" cy="622080"/>
                </a:xfrm>
                <a:prstGeom prst="rect">
                  <a:avLst/>
                </a:prstGeom>
              </p:spPr>
            </p:pic>
          </mc:Fallback>
        </mc:AlternateContent>
      </p:grpSp>
      <p:sp>
        <p:nvSpPr>
          <p:cNvPr id="37" name="텍스트 개체 틀 5">
            <a:extLst>
              <a:ext uri="{FF2B5EF4-FFF2-40B4-BE49-F238E27FC236}">
                <a16:creationId xmlns:a16="http://schemas.microsoft.com/office/drawing/2014/main" id="{6128C8FB-7C41-6DA0-7C96-8280B72C525C}"/>
              </a:ext>
            </a:extLst>
          </p:cNvPr>
          <p:cNvSpPr txBox="1">
            <a:spLocks/>
          </p:cNvSpPr>
          <p:nvPr/>
        </p:nvSpPr>
        <p:spPr>
          <a:xfrm>
            <a:off x="147789" y="995026"/>
            <a:ext cx="9213925" cy="475967"/>
          </a:xfrm>
          <a:prstGeom prst="rect">
            <a:avLst/>
          </a:prstGeom>
        </p:spPr>
        <p:txBody>
          <a:bodyPr lIns="72000" tIns="36000"/>
          <a:lstStyle>
            <a:lvl1pPr marL="0" indent="0" algn="l" rtl="0" eaLnBrk="0" fontAlgn="base" latinLnBrk="0" hangingPunct="0">
              <a:lnSpc>
                <a:spcPct val="100000"/>
              </a:lnSpc>
              <a:spcBef>
                <a:spcPts val="0"/>
              </a:spcBef>
              <a:spcAft>
                <a:spcPct val="0"/>
              </a:spcAft>
              <a:buFont typeface="Arial" charset="0"/>
              <a:buNone/>
              <a:defRPr sz="1400" kern="1200">
                <a:solidFill>
                  <a:schemeClr val="tx1"/>
                </a:solidFill>
                <a:latin typeface="+mn-lt"/>
                <a:ea typeface="+mn-ea"/>
                <a:cs typeface="+mn-cs"/>
              </a:defRPr>
            </a:lvl1pPr>
            <a:lvl2pPr marL="742950" indent="-285750" algn="l" rtl="0" eaLnBrk="0" fontAlgn="base" latinLnBrk="1"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latinLnBrk="1"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latinLnBrk="1"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latinLnBrk="1"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180000" indent="-180000">
              <a:buFont typeface="Arial" panose="020B0604020202020204" pitchFamily="34" charset="0"/>
              <a:buChar char="•"/>
            </a:pPr>
            <a:r>
              <a:rPr kumimoji="0" lang="ko-KR" altLang="en-US" b="0" dirty="0">
                <a:latin typeface="+mn-ea"/>
              </a:rPr>
              <a:t>노랑 </a:t>
            </a:r>
            <a:r>
              <a:rPr kumimoji="0" lang="en-US" altLang="ko-KR" b="0" dirty="0">
                <a:latin typeface="+mn-ea"/>
              </a:rPr>
              <a:t>: </a:t>
            </a:r>
            <a:r>
              <a:rPr kumimoji="0" lang="ko-KR" altLang="en-US" b="0" dirty="0">
                <a:latin typeface="+mn-ea"/>
              </a:rPr>
              <a:t>임의의 두 </a:t>
            </a:r>
            <a:r>
              <a:rPr kumimoji="0" lang="en-US" altLang="ko-KR" b="0" dirty="0">
                <a:latin typeface="+mn-ea"/>
              </a:rPr>
              <a:t>feature</a:t>
            </a:r>
            <a:r>
              <a:rPr kumimoji="0" lang="ko-KR" altLang="en-US" b="0" dirty="0">
                <a:latin typeface="+mn-ea"/>
              </a:rPr>
              <a:t>가 뚜렷한 양의 상관관계를 가짐</a:t>
            </a:r>
            <a:r>
              <a:rPr kumimoji="0" lang="en-US" altLang="ko-KR" b="0" dirty="0">
                <a:latin typeface="+mn-ea"/>
              </a:rPr>
              <a:t>. </a:t>
            </a:r>
            <a:r>
              <a:rPr kumimoji="0" lang="ko-KR" altLang="en-US" b="0" dirty="0">
                <a:latin typeface="+mn-ea"/>
              </a:rPr>
              <a:t>이 </a:t>
            </a:r>
            <a:r>
              <a:rPr kumimoji="0" lang="en-US" altLang="ko-KR" b="0" dirty="0">
                <a:latin typeface="+mn-ea"/>
              </a:rPr>
              <a:t>feature</a:t>
            </a:r>
            <a:r>
              <a:rPr kumimoji="0" lang="ko-KR" altLang="en-US" b="0" dirty="0">
                <a:latin typeface="+mn-ea"/>
              </a:rPr>
              <a:t>들을 하나의 </a:t>
            </a:r>
            <a:r>
              <a:rPr kumimoji="0" lang="en-US" altLang="ko-KR" b="0" dirty="0">
                <a:latin typeface="+mn-ea"/>
              </a:rPr>
              <a:t>feature ‘</a:t>
            </a:r>
            <a:r>
              <a:rPr kumimoji="0" lang="ko-KR" altLang="en-US" b="0" dirty="0">
                <a:latin typeface="+mn-ea"/>
              </a:rPr>
              <a:t>발전기 출력</a:t>
            </a:r>
            <a:r>
              <a:rPr kumimoji="0" lang="en-US" altLang="ko-KR" b="0" dirty="0">
                <a:latin typeface="+mn-ea"/>
              </a:rPr>
              <a:t>’</a:t>
            </a:r>
            <a:r>
              <a:rPr kumimoji="0" lang="ko-KR" altLang="en-US" b="0" dirty="0">
                <a:latin typeface="+mn-ea"/>
              </a:rPr>
              <a:t>으로 치환</a:t>
            </a:r>
            <a:r>
              <a:rPr kumimoji="0" lang="en-US" altLang="ko-KR" b="0" dirty="0">
                <a:latin typeface="+mn-ea"/>
              </a:rPr>
              <a:t>.</a:t>
            </a:r>
          </a:p>
          <a:p>
            <a:pPr marL="180000" indent="-180000">
              <a:buFont typeface="Arial" panose="020B0604020202020204" pitchFamily="34" charset="0"/>
              <a:buChar char="•"/>
            </a:pPr>
            <a:r>
              <a:rPr kumimoji="0" lang="ko-KR" altLang="en-US" b="0" dirty="0">
                <a:latin typeface="+mn-ea"/>
              </a:rPr>
              <a:t>초록 </a:t>
            </a:r>
            <a:r>
              <a:rPr kumimoji="0" lang="en-US" altLang="ko-KR" b="0" dirty="0">
                <a:latin typeface="+mn-ea"/>
              </a:rPr>
              <a:t>: </a:t>
            </a:r>
            <a:r>
              <a:rPr kumimoji="0" lang="ko-KR" altLang="en-US" b="0" dirty="0">
                <a:latin typeface="+mn-ea"/>
              </a:rPr>
              <a:t>다른 </a:t>
            </a:r>
            <a:r>
              <a:rPr kumimoji="0" lang="en-US" altLang="ko-KR" b="0" dirty="0">
                <a:latin typeface="+mn-ea"/>
              </a:rPr>
              <a:t>feature</a:t>
            </a:r>
            <a:r>
              <a:rPr kumimoji="0" lang="ko-KR" altLang="en-US" b="0" dirty="0">
                <a:latin typeface="+mn-ea"/>
              </a:rPr>
              <a:t>들에 크게 영향을 미치지 않는 것으로 보임</a:t>
            </a:r>
            <a:r>
              <a:rPr kumimoji="0" lang="en-US" altLang="ko-KR" b="0" dirty="0">
                <a:latin typeface="+mn-ea"/>
              </a:rPr>
              <a:t>. </a:t>
            </a:r>
            <a:r>
              <a:rPr kumimoji="0" lang="ko-KR" altLang="en-US" b="0" dirty="0">
                <a:latin typeface="+mn-ea"/>
              </a:rPr>
              <a:t>이 </a:t>
            </a:r>
            <a:r>
              <a:rPr kumimoji="0" lang="en-US" altLang="ko-KR" b="0" dirty="0">
                <a:latin typeface="+mn-ea"/>
              </a:rPr>
              <a:t>feature</a:t>
            </a:r>
            <a:r>
              <a:rPr kumimoji="0" lang="ko-KR" altLang="en-US" b="0" dirty="0">
                <a:latin typeface="+mn-ea"/>
              </a:rPr>
              <a:t>는 제외</a:t>
            </a:r>
            <a:endParaRPr kumimoji="0" lang="en-US" altLang="ko-KR" b="0" dirty="0">
              <a:latin typeface="+mn-ea"/>
            </a:endParaRPr>
          </a:p>
        </p:txBody>
      </p:sp>
    </p:spTree>
    <p:extLst>
      <p:ext uri="{BB962C8B-B14F-4D97-AF65-F5344CB8AC3E}">
        <p14:creationId xmlns:p14="http://schemas.microsoft.com/office/powerpoint/2010/main" val="30034799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E77B9D-7CB3-0035-3B4B-67D23D037F5F}"/>
            </a:ext>
          </a:extLst>
        </p:cNvPr>
        <p:cNvGrpSpPr/>
        <p:nvPr/>
      </p:nvGrpSpPr>
      <p:grpSpPr>
        <a:xfrm>
          <a:off x="0" y="0"/>
          <a:ext cx="0" cy="0"/>
          <a:chOff x="0" y="0"/>
          <a:chExt cx="0" cy="0"/>
        </a:xfrm>
      </p:grpSpPr>
      <p:sp>
        <p:nvSpPr>
          <p:cNvPr id="5" name="텍스트 개체 틀 4">
            <a:extLst>
              <a:ext uri="{FF2B5EF4-FFF2-40B4-BE49-F238E27FC236}">
                <a16:creationId xmlns:a16="http://schemas.microsoft.com/office/drawing/2014/main" id="{DEC11F61-32F3-2F2F-5BAA-9C22DE318964}"/>
              </a:ext>
            </a:extLst>
          </p:cNvPr>
          <p:cNvSpPr>
            <a:spLocks noGrp="1"/>
          </p:cNvSpPr>
          <p:nvPr>
            <p:ph type="body" sz="quarter" idx="10"/>
          </p:nvPr>
        </p:nvSpPr>
        <p:spPr/>
        <p:txBody>
          <a:bodyPr/>
          <a:lstStyle/>
          <a:p>
            <a:pPr marL="0" indent="0">
              <a:buNone/>
            </a:pPr>
            <a:r>
              <a:rPr lang="en-US" altLang="ko-KR" dirty="0"/>
              <a:t>feature</a:t>
            </a:r>
            <a:r>
              <a:rPr lang="ko-KR" altLang="en-US" dirty="0"/>
              <a:t>들 간의 상관관계 </a:t>
            </a:r>
            <a:r>
              <a:rPr lang="en-US" altLang="ko-KR" dirty="0"/>
              <a:t>- 2</a:t>
            </a:r>
            <a:endParaRPr lang="ko-KR" altLang="en-US" dirty="0"/>
          </a:p>
        </p:txBody>
      </p:sp>
      <p:sp>
        <p:nvSpPr>
          <p:cNvPr id="4" name="제목 3">
            <a:extLst>
              <a:ext uri="{FF2B5EF4-FFF2-40B4-BE49-F238E27FC236}">
                <a16:creationId xmlns:a16="http://schemas.microsoft.com/office/drawing/2014/main" id="{AA6C7E40-FECA-FAAE-7274-5B6B7B85E00F}"/>
              </a:ext>
            </a:extLst>
          </p:cNvPr>
          <p:cNvSpPr>
            <a:spLocks noGrp="1"/>
          </p:cNvSpPr>
          <p:nvPr>
            <p:ph type="title"/>
          </p:nvPr>
        </p:nvSpPr>
        <p:spPr>
          <a:xfrm>
            <a:off x="200472" y="76562"/>
            <a:ext cx="8543925" cy="400110"/>
          </a:xfrm>
        </p:spPr>
        <p:txBody>
          <a:bodyPr/>
          <a:lstStyle/>
          <a:p>
            <a:r>
              <a:rPr lang="en-US" altLang="ko-KR" dirty="0"/>
              <a:t>2025. 08. 11 </a:t>
            </a:r>
            <a:r>
              <a:rPr lang="ko-KR" altLang="en-US" dirty="0"/>
              <a:t>월 </a:t>
            </a:r>
            <a:r>
              <a:rPr lang="en-US" altLang="ko-KR" dirty="0"/>
              <a:t>|</a:t>
            </a:r>
            <a:r>
              <a:rPr lang="ko-KR" altLang="en-US" dirty="0"/>
              <a:t> </a:t>
            </a:r>
            <a:r>
              <a:rPr lang="en-US" altLang="ko-KR" dirty="0"/>
              <a:t>feature</a:t>
            </a:r>
            <a:r>
              <a:rPr lang="ko-KR" altLang="en-US" dirty="0"/>
              <a:t>들 간의 상관관계 파악</a:t>
            </a:r>
          </a:p>
        </p:txBody>
      </p:sp>
      <p:sp>
        <p:nvSpPr>
          <p:cNvPr id="7" name="텍스트 개체 틀 6">
            <a:extLst>
              <a:ext uri="{FF2B5EF4-FFF2-40B4-BE49-F238E27FC236}">
                <a16:creationId xmlns:a16="http://schemas.microsoft.com/office/drawing/2014/main" id="{E66EA1BB-7B34-05ED-5E98-34595DDBDBE6}"/>
              </a:ext>
            </a:extLst>
          </p:cNvPr>
          <p:cNvSpPr>
            <a:spLocks noGrp="1"/>
          </p:cNvSpPr>
          <p:nvPr>
            <p:ph type="body" sz="quarter" idx="12"/>
          </p:nvPr>
        </p:nvSpPr>
        <p:spPr/>
        <p:txBody>
          <a:bodyPr/>
          <a:lstStyle/>
          <a:p>
            <a:r>
              <a:rPr lang="ko-KR" altLang="en-US" dirty="0"/>
              <a:t>서부발전</a:t>
            </a:r>
          </a:p>
        </p:txBody>
      </p:sp>
      <p:grpSp>
        <p:nvGrpSpPr>
          <p:cNvPr id="26" name="그룹 25">
            <a:extLst>
              <a:ext uri="{FF2B5EF4-FFF2-40B4-BE49-F238E27FC236}">
                <a16:creationId xmlns:a16="http://schemas.microsoft.com/office/drawing/2014/main" id="{789E4325-E57A-803C-7EF3-3157A3E6AEE1}"/>
              </a:ext>
            </a:extLst>
          </p:cNvPr>
          <p:cNvGrpSpPr/>
          <p:nvPr/>
        </p:nvGrpSpPr>
        <p:grpSpPr>
          <a:xfrm>
            <a:off x="0" y="1939973"/>
            <a:ext cx="9906000" cy="4632683"/>
            <a:chOff x="0" y="1112658"/>
            <a:chExt cx="9906000" cy="4632683"/>
          </a:xfrm>
        </p:grpSpPr>
        <p:pic>
          <p:nvPicPr>
            <p:cNvPr id="3" name="그림 2">
              <a:extLst>
                <a:ext uri="{FF2B5EF4-FFF2-40B4-BE49-F238E27FC236}">
                  <a16:creationId xmlns:a16="http://schemas.microsoft.com/office/drawing/2014/main" id="{C6342157-F848-F3FF-4DC5-966885808A23}"/>
                </a:ext>
              </a:extLst>
            </p:cNvPr>
            <p:cNvPicPr>
              <a:picLocks noChangeAspect="1"/>
            </p:cNvPicPr>
            <p:nvPr/>
          </p:nvPicPr>
          <p:blipFill>
            <a:blip r:embed="rId3"/>
            <a:stretch>
              <a:fillRect/>
            </a:stretch>
          </p:blipFill>
          <p:spPr>
            <a:xfrm>
              <a:off x="0" y="1112658"/>
              <a:ext cx="9906000" cy="4632683"/>
            </a:xfrm>
            <a:prstGeom prst="rect">
              <a:avLst/>
            </a:prstGeom>
          </p:spPr>
        </p:pic>
        <mc:AlternateContent xmlns:mc="http://schemas.openxmlformats.org/markup-compatibility/2006" xmlns:p14="http://schemas.microsoft.com/office/powerpoint/2010/main">
          <mc:Choice Requires="p14">
            <p:contentPart p14:bwMode="auto" r:id="rId4">
              <p14:nvContentPartPr>
                <p14:cNvPr id="6" name="잉크 5">
                  <a:extLst>
                    <a:ext uri="{FF2B5EF4-FFF2-40B4-BE49-F238E27FC236}">
                      <a16:creationId xmlns:a16="http://schemas.microsoft.com/office/drawing/2014/main" id="{7C5AFDC4-3E49-4F34-8349-279E12FBCC62}"/>
                    </a:ext>
                  </a:extLst>
                </p14:cNvPr>
                <p14:cNvContentPartPr/>
                <p14:nvPr/>
              </p14:nvContentPartPr>
              <p14:xfrm>
                <a:off x="765909" y="2011457"/>
                <a:ext cx="312840" cy="43920"/>
              </p14:xfrm>
            </p:contentPart>
          </mc:Choice>
          <mc:Fallback xmlns="">
            <p:pic>
              <p:nvPicPr>
                <p:cNvPr id="6" name="잉크 5">
                  <a:extLst>
                    <a:ext uri="{FF2B5EF4-FFF2-40B4-BE49-F238E27FC236}">
                      <a16:creationId xmlns:a16="http://schemas.microsoft.com/office/drawing/2014/main" id="{7C5AFDC4-3E49-4F34-8349-279E12FBCC62}"/>
                    </a:ext>
                  </a:extLst>
                </p:cNvPr>
                <p:cNvPicPr/>
                <p:nvPr/>
              </p:nvPicPr>
              <p:blipFill>
                <a:blip r:embed="rId5"/>
                <a:stretch>
                  <a:fillRect/>
                </a:stretch>
              </p:blipFill>
              <p:spPr>
                <a:xfrm>
                  <a:off x="730269" y="1939817"/>
                  <a:ext cx="384480" cy="1875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8" name="잉크 7">
                  <a:extLst>
                    <a:ext uri="{FF2B5EF4-FFF2-40B4-BE49-F238E27FC236}">
                      <a16:creationId xmlns:a16="http://schemas.microsoft.com/office/drawing/2014/main" id="{6B7282EB-5A1A-BFCD-3C1F-03D16CAD7DA0}"/>
                    </a:ext>
                  </a:extLst>
                </p14:cNvPr>
                <p14:cNvContentPartPr/>
                <p14:nvPr/>
              </p14:nvContentPartPr>
              <p14:xfrm>
                <a:off x="391869" y="2341217"/>
                <a:ext cx="652680" cy="19440"/>
              </p14:xfrm>
            </p:contentPart>
          </mc:Choice>
          <mc:Fallback xmlns="">
            <p:pic>
              <p:nvPicPr>
                <p:cNvPr id="8" name="잉크 7">
                  <a:extLst>
                    <a:ext uri="{FF2B5EF4-FFF2-40B4-BE49-F238E27FC236}">
                      <a16:creationId xmlns:a16="http://schemas.microsoft.com/office/drawing/2014/main" id="{6B7282EB-5A1A-BFCD-3C1F-03D16CAD7DA0}"/>
                    </a:ext>
                  </a:extLst>
                </p:cNvPr>
                <p:cNvPicPr/>
                <p:nvPr/>
              </p:nvPicPr>
              <p:blipFill>
                <a:blip r:embed="rId7"/>
                <a:stretch>
                  <a:fillRect/>
                </a:stretch>
              </p:blipFill>
              <p:spPr>
                <a:xfrm>
                  <a:off x="355869" y="2269577"/>
                  <a:ext cx="724320" cy="1630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잉크 9">
                  <a:extLst>
                    <a:ext uri="{FF2B5EF4-FFF2-40B4-BE49-F238E27FC236}">
                      <a16:creationId xmlns:a16="http://schemas.microsoft.com/office/drawing/2014/main" id="{2B9FC931-AA04-22A8-7CC7-6349B697C766}"/>
                    </a:ext>
                  </a:extLst>
                </p14:cNvPr>
                <p14:cNvContentPartPr/>
                <p14:nvPr/>
              </p14:nvContentPartPr>
              <p14:xfrm>
                <a:off x="296109" y="2670977"/>
                <a:ext cx="687240" cy="29880"/>
              </p14:xfrm>
            </p:contentPart>
          </mc:Choice>
          <mc:Fallback xmlns="">
            <p:pic>
              <p:nvPicPr>
                <p:cNvPr id="10" name="잉크 9">
                  <a:extLst>
                    <a:ext uri="{FF2B5EF4-FFF2-40B4-BE49-F238E27FC236}">
                      <a16:creationId xmlns:a16="http://schemas.microsoft.com/office/drawing/2014/main" id="{2B9FC931-AA04-22A8-7CC7-6349B697C766}"/>
                    </a:ext>
                  </a:extLst>
                </p:cNvPr>
                <p:cNvPicPr/>
                <p:nvPr/>
              </p:nvPicPr>
              <p:blipFill>
                <a:blip r:embed="rId9"/>
                <a:stretch>
                  <a:fillRect/>
                </a:stretch>
              </p:blipFill>
              <p:spPr>
                <a:xfrm>
                  <a:off x="260109" y="2598977"/>
                  <a:ext cx="758880" cy="1735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1" name="잉크 10">
                  <a:extLst>
                    <a:ext uri="{FF2B5EF4-FFF2-40B4-BE49-F238E27FC236}">
                      <a16:creationId xmlns:a16="http://schemas.microsoft.com/office/drawing/2014/main" id="{1729E5F6-0220-ECAD-6ACB-E9EF7AE4A5FA}"/>
                    </a:ext>
                  </a:extLst>
                </p14:cNvPr>
                <p14:cNvContentPartPr/>
                <p14:nvPr/>
              </p14:nvContentPartPr>
              <p14:xfrm>
                <a:off x="731349" y="1323497"/>
                <a:ext cx="260640" cy="360"/>
              </p14:xfrm>
            </p:contentPart>
          </mc:Choice>
          <mc:Fallback xmlns="">
            <p:pic>
              <p:nvPicPr>
                <p:cNvPr id="11" name="잉크 10">
                  <a:extLst>
                    <a:ext uri="{FF2B5EF4-FFF2-40B4-BE49-F238E27FC236}">
                      <a16:creationId xmlns:a16="http://schemas.microsoft.com/office/drawing/2014/main" id="{1729E5F6-0220-ECAD-6ACB-E9EF7AE4A5FA}"/>
                    </a:ext>
                  </a:extLst>
                </p:cNvPr>
                <p:cNvPicPr/>
                <p:nvPr/>
              </p:nvPicPr>
              <p:blipFill>
                <a:blip r:embed="rId11"/>
                <a:stretch>
                  <a:fillRect/>
                </a:stretch>
              </p:blipFill>
              <p:spPr>
                <a:xfrm>
                  <a:off x="695709" y="1251497"/>
                  <a:ext cx="33228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2" name="잉크 11">
                  <a:extLst>
                    <a:ext uri="{FF2B5EF4-FFF2-40B4-BE49-F238E27FC236}">
                      <a16:creationId xmlns:a16="http://schemas.microsoft.com/office/drawing/2014/main" id="{28404B48-136D-B627-4958-596C4FA19713}"/>
                    </a:ext>
                  </a:extLst>
                </p14:cNvPr>
                <p14:cNvContentPartPr/>
                <p14:nvPr/>
              </p14:nvContentPartPr>
              <p14:xfrm>
                <a:off x="1462869" y="5068217"/>
                <a:ext cx="243000" cy="235440"/>
              </p14:xfrm>
            </p:contentPart>
          </mc:Choice>
          <mc:Fallback xmlns="">
            <p:pic>
              <p:nvPicPr>
                <p:cNvPr id="12" name="잉크 11">
                  <a:extLst>
                    <a:ext uri="{FF2B5EF4-FFF2-40B4-BE49-F238E27FC236}">
                      <a16:creationId xmlns:a16="http://schemas.microsoft.com/office/drawing/2014/main" id="{28404B48-136D-B627-4958-596C4FA19713}"/>
                    </a:ext>
                  </a:extLst>
                </p:cNvPr>
                <p:cNvPicPr/>
                <p:nvPr/>
              </p:nvPicPr>
              <p:blipFill>
                <a:blip r:embed="rId13"/>
                <a:stretch>
                  <a:fillRect/>
                </a:stretch>
              </p:blipFill>
              <p:spPr>
                <a:xfrm>
                  <a:off x="1426869" y="4996577"/>
                  <a:ext cx="314640" cy="3790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3" name="잉크 12">
                  <a:extLst>
                    <a:ext uri="{FF2B5EF4-FFF2-40B4-BE49-F238E27FC236}">
                      <a16:creationId xmlns:a16="http://schemas.microsoft.com/office/drawing/2014/main" id="{7CED3033-E1A2-3BB4-3450-C3F3A38D1AF4}"/>
                    </a:ext>
                  </a:extLst>
                </p14:cNvPr>
                <p14:cNvContentPartPr/>
                <p14:nvPr/>
              </p14:nvContentPartPr>
              <p14:xfrm>
                <a:off x="3013029" y="5094497"/>
                <a:ext cx="216360" cy="156960"/>
              </p14:xfrm>
            </p:contentPart>
          </mc:Choice>
          <mc:Fallback xmlns="">
            <p:pic>
              <p:nvPicPr>
                <p:cNvPr id="13" name="잉크 12">
                  <a:extLst>
                    <a:ext uri="{FF2B5EF4-FFF2-40B4-BE49-F238E27FC236}">
                      <a16:creationId xmlns:a16="http://schemas.microsoft.com/office/drawing/2014/main" id="{7CED3033-E1A2-3BB4-3450-C3F3A38D1AF4}"/>
                    </a:ext>
                  </a:extLst>
                </p:cNvPr>
                <p:cNvPicPr/>
                <p:nvPr/>
              </p:nvPicPr>
              <p:blipFill>
                <a:blip r:embed="rId15"/>
                <a:stretch>
                  <a:fillRect/>
                </a:stretch>
              </p:blipFill>
              <p:spPr>
                <a:xfrm>
                  <a:off x="2977389" y="5022497"/>
                  <a:ext cx="288000" cy="3006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4" name="잉크 13">
                  <a:extLst>
                    <a:ext uri="{FF2B5EF4-FFF2-40B4-BE49-F238E27FC236}">
                      <a16:creationId xmlns:a16="http://schemas.microsoft.com/office/drawing/2014/main" id="{2757B72E-00A0-12D2-6127-3461F9D2D44D}"/>
                    </a:ext>
                  </a:extLst>
                </p14:cNvPr>
                <p14:cNvContentPartPr/>
                <p14:nvPr/>
              </p14:nvContentPartPr>
              <p14:xfrm>
                <a:off x="3787749" y="5033657"/>
                <a:ext cx="471240" cy="486720"/>
              </p14:xfrm>
            </p:contentPart>
          </mc:Choice>
          <mc:Fallback xmlns="">
            <p:pic>
              <p:nvPicPr>
                <p:cNvPr id="14" name="잉크 13">
                  <a:extLst>
                    <a:ext uri="{FF2B5EF4-FFF2-40B4-BE49-F238E27FC236}">
                      <a16:creationId xmlns:a16="http://schemas.microsoft.com/office/drawing/2014/main" id="{2757B72E-00A0-12D2-6127-3461F9D2D44D}"/>
                    </a:ext>
                  </a:extLst>
                </p:cNvPr>
                <p:cNvPicPr/>
                <p:nvPr/>
              </p:nvPicPr>
              <p:blipFill>
                <a:blip r:embed="rId17"/>
                <a:stretch>
                  <a:fillRect/>
                </a:stretch>
              </p:blipFill>
              <p:spPr>
                <a:xfrm>
                  <a:off x="3752109" y="4961657"/>
                  <a:ext cx="542880" cy="6303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7" name="잉크 16">
                  <a:extLst>
                    <a:ext uri="{FF2B5EF4-FFF2-40B4-BE49-F238E27FC236}">
                      <a16:creationId xmlns:a16="http://schemas.microsoft.com/office/drawing/2014/main" id="{7111FC4A-FF28-5C42-703B-A9307CAFC4B8}"/>
                    </a:ext>
                  </a:extLst>
                </p14:cNvPr>
                <p14:cNvContentPartPr/>
                <p14:nvPr/>
              </p14:nvContentPartPr>
              <p14:xfrm>
                <a:off x="4589469" y="5068217"/>
                <a:ext cx="502560" cy="481680"/>
              </p14:xfrm>
            </p:contentPart>
          </mc:Choice>
          <mc:Fallback xmlns="">
            <p:pic>
              <p:nvPicPr>
                <p:cNvPr id="17" name="잉크 16">
                  <a:extLst>
                    <a:ext uri="{FF2B5EF4-FFF2-40B4-BE49-F238E27FC236}">
                      <a16:creationId xmlns:a16="http://schemas.microsoft.com/office/drawing/2014/main" id="{7111FC4A-FF28-5C42-703B-A9307CAFC4B8}"/>
                    </a:ext>
                  </a:extLst>
                </p:cNvPr>
                <p:cNvPicPr/>
                <p:nvPr/>
              </p:nvPicPr>
              <p:blipFill>
                <a:blip r:embed="rId19"/>
                <a:stretch>
                  <a:fillRect/>
                </a:stretch>
              </p:blipFill>
              <p:spPr>
                <a:xfrm>
                  <a:off x="4553469" y="4996217"/>
                  <a:ext cx="574200" cy="6253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0" name="잉크 19">
                  <a:extLst>
                    <a:ext uri="{FF2B5EF4-FFF2-40B4-BE49-F238E27FC236}">
                      <a16:creationId xmlns:a16="http://schemas.microsoft.com/office/drawing/2014/main" id="{205B8760-B857-7E76-C04A-45E4BC90F02A}"/>
                    </a:ext>
                  </a:extLst>
                </p14:cNvPr>
                <p14:cNvContentPartPr/>
                <p14:nvPr/>
              </p14:nvContentPartPr>
              <p14:xfrm>
                <a:off x="78309" y="3690497"/>
                <a:ext cx="897120" cy="42840"/>
              </p14:xfrm>
            </p:contentPart>
          </mc:Choice>
          <mc:Fallback xmlns="">
            <p:pic>
              <p:nvPicPr>
                <p:cNvPr id="20" name="잉크 19">
                  <a:extLst>
                    <a:ext uri="{FF2B5EF4-FFF2-40B4-BE49-F238E27FC236}">
                      <a16:creationId xmlns:a16="http://schemas.microsoft.com/office/drawing/2014/main" id="{205B8760-B857-7E76-C04A-45E4BC90F02A}"/>
                    </a:ext>
                  </a:extLst>
                </p:cNvPr>
                <p:cNvPicPr/>
                <p:nvPr/>
              </p:nvPicPr>
              <p:blipFill>
                <a:blip r:embed="rId21"/>
                <a:stretch>
                  <a:fillRect/>
                </a:stretch>
              </p:blipFill>
              <p:spPr>
                <a:xfrm>
                  <a:off x="42309" y="3618857"/>
                  <a:ext cx="968760" cy="1864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1" name="잉크 20">
                  <a:extLst>
                    <a:ext uri="{FF2B5EF4-FFF2-40B4-BE49-F238E27FC236}">
                      <a16:creationId xmlns:a16="http://schemas.microsoft.com/office/drawing/2014/main" id="{E795AC01-252C-C5E4-CB88-9D49452866FC}"/>
                    </a:ext>
                  </a:extLst>
                </p14:cNvPr>
                <p14:cNvContentPartPr/>
                <p14:nvPr/>
              </p14:nvContentPartPr>
              <p14:xfrm>
                <a:off x="443709" y="3029537"/>
                <a:ext cx="496080" cy="20160"/>
              </p14:xfrm>
            </p:contentPart>
          </mc:Choice>
          <mc:Fallback xmlns="">
            <p:pic>
              <p:nvPicPr>
                <p:cNvPr id="21" name="잉크 20">
                  <a:extLst>
                    <a:ext uri="{FF2B5EF4-FFF2-40B4-BE49-F238E27FC236}">
                      <a16:creationId xmlns:a16="http://schemas.microsoft.com/office/drawing/2014/main" id="{E795AC01-252C-C5E4-CB88-9D49452866FC}"/>
                    </a:ext>
                  </a:extLst>
                </p:cNvPr>
                <p:cNvPicPr/>
                <p:nvPr/>
              </p:nvPicPr>
              <p:blipFill>
                <a:blip r:embed="rId23"/>
                <a:stretch>
                  <a:fillRect/>
                </a:stretch>
              </p:blipFill>
              <p:spPr>
                <a:xfrm>
                  <a:off x="408069" y="2957537"/>
                  <a:ext cx="567720" cy="1638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2" name="잉크 21">
                  <a:extLst>
                    <a:ext uri="{FF2B5EF4-FFF2-40B4-BE49-F238E27FC236}">
                      <a16:creationId xmlns:a16="http://schemas.microsoft.com/office/drawing/2014/main" id="{2C8E71AE-61ED-4B00-3E3F-28A75A8DD4E5}"/>
                    </a:ext>
                  </a:extLst>
                </p14:cNvPr>
                <p14:cNvContentPartPr/>
                <p14:nvPr/>
              </p14:nvContentPartPr>
              <p14:xfrm>
                <a:off x="5355549" y="5076857"/>
                <a:ext cx="482760" cy="440640"/>
              </p14:xfrm>
            </p:contentPart>
          </mc:Choice>
          <mc:Fallback xmlns="">
            <p:pic>
              <p:nvPicPr>
                <p:cNvPr id="22" name="잉크 21">
                  <a:extLst>
                    <a:ext uri="{FF2B5EF4-FFF2-40B4-BE49-F238E27FC236}">
                      <a16:creationId xmlns:a16="http://schemas.microsoft.com/office/drawing/2014/main" id="{2C8E71AE-61ED-4B00-3E3F-28A75A8DD4E5}"/>
                    </a:ext>
                  </a:extLst>
                </p:cNvPr>
                <p:cNvPicPr/>
                <p:nvPr/>
              </p:nvPicPr>
              <p:blipFill>
                <a:blip r:embed="rId25"/>
                <a:stretch>
                  <a:fillRect/>
                </a:stretch>
              </p:blipFill>
              <p:spPr>
                <a:xfrm>
                  <a:off x="5319909" y="5005217"/>
                  <a:ext cx="554400" cy="5842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3" name="잉크 22">
                  <a:extLst>
                    <a:ext uri="{FF2B5EF4-FFF2-40B4-BE49-F238E27FC236}">
                      <a16:creationId xmlns:a16="http://schemas.microsoft.com/office/drawing/2014/main" id="{2FF1214C-6355-234B-D4C1-CDF05F6A9FA4}"/>
                    </a:ext>
                  </a:extLst>
                </p14:cNvPr>
                <p14:cNvContentPartPr/>
                <p14:nvPr/>
              </p14:nvContentPartPr>
              <p14:xfrm>
                <a:off x="6914349" y="5059217"/>
                <a:ext cx="645840" cy="644040"/>
              </p14:xfrm>
            </p:contentPart>
          </mc:Choice>
          <mc:Fallback xmlns="">
            <p:pic>
              <p:nvPicPr>
                <p:cNvPr id="23" name="잉크 22">
                  <a:extLst>
                    <a:ext uri="{FF2B5EF4-FFF2-40B4-BE49-F238E27FC236}">
                      <a16:creationId xmlns:a16="http://schemas.microsoft.com/office/drawing/2014/main" id="{2FF1214C-6355-234B-D4C1-CDF05F6A9FA4}"/>
                    </a:ext>
                  </a:extLst>
                </p:cNvPr>
                <p:cNvPicPr/>
                <p:nvPr/>
              </p:nvPicPr>
              <p:blipFill>
                <a:blip r:embed="rId27"/>
                <a:stretch>
                  <a:fillRect/>
                </a:stretch>
              </p:blipFill>
              <p:spPr>
                <a:xfrm>
                  <a:off x="6878709" y="4987577"/>
                  <a:ext cx="717480" cy="787680"/>
                </a:xfrm>
                <a:prstGeom prst="rect">
                  <a:avLst/>
                </a:prstGeom>
              </p:spPr>
            </p:pic>
          </mc:Fallback>
        </mc:AlternateContent>
      </p:grpSp>
      <p:sp>
        <p:nvSpPr>
          <p:cNvPr id="27" name="텍스트 개체 틀 5">
            <a:extLst>
              <a:ext uri="{FF2B5EF4-FFF2-40B4-BE49-F238E27FC236}">
                <a16:creationId xmlns:a16="http://schemas.microsoft.com/office/drawing/2014/main" id="{78671F4C-08DA-7FE0-A84C-ADC10936005B}"/>
              </a:ext>
            </a:extLst>
          </p:cNvPr>
          <p:cNvSpPr txBox="1">
            <a:spLocks/>
          </p:cNvSpPr>
          <p:nvPr/>
        </p:nvSpPr>
        <p:spPr>
          <a:xfrm>
            <a:off x="147789" y="995026"/>
            <a:ext cx="9213925" cy="475967"/>
          </a:xfrm>
          <a:prstGeom prst="rect">
            <a:avLst/>
          </a:prstGeom>
        </p:spPr>
        <p:txBody>
          <a:bodyPr lIns="72000" tIns="36000"/>
          <a:lstStyle>
            <a:lvl1pPr marL="0" indent="0" algn="l" rtl="0" eaLnBrk="0" fontAlgn="base" latinLnBrk="0" hangingPunct="0">
              <a:lnSpc>
                <a:spcPct val="100000"/>
              </a:lnSpc>
              <a:spcBef>
                <a:spcPts val="0"/>
              </a:spcBef>
              <a:spcAft>
                <a:spcPct val="0"/>
              </a:spcAft>
              <a:buFont typeface="Arial" charset="0"/>
              <a:buNone/>
              <a:defRPr sz="1400" kern="1200">
                <a:solidFill>
                  <a:schemeClr val="tx1"/>
                </a:solidFill>
                <a:latin typeface="+mn-lt"/>
                <a:ea typeface="+mn-ea"/>
                <a:cs typeface="+mn-cs"/>
              </a:defRPr>
            </a:lvl1pPr>
            <a:lvl2pPr marL="742950" indent="-285750" algn="l" rtl="0" eaLnBrk="0" fontAlgn="base" latinLnBrk="1"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latinLnBrk="1"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latinLnBrk="1"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latinLnBrk="1"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180000" indent="-180000">
              <a:buFont typeface="Arial" panose="020B0604020202020204" pitchFamily="34" charset="0"/>
              <a:buChar char="•"/>
            </a:pPr>
            <a:r>
              <a:rPr kumimoji="0" lang="ko-KR" altLang="en-US" b="0" dirty="0">
                <a:latin typeface="+mn-ea"/>
              </a:rPr>
              <a:t>노랑 </a:t>
            </a:r>
            <a:r>
              <a:rPr kumimoji="0" lang="en-US" altLang="ko-KR" b="0" dirty="0">
                <a:latin typeface="+mn-ea"/>
              </a:rPr>
              <a:t>: ‘</a:t>
            </a:r>
            <a:r>
              <a:rPr kumimoji="0" lang="ko-KR" altLang="en-US" b="0" dirty="0">
                <a:latin typeface="+mn-ea"/>
              </a:rPr>
              <a:t>발전기 출력</a:t>
            </a:r>
            <a:r>
              <a:rPr kumimoji="0" lang="en-US" altLang="ko-KR" b="0" dirty="0">
                <a:latin typeface="+mn-ea"/>
              </a:rPr>
              <a:t>’</a:t>
            </a:r>
            <a:r>
              <a:rPr kumimoji="0" lang="ko-KR" altLang="en-US" b="0" dirty="0">
                <a:latin typeface="+mn-ea"/>
              </a:rPr>
              <a:t>으로 치환</a:t>
            </a:r>
            <a:r>
              <a:rPr kumimoji="0" lang="en-US" altLang="ko-KR" b="0" dirty="0">
                <a:latin typeface="+mn-ea"/>
              </a:rPr>
              <a:t>.</a:t>
            </a:r>
          </a:p>
          <a:p>
            <a:pPr marL="180000" indent="-180000">
              <a:buFont typeface="Arial" panose="020B0604020202020204" pitchFamily="34" charset="0"/>
              <a:buChar char="•"/>
            </a:pPr>
            <a:r>
              <a:rPr kumimoji="0" lang="ko-KR" altLang="en-US" b="0" dirty="0">
                <a:latin typeface="+mn-ea"/>
              </a:rPr>
              <a:t>초록 </a:t>
            </a:r>
            <a:r>
              <a:rPr kumimoji="0" lang="en-US" altLang="ko-KR" b="0" dirty="0">
                <a:latin typeface="+mn-ea"/>
              </a:rPr>
              <a:t>: </a:t>
            </a:r>
            <a:r>
              <a:rPr kumimoji="0" lang="ko-KR" altLang="en-US" b="0" dirty="0">
                <a:latin typeface="+mn-ea"/>
              </a:rPr>
              <a:t>제외</a:t>
            </a:r>
            <a:endParaRPr kumimoji="0" lang="en-US" altLang="ko-KR" b="0" dirty="0">
              <a:latin typeface="+mn-ea"/>
            </a:endParaRPr>
          </a:p>
        </p:txBody>
      </p:sp>
    </p:spTree>
    <p:extLst>
      <p:ext uri="{BB962C8B-B14F-4D97-AF65-F5344CB8AC3E}">
        <p14:creationId xmlns:p14="http://schemas.microsoft.com/office/powerpoint/2010/main" val="28609897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B0FDF2-B80C-B9AF-20A4-49D34AC00C03}"/>
            </a:ext>
          </a:extLst>
        </p:cNvPr>
        <p:cNvGrpSpPr/>
        <p:nvPr/>
      </p:nvGrpSpPr>
      <p:grpSpPr>
        <a:xfrm>
          <a:off x="0" y="0"/>
          <a:ext cx="0" cy="0"/>
          <a:chOff x="0" y="0"/>
          <a:chExt cx="0" cy="0"/>
        </a:xfrm>
      </p:grpSpPr>
      <p:sp>
        <p:nvSpPr>
          <p:cNvPr id="5" name="텍스트 개체 틀 4">
            <a:extLst>
              <a:ext uri="{FF2B5EF4-FFF2-40B4-BE49-F238E27FC236}">
                <a16:creationId xmlns:a16="http://schemas.microsoft.com/office/drawing/2014/main" id="{7DCE3155-1C20-3747-068B-0B7EE78A8C41}"/>
              </a:ext>
            </a:extLst>
          </p:cNvPr>
          <p:cNvSpPr>
            <a:spLocks noGrp="1"/>
          </p:cNvSpPr>
          <p:nvPr>
            <p:ph type="body" sz="quarter" idx="10"/>
          </p:nvPr>
        </p:nvSpPr>
        <p:spPr/>
        <p:txBody>
          <a:bodyPr/>
          <a:lstStyle/>
          <a:p>
            <a:pPr marL="0" indent="0">
              <a:buNone/>
            </a:pPr>
            <a:r>
              <a:rPr lang="en-US" altLang="ko-KR" dirty="0"/>
              <a:t>state (8</a:t>
            </a:r>
            <a:r>
              <a:rPr lang="ko-KR" altLang="en-US" dirty="0"/>
              <a:t>개</a:t>
            </a:r>
            <a:r>
              <a:rPr lang="en-US" altLang="ko-KR" dirty="0"/>
              <a:t>)</a:t>
            </a:r>
            <a:endParaRPr lang="ko-KR" altLang="en-US" dirty="0"/>
          </a:p>
        </p:txBody>
      </p:sp>
      <p:sp>
        <p:nvSpPr>
          <p:cNvPr id="4" name="제목 3">
            <a:extLst>
              <a:ext uri="{FF2B5EF4-FFF2-40B4-BE49-F238E27FC236}">
                <a16:creationId xmlns:a16="http://schemas.microsoft.com/office/drawing/2014/main" id="{EB5A34EF-5E84-5863-8C70-EDDC26E0CBDD}"/>
              </a:ext>
            </a:extLst>
          </p:cNvPr>
          <p:cNvSpPr>
            <a:spLocks noGrp="1"/>
          </p:cNvSpPr>
          <p:nvPr>
            <p:ph type="title"/>
          </p:nvPr>
        </p:nvSpPr>
        <p:spPr>
          <a:xfrm>
            <a:off x="200472" y="76562"/>
            <a:ext cx="8543925" cy="400110"/>
          </a:xfrm>
        </p:spPr>
        <p:txBody>
          <a:bodyPr/>
          <a:lstStyle/>
          <a:p>
            <a:r>
              <a:rPr lang="en-US" altLang="ko-KR" dirty="0"/>
              <a:t>2025. 08. 11 </a:t>
            </a:r>
            <a:r>
              <a:rPr lang="ko-KR" altLang="en-US" dirty="0"/>
              <a:t>월 </a:t>
            </a:r>
            <a:r>
              <a:rPr lang="en-US" altLang="ko-KR" dirty="0"/>
              <a:t>|</a:t>
            </a:r>
            <a:r>
              <a:rPr lang="ko-KR" altLang="en-US" dirty="0"/>
              <a:t> </a:t>
            </a:r>
            <a:r>
              <a:rPr lang="en-US" altLang="ko-KR" dirty="0"/>
              <a:t>feature selection </a:t>
            </a:r>
            <a:r>
              <a:rPr lang="ko-KR" altLang="en-US" dirty="0"/>
              <a:t>결과</a:t>
            </a:r>
          </a:p>
        </p:txBody>
      </p:sp>
      <p:sp>
        <p:nvSpPr>
          <p:cNvPr id="7" name="텍스트 개체 틀 6">
            <a:extLst>
              <a:ext uri="{FF2B5EF4-FFF2-40B4-BE49-F238E27FC236}">
                <a16:creationId xmlns:a16="http://schemas.microsoft.com/office/drawing/2014/main" id="{AE1B9CAF-2797-25C6-2004-6977E05B9565}"/>
              </a:ext>
            </a:extLst>
          </p:cNvPr>
          <p:cNvSpPr>
            <a:spLocks noGrp="1"/>
          </p:cNvSpPr>
          <p:nvPr>
            <p:ph type="body" sz="quarter" idx="12"/>
          </p:nvPr>
        </p:nvSpPr>
        <p:spPr/>
        <p:txBody>
          <a:bodyPr/>
          <a:lstStyle/>
          <a:p>
            <a:r>
              <a:rPr lang="ko-KR" altLang="en-US" dirty="0"/>
              <a:t>서부발전</a:t>
            </a:r>
          </a:p>
        </p:txBody>
      </p:sp>
      <p:sp>
        <p:nvSpPr>
          <p:cNvPr id="10" name="텍스트 개체 틀 5">
            <a:extLst>
              <a:ext uri="{FF2B5EF4-FFF2-40B4-BE49-F238E27FC236}">
                <a16:creationId xmlns:a16="http://schemas.microsoft.com/office/drawing/2014/main" id="{8F5858EB-E632-AA82-DA15-09F8023B9D2E}"/>
              </a:ext>
            </a:extLst>
          </p:cNvPr>
          <p:cNvSpPr txBox="1">
            <a:spLocks/>
          </p:cNvSpPr>
          <p:nvPr/>
        </p:nvSpPr>
        <p:spPr>
          <a:xfrm>
            <a:off x="200470" y="973705"/>
            <a:ext cx="9021907" cy="1895202"/>
          </a:xfrm>
          <a:prstGeom prst="rect">
            <a:avLst/>
          </a:prstGeom>
        </p:spPr>
        <p:txBody>
          <a:bodyPr lIns="72000" tIns="36000"/>
          <a:lstStyle>
            <a:lvl1pPr marL="0" indent="0" algn="l" rtl="0" eaLnBrk="0" fontAlgn="base" latinLnBrk="0" hangingPunct="0">
              <a:lnSpc>
                <a:spcPct val="100000"/>
              </a:lnSpc>
              <a:spcBef>
                <a:spcPts val="0"/>
              </a:spcBef>
              <a:spcAft>
                <a:spcPct val="0"/>
              </a:spcAft>
              <a:buFont typeface="Arial" charset="0"/>
              <a:buNone/>
              <a:defRPr sz="1400" kern="1200">
                <a:solidFill>
                  <a:schemeClr val="tx1"/>
                </a:solidFill>
                <a:latin typeface="+mn-lt"/>
                <a:ea typeface="+mn-ea"/>
                <a:cs typeface="+mn-cs"/>
              </a:defRPr>
            </a:lvl1pPr>
            <a:lvl2pPr marL="742950" indent="-285750" algn="l" rtl="0" eaLnBrk="0" fontAlgn="base" latinLnBrk="1"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latinLnBrk="1"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latinLnBrk="1"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latinLnBrk="1"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180000" indent="-180000">
              <a:buFont typeface="Arial" panose="020B0604020202020204" pitchFamily="34" charset="0"/>
              <a:buChar char="•"/>
            </a:pPr>
            <a:r>
              <a:rPr kumimoji="0" lang="ko-KR" altLang="en-US" b="0" dirty="0">
                <a:latin typeface="+mn-ea"/>
              </a:rPr>
              <a:t>합성가스 압력</a:t>
            </a:r>
            <a:endParaRPr kumimoji="0" lang="en-US" altLang="ko-KR" b="0" dirty="0">
              <a:latin typeface="+mn-ea"/>
            </a:endParaRPr>
          </a:p>
          <a:p>
            <a:pPr marL="180000" indent="-180000">
              <a:buFont typeface="Arial" panose="020B0604020202020204" pitchFamily="34" charset="0"/>
              <a:buChar char="•"/>
            </a:pPr>
            <a:r>
              <a:rPr kumimoji="0" lang="ko-KR" altLang="en-US" b="0" dirty="0">
                <a:latin typeface="+mn-ea"/>
              </a:rPr>
              <a:t>합성가스 온도</a:t>
            </a:r>
            <a:endParaRPr kumimoji="0" lang="en-US" altLang="ko-KR" b="0" dirty="0">
              <a:latin typeface="+mn-ea"/>
            </a:endParaRPr>
          </a:p>
          <a:p>
            <a:pPr marL="180000" indent="-180000">
              <a:buFont typeface="Arial" panose="020B0604020202020204" pitchFamily="34" charset="0"/>
              <a:buChar char="•"/>
            </a:pPr>
            <a:r>
              <a:rPr kumimoji="0" lang="ko-KR" altLang="en-US" b="0" dirty="0">
                <a:latin typeface="+mn-ea"/>
              </a:rPr>
              <a:t>합성가스 발열량</a:t>
            </a:r>
            <a:r>
              <a:rPr kumimoji="0" lang="en-US" altLang="ko-KR" b="0" dirty="0">
                <a:latin typeface="+mn-ea"/>
              </a:rPr>
              <a:t>(</a:t>
            </a:r>
            <a:r>
              <a:rPr kumimoji="0" lang="ko-KR" altLang="en-US" b="0" dirty="0" err="1">
                <a:latin typeface="+mn-ea"/>
              </a:rPr>
              <a:t>계산값</a:t>
            </a:r>
            <a:r>
              <a:rPr kumimoji="0" lang="en-US" altLang="ko-KR" b="0" dirty="0">
                <a:latin typeface="+mn-ea"/>
              </a:rPr>
              <a:t>)</a:t>
            </a:r>
          </a:p>
          <a:p>
            <a:pPr marL="180000" indent="-180000">
              <a:buFont typeface="Arial" panose="020B0604020202020204" pitchFamily="34" charset="0"/>
              <a:buChar char="•"/>
            </a:pPr>
            <a:r>
              <a:rPr kumimoji="0" lang="ko-KR" altLang="en-US" b="0" dirty="0">
                <a:latin typeface="+mn-ea"/>
              </a:rPr>
              <a:t>발전기 출력</a:t>
            </a:r>
            <a:endParaRPr kumimoji="0" lang="en-US" altLang="ko-KR" b="0" dirty="0">
              <a:latin typeface="+mn-ea"/>
            </a:endParaRPr>
          </a:p>
          <a:p>
            <a:pPr marL="180000" indent="-180000">
              <a:buFont typeface="Arial" panose="020B0604020202020204" pitchFamily="34" charset="0"/>
              <a:buChar char="•"/>
            </a:pPr>
            <a:r>
              <a:rPr kumimoji="0" lang="ko-KR" altLang="en-US" b="0" dirty="0">
                <a:latin typeface="+mn-ea"/>
              </a:rPr>
              <a:t>압축기 입구 온도</a:t>
            </a:r>
            <a:endParaRPr kumimoji="0" lang="en-US" altLang="ko-KR" b="0" dirty="0">
              <a:latin typeface="+mn-ea"/>
            </a:endParaRPr>
          </a:p>
          <a:p>
            <a:pPr marL="180000" indent="-180000">
              <a:buFont typeface="Arial" panose="020B0604020202020204" pitchFamily="34" charset="0"/>
              <a:buChar char="•"/>
            </a:pPr>
            <a:r>
              <a:rPr kumimoji="0" lang="ko-KR" altLang="en-US" b="0" dirty="0">
                <a:latin typeface="+mn-ea"/>
              </a:rPr>
              <a:t>대기 압력</a:t>
            </a:r>
            <a:endParaRPr kumimoji="0" lang="en-US" altLang="ko-KR" b="0" dirty="0">
              <a:latin typeface="+mn-ea"/>
            </a:endParaRPr>
          </a:p>
          <a:p>
            <a:pPr marL="180000" indent="-180000">
              <a:buFont typeface="Arial" panose="020B0604020202020204" pitchFamily="34" charset="0"/>
              <a:buChar char="•"/>
            </a:pPr>
            <a:r>
              <a:rPr kumimoji="0" lang="ko-KR" altLang="en-US" b="0" dirty="0">
                <a:latin typeface="+mn-ea"/>
              </a:rPr>
              <a:t>대기온도</a:t>
            </a:r>
            <a:endParaRPr kumimoji="0" lang="en-US" altLang="ko-KR" b="0" dirty="0">
              <a:latin typeface="+mn-ea"/>
            </a:endParaRPr>
          </a:p>
          <a:p>
            <a:pPr marL="180000" indent="-180000">
              <a:buFont typeface="Arial" panose="020B0604020202020204" pitchFamily="34" charset="0"/>
              <a:buChar char="•"/>
            </a:pPr>
            <a:r>
              <a:rPr kumimoji="0" lang="ko-KR" altLang="en-US" b="0" dirty="0">
                <a:latin typeface="+mn-ea"/>
              </a:rPr>
              <a:t>질소가스 내 산소 순도</a:t>
            </a:r>
            <a:endParaRPr kumimoji="0" lang="en-US" altLang="ko-KR" b="0" dirty="0">
              <a:latin typeface="+mn-ea"/>
            </a:endParaRPr>
          </a:p>
        </p:txBody>
      </p:sp>
      <p:sp>
        <p:nvSpPr>
          <p:cNvPr id="2" name="텍스트 개체 틀 5">
            <a:extLst>
              <a:ext uri="{FF2B5EF4-FFF2-40B4-BE49-F238E27FC236}">
                <a16:creationId xmlns:a16="http://schemas.microsoft.com/office/drawing/2014/main" id="{FF6FC619-706B-8A83-58E9-471360C82B43}"/>
              </a:ext>
            </a:extLst>
          </p:cNvPr>
          <p:cNvSpPr txBox="1">
            <a:spLocks/>
          </p:cNvSpPr>
          <p:nvPr/>
        </p:nvSpPr>
        <p:spPr>
          <a:xfrm>
            <a:off x="323938" y="5079369"/>
            <a:ext cx="9021907" cy="475967"/>
          </a:xfrm>
          <a:prstGeom prst="rect">
            <a:avLst/>
          </a:prstGeom>
        </p:spPr>
        <p:txBody>
          <a:bodyPr lIns="72000" tIns="36000"/>
          <a:lstStyle>
            <a:lvl1pPr marL="0" indent="0" algn="l" rtl="0" eaLnBrk="0" fontAlgn="base" latinLnBrk="0" hangingPunct="0">
              <a:lnSpc>
                <a:spcPct val="100000"/>
              </a:lnSpc>
              <a:spcBef>
                <a:spcPts val="0"/>
              </a:spcBef>
              <a:spcAft>
                <a:spcPct val="0"/>
              </a:spcAft>
              <a:buFont typeface="Arial" charset="0"/>
              <a:buNone/>
              <a:defRPr sz="1400" kern="1200">
                <a:solidFill>
                  <a:schemeClr val="tx1"/>
                </a:solidFill>
                <a:latin typeface="+mn-lt"/>
                <a:ea typeface="+mn-ea"/>
                <a:cs typeface="+mn-cs"/>
              </a:defRPr>
            </a:lvl1pPr>
            <a:lvl2pPr marL="742950" indent="-285750" algn="l" rtl="0" eaLnBrk="0" fontAlgn="base" latinLnBrk="1"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latinLnBrk="1"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latinLnBrk="1"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latinLnBrk="1"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180000" indent="-180000">
              <a:buFont typeface="Arial" panose="020B0604020202020204" pitchFamily="34" charset="0"/>
              <a:buChar char="•"/>
            </a:pPr>
            <a:r>
              <a:rPr kumimoji="0" lang="ko-KR" altLang="en-US" b="0" dirty="0">
                <a:latin typeface="+mn-ea"/>
              </a:rPr>
              <a:t>가스터빈 후단 질소산화물 농도</a:t>
            </a:r>
            <a:endParaRPr kumimoji="0" lang="en-US" altLang="ko-KR" b="0" dirty="0">
              <a:latin typeface="+mn-ea"/>
            </a:endParaRPr>
          </a:p>
        </p:txBody>
      </p:sp>
      <p:sp>
        <p:nvSpPr>
          <p:cNvPr id="3" name="텍스트 개체 틀 4">
            <a:extLst>
              <a:ext uri="{FF2B5EF4-FFF2-40B4-BE49-F238E27FC236}">
                <a16:creationId xmlns:a16="http://schemas.microsoft.com/office/drawing/2014/main" id="{DE2E23D8-DB50-ACEA-3CA4-A5344F178397}"/>
              </a:ext>
            </a:extLst>
          </p:cNvPr>
          <p:cNvSpPr txBox="1">
            <a:spLocks/>
          </p:cNvSpPr>
          <p:nvPr/>
        </p:nvSpPr>
        <p:spPr>
          <a:xfrm>
            <a:off x="200470" y="4582337"/>
            <a:ext cx="9423242" cy="400110"/>
          </a:xfrm>
          <a:prstGeom prst="rect">
            <a:avLst/>
          </a:prstGeom>
        </p:spPr>
        <p:txBody>
          <a:bodyPr lIns="72000" tIns="108000" anchor="ctr"/>
          <a:lstStyle>
            <a:lvl1pPr marL="182563" indent="-182563" algn="l" rtl="0" eaLnBrk="0" fontAlgn="base" latinLnBrk="1" hangingPunct="0">
              <a:spcBef>
                <a:spcPct val="20000"/>
              </a:spcBef>
              <a:spcAft>
                <a:spcPct val="0"/>
              </a:spcAft>
              <a:buFont typeface="Wingdings" panose="05000000000000000000" pitchFamily="2" charset="2"/>
              <a:buChar char="§"/>
              <a:tabLst>
                <a:tab pos="0" algn="l"/>
              </a:tabLst>
              <a:defRPr sz="1600" b="1" kern="1200">
                <a:solidFill>
                  <a:schemeClr val="tx1"/>
                </a:solidFill>
                <a:latin typeface="+mn-lt"/>
                <a:ea typeface="+mn-ea"/>
                <a:cs typeface="+mn-cs"/>
              </a:defRPr>
            </a:lvl1pPr>
            <a:lvl2pPr marL="457200" indent="0" algn="l" rtl="0" eaLnBrk="0" fontAlgn="base" latinLnBrk="1" hangingPunct="0">
              <a:spcBef>
                <a:spcPct val="20000"/>
              </a:spcBef>
              <a:spcAft>
                <a:spcPct val="0"/>
              </a:spcAft>
              <a:buFont typeface="Arial" charset="0"/>
              <a:buNone/>
              <a:defRPr sz="2800" kern="1200">
                <a:solidFill>
                  <a:schemeClr val="tx1"/>
                </a:solidFill>
                <a:latin typeface="+mn-lt"/>
                <a:ea typeface="+mn-ea"/>
                <a:cs typeface="+mn-cs"/>
              </a:defRPr>
            </a:lvl2pPr>
            <a:lvl3pPr marL="1143000" indent="-228600" algn="l" rtl="0" eaLnBrk="0" fontAlgn="base" latinLnBrk="1"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latinLnBrk="1"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latinLnBrk="1"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tLang="ko-KR" dirty="0"/>
              <a:t>reward</a:t>
            </a:r>
            <a:endParaRPr lang="ko-KR" altLang="en-US" dirty="0"/>
          </a:p>
        </p:txBody>
      </p:sp>
      <p:sp>
        <p:nvSpPr>
          <p:cNvPr id="48" name="텍스트 개체 틀 5">
            <a:extLst>
              <a:ext uri="{FF2B5EF4-FFF2-40B4-BE49-F238E27FC236}">
                <a16:creationId xmlns:a16="http://schemas.microsoft.com/office/drawing/2014/main" id="{A67353B4-E2D3-E85C-EC7C-D8D6577F0274}"/>
              </a:ext>
            </a:extLst>
          </p:cNvPr>
          <p:cNvSpPr txBox="1">
            <a:spLocks/>
          </p:cNvSpPr>
          <p:nvPr/>
        </p:nvSpPr>
        <p:spPr>
          <a:xfrm>
            <a:off x="323938" y="3788106"/>
            <a:ext cx="9021907" cy="475967"/>
          </a:xfrm>
          <a:prstGeom prst="rect">
            <a:avLst/>
          </a:prstGeom>
        </p:spPr>
        <p:txBody>
          <a:bodyPr lIns="72000" tIns="36000"/>
          <a:lstStyle>
            <a:lvl1pPr marL="0" indent="0" algn="l" rtl="0" eaLnBrk="0" fontAlgn="base" latinLnBrk="0" hangingPunct="0">
              <a:lnSpc>
                <a:spcPct val="100000"/>
              </a:lnSpc>
              <a:spcBef>
                <a:spcPts val="0"/>
              </a:spcBef>
              <a:spcAft>
                <a:spcPct val="0"/>
              </a:spcAft>
              <a:buFont typeface="Arial" charset="0"/>
              <a:buNone/>
              <a:defRPr sz="1400" kern="1200">
                <a:solidFill>
                  <a:schemeClr val="tx1"/>
                </a:solidFill>
                <a:latin typeface="+mn-lt"/>
                <a:ea typeface="+mn-ea"/>
                <a:cs typeface="+mn-cs"/>
              </a:defRPr>
            </a:lvl1pPr>
            <a:lvl2pPr marL="742950" indent="-285750" algn="l" rtl="0" eaLnBrk="0" fontAlgn="base" latinLnBrk="1"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latinLnBrk="1"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latinLnBrk="1"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latinLnBrk="1"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altLang="ko-KR" b="0" dirty="0"/>
              <a:t>DGAN compressor </a:t>
            </a:r>
            <a:r>
              <a:rPr lang="ko-KR" altLang="en-US" b="0" dirty="0"/>
              <a:t>질소가스 유량</a:t>
            </a:r>
          </a:p>
        </p:txBody>
      </p:sp>
      <p:sp>
        <p:nvSpPr>
          <p:cNvPr id="49" name="텍스트 개체 틀 4">
            <a:extLst>
              <a:ext uri="{FF2B5EF4-FFF2-40B4-BE49-F238E27FC236}">
                <a16:creationId xmlns:a16="http://schemas.microsoft.com/office/drawing/2014/main" id="{A675255E-8035-1981-536A-F7EAF042199F}"/>
              </a:ext>
            </a:extLst>
          </p:cNvPr>
          <p:cNvSpPr txBox="1">
            <a:spLocks/>
          </p:cNvSpPr>
          <p:nvPr/>
        </p:nvSpPr>
        <p:spPr>
          <a:xfrm>
            <a:off x="200470" y="3291074"/>
            <a:ext cx="9423242" cy="400110"/>
          </a:xfrm>
          <a:prstGeom prst="rect">
            <a:avLst/>
          </a:prstGeom>
        </p:spPr>
        <p:txBody>
          <a:bodyPr lIns="72000" tIns="108000" anchor="ctr"/>
          <a:lstStyle>
            <a:lvl1pPr marL="182563" indent="-182563" algn="l" rtl="0" eaLnBrk="0" fontAlgn="base" latinLnBrk="1" hangingPunct="0">
              <a:spcBef>
                <a:spcPct val="20000"/>
              </a:spcBef>
              <a:spcAft>
                <a:spcPct val="0"/>
              </a:spcAft>
              <a:buFont typeface="Wingdings" panose="05000000000000000000" pitchFamily="2" charset="2"/>
              <a:buChar char="§"/>
              <a:tabLst>
                <a:tab pos="0" algn="l"/>
              </a:tabLst>
              <a:defRPr sz="1600" b="1" kern="1200">
                <a:solidFill>
                  <a:schemeClr val="tx1"/>
                </a:solidFill>
                <a:latin typeface="+mn-lt"/>
                <a:ea typeface="+mn-ea"/>
                <a:cs typeface="+mn-cs"/>
              </a:defRPr>
            </a:lvl1pPr>
            <a:lvl2pPr marL="457200" indent="0" algn="l" rtl="0" eaLnBrk="0" fontAlgn="base" latinLnBrk="1" hangingPunct="0">
              <a:spcBef>
                <a:spcPct val="20000"/>
              </a:spcBef>
              <a:spcAft>
                <a:spcPct val="0"/>
              </a:spcAft>
              <a:buFont typeface="Arial" charset="0"/>
              <a:buNone/>
              <a:defRPr sz="2800" kern="1200">
                <a:solidFill>
                  <a:schemeClr val="tx1"/>
                </a:solidFill>
                <a:latin typeface="+mn-lt"/>
                <a:ea typeface="+mn-ea"/>
                <a:cs typeface="+mn-cs"/>
              </a:defRPr>
            </a:lvl2pPr>
            <a:lvl3pPr marL="1143000" indent="-228600" algn="l" rtl="0" eaLnBrk="0" fontAlgn="base" latinLnBrk="1"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latinLnBrk="1"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latinLnBrk="1"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tLang="ko-KR"/>
              <a:t>action</a:t>
            </a:r>
            <a:endParaRPr lang="ko-KR" altLang="en-US" dirty="0"/>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BD1E7DA4-6737-B436-97DA-79DE6F1FE89A}"/>
                  </a:ext>
                </a:extLst>
              </p:cNvPr>
              <p:cNvSpPr txBox="1"/>
              <p:nvPr/>
            </p:nvSpPr>
            <p:spPr>
              <a:xfrm>
                <a:off x="6139543" y="5375098"/>
                <a:ext cx="2407920" cy="302840"/>
              </a:xfrm>
              <a:prstGeom prst="rect">
                <a:avLst/>
              </a:prstGeom>
              <a:noFill/>
            </p:spPr>
            <p:txBody>
              <a:bodyPr wrap="square">
                <a:spAutoFit/>
              </a:bodyPr>
              <a:lstStyle/>
              <a:p>
                <a14:m>
                  <m:oMath xmlns:m="http://schemas.openxmlformats.org/officeDocument/2006/math">
                    <m:d>
                      <m:dPr>
                        <m:ctrlPr>
                          <a:rPr kumimoji="0" lang="en-US" altLang="ko-KR" b="0" i="1" smtClean="0">
                            <a:latin typeface="Cambria Math" panose="02040503050406030204" pitchFamily="18" charset="0"/>
                          </a:rPr>
                        </m:ctrlPr>
                      </m:dPr>
                      <m:e>
                        <m:sSub>
                          <m:sSubPr>
                            <m:ctrlPr>
                              <a:rPr kumimoji="0" lang="en-US" altLang="ko-KR" b="0" i="1" smtClean="0">
                                <a:latin typeface="Cambria Math" panose="02040503050406030204" pitchFamily="18" charset="0"/>
                              </a:rPr>
                            </m:ctrlPr>
                          </m:sSubPr>
                          <m:e>
                            <m:r>
                              <a:rPr kumimoji="0" lang="en-US" altLang="ko-KR" b="0" i="1" smtClean="0">
                                <a:latin typeface="Cambria Math" panose="02040503050406030204" pitchFamily="18" charset="0"/>
                              </a:rPr>
                              <m:t>𝑠</m:t>
                            </m:r>
                          </m:e>
                          <m:sub>
                            <m:r>
                              <a:rPr kumimoji="0" lang="en-US" altLang="ko-KR" b="0" i="1" smtClean="0">
                                <a:latin typeface="Cambria Math" panose="02040503050406030204" pitchFamily="18" charset="0"/>
                              </a:rPr>
                              <m:t>1</m:t>
                            </m:r>
                          </m:sub>
                        </m:sSub>
                        <m:r>
                          <a:rPr kumimoji="0" lang="en-US" altLang="ko-KR" b="0" i="1" smtClean="0">
                            <a:latin typeface="Cambria Math" panose="02040503050406030204" pitchFamily="18" charset="0"/>
                          </a:rPr>
                          <m:t>′,</m:t>
                        </m:r>
                        <m:sSub>
                          <m:sSubPr>
                            <m:ctrlPr>
                              <a:rPr kumimoji="0" lang="en-US" altLang="ko-KR" b="0" i="1" smtClean="0">
                                <a:latin typeface="Cambria Math" panose="02040503050406030204" pitchFamily="18" charset="0"/>
                              </a:rPr>
                            </m:ctrlPr>
                          </m:sSubPr>
                          <m:e>
                            <m:r>
                              <a:rPr kumimoji="0" lang="en-US" altLang="ko-KR" b="0" i="1" smtClean="0">
                                <a:latin typeface="Cambria Math" panose="02040503050406030204" pitchFamily="18" charset="0"/>
                              </a:rPr>
                              <m:t>𝑠</m:t>
                            </m:r>
                          </m:e>
                          <m:sub>
                            <m:r>
                              <a:rPr kumimoji="0" lang="en-US" altLang="ko-KR" b="0" i="1" smtClean="0">
                                <a:latin typeface="Cambria Math" panose="02040503050406030204" pitchFamily="18" charset="0"/>
                              </a:rPr>
                              <m:t>2</m:t>
                            </m:r>
                          </m:sub>
                        </m:sSub>
                        <m:r>
                          <a:rPr kumimoji="0" lang="en-US" altLang="ko-KR" b="0" i="1" smtClean="0">
                            <a:latin typeface="Cambria Math" panose="02040503050406030204" pitchFamily="18" charset="0"/>
                          </a:rPr>
                          <m:t>′,</m:t>
                        </m:r>
                        <m:sSub>
                          <m:sSubPr>
                            <m:ctrlPr>
                              <a:rPr kumimoji="0" lang="en-US" altLang="ko-KR" b="0" i="1" smtClean="0">
                                <a:latin typeface="Cambria Math" panose="02040503050406030204" pitchFamily="18" charset="0"/>
                              </a:rPr>
                            </m:ctrlPr>
                          </m:sSubPr>
                          <m:e>
                            <m:r>
                              <a:rPr kumimoji="0" lang="en-US" altLang="ko-KR" b="0" i="1" smtClean="0">
                                <a:latin typeface="Cambria Math" panose="02040503050406030204" pitchFamily="18" charset="0"/>
                              </a:rPr>
                              <m:t>𝑠</m:t>
                            </m:r>
                          </m:e>
                          <m:sub>
                            <m:r>
                              <a:rPr kumimoji="0" lang="en-US" altLang="ko-KR" b="0" i="1" smtClean="0">
                                <a:latin typeface="Cambria Math" panose="02040503050406030204" pitchFamily="18" charset="0"/>
                              </a:rPr>
                              <m:t>3</m:t>
                            </m:r>
                          </m:sub>
                        </m:sSub>
                        <m:r>
                          <a:rPr kumimoji="0" lang="en-US" altLang="ko-KR" b="0" i="1" smtClean="0">
                            <a:latin typeface="Cambria Math" panose="02040503050406030204" pitchFamily="18" charset="0"/>
                          </a:rPr>
                          <m:t>′</m:t>
                        </m:r>
                      </m:e>
                    </m:d>
                    <m:r>
                      <a:rPr kumimoji="0" lang="en-US" altLang="ko-KR" b="0" i="1" smtClean="0">
                        <a:latin typeface="Cambria Math" panose="02040503050406030204" pitchFamily="18" charset="0"/>
                      </a:rPr>
                      <m:t>=</m:t>
                    </m:r>
                    <m:r>
                      <a:rPr kumimoji="0" lang="en-US" altLang="ko-KR" b="0" i="1" smtClean="0">
                        <a:latin typeface="Cambria Math" panose="02040503050406030204" pitchFamily="18" charset="0"/>
                      </a:rPr>
                      <m:t>𝑓</m:t>
                    </m:r>
                    <m:r>
                      <a:rPr kumimoji="0" lang="en-US" altLang="ko-KR" b="0" i="1" smtClean="0">
                        <a:latin typeface="Cambria Math" panose="02040503050406030204" pitchFamily="18" charset="0"/>
                      </a:rPr>
                      <m:t>(</m:t>
                    </m:r>
                    <m:sSub>
                      <m:sSubPr>
                        <m:ctrlPr>
                          <a:rPr kumimoji="0" lang="en-US" altLang="ko-KR" b="0" i="1" smtClean="0">
                            <a:latin typeface="Cambria Math" panose="02040503050406030204" pitchFamily="18" charset="0"/>
                          </a:rPr>
                        </m:ctrlPr>
                      </m:sSubPr>
                      <m:e>
                        <m:r>
                          <a:rPr kumimoji="0" lang="en-US" altLang="ko-KR" b="0" i="1" smtClean="0">
                            <a:latin typeface="Cambria Math" panose="02040503050406030204" pitchFamily="18" charset="0"/>
                          </a:rPr>
                          <m:t>𝑠</m:t>
                        </m:r>
                      </m:e>
                      <m:sub>
                        <m:r>
                          <a:rPr kumimoji="0" lang="en-US" altLang="ko-KR" b="0" i="1" smtClean="0">
                            <a:latin typeface="Cambria Math" panose="02040503050406030204" pitchFamily="18" charset="0"/>
                          </a:rPr>
                          <m:t>1</m:t>
                        </m:r>
                      </m:sub>
                    </m:sSub>
                    <m:r>
                      <a:rPr kumimoji="0" lang="en-US" altLang="ko-KR" b="0" i="1" smtClean="0">
                        <a:latin typeface="Cambria Math" panose="02040503050406030204" pitchFamily="18" charset="0"/>
                      </a:rPr>
                      <m:t>,</m:t>
                    </m:r>
                    <m:sSub>
                      <m:sSubPr>
                        <m:ctrlPr>
                          <a:rPr kumimoji="0" lang="en-US" altLang="ko-KR" b="0" i="1" smtClean="0">
                            <a:latin typeface="Cambria Math" panose="02040503050406030204" pitchFamily="18" charset="0"/>
                          </a:rPr>
                        </m:ctrlPr>
                      </m:sSubPr>
                      <m:e>
                        <m:r>
                          <a:rPr kumimoji="0" lang="en-US" altLang="ko-KR" b="0" i="1" smtClean="0">
                            <a:latin typeface="Cambria Math" panose="02040503050406030204" pitchFamily="18" charset="0"/>
                          </a:rPr>
                          <m:t>𝑠</m:t>
                        </m:r>
                      </m:e>
                      <m:sub>
                        <m:r>
                          <a:rPr kumimoji="0" lang="en-US" altLang="ko-KR" b="0" i="1" smtClean="0">
                            <a:latin typeface="Cambria Math" panose="02040503050406030204" pitchFamily="18" charset="0"/>
                          </a:rPr>
                          <m:t>2</m:t>
                        </m:r>
                      </m:sub>
                    </m:sSub>
                    <m:r>
                      <a:rPr kumimoji="0" lang="en-US" altLang="ko-KR" b="0" i="1" smtClean="0">
                        <a:latin typeface="Cambria Math" panose="02040503050406030204" pitchFamily="18" charset="0"/>
                      </a:rPr>
                      <m:t>, </m:t>
                    </m:r>
                    <m:sSub>
                      <m:sSubPr>
                        <m:ctrlPr>
                          <a:rPr kumimoji="0" lang="en-US" altLang="ko-KR" b="0" i="1" smtClean="0">
                            <a:latin typeface="Cambria Math" panose="02040503050406030204" pitchFamily="18" charset="0"/>
                          </a:rPr>
                        </m:ctrlPr>
                      </m:sSubPr>
                      <m:e>
                        <m:r>
                          <a:rPr kumimoji="0" lang="en-US" altLang="ko-KR" b="0" i="1" smtClean="0">
                            <a:latin typeface="Cambria Math" panose="02040503050406030204" pitchFamily="18" charset="0"/>
                          </a:rPr>
                          <m:t>𝑠</m:t>
                        </m:r>
                      </m:e>
                      <m:sub>
                        <m:r>
                          <a:rPr kumimoji="0" lang="en-US" altLang="ko-KR" b="0" i="1" smtClean="0">
                            <a:latin typeface="Cambria Math" panose="02040503050406030204" pitchFamily="18" charset="0"/>
                          </a:rPr>
                          <m:t>3</m:t>
                        </m:r>
                      </m:sub>
                    </m:sSub>
                    <m:r>
                      <a:rPr kumimoji="0" lang="en-US" altLang="ko-KR" b="0" i="1" smtClean="0">
                        <a:latin typeface="Cambria Math" panose="02040503050406030204" pitchFamily="18" charset="0"/>
                      </a:rPr>
                      <m:t>,</m:t>
                    </m:r>
                    <m:r>
                      <a:rPr kumimoji="0" lang="en-US" altLang="ko-KR" b="0" i="1" smtClean="0">
                        <a:latin typeface="Cambria Math" panose="02040503050406030204" pitchFamily="18" charset="0"/>
                      </a:rPr>
                      <m:t>𝑎</m:t>
                    </m:r>
                    <m:r>
                      <a:rPr kumimoji="0" lang="en-US" altLang="ko-KR" b="0" i="1" smtClean="0">
                        <a:latin typeface="Cambria Math" panose="02040503050406030204" pitchFamily="18" charset="0"/>
                      </a:rPr>
                      <m:t>)</m:t>
                    </m:r>
                  </m:oMath>
                </a14:m>
                <a:r>
                  <a:rPr kumimoji="0" lang="ko-KR" altLang="en-US" sz="1100" b="0" dirty="0">
                    <a:latin typeface="+mn-ea"/>
                  </a:rPr>
                  <a:t> </a:t>
                </a:r>
                <a:endParaRPr lang="ko-KR" altLang="en-US" dirty="0"/>
              </a:p>
            </p:txBody>
          </p:sp>
        </mc:Choice>
        <mc:Fallback xmlns="">
          <p:sp>
            <p:nvSpPr>
              <p:cNvPr id="51" name="TextBox 50">
                <a:extLst>
                  <a:ext uri="{FF2B5EF4-FFF2-40B4-BE49-F238E27FC236}">
                    <a16:creationId xmlns:a16="http://schemas.microsoft.com/office/drawing/2014/main" id="{BD1E7DA4-6737-B436-97DA-79DE6F1FE89A}"/>
                  </a:ext>
                </a:extLst>
              </p:cNvPr>
              <p:cNvSpPr txBox="1">
                <a:spLocks noRot="1" noChangeAspect="1" noMove="1" noResize="1" noEditPoints="1" noAdjustHandles="1" noChangeArrowheads="1" noChangeShapeType="1" noTextEdit="1"/>
              </p:cNvSpPr>
              <p:nvPr/>
            </p:nvSpPr>
            <p:spPr>
              <a:xfrm>
                <a:off x="6139543" y="5375098"/>
                <a:ext cx="2407920" cy="302840"/>
              </a:xfrm>
              <a:prstGeom prst="rect">
                <a:avLst/>
              </a:prstGeom>
              <a:blipFill>
                <a:blip r:embed="rId3"/>
                <a:stretch>
                  <a:fillRect b="-12245"/>
                </a:stretch>
              </a:blipFill>
            </p:spPr>
            <p:txBody>
              <a:bodyPr/>
              <a:lstStyle/>
              <a:p>
                <a:r>
                  <a:rPr lang="ko-KR" altLang="en-US">
                    <a:noFill/>
                  </a:rPr>
                  <a:t> </a:t>
                </a:r>
              </a:p>
            </p:txBody>
          </p:sp>
        </mc:Fallback>
      </mc:AlternateContent>
      <p:grpSp>
        <p:nvGrpSpPr>
          <p:cNvPr id="52" name="그룹 51">
            <a:extLst>
              <a:ext uri="{FF2B5EF4-FFF2-40B4-BE49-F238E27FC236}">
                <a16:creationId xmlns:a16="http://schemas.microsoft.com/office/drawing/2014/main" id="{CE6293A0-E8CF-12B5-0ECB-8D28F1379B9F}"/>
              </a:ext>
            </a:extLst>
          </p:cNvPr>
          <p:cNvGrpSpPr/>
          <p:nvPr/>
        </p:nvGrpSpPr>
        <p:grpSpPr>
          <a:xfrm>
            <a:off x="2116010" y="1180062"/>
            <a:ext cx="7589520" cy="2736673"/>
            <a:chOff x="1915886" y="1306286"/>
            <a:chExt cx="7589520" cy="2736673"/>
          </a:xfrm>
        </p:grpSpPr>
        <p:pic>
          <p:nvPicPr>
            <p:cNvPr id="53" name="그림 52">
              <a:extLst>
                <a:ext uri="{FF2B5EF4-FFF2-40B4-BE49-F238E27FC236}">
                  <a16:creationId xmlns:a16="http://schemas.microsoft.com/office/drawing/2014/main" id="{3F5C070E-4BEA-5D84-A809-804250A6AC47}"/>
                </a:ext>
              </a:extLst>
            </p:cNvPr>
            <p:cNvPicPr>
              <a:picLocks noChangeAspect="1"/>
            </p:cNvPicPr>
            <p:nvPr/>
          </p:nvPicPr>
          <p:blipFill>
            <a:blip r:embed="rId4"/>
            <a:stretch>
              <a:fillRect/>
            </a:stretch>
          </p:blipFill>
          <p:spPr>
            <a:xfrm>
              <a:off x="3709852" y="1470000"/>
              <a:ext cx="5795554" cy="2254695"/>
            </a:xfrm>
            <a:prstGeom prst="rect">
              <a:avLst/>
            </a:prstGeom>
          </p:spPr>
        </p:pic>
        <p:cxnSp>
          <p:nvCxnSpPr>
            <p:cNvPr id="54" name="연결선: 꺾임 53">
              <a:extLst>
                <a:ext uri="{FF2B5EF4-FFF2-40B4-BE49-F238E27FC236}">
                  <a16:creationId xmlns:a16="http://schemas.microsoft.com/office/drawing/2014/main" id="{5817BD2D-32C6-5398-C01B-190D057EEB5E}"/>
                </a:ext>
              </a:extLst>
            </p:cNvPr>
            <p:cNvCxnSpPr>
              <a:cxnSpLocks/>
            </p:cNvCxnSpPr>
            <p:nvPr/>
          </p:nvCxnSpPr>
          <p:spPr>
            <a:xfrm>
              <a:off x="1915886" y="1306286"/>
              <a:ext cx="2011680" cy="162978"/>
            </a:xfrm>
            <a:prstGeom prst="bentConnector3">
              <a:avLst>
                <a:gd name="adj1" fmla="val 100216"/>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55" name="연결선: 꺾임 54">
              <a:extLst>
                <a:ext uri="{FF2B5EF4-FFF2-40B4-BE49-F238E27FC236}">
                  <a16:creationId xmlns:a16="http://schemas.microsoft.com/office/drawing/2014/main" id="{0232D3D3-5EAE-7ABA-CA8E-AFB7D4FE00A3}"/>
                </a:ext>
              </a:extLst>
            </p:cNvPr>
            <p:cNvCxnSpPr>
              <a:cxnSpLocks/>
            </p:cNvCxnSpPr>
            <p:nvPr/>
          </p:nvCxnSpPr>
          <p:spPr>
            <a:xfrm>
              <a:off x="1915886" y="2081629"/>
              <a:ext cx="5227493" cy="347416"/>
            </a:xfrm>
            <a:prstGeom prst="bentConnector3">
              <a:avLst>
                <a:gd name="adj1" fmla="val 99478"/>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58" name="연결선: 꺾임 57">
              <a:extLst>
                <a:ext uri="{FF2B5EF4-FFF2-40B4-BE49-F238E27FC236}">
                  <a16:creationId xmlns:a16="http://schemas.microsoft.com/office/drawing/2014/main" id="{B7BB417D-A943-A990-28EE-12A1405CB0B7}"/>
                </a:ext>
              </a:extLst>
            </p:cNvPr>
            <p:cNvCxnSpPr>
              <a:cxnSpLocks/>
            </p:cNvCxnSpPr>
            <p:nvPr/>
          </p:nvCxnSpPr>
          <p:spPr>
            <a:xfrm flipV="1">
              <a:off x="3117842" y="2082365"/>
              <a:ext cx="5921655" cy="1960594"/>
            </a:xfrm>
            <a:prstGeom prst="bentConnector3">
              <a:avLst>
                <a:gd name="adj1" fmla="val 110443"/>
              </a:avLst>
            </a:prstGeom>
            <a:ln>
              <a:tailEnd type="triangle"/>
            </a:ln>
          </p:spPr>
          <p:style>
            <a:lnRef idx="2">
              <a:schemeClr val="accent6"/>
            </a:lnRef>
            <a:fillRef idx="0">
              <a:schemeClr val="accent6"/>
            </a:fillRef>
            <a:effectRef idx="1">
              <a:schemeClr val="accent6"/>
            </a:effectRef>
            <a:fontRef idx="minor">
              <a:schemeClr val="tx1"/>
            </a:fontRef>
          </p:style>
        </p:cxnSp>
      </p:grpSp>
      <p:cxnSp>
        <p:nvCxnSpPr>
          <p:cNvPr id="68" name="연결선: 꺾임 67">
            <a:extLst>
              <a:ext uri="{FF2B5EF4-FFF2-40B4-BE49-F238E27FC236}">
                <a16:creationId xmlns:a16="http://schemas.microsoft.com/office/drawing/2014/main" id="{D2747799-0F0D-383F-B228-38F9BCA81FF1}"/>
              </a:ext>
            </a:extLst>
          </p:cNvPr>
          <p:cNvCxnSpPr>
            <a:cxnSpLocks/>
          </p:cNvCxnSpPr>
          <p:nvPr/>
        </p:nvCxnSpPr>
        <p:spPr>
          <a:xfrm flipV="1">
            <a:off x="3178715" y="2534194"/>
            <a:ext cx="5791114" cy="2656203"/>
          </a:xfrm>
          <a:prstGeom prst="bentConnector3">
            <a:avLst>
              <a:gd name="adj1" fmla="val 103685"/>
            </a:avLst>
          </a:prstGeom>
          <a:ln>
            <a:tailEnd type="triangle"/>
          </a:ln>
        </p:spPr>
        <p:style>
          <a:lnRef idx="2">
            <a:schemeClr val="accent6"/>
          </a:lnRef>
          <a:fillRef idx="0">
            <a:schemeClr val="accent6"/>
          </a:fillRef>
          <a:effectRef idx="1">
            <a:schemeClr val="accent6"/>
          </a:effectRef>
          <a:fontRef idx="minor">
            <a:schemeClr val="tx1"/>
          </a:fontRef>
        </p:style>
      </p:cxnSp>
    </p:spTree>
    <p:extLst>
      <p:ext uri="{BB962C8B-B14F-4D97-AF65-F5344CB8AC3E}">
        <p14:creationId xmlns:p14="http://schemas.microsoft.com/office/powerpoint/2010/main" val="37412915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750136-98DE-A205-247B-DA3340EA5EB1}"/>
            </a:ext>
          </a:extLst>
        </p:cNvPr>
        <p:cNvGrpSpPr/>
        <p:nvPr/>
      </p:nvGrpSpPr>
      <p:grpSpPr>
        <a:xfrm>
          <a:off x="0" y="0"/>
          <a:ext cx="0" cy="0"/>
          <a:chOff x="0" y="0"/>
          <a:chExt cx="0" cy="0"/>
        </a:xfrm>
      </p:grpSpPr>
      <p:sp>
        <p:nvSpPr>
          <p:cNvPr id="5" name="텍스트 개체 틀 4">
            <a:extLst>
              <a:ext uri="{FF2B5EF4-FFF2-40B4-BE49-F238E27FC236}">
                <a16:creationId xmlns:a16="http://schemas.microsoft.com/office/drawing/2014/main" id="{DD30CD3B-B96C-8C82-0326-185D30B0A118}"/>
              </a:ext>
            </a:extLst>
          </p:cNvPr>
          <p:cNvSpPr>
            <a:spLocks noGrp="1"/>
          </p:cNvSpPr>
          <p:nvPr>
            <p:ph type="body" sz="quarter" idx="10"/>
          </p:nvPr>
        </p:nvSpPr>
        <p:spPr/>
        <p:txBody>
          <a:bodyPr/>
          <a:lstStyle/>
          <a:p>
            <a:pPr marL="0" indent="0">
              <a:buNone/>
            </a:pPr>
            <a:r>
              <a:rPr lang="ko-KR" altLang="en-US" dirty="0"/>
              <a:t>현재 </a:t>
            </a:r>
            <a:r>
              <a:rPr lang="en-US" altLang="ko-KR" dirty="0" err="1"/>
              <a:t>ECMiner</a:t>
            </a:r>
            <a:r>
              <a:rPr lang="ko-KR" altLang="en-US" dirty="0"/>
              <a:t>에 탑재되어 있는 </a:t>
            </a:r>
            <a:r>
              <a:rPr lang="en-US" altLang="ko-KR" dirty="0"/>
              <a:t>DDPG </a:t>
            </a:r>
            <a:r>
              <a:rPr lang="ko-KR" altLang="en-US" dirty="0"/>
              <a:t>기능 테스트</a:t>
            </a:r>
          </a:p>
        </p:txBody>
      </p:sp>
      <p:sp>
        <p:nvSpPr>
          <p:cNvPr id="4" name="제목 3">
            <a:extLst>
              <a:ext uri="{FF2B5EF4-FFF2-40B4-BE49-F238E27FC236}">
                <a16:creationId xmlns:a16="http://schemas.microsoft.com/office/drawing/2014/main" id="{34AFA041-AFE9-9843-5624-6F86288988BC}"/>
              </a:ext>
            </a:extLst>
          </p:cNvPr>
          <p:cNvSpPr>
            <a:spLocks noGrp="1"/>
          </p:cNvSpPr>
          <p:nvPr>
            <p:ph type="title"/>
          </p:nvPr>
        </p:nvSpPr>
        <p:spPr>
          <a:xfrm>
            <a:off x="200472" y="76562"/>
            <a:ext cx="8543925" cy="400110"/>
          </a:xfrm>
        </p:spPr>
        <p:txBody>
          <a:bodyPr/>
          <a:lstStyle/>
          <a:p>
            <a:r>
              <a:rPr lang="en-US" altLang="ko-KR" dirty="0"/>
              <a:t>2025. 08. 12 </a:t>
            </a:r>
            <a:r>
              <a:rPr lang="ko-KR" altLang="en-US" dirty="0"/>
              <a:t>화 </a:t>
            </a:r>
            <a:r>
              <a:rPr lang="en-US" altLang="ko-KR" dirty="0"/>
              <a:t>|</a:t>
            </a:r>
            <a:r>
              <a:rPr lang="ko-KR" altLang="en-US" dirty="0"/>
              <a:t> </a:t>
            </a:r>
            <a:r>
              <a:rPr lang="en-US" altLang="ko-KR" dirty="0"/>
              <a:t>ECM</a:t>
            </a:r>
            <a:r>
              <a:rPr lang="ko-KR" altLang="en-US" dirty="0"/>
              <a:t>으로 </a:t>
            </a:r>
            <a:r>
              <a:rPr lang="en-US" altLang="ko-KR" dirty="0"/>
              <a:t>DDPG </a:t>
            </a:r>
            <a:r>
              <a:rPr lang="ko-KR" altLang="en-US" dirty="0"/>
              <a:t>실행</a:t>
            </a:r>
          </a:p>
        </p:txBody>
      </p:sp>
      <p:sp>
        <p:nvSpPr>
          <p:cNvPr id="7" name="텍스트 개체 틀 6">
            <a:extLst>
              <a:ext uri="{FF2B5EF4-FFF2-40B4-BE49-F238E27FC236}">
                <a16:creationId xmlns:a16="http://schemas.microsoft.com/office/drawing/2014/main" id="{03B628B5-D561-7ABC-6FDD-34B727F6D6A7}"/>
              </a:ext>
            </a:extLst>
          </p:cNvPr>
          <p:cNvSpPr>
            <a:spLocks noGrp="1"/>
          </p:cNvSpPr>
          <p:nvPr>
            <p:ph type="body" sz="quarter" idx="12"/>
          </p:nvPr>
        </p:nvSpPr>
        <p:spPr/>
        <p:txBody>
          <a:bodyPr/>
          <a:lstStyle/>
          <a:p>
            <a:r>
              <a:rPr lang="ko-KR" altLang="en-US" dirty="0"/>
              <a:t>서부발전</a:t>
            </a:r>
          </a:p>
        </p:txBody>
      </p:sp>
      <p:sp>
        <p:nvSpPr>
          <p:cNvPr id="10" name="텍스트 개체 틀 5">
            <a:extLst>
              <a:ext uri="{FF2B5EF4-FFF2-40B4-BE49-F238E27FC236}">
                <a16:creationId xmlns:a16="http://schemas.microsoft.com/office/drawing/2014/main" id="{F81FA161-BB95-7923-4284-5188961E8F5B}"/>
              </a:ext>
            </a:extLst>
          </p:cNvPr>
          <p:cNvSpPr txBox="1">
            <a:spLocks/>
          </p:cNvSpPr>
          <p:nvPr/>
        </p:nvSpPr>
        <p:spPr>
          <a:xfrm>
            <a:off x="200470" y="973705"/>
            <a:ext cx="9432480" cy="1895202"/>
          </a:xfrm>
          <a:prstGeom prst="rect">
            <a:avLst/>
          </a:prstGeom>
        </p:spPr>
        <p:txBody>
          <a:bodyPr lIns="72000" tIns="36000"/>
          <a:lstStyle>
            <a:lvl1pPr marL="0" indent="0" algn="l" rtl="0" eaLnBrk="0" fontAlgn="base" latinLnBrk="0" hangingPunct="0">
              <a:lnSpc>
                <a:spcPct val="100000"/>
              </a:lnSpc>
              <a:spcBef>
                <a:spcPts val="0"/>
              </a:spcBef>
              <a:spcAft>
                <a:spcPct val="0"/>
              </a:spcAft>
              <a:buFont typeface="Arial" charset="0"/>
              <a:buNone/>
              <a:defRPr sz="1400" kern="1200">
                <a:solidFill>
                  <a:schemeClr val="tx1"/>
                </a:solidFill>
                <a:latin typeface="+mn-lt"/>
                <a:ea typeface="+mn-ea"/>
                <a:cs typeface="+mn-cs"/>
              </a:defRPr>
            </a:lvl1pPr>
            <a:lvl2pPr marL="742950" indent="-285750" algn="l" rtl="0" eaLnBrk="0" fontAlgn="base" latinLnBrk="1"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latinLnBrk="1"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latinLnBrk="1"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latinLnBrk="1"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180000" indent="-180000">
              <a:buFont typeface="Arial" panose="020B0604020202020204" pitchFamily="34" charset="0"/>
              <a:buChar char="•"/>
            </a:pPr>
            <a:r>
              <a:rPr kumimoji="0" lang="ko-KR" altLang="en-US" b="0" dirty="0">
                <a:latin typeface="+mn-ea"/>
              </a:rPr>
              <a:t>데이터 </a:t>
            </a:r>
            <a:r>
              <a:rPr kumimoji="0" lang="en-US" altLang="ko-KR" b="0" dirty="0">
                <a:latin typeface="+mn-ea"/>
              </a:rPr>
              <a:t>: 5</a:t>
            </a:r>
            <a:r>
              <a:rPr kumimoji="0" lang="ko-KR" altLang="en-US" b="0" dirty="0" err="1">
                <a:latin typeface="+mn-ea"/>
              </a:rPr>
              <a:t>초단위</a:t>
            </a:r>
            <a:r>
              <a:rPr kumimoji="0" lang="ko-KR" altLang="en-US" b="0" dirty="0">
                <a:latin typeface="+mn-ea"/>
              </a:rPr>
              <a:t> 데이터</a:t>
            </a:r>
            <a:endParaRPr kumimoji="0" lang="en-US" altLang="ko-KR" b="0" dirty="0">
              <a:latin typeface="+mn-ea"/>
            </a:endParaRPr>
          </a:p>
          <a:p>
            <a:pPr marL="360000" lvl="1" indent="-180000">
              <a:buFont typeface="Arial" panose="020B0604020202020204" pitchFamily="34" charset="0"/>
              <a:buChar char="•"/>
            </a:pPr>
            <a:r>
              <a:rPr lang="en-US" altLang="ko-KR" sz="1100" b="0" dirty="0"/>
              <a:t>'Time', '</a:t>
            </a:r>
            <a:r>
              <a:rPr lang="ko-KR" altLang="en-US" sz="1100" b="0" dirty="0"/>
              <a:t>합성가스 유량</a:t>
            </a:r>
            <a:r>
              <a:rPr lang="en-US" altLang="ko-KR" sz="1100" b="0" dirty="0"/>
              <a:t>', '</a:t>
            </a:r>
            <a:r>
              <a:rPr lang="ko-KR" altLang="en-US" sz="1100" b="0" dirty="0"/>
              <a:t>합성가스 발열량</a:t>
            </a:r>
            <a:r>
              <a:rPr lang="en-US" altLang="ko-KR" sz="1100" b="0" dirty="0"/>
              <a:t>(</a:t>
            </a:r>
            <a:r>
              <a:rPr lang="ko-KR" altLang="en-US" sz="1100" b="0" dirty="0" err="1"/>
              <a:t>계산값</a:t>
            </a:r>
            <a:r>
              <a:rPr lang="en-US" altLang="ko-KR" sz="1100" b="0" dirty="0"/>
              <a:t>)', '</a:t>
            </a:r>
            <a:r>
              <a:rPr lang="ko-KR" altLang="en-US" sz="1100" b="0" dirty="0"/>
              <a:t>발전기 출력</a:t>
            </a:r>
            <a:r>
              <a:rPr lang="en-US" altLang="ko-KR" sz="1100" b="0" dirty="0"/>
              <a:t>', 'IGV </a:t>
            </a:r>
            <a:r>
              <a:rPr lang="ko-KR" altLang="en-US" sz="1100" b="0" dirty="0"/>
              <a:t>개도</a:t>
            </a:r>
            <a:r>
              <a:rPr lang="en-US" altLang="ko-KR" sz="1100" b="0" dirty="0"/>
              <a:t>', '</a:t>
            </a:r>
            <a:r>
              <a:rPr lang="ko-KR" altLang="en-US" sz="1100" b="0" dirty="0"/>
              <a:t>가스터빈 압축기 출구 온도</a:t>
            </a:r>
            <a:r>
              <a:rPr lang="en-US" altLang="ko-KR" sz="1100" b="0" dirty="0"/>
              <a:t>', '</a:t>
            </a:r>
            <a:r>
              <a:rPr lang="ko-KR" altLang="en-US" sz="1100" b="0" dirty="0"/>
              <a:t>연소온도 간접 값</a:t>
            </a:r>
            <a:r>
              <a:rPr lang="en-US" altLang="ko-KR" sz="1100" b="0" dirty="0"/>
              <a:t>', '</a:t>
            </a:r>
            <a:r>
              <a:rPr lang="ko-KR" altLang="en-US" sz="1100" b="0" dirty="0"/>
              <a:t>배기가스 온도</a:t>
            </a:r>
            <a:r>
              <a:rPr lang="en-US" altLang="ko-KR" sz="1100" b="0" dirty="0"/>
              <a:t>', '</a:t>
            </a:r>
            <a:r>
              <a:rPr lang="ko-KR" altLang="en-US" sz="1100" b="0" dirty="0"/>
              <a:t>제어밸브 후단 질소가스 압력</a:t>
            </a:r>
            <a:r>
              <a:rPr lang="en-US" altLang="ko-KR" sz="1100" b="0" dirty="0"/>
              <a:t>', '</a:t>
            </a:r>
            <a:r>
              <a:rPr lang="ko-KR" altLang="en-US" sz="1100" b="0" dirty="0"/>
              <a:t>대기온도</a:t>
            </a:r>
            <a:r>
              <a:rPr lang="en-US" altLang="ko-KR" sz="1100" b="0" dirty="0"/>
              <a:t>', 'DGAN Compressor </a:t>
            </a:r>
            <a:r>
              <a:rPr lang="ko-KR" altLang="en-US" sz="1100" b="0" dirty="0"/>
              <a:t>질소가스 유량</a:t>
            </a:r>
            <a:r>
              <a:rPr lang="en-US" altLang="ko-KR" sz="1100" b="0" dirty="0"/>
              <a:t>', '</a:t>
            </a:r>
            <a:r>
              <a:rPr lang="ko-KR" altLang="en-US" sz="1100" b="0" dirty="0"/>
              <a:t>가스터빈 후단 질소산화물 농도</a:t>
            </a:r>
            <a:r>
              <a:rPr lang="en-US" altLang="ko-KR" sz="1100" b="0" dirty="0"/>
              <a:t>’</a:t>
            </a:r>
          </a:p>
          <a:p>
            <a:pPr marL="180000" indent="-180000">
              <a:buFont typeface="Arial" panose="020B0604020202020204" pitchFamily="34" charset="0"/>
              <a:buChar char="•"/>
            </a:pPr>
            <a:r>
              <a:rPr lang="ko-KR" altLang="en-US" b="0" dirty="0" err="1"/>
              <a:t>공보름</a:t>
            </a:r>
            <a:r>
              <a:rPr lang="ko-KR" altLang="en-US" b="0" dirty="0"/>
              <a:t> 주임님의 예제파일에 맞게 </a:t>
            </a:r>
            <a:r>
              <a:rPr lang="ko-KR" altLang="en-US" b="0" dirty="0" err="1"/>
              <a:t>타겟변수를</a:t>
            </a:r>
            <a:r>
              <a:rPr lang="ko-KR" altLang="en-US" b="0" dirty="0"/>
              <a:t> </a:t>
            </a:r>
            <a:r>
              <a:rPr lang="en-US" altLang="ko-KR" b="0" dirty="0"/>
              <a:t>‘</a:t>
            </a:r>
            <a:r>
              <a:rPr lang="ko-KR" altLang="en-US" b="0" dirty="0" err="1"/>
              <a:t>실제값</a:t>
            </a:r>
            <a:r>
              <a:rPr lang="en-US" altLang="ko-KR" b="0" dirty="0"/>
              <a:t>’ </a:t>
            </a:r>
            <a:r>
              <a:rPr lang="ko-KR" altLang="en-US" b="0" dirty="0"/>
              <a:t>및 </a:t>
            </a:r>
            <a:r>
              <a:rPr lang="en-US" altLang="ko-KR" b="0" dirty="0"/>
              <a:t>‘</a:t>
            </a:r>
            <a:r>
              <a:rPr lang="ko-KR" altLang="en-US" b="0" dirty="0" err="1"/>
              <a:t>목표값</a:t>
            </a:r>
            <a:r>
              <a:rPr lang="en-US" altLang="ko-KR" b="0" dirty="0"/>
              <a:t>’</a:t>
            </a:r>
            <a:r>
              <a:rPr lang="ko-KR" altLang="en-US" b="0" dirty="0"/>
              <a:t>으로 나눔</a:t>
            </a:r>
            <a:r>
              <a:rPr lang="en-US" altLang="ko-KR" b="0" dirty="0"/>
              <a:t>.</a:t>
            </a:r>
          </a:p>
          <a:p>
            <a:pPr marL="180000" indent="-180000">
              <a:buFont typeface="Arial" panose="020B0604020202020204" pitchFamily="34" charset="0"/>
              <a:buChar char="•"/>
            </a:pPr>
            <a:r>
              <a:rPr lang="en-US" altLang="ko-KR" b="0" dirty="0"/>
              <a:t>state feature</a:t>
            </a:r>
            <a:r>
              <a:rPr lang="ko-KR" altLang="en-US" b="0" dirty="0"/>
              <a:t>들을 사용하여 </a:t>
            </a:r>
            <a:r>
              <a:rPr lang="ko-KR" altLang="en-US" b="0" dirty="0" err="1"/>
              <a:t>타겟변수의</a:t>
            </a:r>
            <a:r>
              <a:rPr lang="ko-KR" altLang="en-US" b="0" dirty="0"/>
              <a:t> </a:t>
            </a:r>
            <a:r>
              <a:rPr lang="ko-KR" altLang="en-US" b="0" dirty="0" err="1"/>
              <a:t>실제값을</a:t>
            </a:r>
            <a:r>
              <a:rPr lang="ko-KR" altLang="en-US" b="0" dirty="0"/>
              <a:t> 예측하는 </a:t>
            </a:r>
            <a:r>
              <a:rPr lang="en-US" altLang="ko-KR" b="0" dirty="0"/>
              <a:t>PLS </a:t>
            </a:r>
            <a:r>
              <a:rPr lang="ko-KR" altLang="en-US" b="0" dirty="0"/>
              <a:t>모델 구성 및 환경모델 파일로 저장</a:t>
            </a:r>
            <a:r>
              <a:rPr lang="en-US" altLang="ko-KR" b="0" dirty="0"/>
              <a:t>(</a:t>
            </a:r>
            <a:r>
              <a:rPr lang="en-US" altLang="ko-KR" b="0" dirty="0" err="1"/>
              <a:t>gms</a:t>
            </a:r>
            <a:r>
              <a:rPr lang="en-US" altLang="ko-KR" b="0" dirty="0"/>
              <a:t> </a:t>
            </a:r>
            <a:r>
              <a:rPr lang="ko-KR" altLang="en-US" b="0" dirty="0"/>
              <a:t>파일</a:t>
            </a:r>
            <a:r>
              <a:rPr lang="en-US" altLang="ko-KR" b="0" dirty="0"/>
              <a:t>)</a:t>
            </a:r>
          </a:p>
          <a:p>
            <a:pPr marL="180000" indent="-180000">
              <a:buFont typeface="Arial" panose="020B0604020202020204" pitchFamily="34" charset="0"/>
              <a:buChar char="•"/>
            </a:pPr>
            <a:r>
              <a:rPr lang="ko-KR" altLang="en-US" b="0" dirty="0"/>
              <a:t>데이터의 </a:t>
            </a:r>
            <a:r>
              <a:rPr lang="ko-KR" altLang="en-US" b="0" dirty="0" err="1"/>
              <a:t>목표값</a:t>
            </a:r>
            <a:r>
              <a:rPr lang="ko-KR" altLang="en-US" b="0" dirty="0"/>
              <a:t> 컬럼명을 다시 </a:t>
            </a:r>
            <a:r>
              <a:rPr lang="ko-KR" altLang="en-US" b="0" dirty="0" err="1"/>
              <a:t>실제값으로</a:t>
            </a:r>
            <a:r>
              <a:rPr lang="ko-KR" altLang="en-US" b="0" dirty="0"/>
              <a:t> 변경 및 환경모델을 적용하여 </a:t>
            </a:r>
            <a:r>
              <a:rPr lang="en-US" altLang="ko-KR" b="0" dirty="0"/>
              <a:t>DDPG </a:t>
            </a:r>
            <a:r>
              <a:rPr lang="ko-KR" altLang="en-US" b="0" dirty="0"/>
              <a:t>적용 완료</a:t>
            </a:r>
            <a:r>
              <a:rPr lang="en-US" altLang="ko-KR" b="0" dirty="0"/>
              <a:t>.</a:t>
            </a:r>
          </a:p>
          <a:p>
            <a:pPr marL="180000" indent="-180000">
              <a:buFont typeface="Arial" panose="020B0604020202020204" pitchFamily="34" charset="0"/>
              <a:buChar char="•"/>
            </a:pPr>
            <a:r>
              <a:rPr lang="ko-KR" altLang="en-US" b="0" dirty="0"/>
              <a:t>환경모델에 </a:t>
            </a:r>
            <a:r>
              <a:rPr lang="en-US" altLang="ko-KR" b="0" dirty="0"/>
              <a:t>state transition</a:t>
            </a:r>
            <a:r>
              <a:rPr lang="ko-KR" altLang="en-US" b="0" dirty="0"/>
              <a:t>이 포함되지 않았으므로 잘 작동되고 있다고 볼 수는 없음</a:t>
            </a:r>
            <a:r>
              <a:rPr lang="en-US" altLang="ko-KR" b="0" dirty="0"/>
              <a:t>. </a:t>
            </a:r>
            <a:r>
              <a:rPr lang="ko-KR" altLang="en-US" b="0" dirty="0"/>
              <a:t>하지만 일단 해당 프로그램이 돌아가는 것을 확인함</a:t>
            </a:r>
            <a:r>
              <a:rPr lang="en-US" altLang="ko-KR" b="0" dirty="0"/>
              <a:t>.</a:t>
            </a:r>
          </a:p>
          <a:p>
            <a:pPr marL="180000" indent="-180000">
              <a:buFont typeface="Arial" panose="020B0604020202020204" pitchFamily="34" charset="0"/>
              <a:buChar char="•"/>
            </a:pPr>
            <a:r>
              <a:rPr lang="en-US" altLang="ko-KR" b="0" dirty="0"/>
              <a:t>D:\sjkim\westpower\ECM</a:t>
            </a:r>
            <a:r>
              <a:rPr lang="ko-KR" altLang="en-US" b="0" dirty="0"/>
              <a:t>으로</a:t>
            </a:r>
            <a:r>
              <a:rPr lang="en-US" altLang="ko-KR" b="0" dirty="0"/>
              <a:t>_DDPG_</a:t>
            </a:r>
            <a:r>
              <a:rPr lang="ko-KR" altLang="en-US" b="0" dirty="0"/>
              <a:t>실험</a:t>
            </a:r>
            <a:r>
              <a:rPr lang="en-US" altLang="ko-KR" b="0" dirty="0"/>
              <a:t>\</a:t>
            </a:r>
            <a:r>
              <a:rPr lang="ko-KR" altLang="en-US" b="0" dirty="0"/>
              <a:t>실험</a:t>
            </a:r>
            <a:r>
              <a:rPr lang="en-US" altLang="ko-KR" b="0" dirty="0"/>
              <a:t>2.ecm</a:t>
            </a:r>
          </a:p>
          <a:p>
            <a:br>
              <a:rPr lang="ko-KR" altLang="en-US" b="0" dirty="0"/>
            </a:br>
            <a:endParaRPr kumimoji="0" lang="en-US" altLang="ko-KR" b="0" dirty="0">
              <a:latin typeface="+mn-ea"/>
            </a:endParaRPr>
          </a:p>
        </p:txBody>
      </p:sp>
      <p:pic>
        <p:nvPicPr>
          <p:cNvPr id="8" name="그림 7">
            <a:extLst>
              <a:ext uri="{FF2B5EF4-FFF2-40B4-BE49-F238E27FC236}">
                <a16:creationId xmlns:a16="http://schemas.microsoft.com/office/drawing/2014/main" id="{6340F949-BCCF-660F-633C-638B53B54ED1}"/>
              </a:ext>
            </a:extLst>
          </p:cNvPr>
          <p:cNvPicPr>
            <a:picLocks noChangeAspect="1"/>
          </p:cNvPicPr>
          <p:nvPr/>
        </p:nvPicPr>
        <p:blipFill>
          <a:blip r:embed="rId3"/>
          <a:stretch>
            <a:fillRect/>
          </a:stretch>
        </p:blipFill>
        <p:spPr>
          <a:xfrm>
            <a:off x="487754" y="3239077"/>
            <a:ext cx="3186627" cy="1138883"/>
          </a:xfrm>
          <a:prstGeom prst="rect">
            <a:avLst/>
          </a:prstGeom>
        </p:spPr>
      </p:pic>
      <p:pic>
        <p:nvPicPr>
          <p:cNvPr id="11" name="그림 10">
            <a:extLst>
              <a:ext uri="{FF2B5EF4-FFF2-40B4-BE49-F238E27FC236}">
                <a16:creationId xmlns:a16="http://schemas.microsoft.com/office/drawing/2014/main" id="{52EECAE1-4B52-583E-8C7F-1E87CA9C0AD9}"/>
              </a:ext>
            </a:extLst>
          </p:cNvPr>
          <p:cNvPicPr>
            <a:picLocks noChangeAspect="1"/>
          </p:cNvPicPr>
          <p:nvPr/>
        </p:nvPicPr>
        <p:blipFill>
          <a:blip r:embed="rId4"/>
          <a:stretch>
            <a:fillRect/>
          </a:stretch>
        </p:blipFill>
        <p:spPr>
          <a:xfrm>
            <a:off x="654206" y="4346514"/>
            <a:ext cx="2853725" cy="2173999"/>
          </a:xfrm>
          <a:prstGeom prst="rect">
            <a:avLst/>
          </a:prstGeom>
        </p:spPr>
      </p:pic>
      <p:pic>
        <p:nvPicPr>
          <p:cNvPr id="13" name="그림 12">
            <a:extLst>
              <a:ext uri="{FF2B5EF4-FFF2-40B4-BE49-F238E27FC236}">
                <a16:creationId xmlns:a16="http://schemas.microsoft.com/office/drawing/2014/main" id="{95795F92-2C51-B4FF-6A4E-9A5362E50DA5}"/>
              </a:ext>
            </a:extLst>
          </p:cNvPr>
          <p:cNvPicPr>
            <a:picLocks noChangeAspect="1"/>
          </p:cNvPicPr>
          <p:nvPr/>
        </p:nvPicPr>
        <p:blipFill>
          <a:blip r:embed="rId5"/>
          <a:stretch>
            <a:fillRect/>
          </a:stretch>
        </p:blipFill>
        <p:spPr>
          <a:xfrm>
            <a:off x="3760153" y="3229406"/>
            <a:ext cx="5918437" cy="2922896"/>
          </a:xfrm>
          <a:prstGeom prst="rect">
            <a:avLst/>
          </a:prstGeom>
        </p:spPr>
      </p:pic>
    </p:spTree>
    <p:extLst>
      <p:ext uri="{BB962C8B-B14F-4D97-AF65-F5344CB8AC3E}">
        <p14:creationId xmlns:p14="http://schemas.microsoft.com/office/powerpoint/2010/main" val="15991507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AB8AC8-DED4-DA07-A1F4-88144C686714}"/>
            </a:ext>
          </a:extLst>
        </p:cNvPr>
        <p:cNvGrpSpPr/>
        <p:nvPr/>
      </p:nvGrpSpPr>
      <p:grpSpPr>
        <a:xfrm>
          <a:off x="0" y="0"/>
          <a:ext cx="0" cy="0"/>
          <a:chOff x="0" y="0"/>
          <a:chExt cx="0" cy="0"/>
        </a:xfrm>
      </p:grpSpPr>
      <p:sp>
        <p:nvSpPr>
          <p:cNvPr id="5" name="텍스트 개체 틀 4">
            <a:extLst>
              <a:ext uri="{FF2B5EF4-FFF2-40B4-BE49-F238E27FC236}">
                <a16:creationId xmlns:a16="http://schemas.microsoft.com/office/drawing/2014/main" id="{DD13F2FF-95FA-ACD6-3B9F-9E705AB491B9}"/>
              </a:ext>
            </a:extLst>
          </p:cNvPr>
          <p:cNvSpPr>
            <a:spLocks noGrp="1"/>
          </p:cNvSpPr>
          <p:nvPr>
            <p:ph type="body" sz="quarter" idx="10"/>
          </p:nvPr>
        </p:nvSpPr>
        <p:spPr/>
        <p:txBody>
          <a:bodyPr/>
          <a:lstStyle/>
          <a:p>
            <a:pPr marL="0" indent="0">
              <a:buNone/>
            </a:pPr>
            <a:r>
              <a:rPr lang="ko-KR" altLang="en-US" dirty="0"/>
              <a:t>현재 </a:t>
            </a:r>
            <a:r>
              <a:rPr lang="en-US" altLang="ko-KR" dirty="0" err="1"/>
              <a:t>ECMiner</a:t>
            </a:r>
            <a:r>
              <a:rPr lang="ko-KR" altLang="en-US" dirty="0"/>
              <a:t>에 탑재되어 있는 </a:t>
            </a:r>
            <a:r>
              <a:rPr lang="en-US" altLang="ko-KR" dirty="0"/>
              <a:t>DDPG </a:t>
            </a:r>
            <a:r>
              <a:rPr lang="ko-KR" altLang="en-US" dirty="0"/>
              <a:t>기능 테스트</a:t>
            </a:r>
          </a:p>
        </p:txBody>
      </p:sp>
      <p:sp>
        <p:nvSpPr>
          <p:cNvPr id="4" name="제목 3">
            <a:extLst>
              <a:ext uri="{FF2B5EF4-FFF2-40B4-BE49-F238E27FC236}">
                <a16:creationId xmlns:a16="http://schemas.microsoft.com/office/drawing/2014/main" id="{8CF4C96F-6A27-B674-452F-2E3A73AA842F}"/>
              </a:ext>
            </a:extLst>
          </p:cNvPr>
          <p:cNvSpPr>
            <a:spLocks noGrp="1"/>
          </p:cNvSpPr>
          <p:nvPr>
            <p:ph type="title"/>
          </p:nvPr>
        </p:nvSpPr>
        <p:spPr>
          <a:xfrm>
            <a:off x="200472" y="76562"/>
            <a:ext cx="8543925" cy="400110"/>
          </a:xfrm>
        </p:spPr>
        <p:txBody>
          <a:bodyPr/>
          <a:lstStyle/>
          <a:p>
            <a:r>
              <a:rPr lang="en-US" altLang="ko-KR" dirty="0"/>
              <a:t>2025. 08. 12 </a:t>
            </a:r>
            <a:r>
              <a:rPr lang="ko-KR" altLang="en-US" dirty="0"/>
              <a:t>화 </a:t>
            </a:r>
            <a:r>
              <a:rPr lang="en-US" altLang="ko-KR" dirty="0"/>
              <a:t>|</a:t>
            </a:r>
            <a:r>
              <a:rPr lang="ko-KR" altLang="en-US" dirty="0"/>
              <a:t> </a:t>
            </a:r>
            <a:r>
              <a:rPr lang="en-US" altLang="ko-KR" dirty="0"/>
              <a:t>ECM</a:t>
            </a:r>
            <a:r>
              <a:rPr lang="ko-KR" altLang="en-US" dirty="0"/>
              <a:t>으로 </a:t>
            </a:r>
            <a:r>
              <a:rPr lang="en-US" altLang="ko-KR" dirty="0"/>
              <a:t>DDPG </a:t>
            </a:r>
            <a:r>
              <a:rPr lang="ko-KR" altLang="en-US" dirty="0"/>
              <a:t>실행</a:t>
            </a:r>
          </a:p>
        </p:txBody>
      </p:sp>
      <p:sp>
        <p:nvSpPr>
          <p:cNvPr id="7" name="텍스트 개체 틀 6">
            <a:extLst>
              <a:ext uri="{FF2B5EF4-FFF2-40B4-BE49-F238E27FC236}">
                <a16:creationId xmlns:a16="http://schemas.microsoft.com/office/drawing/2014/main" id="{619D025A-DAC2-6B1F-AE16-E1D056E9CA48}"/>
              </a:ext>
            </a:extLst>
          </p:cNvPr>
          <p:cNvSpPr>
            <a:spLocks noGrp="1"/>
          </p:cNvSpPr>
          <p:nvPr>
            <p:ph type="body" sz="quarter" idx="12"/>
          </p:nvPr>
        </p:nvSpPr>
        <p:spPr/>
        <p:txBody>
          <a:bodyPr/>
          <a:lstStyle/>
          <a:p>
            <a:r>
              <a:rPr lang="ko-KR" altLang="en-US" dirty="0"/>
              <a:t>서부발전</a:t>
            </a:r>
          </a:p>
        </p:txBody>
      </p:sp>
      <p:sp>
        <p:nvSpPr>
          <p:cNvPr id="10" name="텍스트 개체 틀 5">
            <a:extLst>
              <a:ext uri="{FF2B5EF4-FFF2-40B4-BE49-F238E27FC236}">
                <a16:creationId xmlns:a16="http://schemas.microsoft.com/office/drawing/2014/main" id="{14A7C1F5-A969-D7C9-8ED5-8DAD07E0A117}"/>
              </a:ext>
            </a:extLst>
          </p:cNvPr>
          <p:cNvSpPr txBox="1">
            <a:spLocks/>
          </p:cNvSpPr>
          <p:nvPr/>
        </p:nvSpPr>
        <p:spPr>
          <a:xfrm>
            <a:off x="200470" y="973705"/>
            <a:ext cx="9432480" cy="1895202"/>
          </a:xfrm>
          <a:prstGeom prst="rect">
            <a:avLst/>
          </a:prstGeom>
        </p:spPr>
        <p:txBody>
          <a:bodyPr lIns="72000" tIns="36000"/>
          <a:lstStyle>
            <a:lvl1pPr marL="0" indent="0" algn="l" rtl="0" eaLnBrk="0" fontAlgn="base" latinLnBrk="0" hangingPunct="0">
              <a:lnSpc>
                <a:spcPct val="100000"/>
              </a:lnSpc>
              <a:spcBef>
                <a:spcPts val="0"/>
              </a:spcBef>
              <a:spcAft>
                <a:spcPct val="0"/>
              </a:spcAft>
              <a:buFont typeface="Arial" charset="0"/>
              <a:buNone/>
              <a:defRPr sz="1400" kern="1200">
                <a:solidFill>
                  <a:schemeClr val="tx1"/>
                </a:solidFill>
                <a:latin typeface="+mn-lt"/>
                <a:ea typeface="+mn-ea"/>
                <a:cs typeface="+mn-cs"/>
              </a:defRPr>
            </a:lvl1pPr>
            <a:lvl2pPr marL="742950" indent="-285750" algn="l" rtl="0" eaLnBrk="0" fontAlgn="base" latinLnBrk="1"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latinLnBrk="1"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latinLnBrk="1"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latinLnBrk="1"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180000" indent="-180000">
              <a:buFont typeface="Arial" panose="020B0604020202020204" pitchFamily="34" charset="0"/>
              <a:buChar char="•"/>
            </a:pPr>
            <a:r>
              <a:rPr kumimoji="0" lang="ko-KR" altLang="en-US" b="0" dirty="0" err="1">
                <a:latin typeface="+mn-ea"/>
              </a:rPr>
              <a:t>타겟변수</a:t>
            </a:r>
            <a:r>
              <a:rPr kumimoji="0" lang="en-US" altLang="ko-KR" b="0" dirty="0">
                <a:latin typeface="+mn-ea"/>
              </a:rPr>
              <a:t>(</a:t>
            </a:r>
            <a:r>
              <a:rPr kumimoji="0" lang="ko-KR" altLang="en-US" b="0" dirty="0">
                <a:latin typeface="+mn-ea"/>
              </a:rPr>
              <a:t>가스터빈 후단 질소산화물 농도</a:t>
            </a:r>
            <a:r>
              <a:rPr kumimoji="0" lang="en-US" altLang="ko-KR" b="0" dirty="0">
                <a:latin typeface="+mn-ea"/>
              </a:rPr>
              <a:t>)</a:t>
            </a:r>
            <a:r>
              <a:rPr kumimoji="0" lang="ko-KR" altLang="en-US" b="0" dirty="0">
                <a:latin typeface="+mn-ea"/>
              </a:rPr>
              <a:t>의 </a:t>
            </a:r>
            <a:r>
              <a:rPr kumimoji="0" lang="ko-KR" altLang="en-US" b="0" dirty="0" err="1">
                <a:latin typeface="+mn-ea"/>
              </a:rPr>
              <a:t>실제값은</a:t>
            </a:r>
            <a:r>
              <a:rPr kumimoji="0" lang="ko-KR" altLang="en-US" b="0" dirty="0">
                <a:latin typeface="+mn-ea"/>
              </a:rPr>
              <a:t> 해당 </a:t>
            </a:r>
            <a:r>
              <a:rPr kumimoji="0" lang="ko-KR" altLang="en-US" b="0" dirty="0" err="1">
                <a:latin typeface="+mn-ea"/>
              </a:rPr>
              <a:t>타겟변수를</a:t>
            </a:r>
            <a:r>
              <a:rPr kumimoji="0" lang="ko-KR" altLang="en-US" b="0" dirty="0">
                <a:latin typeface="+mn-ea"/>
              </a:rPr>
              <a:t> 그대로 사용하였고</a:t>
            </a:r>
            <a:r>
              <a:rPr kumimoji="0" lang="en-US" altLang="ko-KR" b="0" dirty="0">
                <a:latin typeface="+mn-ea"/>
              </a:rPr>
              <a:t>, </a:t>
            </a:r>
            <a:r>
              <a:rPr kumimoji="0" lang="ko-KR" altLang="en-US" b="0" dirty="0" err="1">
                <a:latin typeface="+mn-ea"/>
              </a:rPr>
              <a:t>타겟변수의</a:t>
            </a:r>
            <a:r>
              <a:rPr kumimoji="0" lang="ko-KR" altLang="en-US" b="0" dirty="0">
                <a:latin typeface="+mn-ea"/>
              </a:rPr>
              <a:t> </a:t>
            </a:r>
            <a:r>
              <a:rPr kumimoji="0" lang="ko-KR" altLang="en-US" b="0" dirty="0" err="1">
                <a:latin typeface="+mn-ea"/>
              </a:rPr>
              <a:t>목표값은</a:t>
            </a:r>
            <a:r>
              <a:rPr kumimoji="0" lang="ko-KR" altLang="en-US" b="0" dirty="0">
                <a:latin typeface="+mn-ea"/>
              </a:rPr>
              <a:t> </a:t>
            </a:r>
            <a:r>
              <a:rPr kumimoji="0" lang="ko-KR" altLang="en-US" b="0" dirty="0" err="1">
                <a:latin typeface="+mn-ea"/>
              </a:rPr>
              <a:t>타겟변수에서</a:t>
            </a:r>
            <a:r>
              <a:rPr kumimoji="0" lang="ko-KR" altLang="en-US" b="0" dirty="0">
                <a:latin typeface="+mn-ea"/>
              </a:rPr>
              <a:t> </a:t>
            </a:r>
            <a:r>
              <a:rPr kumimoji="0" lang="en-US" altLang="ko-KR" b="0" dirty="0">
                <a:latin typeface="+mn-ea"/>
              </a:rPr>
              <a:t>20</a:t>
            </a:r>
            <a:r>
              <a:rPr kumimoji="0" lang="ko-KR" altLang="en-US" b="0" dirty="0">
                <a:latin typeface="+mn-ea"/>
              </a:rPr>
              <a:t>을 뺀 값으로 지정하였음</a:t>
            </a:r>
            <a:r>
              <a:rPr kumimoji="0" lang="en-US" altLang="ko-KR" b="0" dirty="0">
                <a:latin typeface="+mn-ea"/>
              </a:rPr>
              <a:t>.</a:t>
            </a:r>
          </a:p>
          <a:p>
            <a:pPr marL="180000" indent="-180000">
              <a:buFont typeface="Arial" panose="020B0604020202020204" pitchFamily="34" charset="0"/>
              <a:buChar char="•"/>
            </a:pPr>
            <a:r>
              <a:rPr kumimoji="0" lang="ko-KR" altLang="en-US" b="0" dirty="0">
                <a:latin typeface="+mn-ea"/>
              </a:rPr>
              <a:t>결과로 나타나는 스프레드시트에서 </a:t>
            </a:r>
            <a:r>
              <a:rPr kumimoji="0" lang="en-US" altLang="ko-KR" b="0" dirty="0">
                <a:latin typeface="+mn-ea"/>
              </a:rPr>
              <a:t>‘</a:t>
            </a:r>
            <a:r>
              <a:rPr kumimoji="0" lang="ko-KR" altLang="en-US" b="0" dirty="0">
                <a:latin typeface="+mn-ea"/>
              </a:rPr>
              <a:t>제어변수 </a:t>
            </a:r>
            <a:r>
              <a:rPr kumimoji="0" lang="ko-KR" altLang="en-US" b="0" dirty="0" err="1">
                <a:latin typeface="+mn-ea"/>
              </a:rPr>
              <a:t>추천량</a:t>
            </a:r>
            <a:r>
              <a:rPr kumimoji="0" lang="en-US" altLang="ko-KR" b="0" dirty="0">
                <a:latin typeface="+mn-ea"/>
              </a:rPr>
              <a:t>1’, ‘</a:t>
            </a:r>
            <a:r>
              <a:rPr kumimoji="0" lang="ko-KR" altLang="en-US" b="0" dirty="0">
                <a:latin typeface="+mn-ea"/>
              </a:rPr>
              <a:t>예측 종속변수</a:t>
            </a:r>
            <a:r>
              <a:rPr kumimoji="0" lang="en-US" altLang="ko-KR" b="0" dirty="0">
                <a:latin typeface="+mn-ea"/>
              </a:rPr>
              <a:t>’</a:t>
            </a:r>
            <a:r>
              <a:rPr kumimoji="0" lang="ko-KR" altLang="en-US" b="0" dirty="0">
                <a:latin typeface="+mn-ea"/>
              </a:rPr>
              <a:t>와 같은 컬럼이 생성되었음</a:t>
            </a:r>
            <a:r>
              <a:rPr kumimoji="0" lang="en-US" altLang="ko-KR" b="0" dirty="0">
                <a:latin typeface="+mn-ea"/>
              </a:rPr>
              <a:t>. </a:t>
            </a:r>
            <a:r>
              <a:rPr kumimoji="0" lang="ko-KR" altLang="en-US" b="0" dirty="0">
                <a:latin typeface="+mn-ea"/>
              </a:rPr>
              <a:t>하지만 이것들의 의미를 아직 파악하지 못함</a:t>
            </a:r>
            <a:r>
              <a:rPr kumimoji="0" lang="en-US" altLang="ko-KR" b="0" dirty="0">
                <a:latin typeface="+mn-ea"/>
              </a:rPr>
              <a:t>. </a:t>
            </a:r>
            <a:r>
              <a:rPr kumimoji="0" lang="ko-KR" altLang="en-US" b="0" dirty="0">
                <a:latin typeface="+mn-ea"/>
              </a:rPr>
              <a:t>→ </a:t>
            </a:r>
            <a:r>
              <a:rPr kumimoji="0" lang="ko-KR" altLang="en-US" b="0" dirty="0" err="1">
                <a:latin typeface="+mn-ea"/>
              </a:rPr>
              <a:t>공보름</a:t>
            </a:r>
            <a:r>
              <a:rPr kumimoji="0" lang="ko-KR" altLang="en-US" b="0" dirty="0">
                <a:latin typeface="+mn-ea"/>
              </a:rPr>
              <a:t> 주임님께 다시 문의 요청 필요</a:t>
            </a:r>
            <a:endParaRPr kumimoji="0" lang="en-US" altLang="ko-KR" b="0" dirty="0">
              <a:latin typeface="+mn-ea"/>
            </a:endParaRPr>
          </a:p>
          <a:p>
            <a:pPr marL="180000" indent="-180000">
              <a:buFont typeface="Arial" panose="020B0604020202020204" pitchFamily="34" charset="0"/>
              <a:buChar char="•"/>
            </a:pPr>
            <a:endParaRPr kumimoji="0" lang="en-US" altLang="ko-KR" b="0" dirty="0">
              <a:latin typeface="+mn-ea"/>
            </a:endParaRPr>
          </a:p>
        </p:txBody>
      </p:sp>
      <p:pic>
        <p:nvPicPr>
          <p:cNvPr id="14" name="그림 13">
            <a:extLst>
              <a:ext uri="{FF2B5EF4-FFF2-40B4-BE49-F238E27FC236}">
                <a16:creationId xmlns:a16="http://schemas.microsoft.com/office/drawing/2014/main" id="{D7A5FF98-922F-038E-9515-1B521205C038}"/>
              </a:ext>
            </a:extLst>
          </p:cNvPr>
          <p:cNvPicPr>
            <a:picLocks noChangeAspect="1"/>
          </p:cNvPicPr>
          <p:nvPr/>
        </p:nvPicPr>
        <p:blipFill>
          <a:blip r:embed="rId3"/>
          <a:stretch>
            <a:fillRect/>
          </a:stretch>
        </p:blipFill>
        <p:spPr>
          <a:xfrm>
            <a:off x="501214" y="1996402"/>
            <a:ext cx="7942439" cy="4205188"/>
          </a:xfrm>
          <a:prstGeom prst="rect">
            <a:avLst/>
          </a:prstGeom>
        </p:spPr>
      </p:pic>
    </p:spTree>
    <p:extLst>
      <p:ext uri="{BB962C8B-B14F-4D97-AF65-F5344CB8AC3E}">
        <p14:creationId xmlns:p14="http://schemas.microsoft.com/office/powerpoint/2010/main" val="27370306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FF3E87-83F9-C372-5510-A7FAA863F902}"/>
            </a:ext>
          </a:extLst>
        </p:cNvPr>
        <p:cNvGrpSpPr/>
        <p:nvPr/>
      </p:nvGrpSpPr>
      <p:grpSpPr>
        <a:xfrm>
          <a:off x="0" y="0"/>
          <a:ext cx="0" cy="0"/>
          <a:chOff x="0" y="0"/>
          <a:chExt cx="0" cy="0"/>
        </a:xfrm>
      </p:grpSpPr>
      <p:sp>
        <p:nvSpPr>
          <p:cNvPr id="5" name="텍스트 개체 틀 4">
            <a:extLst>
              <a:ext uri="{FF2B5EF4-FFF2-40B4-BE49-F238E27FC236}">
                <a16:creationId xmlns:a16="http://schemas.microsoft.com/office/drawing/2014/main" id="{63CB5BA5-D7B9-92EC-3EA4-A960EA9E36DE}"/>
              </a:ext>
            </a:extLst>
          </p:cNvPr>
          <p:cNvSpPr>
            <a:spLocks noGrp="1"/>
          </p:cNvSpPr>
          <p:nvPr>
            <p:ph type="body" sz="quarter" idx="10"/>
          </p:nvPr>
        </p:nvSpPr>
        <p:spPr/>
        <p:txBody>
          <a:bodyPr/>
          <a:lstStyle/>
          <a:p>
            <a:pPr marL="0" indent="0">
              <a:buNone/>
            </a:pPr>
            <a:r>
              <a:rPr lang="en-US" altLang="ko-KR" dirty="0"/>
              <a:t>MDP : (Finite) Markov Decision Process</a:t>
            </a:r>
            <a:endParaRPr lang="ko-KR" altLang="en-US" dirty="0"/>
          </a:p>
        </p:txBody>
      </p:sp>
      <mc:AlternateContent xmlns:mc="http://schemas.openxmlformats.org/markup-compatibility/2006" xmlns:a14="http://schemas.microsoft.com/office/drawing/2010/main">
        <mc:Choice Requires="a14">
          <p:sp>
            <p:nvSpPr>
              <p:cNvPr id="6" name="텍스트 개체 틀 5">
                <a:extLst>
                  <a:ext uri="{FF2B5EF4-FFF2-40B4-BE49-F238E27FC236}">
                    <a16:creationId xmlns:a16="http://schemas.microsoft.com/office/drawing/2014/main" id="{6957E4A4-EE93-8BD1-E683-DDD54A197AFA}"/>
                  </a:ext>
                </a:extLst>
              </p:cNvPr>
              <p:cNvSpPr>
                <a:spLocks noGrp="1"/>
              </p:cNvSpPr>
              <p:nvPr>
                <p:ph type="body" sz="quarter" idx="11"/>
              </p:nvPr>
            </p:nvSpPr>
            <p:spPr>
              <a:xfrm>
                <a:off x="200471" y="1174874"/>
                <a:ext cx="7419084" cy="5356489"/>
              </a:xfrm>
            </p:spPr>
            <p:txBody>
              <a:bodyPr/>
              <a:lstStyle/>
              <a:p>
                <a:pPr marL="180000" indent="-180000">
                  <a:lnSpc>
                    <a:spcPct val="150000"/>
                  </a:lnSpc>
                  <a:buFont typeface="Arial" panose="020B0604020202020204" pitchFamily="34" charset="0"/>
                  <a:buChar char="•"/>
                </a:pPr>
                <a:r>
                  <a:rPr lang="ko-KR" altLang="en-US" dirty="0">
                    <a:latin typeface="+mn-ea"/>
                  </a:rPr>
                  <a:t>에이전트</a:t>
                </a:r>
                <a:r>
                  <a:rPr lang="en-US" altLang="ko-KR" dirty="0">
                    <a:latin typeface="+mn-ea"/>
                  </a:rPr>
                  <a:t>(agent) : </a:t>
                </a:r>
                <a:r>
                  <a:rPr lang="ko-KR" altLang="en-US" dirty="0">
                    <a:latin typeface="+mn-ea"/>
                  </a:rPr>
                  <a:t>환경 속에서 행동을 하는 주체</a:t>
                </a:r>
                <a:r>
                  <a:rPr lang="en-US" altLang="ko-KR" dirty="0">
                    <a:latin typeface="+mn-ea"/>
                  </a:rPr>
                  <a:t>.</a:t>
                </a:r>
              </a:p>
              <a:p>
                <a:pPr marL="180000" indent="-180000">
                  <a:lnSpc>
                    <a:spcPct val="150000"/>
                  </a:lnSpc>
                  <a:buFont typeface="Arial" panose="020B0604020202020204" pitchFamily="34" charset="0"/>
                  <a:buChar char="•"/>
                </a:pPr>
                <a:r>
                  <a:rPr lang="ko-KR" altLang="en-US" dirty="0">
                    <a:latin typeface="+mn-ea"/>
                  </a:rPr>
                  <a:t>환경</a:t>
                </a:r>
                <a:r>
                  <a:rPr lang="en-US" altLang="ko-KR" dirty="0">
                    <a:latin typeface="+mn-ea"/>
                  </a:rPr>
                  <a:t>(environment) : agent</a:t>
                </a:r>
                <a:r>
                  <a:rPr lang="ko-KR" altLang="en-US" dirty="0">
                    <a:latin typeface="+mn-ea"/>
                  </a:rPr>
                  <a:t>를 둘러싸고 있는 주변환경</a:t>
                </a:r>
                <a:endParaRPr lang="en-US" altLang="ko-KR" dirty="0">
                  <a:latin typeface="+mn-ea"/>
                </a:endParaRPr>
              </a:p>
              <a:p>
                <a:pPr marL="180000" indent="-180000">
                  <a:lnSpc>
                    <a:spcPct val="150000"/>
                  </a:lnSpc>
                  <a:buFont typeface="Arial" panose="020B0604020202020204" pitchFamily="34" charset="0"/>
                  <a:buChar char="•"/>
                </a:pPr>
                <a:r>
                  <a:rPr lang="ko-KR" altLang="en-US" dirty="0">
                    <a:latin typeface="+mn-ea"/>
                  </a:rPr>
                  <a:t>상태</a:t>
                </a:r>
                <a:r>
                  <a:rPr lang="en-US" altLang="ko-KR" dirty="0">
                    <a:latin typeface="+mn-ea"/>
                  </a:rPr>
                  <a:t>(state, </a:t>
                </a:r>
                <a14:m>
                  <m:oMath xmlns:m="http://schemas.openxmlformats.org/officeDocument/2006/math">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𝑠</m:t>
                        </m:r>
                      </m:e>
                      <m:sub>
                        <m:r>
                          <a:rPr lang="en-US" altLang="ko-KR" b="0" i="1" smtClean="0">
                            <a:latin typeface="Cambria Math" panose="02040503050406030204" pitchFamily="18" charset="0"/>
                          </a:rPr>
                          <m:t>𝑡</m:t>
                        </m:r>
                      </m:sub>
                    </m:sSub>
                  </m:oMath>
                </a14:m>
                <a:r>
                  <a:rPr lang="en-US" altLang="ko-KR" dirty="0">
                    <a:latin typeface="+mn-ea"/>
                  </a:rPr>
                  <a:t>) : </a:t>
                </a:r>
                <a:r>
                  <a:rPr lang="ko-KR" altLang="en-US" dirty="0">
                    <a:latin typeface="+mn-ea"/>
                  </a:rPr>
                  <a:t>환경과</a:t>
                </a:r>
                <a:r>
                  <a:rPr lang="en-US" altLang="ko-KR" dirty="0">
                    <a:latin typeface="+mn-ea"/>
                  </a:rPr>
                  <a:t> </a:t>
                </a:r>
                <a:r>
                  <a:rPr lang="ko-KR" altLang="en-US" dirty="0">
                    <a:latin typeface="+mn-ea"/>
                  </a:rPr>
                  <a:t>에이전트의 상태</a:t>
                </a:r>
                <a:endParaRPr lang="en-US" altLang="ko-KR" dirty="0">
                  <a:latin typeface="+mn-ea"/>
                </a:endParaRPr>
              </a:p>
              <a:p>
                <a:pPr marL="180000" indent="-180000">
                  <a:lnSpc>
                    <a:spcPct val="150000"/>
                  </a:lnSpc>
                  <a:buFont typeface="Arial" panose="020B0604020202020204" pitchFamily="34" charset="0"/>
                  <a:buChar char="•"/>
                </a:pPr>
                <a:r>
                  <a:rPr lang="ko-KR" altLang="en-US" dirty="0">
                    <a:latin typeface="+mn-ea"/>
                  </a:rPr>
                  <a:t>행동</a:t>
                </a:r>
                <a:r>
                  <a:rPr lang="en-US" altLang="ko-KR" dirty="0">
                    <a:latin typeface="+mn-ea"/>
                  </a:rPr>
                  <a:t>(action, </a:t>
                </a:r>
                <a14:m>
                  <m:oMath xmlns:m="http://schemas.openxmlformats.org/officeDocument/2006/math">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𝑎</m:t>
                        </m:r>
                      </m:e>
                      <m:sub>
                        <m:r>
                          <a:rPr lang="en-US" altLang="ko-KR" b="0" i="1" smtClean="0">
                            <a:latin typeface="Cambria Math" panose="02040503050406030204" pitchFamily="18" charset="0"/>
                          </a:rPr>
                          <m:t>𝑡</m:t>
                        </m:r>
                      </m:sub>
                    </m:sSub>
                  </m:oMath>
                </a14:m>
                <a:r>
                  <a:rPr lang="en-US" altLang="ko-KR" dirty="0">
                    <a:latin typeface="+mn-ea"/>
                  </a:rPr>
                  <a:t>) : </a:t>
                </a:r>
                <a:r>
                  <a:rPr lang="ko-KR" altLang="en-US" dirty="0">
                    <a:latin typeface="+mn-ea"/>
                  </a:rPr>
                  <a:t>에이전트가 취하는 행동</a:t>
                </a:r>
                <a:endParaRPr lang="en-US" altLang="ko-KR" dirty="0">
                  <a:latin typeface="+mn-ea"/>
                </a:endParaRPr>
              </a:p>
              <a:p>
                <a:pPr marL="180000" indent="-180000">
                  <a:lnSpc>
                    <a:spcPct val="150000"/>
                  </a:lnSpc>
                  <a:buFont typeface="Arial" panose="020B0604020202020204" pitchFamily="34" charset="0"/>
                  <a:buChar char="•"/>
                </a:pPr>
                <a:r>
                  <a:rPr lang="ko-KR" altLang="en-US" dirty="0">
                    <a:latin typeface="+mn-ea"/>
                  </a:rPr>
                  <a:t>상태 전이 확률</a:t>
                </a:r>
                <a:r>
                  <a:rPr lang="en-US" altLang="ko-KR" dirty="0">
                    <a:latin typeface="+mn-ea"/>
                  </a:rPr>
                  <a:t>(state transition probability)</a:t>
                </a:r>
              </a:p>
              <a:p>
                <a:pPr marL="180000" indent="-180000">
                  <a:lnSpc>
                    <a:spcPct val="150000"/>
                  </a:lnSpc>
                  <a:buFont typeface="Arial" panose="020B0604020202020204" pitchFamily="34" charset="0"/>
                  <a:buChar char="•"/>
                </a:pPr>
                <a:endParaRPr lang="en-US" altLang="ko-KR" dirty="0">
                  <a:latin typeface="+mn-ea"/>
                </a:endParaRPr>
              </a:p>
              <a:p>
                <a:pPr marL="180000" indent="-180000">
                  <a:lnSpc>
                    <a:spcPct val="150000"/>
                  </a:lnSpc>
                  <a:buFont typeface="Arial" panose="020B0604020202020204" pitchFamily="34" charset="0"/>
                  <a:buChar char="•"/>
                </a:pPr>
                <a:endParaRPr lang="en-US" altLang="ko-KR" dirty="0">
                  <a:latin typeface="+mn-ea"/>
                </a:endParaRPr>
              </a:p>
              <a:p>
                <a:pPr marL="180000" indent="-180000">
                  <a:lnSpc>
                    <a:spcPct val="150000"/>
                  </a:lnSpc>
                  <a:buFont typeface="Arial" panose="020B0604020202020204" pitchFamily="34" charset="0"/>
                  <a:buChar char="•"/>
                </a:pPr>
                <a:r>
                  <a:rPr lang="ko-KR" altLang="en-US" dirty="0">
                    <a:latin typeface="+mn-ea"/>
                  </a:rPr>
                  <a:t>보상</a:t>
                </a:r>
                <a:r>
                  <a:rPr lang="en-US" altLang="ko-KR" dirty="0">
                    <a:latin typeface="+mn-ea"/>
                  </a:rPr>
                  <a:t>(reward, </a:t>
                </a:r>
                <a14:m>
                  <m:oMath xmlns:m="http://schemas.openxmlformats.org/officeDocument/2006/math">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𝑟</m:t>
                        </m:r>
                      </m:e>
                      <m:sub>
                        <m:r>
                          <a:rPr lang="en-US" altLang="ko-KR" b="0" i="1" smtClean="0">
                            <a:latin typeface="Cambria Math" panose="02040503050406030204" pitchFamily="18" charset="0"/>
                          </a:rPr>
                          <m:t>𝑡</m:t>
                        </m:r>
                      </m:sub>
                    </m:sSub>
                  </m:oMath>
                </a14:m>
                <a:r>
                  <a:rPr lang="en-US" altLang="ko-KR" dirty="0">
                    <a:latin typeface="+mn-ea"/>
                  </a:rPr>
                  <a:t>) : </a:t>
                </a:r>
                <a:r>
                  <a:rPr lang="ko-KR" altLang="en-US" dirty="0">
                    <a:latin typeface="+mn-ea"/>
                  </a:rPr>
                  <a:t>각 </a:t>
                </a:r>
                <a:r>
                  <a:rPr lang="ko-KR" altLang="en-US" dirty="0"/>
                  <a:t>단계마다</a:t>
                </a:r>
                <a:r>
                  <a:rPr lang="ko-KR" altLang="en-US" dirty="0">
                    <a:latin typeface="+mn-ea"/>
                  </a:rPr>
                  <a:t> 에이전트가 받는 보상</a:t>
                </a:r>
                <a:endParaRPr lang="en-US" altLang="ko-KR" dirty="0">
                  <a:latin typeface="+mn-ea"/>
                </a:endParaRPr>
              </a:p>
              <a:p>
                <a:pPr marL="180000" indent="-180000">
                  <a:lnSpc>
                    <a:spcPct val="150000"/>
                  </a:lnSpc>
                  <a:buFont typeface="Arial" panose="020B0604020202020204" pitchFamily="34" charset="0"/>
                  <a:buChar char="•"/>
                </a:pPr>
                <a:endParaRPr lang="en-US" altLang="ko-KR" dirty="0">
                  <a:latin typeface="+mn-ea"/>
                </a:endParaRPr>
              </a:p>
              <a:p>
                <a:pPr marL="180000" indent="-180000">
                  <a:lnSpc>
                    <a:spcPct val="150000"/>
                  </a:lnSpc>
                  <a:buFont typeface="Arial" panose="020B0604020202020204" pitchFamily="34" charset="0"/>
                  <a:buChar char="•"/>
                </a:pPr>
                <a:endParaRPr lang="en-US" altLang="ko-KR" dirty="0">
                  <a:latin typeface="+mn-ea"/>
                </a:endParaRPr>
              </a:p>
              <a:p>
                <a:pPr marL="180000" indent="-180000">
                  <a:lnSpc>
                    <a:spcPct val="150000"/>
                  </a:lnSpc>
                  <a:buFont typeface="Arial" panose="020B0604020202020204" pitchFamily="34" charset="0"/>
                  <a:buChar char="•"/>
                </a:pPr>
                <a:r>
                  <a:rPr lang="ko-KR" altLang="en-US" dirty="0">
                    <a:latin typeface="+mn-ea"/>
                  </a:rPr>
                  <a:t>정책</a:t>
                </a:r>
                <a:r>
                  <a:rPr lang="en-US" altLang="ko-KR" dirty="0">
                    <a:latin typeface="+mn-ea"/>
                  </a:rPr>
                  <a:t>(policy, </a:t>
                </a:r>
                <a14:m>
                  <m:oMath xmlns:m="http://schemas.openxmlformats.org/officeDocument/2006/math">
                    <m:r>
                      <a:rPr lang="en-US" altLang="ko-KR" i="1">
                        <a:latin typeface="Cambria Math" panose="02040503050406030204" pitchFamily="18" charset="0"/>
                      </a:rPr>
                      <m:t>𝜋</m:t>
                    </m:r>
                  </m:oMath>
                </a14:m>
                <a:r>
                  <a:rPr lang="en-US" altLang="ko-KR" dirty="0">
                    <a:latin typeface="+mn-ea"/>
                  </a:rPr>
                  <a:t>) : </a:t>
                </a:r>
                <a:r>
                  <a:rPr lang="ko-KR" altLang="en-US" dirty="0">
                    <a:latin typeface="+mn-ea"/>
                  </a:rPr>
                  <a:t>주어진 상태에 대하여 행동을 결정</a:t>
                </a:r>
                <a:r>
                  <a:rPr lang="en-US" altLang="ko-KR" dirty="0">
                    <a:latin typeface="+mn-ea"/>
                  </a:rPr>
                  <a:t>.</a:t>
                </a:r>
              </a:p>
              <a:p>
                <a:pPr marL="180000" indent="-180000">
                  <a:lnSpc>
                    <a:spcPct val="150000"/>
                  </a:lnSpc>
                  <a:buFont typeface="Arial" panose="020B0604020202020204" pitchFamily="34" charset="0"/>
                  <a:buChar char="•"/>
                </a:pPr>
                <a:r>
                  <a:rPr lang="ko-KR" altLang="en-US" dirty="0">
                    <a:latin typeface="+mn-ea"/>
                  </a:rPr>
                  <a:t>리턴</a:t>
                </a:r>
                <a:r>
                  <a:rPr lang="en-US" altLang="ko-KR" dirty="0">
                    <a:latin typeface="+mn-ea"/>
                  </a:rPr>
                  <a:t>(return) : </a:t>
                </a:r>
                <a:r>
                  <a:rPr lang="ko-KR" altLang="en-US" dirty="0">
                    <a:latin typeface="+mn-ea"/>
                  </a:rPr>
                  <a:t>보상의 </a:t>
                </a:r>
                <a:r>
                  <a:rPr lang="ko-KR" altLang="en-US" dirty="0" err="1">
                    <a:latin typeface="+mn-ea"/>
                  </a:rPr>
                  <a:t>누적합</a:t>
                </a:r>
                <a:r>
                  <a:rPr lang="en-US" altLang="ko-KR" dirty="0">
                    <a:latin typeface="+mn-ea"/>
                  </a:rPr>
                  <a:t>.</a:t>
                </a:r>
              </a:p>
              <a:p>
                <a:pPr marL="180000" indent="-180000">
                  <a:lnSpc>
                    <a:spcPct val="150000"/>
                  </a:lnSpc>
                  <a:buFont typeface="Arial" panose="020B0604020202020204" pitchFamily="34" charset="0"/>
                  <a:buChar char="•"/>
                </a:pPr>
                <a:endParaRPr lang="en-US" altLang="ko-KR" dirty="0">
                  <a:latin typeface="+mn-ea"/>
                </a:endParaRPr>
              </a:p>
              <a:p>
                <a:pPr marL="180000" indent="-180000">
                  <a:lnSpc>
                    <a:spcPct val="150000"/>
                  </a:lnSpc>
                  <a:buFont typeface="Arial" panose="020B0604020202020204" pitchFamily="34" charset="0"/>
                  <a:buChar char="•"/>
                </a:pPr>
                <a:endParaRPr lang="en-US" altLang="ko-KR" dirty="0">
                  <a:latin typeface="+mn-ea"/>
                </a:endParaRPr>
              </a:p>
              <a:p>
                <a:pPr marL="180000" indent="-180000">
                  <a:lnSpc>
                    <a:spcPct val="150000"/>
                  </a:lnSpc>
                  <a:buFont typeface="Arial" panose="020B0604020202020204" pitchFamily="34" charset="0"/>
                  <a:buChar char="•"/>
                </a:pPr>
                <a:r>
                  <a:rPr lang="ko-KR" altLang="en-US" dirty="0" err="1">
                    <a:latin typeface="+mn-ea"/>
                  </a:rPr>
                  <a:t>마르코프성질</a:t>
                </a:r>
                <a:r>
                  <a:rPr lang="ko-KR" altLang="en-US" dirty="0">
                    <a:latin typeface="+mn-ea"/>
                  </a:rPr>
                  <a:t> </a:t>
                </a:r>
                <a:r>
                  <a:rPr lang="en-US" altLang="ko-KR" dirty="0">
                    <a:latin typeface="+mn-ea"/>
                  </a:rPr>
                  <a:t>(Markov property) : </a:t>
                </a:r>
                <a:r>
                  <a:rPr lang="ko-KR" altLang="en-US" dirty="0">
                    <a:latin typeface="+mn-ea"/>
                  </a:rPr>
                  <a:t>다음 상태가 직전 상태와 행동에만 의존</a:t>
                </a:r>
                <a:endParaRPr lang="en-US" altLang="ko-KR" dirty="0">
                  <a:latin typeface="+mn-ea"/>
                </a:endParaRPr>
              </a:p>
              <a:p>
                <a:pPr marL="180000" indent="-180000">
                  <a:lnSpc>
                    <a:spcPct val="150000"/>
                  </a:lnSpc>
                  <a:buFont typeface="Arial" panose="020B0604020202020204" pitchFamily="34" charset="0"/>
                  <a:buChar char="•"/>
                </a:pPr>
                <a:endParaRPr lang="en-US" altLang="ko-KR" sz="1200" dirty="0">
                  <a:latin typeface="+mn-ea"/>
                </a:endParaRPr>
              </a:p>
              <a:p>
                <a:pPr marL="180000" lvl="1" indent="-180000">
                  <a:lnSpc>
                    <a:spcPct val="150000"/>
                  </a:lnSpc>
                  <a:buFont typeface="Arial" panose="020B0604020202020204" pitchFamily="34" charset="0"/>
                  <a:buChar char="•"/>
                </a:pPr>
                <a:endParaRPr lang="en-US" altLang="ko-KR" sz="1200" dirty="0">
                  <a:latin typeface="+mn-ea"/>
                </a:endParaRPr>
              </a:p>
              <a:p>
                <a:pPr marL="180000" indent="-180000">
                  <a:lnSpc>
                    <a:spcPct val="150000"/>
                  </a:lnSpc>
                  <a:buFont typeface="Arial" panose="020B0604020202020204" pitchFamily="34" charset="0"/>
                  <a:buChar char="•"/>
                </a:pPr>
                <a:endParaRPr lang="en-US" altLang="ko-KR" dirty="0">
                  <a:latin typeface="+mn-ea"/>
                </a:endParaRPr>
              </a:p>
            </p:txBody>
          </p:sp>
        </mc:Choice>
        <mc:Fallback xmlns="">
          <p:sp>
            <p:nvSpPr>
              <p:cNvPr id="6" name="텍스트 개체 틀 5">
                <a:extLst>
                  <a:ext uri="{FF2B5EF4-FFF2-40B4-BE49-F238E27FC236}">
                    <a16:creationId xmlns:a16="http://schemas.microsoft.com/office/drawing/2014/main" id="{6957E4A4-EE93-8BD1-E683-DDD54A197AFA}"/>
                  </a:ext>
                </a:extLst>
              </p:cNvPr>
              <p:cNvSpPr>
                <a:spLocks noGrp="1" noRot="1" noChangeAspect="1" noMove="1" noResize="1" noEditPoints="1" noAdjustHandles="1" noChangeArrowheads="1" noChangeShapeType="1" noTextEdit="1"/>
              </p:cNvSpPr>
              <p:nvPr>
                <p:ph type="body" sz="quarter" idx="11"/>
              </p:nvPr>
            </p:nvSpPr>
            <p:spPr>
              <a:xfrm>
                <a:off x="200471" y="1174874"/>
                <a:ext cx="7419084" cy="5356489"/>
              </a:xfrm>
              <a:blipFill>
                <a:blip r:embed="rId3"/>
                <a:stretch>
                  <a:fillRect l="-411"/>
                </a:stretch>
              </a:blipFill>
            </p:spPr>
            <p:txBody>
              <a:bodyPr/>
              <a:lstStyle/>
              <a:p>
                <a:r>
                  <a:rPr lang="ko-KR" altLang="en-US">
                    <a:noFill/>
                  </a:rPr>
                  <a:t> </a:t>
                </a:r>
              </a:p>
            </p:txBody>
          </p:sp>
        </mc:Fallback>
      </mc:AlternateContent>
      <p:sp>
        <p:nvSpPr>
          <p:cNvPr id="4" name="제목 3">
            <a:extLst>
              <a:ext uri="{FF2B5EF4-FFF2-40B4-BE49-F238E27FC236}">
                <a16:creationId xmlns:a16="http://schemas.microsoft.com/office/drawing/2014/main" id="{702A1A16-77D1-8D8A-45E6-82D0C46D3671}"/>
              </a:ext>
            </a:extLst>
          </p:cNvPr>
          <p:cNvSpPr>
            <a:spLocks noGrp="1"/>
          </p:cNvSpPr>
          <p:nvPr>
            <p:ph type="title"/>
          </p:nvPr>
        </p:nvSpPr>
        <p:spPr/>
        <p:txBody>
          <a:bodyPr/>
          <a:lstStyle/>
          <a:p>
            <a:r>
              <a:rPr lang="en-US" altLang="ko-KR" dirty="0"/>
              <a:t>2025. 08. 05 </a:t>
            </a:r>
            <a:r>
              <a:rPr lang="ko-KR" altLang="en-US" dirty="0"/>
              <a:t>화 </a:t>
            </a:r>
            <a:r>
              <a:rPr lang="en-US" altLang="ko-KR" dirty="0"/>
              <a:t>| </a:t>
            </a:r>
            <a:r>
              <a:rPr lang="ko-KR" altLang="en-US" dirty="0"/>
              <a:t>강화학습 이론 파악</a:t>
            </a:r>
          </a:p>
        </p:txBody>
      </p:sp>
      <p:sp>
        <p:nvSpPr>
          <p:cNvPr id="7" name="텍스트 개체 틀 6">
            <a:extLst>
              <a:ext uri="{FF2B5EF4-FFF2-40B4-BE49-F238E27FC236}">
                <a16:creationId xmlns:a16="http://schemas.microsoft.com/office/drawing/2014/main" id="{3FE64B51-084B-8D67-29CE-EAB99B9CA544}"/>
              </a:ext>
            </a:extLst>
          </p:cNvPr>
          <p:cNvSpPr>
            <a:spLocks noGrp="1"/>
          </p:cNvSpPr>
          <p:nvPr>
            <p:ph type="body" sz="quarter" idx="12"/>
          </p:nvPr>
        </p:nvSpPr>
        <p:spPr/>
        <p:txBody>
          <a:bodyPr/>
          <a:lstStyle/>
          <a:p>
            <a:r>
              <a:rPr lang="ko-KR" altLang="en-US" dirty="0"/>
              <a:t>강화학습</a:t>
            </a:r>
          </a:p>
        </p:txBody>
      </p:sp>
      <p:sp>
        <p:nvSpPr>
          <p:cNvPr id="13" name="직사각형 12">
            <a:extLst>
              <a:ext uri="{FF2B5EF4-FFF2-40B4-BE49-F238E27FC236}">
                <a16:creationId xmlns:a16="http://schemas.microsoft.com/office/drawing/2014/main" id="{9C161533-149B-662B-4C88-D6CC05AE29E8}"/>
              </a:ext>
            </a:extLst>
          </p:cNvPr>
          <p:cNvSpPr/>
          <p:nvPr/>
        </p:nvSpPr>
        <p:spPr bwMode="auto">
          <a:xfrm>
            <a:off x="4732774" y="2682910"/>
            <a:ext cx="177832" cy="746090"/>
          </a:xfrm>
          <a:prstGeom prst="rect">
            <a:avLst/>
          </a:prstGeom>
          <a:solidFill>
            <a:schemeClr val="bg1"/>
          </a:solidFill>
          <a:ln>
            <a:solidFill>
              <a:schemeClr val="bg1"/>
            </a:solidFill>
          </a:ln>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1896"/>
            <a:endParaRPr lang="ko-KR" altLang="en-US" dirty="0">
              <a:solidFill>
                <a:prstClr val="white"/>
              </a:solidFill>
              <a:latin typeface="맑은 고딕" panose="020B0503020000020004" pitchFamily="50" charset="-127"/>
              <a:ea typeface="맑은 고딕" panose="020B0503020000020004" pitchFamily="50" charset="-127"/>
            </a:endParaRPr>
          </a:p>
        </p:txBody>
      </p:sp>
      <p:sp>
        <p:nvSpPr>
          <p:cNvPr id="14" name="직사각형 13">
            <a:extLst>
              <a:ext uri="{FF2B5EF4-FFF2-40B4-BE49-F238E27FC236}">
                <a16:creationId xmlns:a16="http://schemas.microsoft.com/office/drawing/2014/main" id="{545DAEAA-EA9C-3B64-9F22-72F3E440212D}"/>
              </a:ext>
            </a:extLst>
          </p:cNvPr>
          <p:cNvSpPr/>
          <p:nvPr/>
        </p:nvSpPr>
        <p:spPr bwMode="auto">
          <a:xfrm>
            <a:off x="9466531" y="2682910"/>
            <a:ext cx="177832" cy="746090"/>
          </a:xfrm>
          <a:prstGeom prst="rect">
            <a:avLst/>
          </a:prstGeom>
          <a:solidFill>
            <a:schemeClr val="bg1"/>
          </a:solidFill>
          <a:ln>
            <a:solidFill>
              <a:schemeClr val="bg1"/>
            </a:solidFill>
          </a:ln>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1896"/>
            <a:endParaRPr lang="ko-KR" altLang="en-US" dirty="0">
              <a:solidFill>
                <a:prstClr val="white"/>
              </a:solidFill>
              <a:latin typeface="맑은 고딕" panose="020B0503020000020004" pitchFamily="50" charset="-127"/>
              <a:ea typeface="맑은 고딕" panose="020B0503020000020004" pitchFamily="50" charset="-127"/>
            </a:endParaRPr>
          </a:p>
        </p:txBody>
      </p:sp>
      <p:pic>
        <p:nvPicPr>
          <p:cNvPr id="8" name="그림 7">
            <a:extLst>
              <a:ext uri="{FF2B5EF4-FFF2-40B4-BE49-F238E27FC236}">
                <a16:creationId xmlns:a16="http://schemas.microsoft.com/office/drawing/2014/main" id="{31F46DF8-74F7-8614-8161-74F249B1BB21}"/>
              </a:ext>
            </a:extLst>
          </p:cNvPr>
          <p:cNvPicPr>
            <a:picLocks noChangeAspect="1"/>
          </p:cNvPicPr>
          <p:nvPr/>
        </p:nvPicPr>
        <p:blipFill>
          <a:blip r:embed="rId4"/>
          <a:stretch>
            <a:fillRect/>
          </a:stretch>
        </p:blipFill>
        <p:spPr>
          <a:xfrm>
            <a:off x="4910606" y="3055955"/>
            <a:ext cx="4867954" cy="516752"/>
          </a:xfrm>
          <a:prstGeom prst="rect">
            <a:avLst/>
          </a:prstGeom>
        </p:spPr>
      </p:pic>
      <p:pic>
        <p:nvPicPr>
          <p:cNvPr id="11" name="그림 10">
            <a:extLst>
              <a:ext uri="{FF2B5EF4-FFF2-40B4-BE49-F238E27FC236}">
                <a16:creationId xmlns:a16="http://schemas.microsoft.com/office/drawing/2014/main" id="{09DD027C-E1BD-6B49-88DE-2700EADC9768}"/>
              </a:ext>
            </a:extLst>
          </p:cNvPr>
          <p:cNvPicPr>
            <a:picLocks noChangeAspect="1"/>
          </p:cNvPicPr>
          <p:nvPr/>
        </p:nvPicPr>
        <p:blipFill>
          <a:blip r:embed="rId5"/>
          <a:stretch>
            <a:fillRect/>
          </a:stretch>
        </p:blipFill>
        <p:spPr>
          <a:xfrm>
            <a:off x="4776409" y="937034"/>
            <a:ext cx="4867954" cy="1648055"/>
          </a:xfrm>
          <a:prstGeom prst="rect">
            <a:avLst/>
          </a:prstGeom>
        </p:spPr>
      </p:pic>
      <p:pic>
        <p:nvPicPr>
          <p:cNvPr id="18" name="그림 17">
            <a:extLst>
              <a:ext uri="{FF2B5EF4-FFF2-40B4-BE49-F238E27FC236}">
                <a16:creationId xmlns:a16="http://schemas.microsoft.com/office/drawing/2014/main" id="{5C148424-78A1-C0E0-16BA-88CE51754C61}"/>
              </a:ext>
            </a:extLst>
          </p:cNvPr>
          <p:cNvPicPr>
            <a:picLocks noChangeAspect="1"/>
          </p:cNvPicPr>
          <p:nvPr/>
        </p:nvPicPr>
        <p:blipFill>
          <a:blip r:embed="rId6"/>
          <a:stretch>
            <a:fillRect/>
          </a:stretch>
        </p:blipFill>
        <p:spPr>
          <a:xfrm>
            <a:off x="412719" y="5015307"/>
            <a:ext cx="4059715" cy="551618"/>
          </a:xfrm>
          <a:prstGeom prst="rect">
            <a:avLst/>
          </a:prstGeom>
        </p:spPr>
      </p:pic>
      <p:sp>
        <p:nvSpPr>
          <p:cNvPr id="23" name="TextBox 22">
            <a:extLst>
              <a:ext uri="{FF2B5EF4-FFF2-40B4-BE49-F238E27FC236}">
                <a16:creationId xmlns:a16="http://schemas.microsoft.com/office/drawing/2014/main" id="{7EA724B6-D826-92B0-8ADA-A3CA537428CF}"/>
              </a:ext>
            </a:extLst>
          </p:cNvPr>
          <p:cNvSpPr txBox="1"/>
          <p:nvPr/>
        </p:nvSpPr>
        <p:spPr>
          <a:xfrm>
            <a:off x="7889452" y="6285142"/>
            <a:ext cx="1997644" cy="246221"/>
          </a:xfrm>
          <a:prstGeom prst="rect">
            <a:avLst/>
          </a:prstGeom>
          <a:noFill/>
        </p:spPr>
        <p:txBody>
          <a:bodyPr wrap="square" rtlCol="0">
            <a:spAutoFit/>
          </a:bodyPr>
          <a:lstStyle/>
          <a:p>
            <a:r>
              <a:rPr lang="en-US" altLang="ko-KR" sz="1000" dirty="0">
                <a:latin typeface="+mn-ea"/>
                <a:ea typeface="+mn-ea"/>
              </a:rPr>
              <a:t>(Sutton, 2014), 3.1</a:t>
            </a:r>
            <a:r>
              <a:rPr lang="ko-KR" altLang="en-US" sz="1000" dirty="0">
                <a:latin typeface="+mn-ea"/>
                <a:ea typeface="+mn-ea"/>
              </a:rPr>
              <a:t>절 </a:t>
            </a:r>
            <a:r>
              <a:rPr lang="en-US" altLang="ko-KR" sz="1000" dirty="0">
                <a:latin typeface="+mn-ea"/>
                <a:ea typeface="+mn-ea"/>
              </a:rPr>
              <a:t>~ 3.6</a:t>
            </a:r>
            <a:r>
              <a:rPr lang="ko-KR" altLang="en-US" sz="1000" dirty="0">
                <a:latin typeface="+mn-ea"/>
                <a:ea typeface="+mn-ea"/>
              </a:rPr>
              <a:t>절</a:t>
            </a:r>
          </a:p>
        </p:txBody>
      </p:sp>
      <p:pic>
        <p:nvPicPr>
          <p:cNvPr id="30" name="그림 29">
            <a:extLst>
              <a:ext uri="{FF2B5EF4-FFF2-40B4-BE49-F238E27FC236}">
                <a16:creationId xmlns:a16="http://schemas.microsoft.com/office/drawing/2014/main" id="{42EB4F84-93FA-7142-E36E-FB4E99A600BC}"/>
              </a:ext>
            </a:extLst>
          </p:cNvPr>
          <p:cNvPicPr>
            <a:picLocks noChangeAspect="1"/>
          </p:cNvPicPr>
          <p:nvPr/>
        </p:nvPicPr>
        <p:blipFill>
          <a:blip r:embed="rId7"/>
          <a:stretch>
            <a:fillRect/>
          </a:stretch>
        </p:blipFill>
        <p:spPr>
          <a:xfrm>
            <a:off x="284281" y="6077862"/>
            <a:ext cx="7335274" cy="362001"/>
          </a:xfrm>
          <a:prstGeom prst="rect">
            <a:avLst/>
          </a:prstGeom>
        </p:spPr>
      </p:pic>
      <p:sp>
        <p:nvSpPr>
          <p:cNvPr id="2" name="텍스트 개체 틀 5">
            <a:extLst>
              <a:ext uri="{FF2B5EF4-FFF2-40B4-BE49-F238E27FC236}">
                <a16:creationId xmlns:a16="http://schemas.microsoft.com/office/drawing/2014/main" id="{74DB7356-9D65-1F06-1CA1-8FB80F35C647}"/>
              </a:ext>
            </a:extLst>
          </p:cNvPr>
          <p:cNvSpPr txBox="1">
            <a:spLocks/>
          </p:cNvSpPr>
          <p:nvPr/>
        </p:nvSpPr>
        <p:spPr>
          <a:xfrm>
            <a:off x="7619555" y="6438898"/>
            <a:ext cx="1379152" cy="419259"/>
          </a:xfrm>
          <a:prstGeom prst="rect">
            <a:avLst/>
          </a:prstGeom>
        </p:spPr>
        <p:txBody>
          <a:bodyPr lIns="72000" tIns="36000"/>
          <a:lstStyle>
            <a:lvl1pPr marL="0" indent="0" algn="l" rtl="0" eaLnBrk="0" fontAlgn="base" latinLnBrk="0" hangingPunct="0">
              <a:lnSpc>
                <a:spcPct val="100000"/>
              </a:lnSpc>
              <a:spcBef>
                <a:spcPts val="0"/>
              </a:spcBef>
              <a:spcAft>
                <a:spcPct val="0"/>
              </a:spcAft>
              <a:buFont typeface="Arial" charset="0"/>
              <a:buNone/>
              <a:defRPr sz="1400" kern="1200">
                <a:solidFill>
                  <a:schemeClr val="tx1"/>
                </a:solidFill>
                <a:latin typeface="+mn-lt"/>
                <a:ea typeface="+mn-ea"/>
                <a:cs typeface="+mn-cs"/>
              </a:defRPr>
            </a:lvl1pPr>
            <a:lvl2pPr marL="742950" indent="-285750" algn="l" rtl="0" eaLnBrk="0" fontAlgn="base" latinLnBrk="1"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latinLnBrk="1"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latinLnBrk="1"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latinLnBrk="1"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pPr>
            <a:r>
              <a:rPr kumimoji="0" lang="ko-KR" altLang="en-US" b="0" dirty="0">
                <a:latin typeface="+mn-ea"/>
                <a:hlinkClick r:id="rId8" action="ppaction://hlinksldjump"/>
              </a:rPr>
              <a:t>환경적용문제</a:t>
            </a:r>
            <a:endParaRPr kumimoji="0" lang="en-US" altLang="ko-KR" b="0" dirty="0">
              <a:latin typeface="+mn-ea"/>
            </a:endParaRPr>
          </a:p>
        </p:txBody>
      </p:sp>
      <p:pic>
        <p:nvPicPr>
          <p:cNvPr id="12" name="그림 11">
            <a:extLst>
              <a:ext uri="{FF2B5EF4-FFF2-40B4-BE49-F238E27FC236}">
                <a16:creationId xmlns:a16="http://schemas.microsoft.com/office/drawing/2014/main" id="{3A5F8040-B4EE-13FC-61E4-CBB1303DCDB1}"/>
              </a:ext>
            </a:extLst>
          </p:cNvPr>
          <p:cNvPicPr>
            <a:picLocks noChangeAspect="1"/>
          </p:cNvPicPr>
          <p:nvPr/>
        </p:nvPicPr>
        <p:blipFill>
          <a:blip r:embed="rId9"/>
          <a:stretch>
            <a:fillRect/>
          </a:stretch>
        </p:blipFill>
        <p:spPr>
          <a:xfrm>
            <a:off x="412720" y="2940519"/>
            <a:ext cx="3034674" cy="267372"/>
          </a:xfrm>
          <a:prstGeom prst="rect">
            <a:avLst/>
          </a:prstGeom>
        </p:spPr>
      </p:pic>
      <p:pic>
        <p:nvPicPr>
          <p:cNvPr id="16" name="그림 15">
            <a:extLst>
              <a:ext uri="{FF2B5EF4-FFF2-40B4-BE49-F238E27FC236}">
                <a16:creationId xmlns:a16="http://schemas.microsoft.com/office/drawing/2014/main" id="{EF1FAE7B-A173-CAA2-58A1-BAA76F226ED4}"/>
              </a:ext>
            </a:extLst>
          </p:cNvPr>
          <p:cNvPicPr>
            <a:picLocks noChangeAspect="1"/>
          </p:cNvPicPr>
          <p:nvPr/>
        </p:nvPicPr>
        <p:blipFill>
          <a:blip r:embed="rId10"/>
          <a:stretch>
            <a:fillRect/>
          </a:stretch>
        </p:blipFill>
        <p:spPr>
          <a:xfrm>
            <a:off x="412719" y="3890183"/>
            <a:ext cx="2729874" cy="277367"/>
          </a:xfrm>
          <a:prstGeom prst="rect">
            <a:avLst/>
          </a:prstGeom>
        </p:spPr>
      </p:pic>
    </p:spTree>
    <p:extLst>
      <p:ext uri="{BB962C8B-B14F-4D97-AF65-F5344CB8AC3E}">
        <p14:creationId xmlns:p14="http://schemas.microsoft.com/office/powerpoint/2010/main" val="8163526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911C7A-E9D7-498F-9F4F-7CB88E4ACEED}"/>
            </a:ext>
          </a:extLst>
        </p:cNvPr>
        <p:cNvGrpSpPr/>
        <p:nvPr/>
      </p:nvGrpSpPr>
      <p:grpSpPr>
        <a:xfrm>
          <a:off x="0" y="0"/>
          <a:ext cx="0" cy="0"/>
          <a:chOff x="0" y="0"/>
          <a:chExt cx="0" cy="0"/>
        </a:xfrm>
      </p:grpSpPr>
      <p:sp>
        <p:nvSpPr>
          <p:cNvPr id="5" name="텍스트 개체 틀 4">
            <a:extLst>
              <a:ext uri="{FF2B5EF4-FFF2-40B4-BE49-F238E27FC236}">
                <a16:creationId xmlns:a16="http://schemas.microsoft.com/office/drawing/2014/main" id="{85F78EE6-6D23-A04A-AEDC-4F1E5452A36B}"/>
              </a:ext>
            </a:extLst>
          </p:cNvPr>
          <p:cNvSpPr>
            <a:spLocks noGrp="1"/>
          </p:cNvSpPr>
          <p:nvPr>
            <p:ph type="body" sz="quarter" idx="10"/>
          </p:nvPr>
        </p:nvSpPr>
        <p:spPr/>
        <p:txBody>
          <a:bodyPr/>
          <a:lstStyle/>
          <a:p>
            <a:pPr marL="0" indent="0">
              <a:buNone/>
            </a:pPr>
            <a:r>
              <a:rPr lang="ko-KR" altLang="en-US"/>
              <a:t>탐색적 데이터 분석 목록</a:t>
            </a:r>
            <a:endParaRPr lang="ko-KR" altLang="en-US" dirty="0"/>
          </a:p>
        </p:txBody>
      </p:sp>
      <p:sp>
        <p:nvSpPr>
          <p:cNvPr id="4" name="제목 3">
            <a:extLst>
              <a:ext uri="{FF2B5EF4-FFF2-40B4-BE49-F238E27FC236}">
                <a16:creationId xmlns:a16="http://schemas.microsoft.com/office/drawing/2014/main" id="{E6F20D81-E074-6171-310E-0190F8A4F074}"/>
              </a:ext>
            </a:extLst>
          </p:cNvPr>
          <p:cNvSpPr>
            <a:spLocks noGrp="1"/>
          </p:cNvSpPr>
          <p:nvPr>
            <p:ph type="title"/>
          </p:nvPr>
        </p:nvSpPr>
        <p:spPr>
          <a:xfrm>
            <a:off x="200472" y="76562"/>
            <a:ext cx="8543925" cy="400110"/>
          </a:xfrm>
        </p:spPr>
        <p:txBody>
          <a:bodyPr/>
          <a:lstStyle/>
          <a:p>
            <a:r>
              <a:rPr lang="en-US" altLang="ko-KR" dirty="0"/>
              <a:t>2025. 08. 14 </a:t>
            </a:r>
            <a:r>
              <a:rPr lang="ko-KR" altLang="en-US" dirty="0"/>
              <a:t>목 </a:t>
            </a:r>
            <a:r>
              <a:rPr lang="en-US" altLang="ko-KR" dirty="0"/>
              <a:t>|</a:t>
            </a:r>
            <a:r>
              <a:rPr lang="ko-KR" altLang="en-US" dirty="0"/>
              <a:t> 탐색적 데이터 분석</a:t>
            </a:r>
          </a:p>
        </p:txBody>
      </p:sp>
      <p:sp>
        <p:nvSpPr>
          <p:cNvPr id="7" name="텍스트 개체 틀 6">
            <a:extLst>
              <a:ext uri="{FF2B5EF4-FFF2-40B4-BE49-F238E27FC236}">
                <a16:creationId xmlns:a16="http://schemas.microsoft.com/office/drawing/2014/main" id="{19FA0F75-FEB2-F2CD-E60E-069743FA38AA}"/>
              </a:ext>
            </a:extLst>
          </p:cNvPr>
          <p:cNvSpPr>
            <a:spLocks noGrp="1"/>
          </p:cNvSpPr>
          <p:nvPr>
            <p:ph type="body" sz="quarter" idx="12"/>
          </p:nvPr>
        </p:nvSpPr>
        <p:spPr/>
        <p:txBody>
          <a:bodyPr/>
          <a:lstStyle/>
          <a:p>
            <a:r>
              <a:rPr lang="ko-KR" altLang="en-US" dirty="0"/>
              <a:t>서부발전</a:t>
            </a:r>
          </a:p>
        </p:txBody>
      </p:sp>
      <p:sp>
        <p:nvSpPr>
          <p:cNvPr id="10" name="텍스트 개체 틀 5">
            <a:extLst>
              <a:ext uri="{FF2B5EF4-FFF2-40B4-BE49-F238E27FC236}">
                <a16:creationId xmlns:a16="http://schemas.microsoft.com/office/drawing/2014/main" id="{2F818C24-FE1B-9375-E5EB-95718E17E6D8}"/>
              </a:ext>
            </a:extLst>
          </p:cNvPr>
          <p:cNvSpPr txBox="1">
            <a:spLocks/>
          </p:cNvSpPr>
          <p:nvPr/>
        </p:nvSpPr>
        <p:spPr>
          <a:xfrm>
            <a:off x="200470" y="973705"/>
            <a:ext cx="9432480" cy="526401"/>
          </a:xfrm>
          <a:prstGeom prst="rect">
            <a:avLst/>
          </a:prstGeom>
        </p:spPr>
        <p:txBody>
          <a:bodyPr lIns="72000" tIns="36000"/>
          <a:lstStyle>
            <a:lvl1pPr marL="0" indent="0" algn="l" rtl="0" eaLnBrk="0" fontAlgn="base" latinLnBrk="0" hangingPunct="0">
              <a:lnSpc>
                <a:spcPct val="100000"/>
              </a:lnSpc>
              <a:spcBef>
                <a:spcPts val="0"/>
              </a:spcBef>
              <a:spcAft>
                <a:spcPct val="0"/>
              </a:spcAft>
              <a:buFont typeface="Arial" charset="0"/>
              <a:buNone/>
              <a:defRPr sz="1400" kern="1200">
                <a:solidFill>
                  <a:schemeClr val="tx1"/>
                </a:solidFill>
                <a:latin typeface="+mn-lt"/>
                <a:ea typeface="+mn-ea"/>
                <a:cs typeface="+mn-cs"/>
              </a:defRPr>
            </a:lvl1pPr>
            <a:lvl2pPr marL="742950" indent="-285750" algn="l" rtl="0" eaLnBrk="0" fontAlgn="base" latinLnBrk="1"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latinLnBrk="1"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latinLnBrk="1"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latinLnBrk="1"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180000" indent="-180000">
              <a:buFont typeface="Arial" panose="020B0604020202020204" pitchFamily="34" charset="0"/>
              <a:buChar char="•"/>
            </a:pPr>
            <a:r>
              <a:rPr kumimoji="0" lang="ko-KR" altLang="en-US" b="0" dirty="0">
                <a:latin typeface="+mn-ea"/>
              </a:rPr>
              <a:t>다음과 같이 탐색적 분석을 진행함</a:t>
            </a:r>
            <a:r>
              <a:rPr kumimoji="0" lang="en-US" altLang="ko-KR" b="0" dirty="0">
                <a:latin typeface="+mn-ea"/>
              </a:rPr>
              <a:t>. </a:t>
            </a:r>
            <a:r>
              <a:rPr kumimoji="0" lang="ko-KR" altLang="en-US" b="0" dirty="0">
                <a:latin typeface="+mn-ea"/>
              </a:rPr>
              <a:t>여러 관점에서 여러 분석을 시행했으므로 아래와 같이 정리함</a:t>
            </a:r>
            <a:endParaRPr kumimoji="0" lang="en-US" altLang="ko-KR" b="0" dirty="0">
              <a:latin typeface="+mn-ea"/>
            </a:endParaRPr>
          </a:p>
        </p:txBody>
      </p:sp>
      <p:grpSp>
        <p:nvGrpSpPr>
          <p:cNvPr id="37" name="Group 5">
            <a:extLst>
              <a:ext uri="{FF2B5EF4-FFF2-40B4-BE49-F238E27FC236}">
                <a16:creationId xmlns:a16="http://schemas.microsoft.com/office/drawing/2014/main" id="{DA1B7EC2-AADB-2F26-512D-13FEDED4BF30}"/>
              </a:ext>
            </a:extLst>
          </p:cNvPr>
          <p:cNvGrpSpPr>
            <a:grpSpLocks/>
          </p:cNvGrpSpPr>
          <p:nvPr/>
        </p:nvGrpSpPr>
        <p:grpSpPr bwMode="auto">
          <a:xfrm>
            <a:off x="919163" y="1600201"/>
            <a:ext cx="1851025" cy="368300"/>
            <a:chOff x="2400" y="1968"/>
            <a:chExt cx="1152" cy="576"/>
          </a:xfrm>
        </p:grpSpPr>
        <p:sp>
          <p:nvSpPr>
            <p:cNvPr id="38" name="Freeform 6">
              <a:extLst>
                <a:ext uri="{FF2B5EF4-FFF2-40B4-BE49-F238E27FC236}">
                  <a16:creationId xmlns:a16="http://schemas.microsoft.com/office/drawing/2014/main" id="{059ED94D-077F-CF1B-3492-0F56113A7BC4}"/>
                </a:ext>
              </a:extLst>
            </p:cNvPr>
            <p:cNvSpPr>
              <a:spLocks/>
            </p:cNvSpPr>
            <p:nvPr>
              <p:custDataLst>
                <p:tags r:id="rId11"/>
              </p:custDataLst>
            </p:nvPr>
          </p:nvSpPr>
          <p:spPr bwMode="blackWhite">
            <a:xfrm>
              <a:off x="2400" y="1968"/>
              <a:ext cx="1152" cy="576"/>
            </a:xfrm>
            <a:custGeom>
              <a:avLst/>
              <a:gdLst>
                <a:gd name="T0" fmla="*/ 0 w 1152"/>
                <a:gd name="T1" fmla="*/ 0 h 576"/>
                <a:gd name="T2" fmla="*/ 1048 w 1152"/>
                <a:gd name="T3" fmla="*/ 0 h 576"/>
                <a:gd name="T4" fmla="*/ 1152 w 1152"/>
                <a:gd name="T5" fmla="*/ 288 h 576"/>
                <a:gd name="T6" fmla="*/ 1048 w 1152"/>
                <a:gd name="T7" fmla="*/ 576 h 576"/>
                <a:gd name="T8" fmla="*/ 0 w 1152"/>
                <a:gd name="T9" fmla="*/ 576 h 576"/>
                <a:gd name="T10" fmla="*/ 0 w 1152"/>
                <a:gd name="T11" fmla="*/ 288 h 576"/>
                <a:gd name="T12" fmla="*/ 0 w 1152"/>
                <a:gd name="T13" fmla="*/ 0 h 576"/>
              </a:gdLst>
              <a:ahLst/>
              <a:cxnLst>
                <a:cxn ang="0">
                  <a:pos x="T0" y="T1"/>
                </a:cxn>
                <a:cxn ang="0">
                  <a:pos x="T2" y="T3"/>
                </a:cxn>
                <a:cxn ang="0">
                  <a:pos x="T4" y="T5"/>
                </a:cxn>
                <a:cxn ang="0">
                  <a:pos x="T6" y="T7"/>
                </a:cxn>
                <a:cxn ang="0">
                  <a:pos x="T8" y="T9"/>
                </a:cxn>
                <a:cxn ang="0">
                  <a:pos x="T10" y="T11"/>
                </a:cxn>
                <a:cxn ang="0">
                  <a:pos x="T12" y="T13"/>
                </a:cxn>
              </a:cxnLst>
              <a:rect l="0" t="0" r="r" b="b"/>
              <a:pathLst>
                <a:path w="1152" h="576">
                  <a:moveTo>
                    <a:pt x="0" y="0"/>
                  </a:moveTo>
                  <a:lnTo>
                    <a:pt x="1048" y="0"/>
                  </a:lnTo>
                  <a:lnTo>
                    <a:pt x="1152" y="288"/>
                  </a:lnTo>
                  <a:lnTo>
                    <a:pt x="1048" y="576"/>
                  </a:lnTo>
                  <a:lnTo>
                    <a:pt x="0" y="576"/>
                  </a:lnTo>
                  <a:lnTo>
                    <a:pt x="0" y="288"/>
                  </a:lnTo>
                  <a:lnTo>
                    <a:pt x="0" y="0"/>
                  </a:lnTo>
                  <a:close/>
                </a:path>
              </a:pathLst>
            </a:custGeom>
            <a:solidFill>
              <a:srgbClr val="FFFFFF"/>
            </a:solidFill>
            <a:ln w="9525">
              <a:solidFill>
                <a:srgbClr val="000000"/>
              </a:solidFill>
              <a:round/>
              <a:headEnd/>
              <a:tailEnd/>
            </a:ln>
            <a:effectLst>
              <a:outerShdw dist="35921" dir="2700000" algn="ctr" rotWithShape="0">
                <a:srgbClr val="000000"/>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ko-KR" altLang="en-US" sz="1600" b="0" i="0" u="none" strike="noStrike" kern="0" cap="none" spc="0" normalizeH="0" baseline="0" noProof="0">
                <a:ln>
                  <a:noFill/>
                </a:ln>
                <a:solidFill>
                  <a:srgbClr val="000000"/>
                </a:solidFill>
                <a:effectLst/>
                <a:uLnTx/>
                <a:uFillTx/>
                <a:latin typeface="Arial" panose="020B0604020202020204" pitchFamily="34" charset="0"/>
                <a:ea typeface="-윤고딕130" pitchFamily="18" charset="-127"/>
              </a:endParaRPr>
            </a:p>
          </p:txBody>
        </p:sp>
        <p:sp>
          <p:nvSpPr>
            <p:cNvPr id="39" name="Rectangle 7">
              <a:extLst>
                <a:ext uri="{FF2B5EF4-FFF2-40B4-BE49-F238E27FC236}">
                  <a16:creationId xmlns:a16="http://schemas.microsoft.com/office/drawing/2014/main" id="{BD3F05D0-E501-1309-CADA-83EE52806462}"/>
                </a:ext>
              </a:extLst>
            </p:cNvPr>
            <p:cNvSpPr>
              <a:spLocks noChangeArrowheads="1"/>
            </p:cNvSpPr>
            <p:nvPr>
              <p:custDataLst>
                <p:tags r:id="rId12"/>
              </p:custDataLst>
            </p:nvPr>
          </p:nvSpPr>
          <p:spPr bwMode="blackWhite">
            <a:xfrm>
              <a:off x="2440" y="2000"/>
              <a:ext cx="960" cy="4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3810" tIns="0" rIns="3810" bIns="0" anchor="ctr"/>
            <a:lstStyle>
              <a:lvl1pPr defTabSz="895350">
                <a:buSzPct val="120000"/>
                <a:defRPr sz="1600">
                  <a:solidFill>
                    <a:schemeClr val="tx1"/>
                  </a:solidFill>
                  <a:latin typeface="Arial" panose="020B0604020202020204" pitchFamily="34" charset="0"/>
                  <a:ea typeface="-윤고딕130" pitchFamily="18" charset="-127"/>
                </a:defRPr>
              </a:lvl1pPr>
              <a:lvl2pPr marL="144463" indent="-142875" defTabSz="895350">
                <a:buSzPct val="120000"/>
                <a:buChar char="•"/>
                <a:defRPr sz="1600">
                  <a:solidFill>
                    <a:schemeClr val="tx1"/>
                  </a:solidFill>
                  <a:latin typeface="Arial" panose="020B0604020202020204" pitchFamily="34" charset="0"/>
                  <a:ea typeface="-윤고딕130" pitchFamily="18" charset="-127"/>
                </a:defRPr>
              </a:lvl2pPr>
              <a:lvl3pPr marL="295275" indent="-149225" defTabSz="895350">
                <a:buChar char="–"/>
                <a:defRPr sz="1600">
                  <a:solidFill>
                    <a:schemeClr val="tx1"/>
                  </a:solidFill>
                  <a:latin typeface="Arial" panose="020B0604020202020204" pitchFamily="34" charset="0"/>
                  <a:ea typeface="-윤고딕130" pitchFamily="18" charset="-127"/>
                </a:defRPr>
              </a:lvl3pPr>
              <a:lvl4pPr marL="431800" indent="-134938" defTabSz="895350">
                <a:buSzPct val="89000"/>
                <a:buChar char="•"/>
                <a:defRPr sz="1600">
                  <a:solidFill>
                    <a:schemeClr val="tx1"/>
                  </a:solidFill>
                  <a:latin typeface="Arial" panose="020B0604020202020204" pitchFamily="34" charset="0"/>
                  <a:ea typeface="-윤고딕130" pitchFamily="18" charset="-127"/>
                </a:defRPr>
              </a:lvl4pPr>
              <a:lvl5pPr marL="582613" indent="-149225" defTabSz="895350">
                <a:buSzPct val="75000"/>
                <a:buChar char="–"/>
                <a:defRPr sz="1600">
                  <a:solidFill>
                    <a:schemeClr val="tx1"/>
                  </a:solidFill>
                  <a:latin typeface="Arial" panose="020B0604020202020204" pitchFamily="34" charset="0"/>
                  <a:ea typeface="-윤고딕130" pitchFamily="18" charset="-127"/>
                </a:defRPr>
              </a:lvl5pPr>
              <a:lvl6pPr marL="1039813" indent="-149225" defTabSz="895350" fontAlgn="base">
                <a:spcBef>
                  <a:spcPct val="0"/>
                </a:spcBef>
                <a:spcAft>
                  <a:spcPct val="0"/>
                </a:spcAft>
                <a:buSzPct val="75000"/>
                <a:buChar char="–"/>
                <a:defRPr sz="1600">
                  <a:solidFill>
                    <a:schemeClr val="tx1"/>
                  </a:solidFill>
                  <a:latin typeface="Arial" panose="020B0604020202020204" pitchFamily="34" charset="0"/>
                  <a:ea typeface="-윤고딕130" pitchFamily="18" charset="-127"/>
                </a:defRPr>
              </a:lvl6pPr>
              <a:lvl7pPr marL="1497013" indent="-149225" defTabSz="895350" fontAlgn="base">
                <a:spcBef>
                  <a:spcPct val="0"/>
                </a:spcBef>
                <a:spcAft>
                  <a:spcPct val="0"/>
                </a:spcAft>
                <a:buSzPct val="75000"/>
                <a:buChar char="–"/>
                <a:defRPr sz="1600">
                  <a:solidFill>
                    <a:schemeClr val="tx1"/>
                  </a:solidFill>
                  <a:latin typeface="Arial" panose="020B0604020202020204" pitchFamily="34" charset="0"/>
                  <a:ea typeface="-윤고딕130" pitchFamily="18" charset="-127"/>
                </a:defRPr>
              </a:lvl7pPr>
              <a:lvl8pPr marL="1954213" indent="-149225" defTabSz="895350" fontAlgn="base">
                <a:spcBef>
                  <a:spcPct val="0"/>
                </a:spcBef>
                <a:spcAft>
                  <a:spcPct val="0"/>
                </a:spcAft>
                <a:buSzPct val="75000"/>
                <a:buChar char="–"/>
                <a:defRPr sz="1600">
                  <a:solidFill>
                    <a:schemeClr val="tx1"/>
                  </a:solidFill>
                  <a:latin typeface="Arial" panose="020B0604020202020204" pitchFamily="34" charset="0"/>
                  <a:ea typeface="-윤고딕130" pitchFamily="18" charset="-127"/>
                </a:defRPr>
              </a:lvl8pPr>
              <a:lvl9pPr marL="2411413" indent="-149225" defTabSz="895350" fontAlgn="base">
                <a:spcBef>
                  <a:spcPct val="0"/>
                </a:spcBef>
                <a:spcAft>
                  <a:spcPct val="0"/>
                </a:spcAft>
                <a:buSzPct val="75000"/>
                <a:buChar char="–"/>
                <a:defRPr sz="1600">
                  <a:solidFill>
                    <a:schemeClr val="tx1"/>
                  </a:solidFill>
                  <a:latin typeface="Arial" panose="020B0604020202020204" pitchFamily="34" charset="0"/>
                  <a:ea typeface="-윤고딕130" pitchFamily="18" charset="-127"/>
                </a:defRPr>
              </a:lvl9pPr>
            </a:lstStyle>
            <a:p>
              <a:pPr marL="0" marR="0" lvl="0" indent="0" defTabSz="895350" eaLnBrk="1" fontAlgn="auto" latinLnBrk="0" hangingPunct="1">
                <a:lnSpc>
                  <a:spcPct val="100000"/>
                </a:lnSpc>
                <a:spcBef>
                  <a:spcPts val="0"/>
                </a:spcBef>
                <a:spcAft>
                  <a:spcPts val="0"/>
                </a:spcAft>
                <a:buClrTx/>
                <a:buSzPct val="120000"/>
                <a:buFontTx/>
                <a:buNone/>
                <a:tabLst/>
                <a:defRPr/>
              </a:pPr>
              <a:r>
                <a:rPr kumimoji="0" lang="ko-KR" altLang="en-US" sz="1600" b="0" i="0" u="none" strike="noStrike" kern="0" cap="none" spc="0" normalizeH="0" baseline="0" noProof="0" dirty="0">
                  <a:ln>
                    <a:noFill/>
                  </a:ln>
                  <a:solidFill>
                    <a:srgbClr val="000000"/>
                  </a:solidFill>
                  <a:effectLst/>
                  <a:uLnTx/>
                  <a:uFillTx/>
                  <a:latin typeface="Arial" panose="020B0604020202020204" pitchFamily="34" charset="0"/>
                  <a:ea typeface="-윤명조130" pitchFamily="18" charset="-127"/>
                </a:rPr>
                <a:t>원시데이터 파악</a:t>
              </a:r>
              <a:endParaRPr kumimoji="0" lang="en-US" altLang="ko-KR" sz="1600" b="0" i="0" u="none" strike="noStrike" kern="0" cap="none" spc="0" normalizeH="0" baseline="0" noProof="0" dirty="0">
                <a:ln>
                  <a:noFill/>
                </a:ln>
                <a:solidFill>
                  <a:srgbClr val="000000"/>
                </a:solidFill>
                <a:effectLst/>
                <a:uLnTx/>
                <a:uFillTx/>
                <a:latin typeface="Arial" panose="020B0604020202020204" pitchFamily="34" charset="0"/>
                <a:ea typeface="-윤명조130" pitchFamily="18" charset="-127"/>
              </a:endParaRPr>
            </a:p>
          </p:txBody>
        </p:sp>
      </p:grpSp>
      <p:sp>
        <p:nvSpPr>
          <p:cNvPr id="40" name="Rectangle 8">
            <a:extLst>
              <a:ext uri="{FF2B5EF4-FFF2-40B4-BE49-F238E27FC236}">
                <a16:creationId xmlns:a16="http://schemas.microsoft.com/office/drawing/2014/main" id="{70C2C139-EEC1-4121-E26C-420379FE6AF3}"/>
              </a:ext>
            </a:extLst>
          </p:cNvPr>
          <p:cNvSpPr>
            <a:spLocks noChangeArrowheads="1"/>
          </p:cNvSpPr>
          <p:nvPr/>
        </p:nvSpPr>
        <p:spPr bwMode="auto">
          <a:xfrm>
            <a:off x="3071813" y="1600200"/>
            <a:ext cx="5089525"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defTabSz="895350">
              <a:buSzPct val="120000"/>
              <a:defRPr sz="1600">
                <a:solidFill>
                  <a:schemeClr val="tx1"/>
                </a:solidFill>
                <a:latin typeface="Arial" panose="020B0604020202020204" pitchFamily="34" charset="0"/>
                <a:ea typeface="-윤고딕130" pitchFamily="18" charset="-127"/>
              </a:defRPr>
            </a:lvl1pPr>
            <a:lvl2pPr marL="144463" indent="-142875" defTabSz="895350">
              <a:buSzPct val="120000"/>
              <a:buChar char="•"/>
              <a:defRPr sz="1600">
                <a:solidFill>
                  <a:schemeClr val="tx1"/>
                </a:solidFill>
                <a:latin typeface="Arial" panose="020B0604020202020204" pitchFamily="34" charset="0"/>
                <a:ea typeface="-윤고딕130" pitchFamily="18" charset="-127"/>
              </a:defRPr>
            </a:lvl2pPr>
            <a:lvl3pPr marL="295275" indent="-149225" defTabSz="895350">
              <a:buChar char="–"/>
              <a:defRPr sz="1600">
                <a:solidFill>
                  <a:schemeClr val="tx1"/>
                </a:solidFill>
                <a:latin typeface="Arial" panose="020B0604020202020204" pitchFamily="34" charset="0"/>
                <a:ea typeface="-윤고딕130" pitchFamily="18" charset="-127"/>
              </a:defRPr>
            </a:lvl3pPr>
            <a:lvl4pPr marL="431800" indent="-134938" defTabSz="895350">
              <a:buSzPct val="89000"/>
              <a:buChar char="•"/>
              <a:defRPr sz="1600">
                <a:solidFill>
                  <a:schemeClr val="tx1"/>
                </a:solidFill>
                <a:latin typeface="Arial" panose="020B0604020202020204" pitchFamily="34" charset="0"/>
                <a:ea typeface="-윤고딕130" pitchFamily="18" charset="-127"/>
              </a:defRPr>
            </a:lvl4pPr>
            <a:lvl5pPr marL="582613" indent="-149225" defTabSz="895350">
              <a:buSzPct val="75000"/>
              <a:buChar char="–"/>
              <a:defRPr sz="1600">
                <a:solidFill>
                  <a:schemeClr val="tx1"/>
                </a:solidFill>
                <a:latin typeface="Arial" panose="020B0604020202020204" pitchFamily="34" charset="0"/>
                <a:ea typeface="-윤고딕130" pitchFamily="18" charset="-127"/>
              </a:defRPr>
            </a:lvl5pPr>
            <a:lvl6pPr marL="1039813" indent="-149225" defTabSz="895350" fontAlgn="base">
              <a:spcBef>
                <a:spcPct val="0"/>
              </a:spcBef>
              <a:spcAft>
                <a:spcPct val="0"/>
              </a:spcAft>
              <a:buSzPct val="75000"/>
              <a:buChar char="–"/>
              <a:defRPr sz="1600">
                <a:solidFill>
                  <a:schemeClr val="tx1"/>
                </a:solidFill>
                <a:latin typeface="Arial" panose="020B0604020202020204" pitchFamily="34" charset="0"/>
                <a:ea typeface="-윤고딕130" pitchFamily="18" charset="-127"/>
              </a:defRPr>
            </a:lvl6pPr>
            <a:lvl7pPr marL="1497013" indent="-149225" defTabSz="895350" fontAlgn="base">
              <a:spcBef>
                <a:spcPct val="0"/>
              </a:spcBef>
              <a:spcAft>
                <a:spcPct val="0"/>
              </a:spcAft>
              <a:buSzPct val="75000"/>
              <a:buChar char="–"/>
              <a:defRPr sz="1600">
                <a:solidFill>
                  <a:schemeClr val="tx1"/>
                </a:solidFill>
                <a:latin typeface="Arial" panose="020B0604020202020204" pitchFamily="34" charset="0"/>
                <a:ea typeface="-윤고딕130" pitchFamily="18" charset="-127"/>
              </a:defRPr>
            </a:lvl7pPr>
            <a:lvl8pPr marL="1954213" indent="-149225" defTabSz="895350" fontAlgn="base">
              <a:spcBef>
                <a:spcPct val="0"/>
              </a:spcBef>
              <a:spcAft>
                <a:spcPct val="0"/>
              </a:spcAft>
              <a:buSzPct val="75000"/>
              <a:buChar char="–"/>
              <a:defRPr sz="1600">
                <a:solidFill>
                  <a:schemeClr val="tx1"/>
                </a:solidFill>
                <a:latin typeface="Arial" panose="020B0604020202020204" pitchFamily="34" charset="0"/>
                <a:ea typeface="-윤고딕130" pitchFamily="18" charset="-127"/>
              </a:defRPr>
            </a:lvl8pPr>
            <a:lvl9pPr marL="2411413" indent="-149225" defTabSz="895350" fontAlgn="base">
              <a:spcBef>
                <a:spcPct val="0"/>
              </a:spcBef>
              <a:spcAft>
                <a:spcPct val="0"/>
              </a:spcAft>
              <a:buSzPct val="75000"/>
              <a:buChar char="–"/>
              <a:defRPr sz="1600">
                <a:solidFill>
                  <a:schemeClr val="tx1"/>
                </a:solidFill>
                <a:latin typeface="Arial" panose="020B0604020202020204" pitchFamily="34" charset="0"/>
                <a:ea typeface="-윤고딕130" pitchFamily="18" charset="-127"/>
              </a:defRPr>
            </a:lvl9pPr>
          </a:lstStyle>
          <a:p>
            <a:pPr lvl="1" latinLnBrk="0"/>
            <a:r>
              <a:rPr kumimoji="0" lang="en-US" altLang="ko-KR" b="0" dirty="0">
                <a:solidFill>
                  <a:srgbClr val="000000"/>
                </a:solidFill>
                <a:ea typeface="굴림" panose="020B0600000101010101" pitchFamily="50" charset="-127"/>
              </a:rPr>
              <a:t>Text</a:t>
            </a:r>
          </a:p>
        </p:txBody>
      </p:sp>
      <p:grpSp>
        <p:nvGrpSpPr>
          <p:cNvPr id="41" name="Group 9">
            <a:extLst>
              <a:ext uri="{FF2B5EF4-FFF2-40B4-BE49-F238E27FC236}">
                <a16:creationId xmlns:a16="http://schemas.microsoft.com/office/drawing/2014/main" id="{3E8D746E-0699-1A4B-3B16-9BB58749C495}"/>
              </a:ext>
            </a:extLst>
          </p:cNvPr>
          <p:cNvGrpSpPr>
            <a:grpSpLocks/>
          </p:cNvGrpSpPr>
          <p:nvPr/>
        </p:nvGrpSpPr>
        <p:grpSpPr bwMode="auto">
          <a:xfrm>
            <a:off x="919163" y="2261871"/>
            <a:ext cx="1851025" cy="368300"/>
            <a:chOff x="2400" y="1968"/>
            <a:chExt cx="1152" cy="576"/>
          </a:xfrm>
        </p:grpSpPr>
        <p:sp>
          <p:nvSpPr>
            <p:cNvPr id="42" name="Freeform 10">
              <a:extLst>
                <a:ext uri="{FF2B5EF4-FFF2-40B4-BE49-F238E27FC236}">
                  <a16:creationId xmlns:a16="http://schemas.microsoft.com/office/drawing/2014/main" id="{E95DC04F-DFE0-73A9-BE25-5F4E303F564D}"/>
                </a:ext>
              </a:extLst>
            </p:cNvPr>
            <p:cNvSpPr>
              <a:spLocks/>
            </p:cNvSpPr>
            <p:nvPr>
              <p:custDataLst>
                <p:tags r:id="rId9"/>
              </p:custDataLst>
            </p:nvPr>
          </p:nvSpPr>
          <p:spPr bwMode="blackWhite">
            <a:xfrm>
              <a:off x="2400" y="1968"/>
              <a:ext cx="1152" cy="576"/>
            </a:xfrm>
            <a:custGeom>
              <a:avLst/>
              <a:gdLst>
                <a:gd name="T0" fmla="*/ 0 w 1152"/>
                <a:gd name="T1" fmla="*/ 0 h 576"/>
                <a:gd name="T2" fmla="*/ 1048 w 1152"/>
                <a:gd name="T3" fmla="*/ 0 h 576"/>
                <a:gd name="T4" fmla="*/ 1152 w 1152"/>
                <a:gd name="T5" fmla="*/ 288 h 576"/>
                <a:gd name="T6" fmla="*/ 1048 w 1152"/>
                <a:gd name="T7" fmla="*/ 576 h 576"/>
                <a:gd name="T8" fmla="*/ 0 w 1152"/>
                <a:gd name="T9" fmla="*/ 576 h 576"/>
                <a:gd name="T10" fmla="*/ 0 w 1152"/>
                <a:gd name="T11" fmla="*/ 288 h 576"/>
                <a:gd name="T12" fmla="*/ 0 w 1152"/>
                <a:gd name="T13" fmla="*/ 0 h 576"/>
              </a:gdLst>
              <a:ahLst/>
              <a:cxnLst>
                <a:cxn ang="0">
                  <a:pos x="T0" y="T1"/>
                </a:cxn>
                <a:cxn ang="0">
                  <a:pos x="T2" y="T3"/>
                </a:cxn>
                <a:cxn ang="0">
                  <a:pos x="T4" y="T5"/>
                </a:cxn>
                <a:cxn ang="0">
                  <a:pos x="T6" y="T7"/>
                </a:cxn>
                <a:cxn ang="0">
                  <a:pos x="T8" y="T9"/>
                </a:cxn>
                <a:cxn ang="0">
                  <a:pos x="T10" y="T11"/>
                </a:cxn>
                <a:cxn ang="0">
                  <a:pos x="T12" y="T13"/>
                </a:cxn>
              </a:cxnLst>
              <a:rect l="0" t="0" r="r" b="b"/>
              <a:pathLst>
                <a:path w="1152" h="576">
                  <a:moveTo>
                    <a:pt x="0" y="0"/>
                  </a:moveTo>
                  <a:lnTo>
                    <a:pt x="1048" y="0"/>
                  </a:lnTo>
                  <a:lnTo>
                    <a:pt x="1152" y="288"/>
                  </a:lnTo>
                  <a:lnTo>
                    <a:pt x="1048" y="576"/>
                  </a:lnTo>
                  <a:lnTo>
                    <a:pt x="0" y="576"/>
                  </a:lnTo>
                  <a:lnTo>
                    <a:pt x="0" y="288"/>
                  </a:lnTo>
                  <a:lnTo>
                    <a:pt x="0" y="0"/>
                  </a:lnTo>
                  <a:close/>
                </a:path>
              </a:pathLst>
            </a:custGeom>
            <a:solidFill>
              <a:srgbClr val="FFFFFF"/>
            </a:solidFill>
            <a:ln w="9525">
              <a:solidFill>
                <a:srgbClr val="000000"/>
              </a:solidFill>
              <a:round/>
              <a:headEnd/>
              <a:tailEnd/>
            </a:ln>
            <a:effectLst>
              <a:outerShdw dist="35921" dir="2700000" algn="ctr" rotWithShape="0">
                <a:srgbClr val="000000"/>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ko-KR" altLang="en-US" sz="1600" b="0" i="0" u="none" strike="noStrike" kern="0" cap="none" spc="0" normalizeH="0" baseline="0" noProof="0" dirty="0">
                <a:ln>
                  <a:noFill/>
                </a:ln>
                <a:solidFill>
                  <a:srgbClr val="000000"/>
                </a:solidFill>
                <a:effectLst/>
                <a:uLnTx/>
                <a:uFillTx/>
                <a:latin typeface="Arial" panose="020B0604020202020204" pitchFamily="34" charset="0"/>
                <a:ea typeface="-윤고딕130" pitchFamily="18" charset="-127"/>
              </a:endParaRPr>
            </a:p>
          </p:txBody>
        </p:sp>
        <p:sp>
          <p:nvSpPr>
            <p:cNvPr id="43" name="Rectangle 11">
              <a:extLst>
                <a:ext uri="{FF2B5EF4-FFF2-40B4-BE49-F238E27FC236}">
                  <a16:creationId xmlns:a16="http://schemas.microsoft.com/office/drawing/2014/main" id="{C9C8EE66-5B0F-1531-8840-AC28FB09B720}"/>
                </a:ext>
              </a:extLst>
            </p:cNvPr>
            <p:cNvSpPr>
              <a:spLocks noChangeArrowheads="1"/>
            </p:cNvSpPr>
            <p:nvPr>
              <p:custDataLst>
                <p:tags r:id="rId10"/>
              </p:custDataLst>
            </p:nvPr>
          </p:nvSpPr>
          <p:spPr bwMode="blackWhite">
            <a:xfrm>
              <a:off x="2440" y="2000"/>
              <a:ext cx="960" cy="4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3810" tIns="0" rIns="3810" bIns="0" anchor="ctr"/>
            <a:lstStyle>
              <a:lvl1pPr defTabSz="895350">
                <a:buSzPct val="120000"/>
                <a:defRPr sz="1600">
                  <a:solidFill>
                    <a:schemeClr val="tx1"/>
                  </a:solidFill>
                  <a:latin typeface="Arial" panose="020B0604020202020204" pitchFamily="34" charset="0"/>
                  <a:ea typeface="-윤고딕130" pitchFamily="18" charset="-127"/>
                </a:defRPr>
              </a:lvl1pPr>
              <a:lvl2pPr marL="144463" indent="-142875" defTabSz="895350">
                <a:buSzPct val="120000"/>
                <a:buChar char="•"/>
                <a:defRPr sz="1600">
                  <a:solidFill>
                    <a:schemeClr val="tx1"/>
                  </a:solidFill>
                  <a:latin typeface="Arial" panose="020B0604020202020204" pitchFamily="34" charset="0"/>
                  <a:ea typeface="-윤고딕130" pitchFamily="18" charset="-127"/>
                </a:defRPr>
              </a:lvl2pPr>
              <a:lvl3pPr marL="295275" indent="-149225" defTabSz="895350">
                <a:buChar char="–"/>
                <a:defRPr sz="1600">
                  <a:solidFill>
                    <a:schemeClr val="tx1"/>
                  </a:solidFill>
                  <a:latin typeface="Arial" panose="020B0604020202020204" pitchFamily="34" charset="0"/>
                  <a:ea typeface="-윤고딕130" pitchFamily="18" charset="-127"/>
                </a:defRPr>
              </a:lvl3pPr>
              <a:lvl4pPr marL="431800" indent="-134938" defTabSz="895350">
                <a:buSzPct val="89000"/>
                <a:buChar char="•"/>
                <a:defRPr sz="1600">
                  <a:solidFill>
                    <a:schemeClr val="tx1"/>
                  </a:solidFill>
                  <a:latin typeface="Arial" panose="020B0604020202020204" pitchFamily="34" charset="0"/>
                  <a:ea typeface="-윤고딕130" pitchFamily="18" charset="-127"/>
                </a:defRPr>
              </a:lvl4pPr>
              <a:lvl5pPr marL="582613" indent="-149225" defTabSz="895350">
                <a:buSzPct val="75000"/>
                <a:buChar char="–"/>
                <a:defRPr sz="1600">
                  <a:solidFill>
                    <a:schemeClr val="tx1"/>
                  </a:solidFill>
                  <a:latin typeface="Arial" panose="020B0604020202020204" pitchFamily="34" charset="0"/>
                  <a:ea typeface="-윤고딕130" pitchFamily="18" charset="-127"/>
                </a:defRPr>
              </a:lvl5pPr>
              <a:lvl6pPr marL="1039813" indent="-149225" defTabSz="895350" fontAlgn="base">
                <a:spcBef>
                  <a:spcPct val="0"/>
                </a:spcBef>
                <a:spcAft>
                  <a:spcPct val="0"/>
                </a:spcAft>
                <a:buSzPct val="75000"/>
                <a:buChar char="–"/>
                <a:defRPr sz="1600">
                  <a:solidFill>
                    <a:schemeClr val="tx1"/>
                  </a:solidFill>
                  <a:latin typeface="Arial" panose="020B0604020202020204" pitchFamily="34" charset="0"/>
                  <a:ea typeface="-윤고딕130" pitchFamily="18" charset="-127"/>
                </a:defRPr>
              </a:lvl6pPr>
              <a:lvl7pPr marL="1497013" indent="-149225" defTabSz="895350" fontAlgn="base">
                <a:spcBef>
                  <a:spcPct val="0"/>
                </a:spcBef>
                <a:spcAft>
                  <a:spcPct val="0"/>
                </a:spcAft>
                <a:buSzPct val="75000"/>
                <a:buChar char="–"/>
                <a:defRPr sz="1600">
                  <a:solidFill>
                    <a:schemeClr val="tx1"/>
                  </a:solidFill>
                  <a:latin typeface="Arial" panose="020B0604020202020204" pitchFamily="34" charset="0"/>
                  <a:ea typeface="-윤고딕130" pitchFamily="18" charset="-127"/>
                </a:defRPr>
              </a:lvl7pPr>
              <a:lvl8pPr marL="1954213" indent="-149225" defTabSz="895350" fontAlgn="base">
                <a:spcBef>
                  <a:spcPct val="0"/>
                </a:spcBef>
                <a:spcAft>
                  <a:spcPct val="0"/>
                </a:spcAft>
                <a:buSzPct val="75000"/>
                <a:buChar char="–"/>
                <a:defRPr sz="1600">
                  <a:solidFill>
                    <a:schemeClr val="tx1"/>
                  </a:solidFill>
                  <a:latin typeface="Arial" panose="020B0604020202020204" pitchFamily="34" charset="0"/>
                  <a:ea typeface="-윤고딕130" pitchFamily="18" charset="-127"/>
                </a:defRPr>
              </a:lvl8pPr>
              <a:lvl9pPr marL="2411413" indent="-149225" defTabSz="895350" fontAlgn="base">
                <a:spcBef>
                  <a:spcPct val="0"/>
                </a:spcBef>
                <a:spcAft>
                  <a:spcPct val="0"/>
                </a:spcAft>
                <a:buSzPct val="75000"/>
                <a:buChar char="–"/>
                <a:defRPr sz="1600">
                  <a:solidFill>
                    <a:schemeClr val="tx1"/>
                  </a:solidFill>
                  <a:latin typeface="Arial" panose="020B0604020202020204" pitchFamily="34" charset="0"/>
                  <a:ea typeface="-윤고딕130" pitchFamily="18" charset="-127"/>
                </a:defRPr>
              </a:lvl9pPr>
            </a:lstStyle>
            <a:p>
              <a:pPr marL="0" marR="0" lvl="0" indent="0" defTabSz="895350" eaLnBrk="1" fontAlgn="auto" latinLnBrk="0" hangingPunct="1">
                <a:lnSpc>
                  <a:spcPct val="100000"/>
                </a:lnSpc>
                <a:spcBef>
                  <a:spcPts val="0"/>
                </a:spcBef>
                <a:spcAft>
                  <a:spcPts val="0"/>
                </a:spcAft>
                <a:buClrTx/>
                <a:buSzPct val="120000"/>
                <a:buFontTx/>
                <a:buNone/>
                <a:tabLst/>
                <a:defRPr/>
              </a:pPr>
              <a:r>
                <a:rPr kumimoji="0" lang="ko-KR" altLang="en-US" sz="1600" b="0" i="0" u="none" strike="noStrike" kern="0" cap="none" spc="0" normalizeH="0" baseline="0" noProof="0" dirty="0">
                  <a:ln>
                    <a:noFill/>
                  </a:ln>
                  <a:solidFill>
                    <a:srgbClr val="000000"/>
                  </a:solidFill>
                  <a:effectLst/>
                  <a:uLnTx/>
                  <a:uFillTx/>
                  <a:latin typeface="Arial" panose="020B0604020202020204" pitchFamily="34" charset="0"/>
                  <a:ea typeface="-윤명조130" pitchFamily="18" charset="-127"/>
                </a:rPr>
                <a:t>군집 분석</a:t>
              </a:r>
              <a:endParaRPr kumimoji="0" lang="en-US" altLang="ko-KR" sz="1600" b="0" i="0" u="none" strike="noStrike" kern="0" cap="none" spc="0" normalizeH="0" baseline="0" noProof="0" dirty="0">
                <a:ln>
                  <a:noFill/>
                </a:ln>
                <a:solidFill>
                  <a:srgbClr val="000000"/>
                </a:solidFill>
                <a:effectLst/>
                <a:uLnTx/>
                <a:uFillTx/>
                <a:latin typeface="Arial" panose="020B0604020202020204" pitchFamily="34" charset="0"/>
                <a:ea typeface="-윤명조130" pitchFamily="18" charset="-127"/>
              </a:endParaRPr>
            </a:p>
          </p:txBody>
        </p:sp>
      </p:grpSp>
      <p:sp>
        <p:nvSpPr>
          <p:cNvPr id="44" name="Rectangle 12">
            <a:extLst>
              <a:ext uri="{FF2B5EF4-FFF2-40B4-BE49-F238E27FC236}">
                <a16:creationId xmlns:a16="http://schemas.microsoft.com/office/drawing/2014/main" id="{B76484D3-E922-CC42-3E57-C10CF18074CB}"/>
              </a:ext>
            </a:extLst>
          </p:cNvPr>
          <p:cNvSpPr>
            <a:spLocks noChangeArrowheads="1"/>
          </p:cNvSpPr>
          <p:nvPr/>
        </p:nvSpPr>
        <p:spPr bwMode="auto">
          <a:xfrm>
            <a:off x="3071813" y="2261870"/>
            <a:ext cx="5089525"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defTabSz="895350">
              <a:buSzPct val="120000"/>
              <a:defRPr sz="1600">
                <a:solidFill>
                  <a:schemeClr val="tx1"/>
                </a:solidFill>
                <a:latin typeface="Arial" panose="020B0604020202020204" pitchFamily="34" charset="0"/>
                <a:ea typeface="-윤고딕130" pitchFamily="18" charset="-127"/>
              </a:defRPr>
            </a:lvl1pPr>
            <a:lvl2pPr marL="144463" indent="-142875" defTabSz="895350">
              <a:buSzPct val="120000"/>
              <a:buChar char="•"/>
              <a:defRPr sz="1600">
                <a:solidFill>
                  <a:schemeClr val="tx1"/>
                </a:solidFill>
                <a:latin typeface="Arial" panose="020B0604020202020204" pitchFamily="34" charset="0"/>
                <a:ea typeface="-윤고딕130" pitchFamily="18" charset="-127"/>
              </a:defRPr>
            </a:lvl2pPr>
            <a:lvl3pPr marL="295275" indent="-149225" defTabSz="895350">
              <a:buChar char="–"/>
              <a:defRPr sz="1600">
                <a:solidFill>
                  <a:schemeClr val="tx1"/>
                </a:solidFill>
                <a:latin typeface="Arial" panose="020B0604020202020204" pitchFamily="34" charset="0"/>
                <a:ea typeface="-윤고딕130" pitchFamily="18" charset="-127"/>
              </a:defRPr>
            </a:lvl3pPr>
            <a:lvl4pPr marL="431800" indent="-134938" defTabSz="895350">
              <a:buSzPct val="89000"/>
              <a:buChar char="•"/>
              <a:defRPr sz="1600">
                <a:solidFill>
                  <a:schemeClr val="tx1"/>
                </a:solidFill>
                <a:latin typeface="Arial" panose="020B0604020202020204" pitchFamily="34" charset="0"/>
                <a:ea typeface="-윤고딕130" pitchFamily="18" charset="-127"/>
              </a:defRPr>
            </a:lvl4pPr>
            <a:lvl5pPr marL="582613" indent="-149225" defTabSz="895350">
              <a:buSzPct val="75000"/>
              <a:buChar char="–"/>
              <a:defRPr sz="1600">
                <a:solidFill>
                  <a:schemeClr val="tx1"/>
                </a:solidFill>
                <a:latin typeface="Arial" panose="020B0604020202020204" pitchFamily="34" charset="0"/>
                <a:ea typeface="-윤고딕130" pitchFamily="18" charset="-127"/>
              </a:defRPr>
            </a:lvl5pPr>
            <a:lvl6pPr marL="1039813" indent="-149225" defTabSz="895350" fontAlgn="base">
              <a:spcBef>
                <a:spcPct val="0"/>
              </a:spcBef>
              <a:spcAft>
                <a:spcPct val="0"/>
              </a:spcAft>
              <a:buSzPct val="75000"/>
              <a:buChar char="–"/>
              <a:defRPr sz="1600">
                <a:solidFill>
                  <a:schemeClr val="tx1"/>
                </a:solidFill>
                <a:latin typeface="Arial" panose="020B0604020202020204" pitchFamily="34" charset="0"/>
                <a:ea typeface="-윤고딕130" pitchFamily="18" charset="-127"/>
              </a:defRPr>
            </a:lvl6pPr>
            <a:lvl7pPr marL="1497013" indent="-149225" defTabSz="895350" fontAlgn="base">
              <a:spcBef>
                <a:spcPct val="0"/>
              </a:spcBef>
              <a:spcAft>
                <a:spcPct val="0"/>
              </a:spcAft>
              <a:buSzPct val="75000"/>
              <a:buChar char="–"/>
              <a:defRPr sz="1600">
                <a:solidFill>
                  <a:schemeClr val="tx1"/>
                </a:solidFill>
                <a:latin typeface="Arial" panose="020B0604020202020204" pitchFamily="34" charset="0"/>
                <a:ea typeface="-윤고딕130" pitchFamily="18" charset="-127"/>
              </a:defRPr>
            </a:lvl7pPr>
            <a:lvl8pPr marL="1954213" indent="-149225" defTabSz="895350" fontAlgn="base">
              <a:spcBef>
                <a:spcPct val="0"/>
              </a:spcBef>
              <a:spcAft>
                <a:spcPct val="0"/>
              </a:spcAft>
              <a:buSzPct val="75000"/>
              <a:buChar char="–"/>
              <a:defRPr sz="1600">
                <a:solidFill>
                  <a:schemeClr val="tx1"/>
                </a:solidFill>
                <a:latin typeface="Arial" panose="020B0604020202020204" pitchFamily="34" charset="0"/>
                <a:ea typeface="-윤고딕130" pitchFamily="18" charset="-127"/>
              </a:defRPr>
            </a:lvl8pPr>
            <a:lvl9pPr marL="2411413" indent="-149225" defTabSz="895350" fontAlgn="base">
              <a:spcBef>
                <a:spcPct val="0"/>
              </a:spcBef>
              <a:spcAft>
                <a:spcPct val="0"/>
              </a:spcAft>
              <a:buSzPct val="75000"/>
              <a:buChar char="–"/>
              <a:defRPr sz="1600">
                <a:solidFill>
                  <a:schemeClr val="tx1"/>
                </a:solidFill>
                <a:latin typeface="Arial" panose="020B0604020202020204" pitchFamily="34" charset="0"/>
                <a:ea typeface="-윤고딕130" pitchFamily="18" charset="-127"/>
              </a:defRPr>
            </a:lvl9pPr>
          </a:lstStyle>
          <a:p>
            <a:pPr lvl="1" latinLnBrk="0"/>
            <a:r>
              <a:rPr kumimoji="0" lang="en-US" altLang="ko-KR" b="0">
                <a:solidFill>
                  <a:srgbClr val="000000"/>
                </a:solidFill>
                <a:ea typeface="굴림" panose="020B0600000101010101" pitchFamily="50" charset="-127"/>
              </a:rPr>
              <a:t>Text</a:t>
            </a:r>
          </a:p>
        </p:txBody>
      </p:sp>
      <p:grpSp>
        <p:nvGrpSpPr>
          <p:cNvPr id="49" name="Group 5">
            <a:extLst>
              <a:ext uri="{FF2B5EF4-FFF2-40B4-BE49-F238E27FC236}">
                <a16:creationId xmlns:a16="http://schemas.microsoft.com/office/drawing/2014/main" id="{7947E001-408F-DA0E-BE10-2C0FC0F44FA8}"/>
              </a:ext>
            </a:extLst>
          </p:cNvPr>
          <p:cNvGrpSpPr>
            <a:grpSpLocks/>
          </p:cNvGrpSpPr>
          <p:nvPr/>
        </p:nvGrpSpPr>
        <p:grpSpPr bwMode="auto">
          <a:xfrm>
            <a:off x="919163" y="2923540"/>
            <a:ext cx="1851025" cy="368300"/>
            <a:chOff x="2400" y="1968"/>
            <a:chExt cx="1152" cy="576"/>
          </a:xfrm>
        </p:grpSpPr>
        <p:sp>
          <p:nvSpPr>
            <p:cNvPr id="50" name="Freeform 6">
              <a:extLst>
                <a:ext uri="{FF2B5EF4-FFF2-40B4-BE49-F238E27FC236}">
                  <a16:creationId xmlns:a16="http://schemas.microsoft.com/office/drawing/2014/main" id="{710A0686-3F9A-2367-0708-5DB1D868F346}"/>
                </a:ext>
              </a:extLst>
            </p:cNvPr>
            <p:cNvSpPr>
              <a:spLocks/>
            </p:cNvSpPr>
            <p:nvPr>
              <p:custDataLst>
                <p:tags r:id="rId7"/>
              </p:custDataLst>
            </p:nvPr>
          </p:nvSpPr>
          <p:spPr bwMode="blackWhite">
            <a:xfrm>
              <a:off x="2400" y="1968"/>
              <a:ext cx="1152" cy="576"/>
            </a:xfrm>
            <a:custGeom>
              <a:avLst/>
              <a:gdLst>
                <a:gd name="T0" fmla="*/ 0 w 1152"/>
                <a:gd name="T1" fmla="*/ 0 h 576"/>
                <a:gd name="T2" fmla="*/ 1048 w 1152"/>
                <a:gd name="T3" fmla="*/ 0 h 576"/>
                <a:gd name="T4" fmla="*/ 1152 w 1152"/>
                <a:gd name="T5" fmla="*/ 288 h 576"/>
                <a:gd name="T6" fmla="*/ 1048 w 1152"/>
                <a:gd name="T7" fmla="*/ 576 h 576"/>
                <a:gd name="T8" fmla="*/ 0 w 1152"/>
                <a:gd name="T9" fmla="*/ 576 h 576"/>
                <a:gd name="T10" fmla="*/ 0 w 1152"/>
                <a:gd name="T11" fmla="*/ 288 h 576"/>
                <a:gd name="T12" fmla="*/ 0 w 1152"/>
                <a:gd name="T13" fmla="*/ 0 h 576"/>
              </a:gdLst>
              <a:ahLst/>
              <a:cxnLst>
                <a:cxn ang="0">
                  <a:pos x="T0" y="T1"/>
                </a:cxn>
                <a:cxn ang="0">
                  <a:pos x="T2" y="T3"/>
                </a:cxn>
                <a:cxn ang="0">
                  <a:pos x="T4" y="T5"/>
                </a:cxn>
                <a:cxn ang="0">
                  <a:pos x="T6" y="T7"/>
                </a:cxn>
                <a:cxn ang="0">
                  <a:pos x="T8" y="T9"/>
                </a:cxn>
                <a:cxn ang="0">
                  <a:pos x="T10" y="T11"/>
                </a:cxn>
                <a:cxn ang="0">
                  <a:pos x="T12" y="T13"/>
                </a:cxn>
              </a:cxnLst>
              <a:rect l="0" t="0" r="r" b="b"/>
              <a:pathLst>
                <a:path w="1152" h="576">
                  <a:moveTo>
                    <a:pt x="0" y="0"/>
                  </a:moveTo>
                  <a:lnTo>
                    <a:pt x="1048" y="0"/>
                  </a:lnTo>
                  <a:lnTo>
                    <a:pt x="1152" y="288"/>
                  </a:lnTo>
                  <a:lnTo>
                    <a:pt x="1048" y="576"/>
                  </a:lnTo>
                  <a:lnTo>
                    <a:pt x="0" y="576"/>
                  </a:lnTo>
                  <a:lnTo>
                    <a:pt x="0" y="288"/>
                  </a:lnTo>
                  <a:lnTo>
                    <a:pt x="0" y="0"/>
                  </a:lnTo>
                  <a:close/>
                </a:path>
              </a:pathLst>
            </a:custGeom>
            <a:solidFill>
              <a:srgbClr val="FFFFFF"/>
            </a:solidFill>
            <a:ln w="9525">
              <a:solidFill>
                <a:srgbClr val="000000"/>
              </a:solidFill>
              <a:round/>
              <a:headEnd/>
              <a:tailEnd/>
            </a:ln>
            <a:effectLst>
              <a:outerShdw dist="35921" dir="2700000" algn="ctr" rotWithShape="0">
                <a:srgbClr val="000000"/>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ko-KR" altLang="en-US" sz="1600" b="0" i="0" u="none" strike="noStrike" kern="0" cap="none" spc="0" normalizeH="0" baseline="0" noProof="0">
                <a:ln>
                  <a:noFill/>
                </a:ln>
                <a:solidFill>
                  <a:srgbClr val="000000"/>
                </a:solidFill>
                <a:effectLst/>
                <a:uLnTx/>
                <a:uFillTx/>
                <a:latin typeface="Arial" panose="020B0604020202020204" pitchFamily="34" charset="0"/>
                <a:ea typeface="-윤고딕130" pitchFamily="18" charset="-127"/>
              </a:endParaRPr>
            </a:p>
          </p:txBody>
        </p:sp>
        <p:sp>
          <p:nvSpPr>
            <p:cNvPr id="51" name="Rectangle 7">
              <a:extLst>
                <a:ext uri="{FF2B5EF4-FFF2-40B4-BE49-F238E27FC236}">
                  <a16:creationId xmlns:a16="http://schemas.microsoft.com/office/drawing/2014/main" id="{2BAE508B-9C5F-3E45-035F-B24ECEACFF0C}"/>
                </a:ext>
              </a:extLst>
            </p:cNvPr>
            <p:cNvSpPr>
              <a:spLocks noChangeArrowheads="1"/>
            </p:cNvSpPr>
            <p:nvPr>
              <p:custDataLst>
                <p:tags r:id="rId8"/>
              </p:custDataLst>
            </p:nvPr>
          </p:nvSpPr>
          <p:spPr bwMode="blackWhite">
            <a:xfrm>
              <a:off x="2440" y="2000"/>
              <a:ext cx="960" cy="4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3810" tIns="0" rIns="3810" bIns="0" anchor="ctr"/>
            <a:lstStyle>
              <a:lvl1pPr defTabSz="895350">
                <a:buSzPct val="120000"/>
                <a:defRPr sz="1600">
                  <a:solidFill>
                    <a:schemeClr val="tx1"/>
                  </a:solidFill>
                  <a:latin typeface="Arial" panose="020B0604020202020204" pitchFamily="34" charset="0"/>
                  <a:ea typeface="-윤고딕130" pitchFamily="18" charset="-127"/>
                </a:defRPr>
              </a:lvl1pPr>
              <a:lvl2pPr marL="144463" indent="-142875" defTabSz="895350">
                <a:buSzPct val="120000"/>
                <a:buChar char="•"/>
                <a:defRPr sz="1600">
                  <a:solidFill>
                    <a:schemeClr val="tx1"/>
                  </a:solidFill>
                  <a:latin typeface="Arial" panose="020B0604020202020204" pitchFamily="34" charset="0"/>
                  <a:ea typeface="-윤고딕130" pitchFamily="18" charset="-127"/>
                </a:defRPr>
              </a:lvl2pPr>
              <a:lvl3pPr marL="295275" indent="-149225" defTabSz="895350">
                <a:buChar char="–"/>
                <a:defRPr sz="1600">
                  <a:solidFill>
                    <a:schemeClr val="tx1"/>
                  </a:solidFill>
                  <a:latin typeface="Arial" panose="020B0604020202020204" pitchFamily="34" charset="0"/>
                  <a:ea typeface="-윤고딕130" pitchFamily="18" charset="-127"/>
                </a:defRPr>
              </a:lvl3pPr>
              <a:lvl4pPr marL="431800" indent="-134938" defTabSz="895350">
                <a:buSzPct val="89000"/>
                <a:buChar char="•"/>
                <a:defRPr sz="1600">
                  <a:solidFill>
                    <a:schemeClr val="tx1"/>
                  </a:solidFill>
                  <a:latin typeface="Arial" panose="020B0604020202020204" pitchFamily="34" charset="0"/>
                  <a:ea typeface="-윤고딕130" pitchFamily="18" charset="-127"/>
                </a:defRPr>
              </a:lvl4pPr>
              <a:lvl5pPr marL="582613" indent="-149225" defTabSz="895350">
                <a:buSzPct val="75000"/>
                <a:buChar char="–"/>
                <a:defRPr sz="1600">
                  <a:solidFill>
                    <a:schemeClr val="tx1"/>
                  </a:solidFill>
                  <a:latin typeface="Arial" panose="020B0604020202020204" pitchFamily="34" charset="0"/>
                  <a:ea typeface="-윤고딕130" pitchFamily="18" charset="-127"/>
                </a:defRPr>
              </a:lvl5pPr>
              <a:lvl6pPr marL="1039813" indent="-149225" defTabSz="895350" fontAlgn="base">
                <a:spcBef>
                  <a:spcPct val="0"/>
                </a:spcBef>
                <a:spcAft>
                  <a:spcPct val="0"/>
                </a:spcAft>
                <a:buSzPct val="75000"/>
                <a:buChar char="–"/>
                <a:defRPr sz="1600">
                  <a:solidFill>
                    <a:schemeClr val="tx1"/>
                  </a:solidFill>
                  <a:latin typeface="Arial" panose="020B0604020202020204" pitchFamily="34" charset="0"/>
                  <a:ea typeface="-윤고딕130" pitchFamily="18" charset="-127"/>
                </a:defRPr>
              </a:lvl6pPr>
              <a:lvl7pPr marL="1497013" indent="-149225" defTabSz="895350" fontAlgn="base">
                <a:spcBef>
                  <a:spcPct val="0"/>
                </a:spcBef>
                <a:spcAft>
                  <a:spcPct val="0"/>
                </a:spcAft>
                <a:buSzPct val="75000"/>
                <a:buChar char="–"/>
                <a:defRPr sz="1600">
                  <a:solidFill>
                    <a:schemeClr val="tx1"/>
                  </a:solidFill>
                  <a:latin typeface="Arial" panose="020B0604020202020204" pitchFamily="34" charset="0"/>
                  <a:ea typeface="-윤고딕130" pitchFamily="18" charset="-127"/>
                </a:defRPr>
              </a:lvl7pPr>
              <a:lvl8pPr marL="1954213" indent="-149225" defTabSz="895350" fontAlgn="base">
                <a:spcBef>
                  <a:spcPct val="0"/>
                </a:spcBef>
                <a:spcAft>
                  <a:spcPct val="0"/>
                </a:spcAft>
                <a:buSzPct val="75000"/>
                <a:buChar char="–"/>
                <a:defRPr sz="1600">
                  <a:solidFill>
                    <a:schemeClr val="tx1"/>
                  </a:solidFill>
                  <a:latin typeface="Arial" panose="020B0604020202020204" pitchFamily="34" charset="0"/>
                  <a:ea typeface="-윤고딕130" pitchFamily="18" charset="-127"/>
                </a:defRPr>
              </a:lvl8pPr>
              <a:lvl9pPr marL="2411413" indent="-149225" defTabSz="895350" fontAlgn="base">
                <a:spcBef>
                  <a:spcPct val="0"/>
                </a:spcBef>
                <a:spcAft>
                  <a:spcPct val="0"/>
                </a:spcAft>
                <a:buSzPct val="75000"/>
                <a:buChar char="–"/>
                <a:defRPr sz="1600">
                  <a:solidFill>
                    <a:schemeClr val="tx1"/>
                  </a:solidFill>
                  <a:latin typeface="Arial" panose="020B0604020202020204" pitchFamily="34" charset="0"/>
                  <a:ea typeface="-윤고딕130" pitchFamily="18" charset="-127"/>
                </a:defRPr>
              </a:lvl9pPr>
            </a:lstStyle>
            <a:p>
              <a:pPr marL="0" marR="0" lvl="0" indent="0" defTabSz="895350" eaLnBrk="1" fontAlgn="auto" latinLnBrk="0" hangingPunct="1">
                <a:lnSpc>
                  <a:spcPct val="100000"/>
                </a:lnSpc>
                <a:spcBef>
                  <a:spcPts val="0"/>
                </a:spcBef>
                <a:spcAft>
                  <a:spcPts val="0"/>
                </a:spcAft>
                <a:buClrTx/>
                <a:buSzPct val="120000"/>
                <a:buFontTx/>
                <a:buNone/>
                <a:tabLst/>
                <a:defRPr/>
              </a:pPr>
              <a:r>
                <a:rPr kumimoji="0" lang="ko-KR" altLang="en-US" sz="1600" b="0" i="0" u="none" strike="noStrike" kern="0" cap="none" spc="0" normalizeH="0" baseline="0" noProof="0" dirty="0">
                  <a:ln>
                    <a:noFill/>
                  </a:ln>
                  <a:solidFill>
                    <a:srgbClr val="000000"/>
                  </a:solidFill>
                  <a:effectLst/>
                  <a:uLnTx/>
                  <a:uFillTx/>
                  <a:latin typeface="Arial" panose="020B0604020202020204" pitchFamily="34" charset="0"/>
                  <a:ea typeface="-윤명조130" pitchFamily="18" charset="-127"/>
                </a:rPr>
                <a:t>상관분석</a:t>
              </a:r>
              <a:endParaRPr kumimoji="0" lang="en-US" altLang="ko-KR" sz="1600" b="0" i="0" u="none" strike="noStrike" kern="0" cap="none" spc="0" normalizeH="0" baseline="0" noProof="0" dirty="0">
                <a:ln>
                  <a:noFill/>
                </a:ln>
                <a:solidFill>
                  <a:srgbClr val="000000"/>
                </a:solidFill>
                <a:effectLst/>
                <a:uLnTx/>
                <a:uFillTx/>
                <a:latin typeface="Arial" panose="020B0604020202020204" pitchFamily="34" charset="0"/>
                <a:ea typeface="-윤명조130" pitchFamily="18" charset="-127"/>
              </a:endParaRPr>
            </a:p>
          </p:txBody>
        </p:sp>
      </p:grpSp>
      <p:sp>
        <p:nvSpPr>
          <p:cNvPr id="52" name="Rectangle 8">
            <a:extLst>
              <a:ext uri="{FF2B5EF4-FFF2-40B4-BE49-F238E27FC236}">
                <a16:creationId xmlns:a16="http://schemas.microsoft.com/office/drawing/2014/main" id="{BDF1CBC8-0A1F-BA25-D840-F508B19738E4}"/>
              </a:ext>
            </a:extLst>
          </p:cNvPr>
          <p:cNvSpPr>
            <a:spLocks noChangeArrowheads="1"/>
          </p:cNvSpPr>
          <p:nvPr/>
        </p:nvSpPr>
        <p:spPr bwMode="auto">
          <a:xfrm>
            <a:off x="3071813" y="2923539"/>
            <a:ext cx="5089525"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defTabSz="895350">
              <a:buSzPct val="120000"/>
              <a:defRPr sz="1600">
                <a:solidFill>
                  <a:schemeClr val="tx1"/>
                </a:solidFill>
                <a:latin typeface="Arial" panose="020B0604020202020204" pitchFamily="34" charset="0"/>
                <a:ea typeface="-윤고딕130" pitchFamily="18" charset="-127"/>
              </a:defRPr>
            </a:lvl1pPr>
            <a:lvl2pPr marL="144463" indent="-142875" defTabSz="895350">
              <a:buSzPct val="120000"/>
              <a:buChar char="•"/>
              <a:defRPr sz="1600">
                <a:solidFill>
                  <a:schemeClr val="tx1"/>
                </a:solidFill>
                <a:latin typeface="Arial" panose="020B0604020202020204" pitchFamily="34" charset="0"/>
                <a:ea typeface="-윤고딕130" pitchFamily="18" charset="-127"/>
              </a:defRPr>
            </a:lvl2pPr>
            <a:lvl3pPr marL="295275" indent="-149225" defTabSz="895350">
              <a:buChar char="–"/>
              <a:defRPr sz="1600">
                <a:solidFill>
                  <a:schemeClr val="tx1"/>
                </a:solidFill>
                <a:latin typeface="Arial" panose="020B0604020202020204" pitchFamily="34" charset="0"/>
                <a:ea typeface="-윤고딕130" pitchFamily="18" charset="-127"/>
              </a:defRPr>
            </a:lvl3pPr>
            <a:lvl4pPr marL="431800" indent="-134938" defTabSz="895350">
              <a:buSzPct val="89000"/>
              <a:buChar char="•"/>
              <a:defRPr sz="1600">
                <a:solidFill>
                  <a:schemeClr val="tx1"/>
                </a:solidFill>
                <a:latin typeface="Arial" panose="020B0604020202020204" pitchFamily="34" charset="0"/>
                <a:ea typeface="-윤고딕130" pitchFamily="18" charset="-127"/>
              </a:defRPr>
            </a:lvl4pPr>
            <a:lvl5pPr marL="582613" indent="-149225" defTabSz="895350">
              <a:buSzPct val="75000"/>
              <a:buChar char="–"/>
              <a:defRPr sz="1600">
                <a:solidFill>
                  <a:schemeClr val="tx1"/>
                </a:solidFill>
                <a:latin typeface="Arial" panose="020B0604020202020204" pitchFamily="34" charset="0"/>
                <a:ea typeface="-윤고딕130" pitchFamily="18" charset="-127"/>
              </a:defRPr>
            </a:lvl5pPr>
            <a:lvl6pPr marL="1039813" indent="-149225" defTabSz="895350" fontAlgn="base">
              <a:spcBef>
                <a:spcPct val="0"/>
              </a:spcBef>
              <a:spcAft>
                <a:spcPct val="0"/>
              </a:spcAft>
              <a:buSzPct val="75000"/>
              <a:buChar char="–"/>
              <a:defRPr sz="1600">
                <a:solidFill>
                  <a:schemeClr val="tx1"/>
                </a:solidFill>
                <a:latin typeface="Arial" panose="020B0604020202020204" pitchFamily="34" charset="0"/>
                <a:ea typeface="-윤고딕130" pitchFamily="18" charset="-127"/>
              </a:defRPr>
            </a:lvl6pPr>
            <a:lvl7pPr marL="1497013" indent="-149225" defTabSz="895350" fontAlgn="base">
              <a:spcBef>
                <a:spcPct val="0"/>
              </a:spcBef>
              <a:spcAft>
                <a:spcPct val="0"/>
              </a:spcAft>
              <a:buSzPct val="75000"/>
              <a:buChar char="–"/>
              <a:defRPr sz="1600">
                <a:solidFill>
                  <a:schemeClr val="tx1"/>
                </a:solidFill>
                <a:latin typeface="Arial" panose="020B0604020202020204" pitchFamily="34" charset="0"/>
                <a:ea typeface="-윤고딕130" pitchFamily="18" charset="-127"/>
              </a:defRPr>
            </a:lvl7pPr>
            <a:lvl8pPr marL="1954213" indent="-149225" defTabSz="895350" fontAlgn="base">
              <a:spcBef>
                <a:spcPct val="0"/>
              </a:spcBef>
              <a:spcAft>
                <a:spcPct val="0"/>
              </a:spcAft>
              <a:buSzPct val="75000"/>
              <a:buChar char="–"/>
              <a:defRPr sz="1600">
                <a:solidFill>
                  <a:schemeClr val="tx1"/>
                </a:solidFill>
                <a:latin typeface="Arial" panose="020B0604020202020204" pitchFamily="34" charset="0"/>
                <a:ea typeface="-윤고딕130" pitchFamily="18" charset="-127"/>
              </a:defRPr>
            </a:lvl8pPr>
            <a:lvl9pPr marL="2411413" indent="-149225" defTabSz="895350" fontAlgn="base">
              <a:spcBef>
                <a:spcPct val="0"/>
              </a:spcBef>
              <a:spcAft>
                <a:spcPct val="0"/>
              </a:spcAft>
              <a:buSzPct val="75000"/>
              <a:buChar char="–"/>
              <a:defRPr sz="1600">
                <a:solidFill>
                  <a:schemeClr val="tx1"/>
                </a:solidFill>
                <a:latin typeface="Arial" panose="020B0604020202020204" pitchFamily="34" charset="0"/>
                <a:ea typeface="-윤고딕130" pitchFamily="18" charset="-127"/>
              </a:defRPr>
            </a:lvl9pPr>
          </a:lstStyle>
          <a:p>
            <a:pPr lvl="1" latinLnBrk="0"/>
            <a:r>
              <a:rPr kumimoji="0" lang="en-US" altLang="ko-KR" b="0">
                <a:solidFill>
                  <a:srgbClr val="000000"/>
                </a:solidFill>
                <a:ea typeface="굴림" panose="020B0600000101010101" pitchFamily="50" charset="-127"/>
              </a:rPr>
              <a:t>Text</a:t>
            </a:r>
          </a:p>
        </p:txBody>
      </p:sp>
      <p:grpSp>
        <p:nvGrpSpPr>
          <p:cNvPr id="53" name="Group 9">
            <a:extLst>
              <a:ext uri="{FF2B5EF4-FFF2-40B4-BE49-F238E27FC236}">
                <a16:creationId xmlns:a16="http://schemas.microsoft.com/office/drawing/2014/main" id="{DE91B24B-04D2-6D37-C137-FDBAE7C6E66C}"/>
              </a:ext>
            </a:extLst>
          </p:cNvPr>
          <p:cNvGrpSpPr>
            <a:grpSpLocks/>
          </p:cNvGrpSpPr>
          <p:nvPr/>
        </p:nvGrpSpPr>
        <p:grpSpPr bwMode="auto">
          <a:xfrm>
            <a:off x="919163" y="3585210"/>
            <a:ext cx="1851025" cy="368300"/>
            <a:chOff x="2400" y="1968"/>
            <a:chExt cx="1152" cy="576"/>
          </a:xfrm>
        </p:grpSpPr>
        <p:sp>
          <p:nvSpPr>
            <p:cNvPr id="54" name="Freeform 10">
              <a:extLst>
                <a:ext uri="{FF2B5EF4-FFF2-40B4-BE49-F238E27FC236}">
                  <a16:creationId xmlns:a16="http://schemas.microsoft.com/office/drawing/2014/main" id="{841E4A23-9D0F-0F75-28FD-DA91E5A91560}"/>
                </a:ext>
              </a:extLst>
            </p:cNvPr>
            <p:cNvSpPr>
              <a:spLocks/>
            </p:cNvSpPr>
            <p:nvPr>
              <p:custDataLst>
                <p:tags r:id="rId5"/>
              </p:custDataLst>
            </p:nvPr>
          </p:nvSpPr>
          <p:spPr bwMode="blackWhite">
            <a:xfrm>
              <a:off x="2400" y="1968"/>
              <a:ext cx="1152" cy="576"/>
            </a:xfrm>
            <a:custGeom>
              <a:avLst/>
              <a:gdLst>
                <a:gd name="T0" fmla="*/ 0 w 1152"/>
                <a:gd name="T1" fmla="*/ 0 h 576"/>
                <a:gd name="T2" fmla="*/ 1048 w 1152"/>
                <a:gd name="T3" fmla="*/ 0 h 576"/>
                <a:gd name="T4" fmla="*/ 1152 w 1152"/>
                <a:gd name="T5" fmla="*/ 288 h 576"/>
                <a:gd name="T6" fmla="*/ 1048 w 1152"/>
                <a:gd name="T7" fmla="*/ 576 h 576"/>
                <a:gd name="T8" fmla="*/ 0 w 1152"/>
                <a:gd name="T9" fmla="*/ 576 h 576"/>
                <a:gd name="T10" fmla="*/ 0 w 1152"/>
                <a:gd name="T11" fmla="*/ 288 h 576"/>
                <a:gd name="T12" fmla="*/ 0 w 1152"/>
                <a:gd name="T13" fmla="*/ 0 h 576"/>
              </a:gdLst>
              <a:ahLst/>
              <a:cxnLst>
                <a:cxn ang="0">
                  <a:pos x="T0" y="T1"/>
                </a:cxn>
                <a:cxn ang="0">
                  <a:pos x="T2" y="T3"/>
                </a:cxn>
                <a:cxn ang="0">
                  <a:pos x="T4" y="T5"/>
                </a:cxn>
                <a:cxn ang="0">
                  <a:pos x="T6" y="T7"/>
                </a:cxn>
                <a:cxn ang="0">
                  <a:pos x="T8" y="T9"/>
                </a:cxn>
                <a:cxn ang="0">
                  <a:pos x="T10" y="T11"/>
                </a:cxn>
                <a:cxn ang="0">
                  <a:pos x="T12" y="T13"/>
                </a:cxn>
              </a:cxnLst>
              <a:rect l="0" t="0" r="r" b="b"/>
              <a:pathLst>
                <a:path w="1152" h="576">
                  <a:moveTo>
                    <a:pt x="0" y="0"/>
                  </a:moveTo>
                  <a:lnTo>
                    <a:pt x="1048" y="0"/>
                  </a:lnTo>
                  <a:lnTo>
                    <a:pt x="1152" y="288"/>
                  </a:lnTo>
                  <a:lnTo>
                    <a:pt x="1048" y="576"/>
                  </a:lnTo>
                  <a:lnTo>
                    <a:pt x="0" y="576"/>
                  </a:lnTo>
                  <a:lnTo>
                    <a:pt x="0" y="288"/>
                  </a:lnTo>
                  <a:lnTo>
                    <a:pt x="0" y="0"/>
                  </a:lnTo>
                  <a:close/>
                </a:path>
              </a:pathLst>
            </a:custGeom>
            <a:solidFill>
              <a:srgbClr val="FFFFFF"/>
            </a:solidFill>
            <a:ln w="9525">
              <a:solidFill>
                <a:srgbClr val="000000"/>
              </a:solidFill>
              <a:round/>
              <a:headEnd/>
              <a:tailEnd/>
            </a:ln>
            <a:effectLst>
              <a:outerShdw dist="35921" dir="2700000" algn="ctr" rotWithShape="0">
                <a:srgbClr val="000000"/>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ko-KR" altLang="en-US" sz="1600" b="0" i="0" u="none" strike="noStrike" kern="0" cap="none" spc="0" normalizeH="0" baseline="0" noProof="0">
                <a:ln>
                  <a:noFill/>
                </a:ln>
                <a:solidFill>
                  <a:srgbClr val="000000"/>
                </a:solidFill>
                <a:effectLst/>
                <a:uLnTx/>
                <a:uFillTx/>
                <a:latin typeface="Arial" panose="020B0604020202020204" pitchFamily="34" charset="0"/>
                <a:ea typeface="-윤고딕130" pitchFamily="18" charset="-127"/>
              </a:endParaRPr>
            </a:p>
          </p:txBody>
        </p:sp>
        <p:sp>
          <p:nvSpPr>
            <p:cNvPr id="55" name="Rectangle 11">
              <a:extLst>
                <a:ext uri="{FF2B5EF4-FFF2-40B4-BE49-F238E27FC236}">
                  <a16:creationId xmlns:a16="http://schemas.microsoft.com/office/drawing/2014/main" id="{51C1E13C-528D-C2FD-8CDF-7F279F4863AA}"/>
                </a:ext>
              </a:extLst>
            </p:cNvPr>
            <p:cNvSpPr>
              <a:spLocks noChangeArrowheads="1"/>
            </p:cNvSpPr>
            <p:nvPr>
              <p:custDataLst>
                <p:tags r:id="rId6"/>
              </p:custDataLst>
            </p:nvPr>
          </p:nvSpPr>
          <p:spPr bwMode="blackWhite">
            <a:xfrm>
              <a:off x="2440" y="2000"/>
              <a:ext cx="960" cy="4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3810" tIns="0" rIns="3810" bIns="0" anchor="ctr"/>
            <a:lstStyle>
              <a:lvl1pPr defTabSz="895350">
                <a:buSzPct val="120000"/>
                <a:defRPr sz="1600">
                  <a:solidFill>
                    <a:schemeClr val="tx1"/>
                  </a:solidFill>
                  <a:latin typeface="Arial" panose="020B0604020202020204" pitchFamily="34" charset="0"/>
                  <a:ea typeface="-윤고딕130" pitchFamily="18" charset="-127"/>
                </a:defRPr>
              </a:lvl1pPr>
              <a:lvl2pPr marL="144463" indent="-142875" defTabSz="895350">
                <a:buSzPct val="120000"/>
                <a:buChar char="•"/>
                <a:defRPr sz="1600">
                  <a:solidFill>
                    <a:schemeClr val="tx1"/>
                  </a:solidFill>
                  <a:latin typeface="Arial" panose="020B0604020202020204" pitchFamily="34" charset="0"/>
                  <a:ea typeface="-윤고딕130" pitchFamily="18" charset="-127"/>
                </a:defRPr>
              </a:lvl2pPr>
              <a:lvl3pPr marL="295275" indent="-149225" defTabSz="895350">
                <a:buChar char="–"/>
                <a:defRPr sz="1600">
                  <a:solidFill>
                    <a:schemeClr val="tx1"/>
                  </a:solidFill>
                  <a:latin typeface="Arial" panose="020B0604020202020204" pitchFamily="34" charset="0"/>
                  <a:ea typeface="-윤고딕130" pitchFamily="18" charset="-127"/>
                </a:defRPr>
              </a:lvl3pPr>
              <a:lvl4pPr marL="431800" indent="-134938" defTabSz="895350">
                <a:buSzPct val="89000"/>
                <a:buChar char="•"/>
                <a:defRPr sz="1600">
                  <a:solidFill>
                    <a:schemeClr val="tx1"/>
                  </a:solidFill>
                  <a:latin typeface="Arial" panose="020B0604020202020204" pitchFamily="34" charset="0"/>
                  <a:ea typeface="-윤고딕130" pitchFamily="18" charset="-127"/>
                </a:defRPr>
              </a:lvl4pPr>
              <a:lvl5pPr marL="582613" indent="-149225" defTabSz="895350">
                <a:buSzPct val="75000"/>
                <a:buChar char="–"/>
                <a:defRPr sz="1600">
                  <a:solidFill>
                    <a:schemeClr val="tx1"/>
                  </a:solidFill>
                  <a:latin typeface="Arial" panose="020B0604020202020204" pitchFamily="34" charset="0"/>
                  <a:ea typeface="-윤고딕130" pitchFamily="18" charset="-127"/>
                </a:defRPr>
              </a:lvl5pPr>
              <a:lvl6pPr marL="1039813" indent="-149225" defTabSz="895350" fontAlgn="base">
                <a:spcBef>
                  <a:spcPct val="0"/>
                </a:spcBef>
                <a:spcAft>
                  <a:spcPct val="0"/>
                </a:spcAft>
                <a:buSzPct val="75000"/>
                <a:buChar char="–"/>
                <a:defRPr sz="1600">
                  <a:solidFill>
                    <a:schemeClr val="tx1"/>
                  </a:solidFill>
                  <a:latin typeface="Arial" panose="020B0604020202020204" pitchFamily="34" charset="0"/>
                  <a:ea typeface="-윤고딕130" pitchFamily="18" charset="-127"/>
                </a:defRPr>
              </a:lvl6pPr>
              <a:lvl7pPr marL="1497013" indent="-149225" defTabSz="895350" fontAlgn="base">
                <a:spcBef>
                  <a:spcPct val="0"/>
                </a:spcBef>
                <a:spcAft>
                  <a:spcPct val="0"/>
                </a:spcAft>
                <a:buSzPct val="75000"/>
                <a:buChar char="–"/>
                <a:defRPr sz="1600">
                  <a:solidFill>
                    <a:schemeClr val="tx1"/>
                  </a:solidFill>
                  <a:latin typeface="Arial" panose="020B0604020202020204" pitchFamily="34" charset="0"/>
                  <a:ea typeface="-윤고딕130" pitchFamily="18" charset="-127"/>
                </a:defRPr>
              </a:lvl7pPr>
              <a:lvl8pPr marL="1954213" indent="-149225" defTabSz="895350" fontAlgn="base">
                <a:spcBef>
                  <a:spcPct val="0"/>
                </a:spcBef>
                <a:spcAft>
                  <a:spcPct val="0"/>
                </a:spcAft>
                <a:buSzPct val="75000"/>
                <a:buChar char="–"/>
                <a:defRPr sz="1600">
                  <a:solidFill>
                    <a:schemeClr val="tx1"/>
                  </a:solidFill>
                  <a:latin typeface="Arial" panose="020B0604020202020204" pitchFamily="34" charset="0"/>
                  <a:ea typeface="-윤고딕130" pitchFamily="18" charset="-127"/>
                </a:defRPr>
              </a:lvl8pPr>
              <a:lvl9pPr marL="2411413" indent="-149225" defTabSz="895350" fontAlgn="base">
                <a:spcBef>
                  <a:spcPct val="0"/>
                </a:spcBef>
                <a:spcAft>
                  <a:spcPct val="0"/>
                </a:spcAft>
                <a:buSzPct val="75000"/>
                <a:buChar char="–"/>
                <a:defRPr sz="1600">
                  <a:solidFill>
                    <a:schemeClr val="tx1"/>
                  </a:solidFill>
                  <a:latin typeface="Arial" panose="020B0604020202020204" pitchFamily="34" charset="0"/>
                  <a:ea typeface="-윤고딕130" pitchFamily="18" charset="-127"/>
                </a:defRPr>
              </a:lvl9pPr>
            </a:lstStyle>
            <a:p>
              <a:pPr marL="0" marR="0" lvl="0" indent="0" defTabSz="895350" eaLnBrk="1" fontAlgn="auto" latinLnBrk="0" hangingPunct="1">
                <a:lnSpc>
                  <a:spcPct val="100000"/>
                </a:lnSpc>
                <a:spcBef>
                  <a:spcPts val="0"/>
                </a:spcBef>
                <a:spcAft>
                  <a:spcPts val="0"/>
                </a:spcAft>
                <a:buClrTx/>
                <a:buSzPct val="120000"/>
                <a:buFontTx/>
                <a:buNone/>
                <a:tabLst/>
                <a:defRPr/>
              </a:pPr>
              <a:r>
                <a:rPr kumimoji="0" lang="en-US" altLang="ko-KR" sz="1400" b="0" kern="0" dirty="0">
                  <a:solidFill>
                    <a:srgbClr val="000000"/>
                  </a:solidFill>
                  <a:ea typeface="-윤명조130" pitchFamily="18" charset="-127"/>
                </a:rPr>
                <a:t>NOx</a:t>
              </a:r>
              <a:r>
                <a:rPr kumimoji="0" lang="ko-KR" altLang="en-US" sz="1400" b="0" kern="0" dirty="0">
                  <a:solidFill>
                    <a:srgbClr val="000000"/>
                  </a:solidFill>
                  <a:ea typeface="-윤명조130" pitchFamily="18" charset="-127"/>
                </a:rPr>
                <a:t>  영향인자분석</a:t>
              </a:r>
              <a:endParaRPr kumimoji="0" lang="en-US" altLang="ko-KR" sz="1400" b="0" i="0" u="none" strike="noStrike" kern="0" cap="none" spc="0" normalizeH="0" baseline="0" noProof="0" dirty="0">
                <a:ln>
                  <a:noFill/>
                </a:ln>
                <a:solidFill>
                  <a:srgbClr val="000000"/>
                </a:solidFill>
                <a:effectLst/>
                <a:uLnTx/>
                <a:uFillTx/>
                <a:latin typeface="Arial" panose="020B0604020202020204" pitchFamily="34" charset="0"/>
                <a:ea typeface="-윤명조130" pitchFamily="18" charset="-127"/>
              </a:endParaRPr>
            </a:p>
          </p:txBody>
        </p:sp>
      </p:grpSp>
      <p:sp>
        <p:nvSpPr>
          <p:cNvPr id="56" name="Rectangle 12">
            <a:extLst>
              <a:ext uri="{FF2B5EF4-FFF2-40B4-BE49-F238E27FC236}">
                <a16:creationId xmlns:a16="http://schemas.microsoft.com/office/drawing/2014/main" id="{E5661D71-D689-03B5-274D-EAC5A2303EC3}"/>
              </a:ext>
            </a:extLst>
          </p:cNvPr>
          <p:cNvSpPr>
            <a:spLocks noChangeArrowheads="1"/>
          </p:cNvSpPr>
          <p:nvPr/>
        </p:nvSpPr>
        <p:spPr bwMode="auto">
          <a:xfrm>
            <a:off x="3071813" y="3585209"/>
            <a:ext cx="5089525"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defTabSz="895350">
              <a:buSzPct val="120000"/>
              <a:defRPr sz="1600">
                <a:solidFill>
                  <a:schemeClr val="tx1"/>
                </a:solidFill>
                <a:latin typeface="Arial" panose="020B0604020202020204" pitchFamily="34" charset="0"/>
                <a:ea typeface="-윤고딕130" pitchFamily="18" charset="-127"/>
              </a:defRPr>
            </a:lvl1pPr>
            <a:lvl2pPr marL="144463" indent="-142875" defTabSz="895350">
              <a:buSzPct val="120000"/>
              <a:buChar char="•"/>
              <a:defRPr sz="1600">
                <a:solidFill>
                  <a:schemeClr val="tx1"/>
                </a:solidFill>
                <a:latin typeface="Arial" panose="020B0604020202020204" pitchFamily="34" charset="0"/>
                <a:ea typeface="-윤고딕130" pitchFamily="18" charset="-127"/>
              </a:defRPr>
            </a:lvl2pPr>
            <a:lvl3pPr marL="295275" indent="-149225" defTabSz="895350">
              <a:buChar char="–"/>
              <a:defRPr sz="1600">
                <a:solidFill>
                  <a:schemeClr val="tx1"/>
                </a:solidFill>
                <a:latin typeface="Arial" panose="020B0604020202020204" pitchFamily="34" charset="0"/>
                <a:ea typeface="-윤고딕130" pitchFamily="18" charset="-127"/>
              </a:defRPr>
            </a:lvl3pPr>
            <a:lvl4pPr marL="431800" indent="-134938" defTabSz="895350">
              <a:buSzPct val="89000"/>
              <a:buChar char="•"/>
              <a:defRPr sz="1600">
                <a:solidFill>
                  <a:schemeClr val="tx1"/>
                </a:solidFill>
                <a:latin typeface="Arial" panose="020B0604020202020204" pitchFamily="34" charset="0"/>
                <a:ea typeface="-윤고딕130" pitchFamily="18" charset="-127"/>
              </a:defRPr>
            </a:lvl4pPr>
            <a:lvl5pPr marL="582613" indent="-149225" defTabSz="895350">
              <a:buSzPct val="75000"/>
              <a:buChar char="–"/>
              <a:defRPr sz="1600">
                <a:solidFill>
                  <a:schemeClr val="tx1"/>
                </a:solidFill>
                <a:latin typeface="Arial" panose="020B0604020202020204" pitchFamily="34" charset="0"/>
                <a:ea typeface="-윤고딕130" pitchFamily="18" charset="-127"/>
              </a:defRPr>
            </a:lvl5pPr>
            <a:lvl6pPr marL="1039813" indent="-149225" defTabSz="895350" fontAlgn="base">
              <a:spcBef>
                <a:spcPct val="0"/>
              </a:spcBef>
              <a:spcAft>
                <a:spcPct val="0"/>
              </a:spcAft>
              <a:buSzPct val="75000"/>
              <a:buChar char="–"/>
              <a:defRPr sz="1600">
                <a:solidFill>
                  <a:schemeClr val="tx1"/>
                </a:solidFill>
                <a:latin typeface="Arial" panose="020B0604020202020204" pitchFamily="34" charset="0"/>
                <a:ea typeface="-윤고딕130" pitchFamily="18" charset="-127"/>
              </a:defRPr>
            </a:lvl6pPr>
            <a:lvl7pPr marL="1497013" indent="-149225" defTabSz="895350" fontAlgn="base">
              <a:spcBef>
                <a:spcPct val="0"/>
              </a:spcBef>
              <a:spcAft>
                <a:spcPct val="0"/>
              </a:spcAft>
              <a:buSzPct val="75000"/>
              <a:buChar char="–"/>
              <a:defRPr sz="1600">
                <a:solidFill>
                  <a:schemeClr val="tx1"/>
                </a:solidFill>
                <a:latin typeface="Arial" panose="020B0604020202020204" pitchFamily="34" charset="0"/>
                <a:ea typeface="-윤고딕130" pitchFamily="18" charset="-127"/>
              </a:defRPr>
            </a:lvl7pPr>
            <a:lvl8pPr marL="1954213" indent="-149225" defTabSz="895350" fontAlgn="base">
              <a:spcBef>
                <a:spcPct val="0"/>
              </a:spcBef>
              <a:spcAft>
                <a:spcPct val="0"/>
              </a:spcAft>
              <a:buSzPct val="75000"/>
              <a:buChar char="–"/>
              <a:defRPr sz="1600">
                <a:solidFill>
                  <a:schemeClr val="tx1"/>
                </a:solidFill>
                <a:latin typeface="Arial" panose="020B0604020202020204" pitchFamily="34" charset="0"/>
                <a:ea typeface="-윤고딕130" pitchFamily="18" charset="-127"/>
              </a:defRPr>
            </a:lvl8pPr>
            <a:lvl9pPr marL="2411413" indent="-149225" defTabSz="895350" fontAlgn="base">
              <a:spcBef>
                <a:spcPct val="0"/>
              </a:spcBef>
              <a:spcAft>
                <a:spcPct val="0"/>
              </a:spcAft>
              <a:buSzPct val="75000"/>
              <a:buChar char="–"/>
              <a:defRPr sz="1600">
                <a:solidFill>
                  <a:schemeClr val="tx1"/>
                </a:solidFill>
                <a:latin typeface="Arial" panose="020B0604020202020204" pitchFamily="34" charset="0"/>
                <a:ea typeface="-윤고딕130" pitchFamily="18" charset="-127"/>
              </a:defRPr>
            </a:lvl9pPr>
          </a:lstStyle>
          <a:p>
            <a:pPr lvl="1" latinLnBrk="0"/>
            <a:r>
              <a:rPr kumimoji="0" lang="en-US" altLang="ko-KR" b="0">
                <a:solidFill>
                  <a:srgbClr val="000000"/>
                </a:solidFill>
                <a:ea typeface="굴림" panose="020B0600000101010101" pitchFamily="50" charset="-127"/>
              </a:rPr>
              <a:t>Text</a:t>
            </a:r>
          </a:p>
        </p:txBody>
      </p:sp>
      <p:grpSp>
        <p:nvGrpSpPr>
          <p:cNvPr id="57" name="Group 5">
            <a:extLst>
              <a:ext uri="{FF2B5EF4-FFF2-40B4-BE49-F238E27FC236}">
                <a16:creationId xmlns:a16="http://schemas.microsoft.com/office/drawing/2014/main" id="{716656A6-C0DB-EF40-1F53-CF4C9126C1C7}"/>
              </a:ext>
            </a:extLst>
          </p:cNvPr>
          <p:cNvGrpSpPr>
            <a:grpSpLocks/>
          </p:cNvGrpSpPr>
          <p:nvPr/>
        </p:nvGrpSpPr>
        <p:grpSpPr bwMode="auto">
          <a:xfrm>
            <a:off x="919163" y="4290693"/>
            <a:ext cx="1851025" cy="368300"/>
            <a:chOff x="2400" y="1968"/>
            <a:chExt cx="1152" cy="576"/>
          </a:xfrm>
        </p:grpSpPr>
        <p:sp>
          <p:nvSpPr>
            <p:cNvPr id="58" name="Freeform 6">
              <a:extLst>
                <a:ext uri="{FF2B5EF4-FFF2-40B4-BE49-F238E27FC236}">
                  <a16:creationId xmlns:a16="http://schemas.microsoft.com/office/drawing/2014/main" id="{A77392E5-059E-10CB-70E9-F09F2ADE094C}"/>
                </a:ext>
              </a:extLst>
            </p:cNvPr>
            <p:cNvSpPr>
              <a:spLocks/>
            </p:cNvSpPr>
            <p:nvPr>
              <p:custDataLst>
                <p:tags r:id="rId3"/>
              </p:custDataLst>
            </p:nvPr>
          </p:nvSpPr>
          <p:spPr bwMode="blackWhite">
            <a:xfrm>
              <a:off x="2400" y="1968"/>
              <a:ext cx="1152" cy="576"/>
            </a:xfrm>
            <a:custGeom>
              <a:avLst/>
              <a:gdLst>
                <a:gd name="T0" fmla="*/ 0 w 1152"/>
                <a:gd name="T1" fmla="*/ 0 h 576"/>
                <a:gd name="T2" fmla="*/ 1048 w 1152"/>
                <a:gd name="T3" fmla="*/ 0 h 576"/>
                <a:gd name="T4" fmla="*/ 1152 w 1152"/>
                <a:gd name="T5" fmla="*/ 288 h 576"/>
                <a:gd name="T6" fmla="*/ 1048 w 1152"/>
                <a:gd name="T7" fmla="*/ 576 h 576"/>
                <a:gd name="T8" fmla="*/ 0 w 1152"/>
                <a:gd name="T9" fmla="*/ 576 h 576"/>
                <a:gd name="T10" fmla="*/ 0 w 1152"/>
                <a:gd name="T11" fmla="*/ 288 h 576"/>
                <a:gd name="T12" fmla="*/ 0 w 1152"/>
                <a:gd name="T13" fmla="*/ 0 h 576"/>
              </a:gdLst>
              <a:ahLst/>
              <a:cxnLst>
                <a:cxn ang="0">
                  <a:pos x="T0" y="T1"/>
                </a:cxn>
                <a:cxn ang="0">
                  <a:pos x="T2" y="T3"/>
                </a:cxn>
                <a:cxn ang="0">
                  <a:pos x="T4" y="T5"/>
                </a:cxn>
                <a:cxn ang="0">
                  <a:pos x="T6" y="T7"/>
                </a:cxn>
                <a:cxn ang="0">
                  <a:pos x="T8" y="T9"/>
                </a:cxn>
                <a:cxn ang="0">
                  <a:pos x="T10" y="T11"/>
                </a:cxn>
                <a:cxn ang="0">
                  <a:pos x="T12" y="T13"/>
                </a:cxn>
              </a:cxnLst>
              <a:rect l="0" t="0" r="r" b="b"/>
              <a:pathLst>
                <a:path w="1152" h="576">
                  <a:moveTo>
                    <a:pt x="0" y="0"/>
                  </a:moveTo>
                  <a:lnTo>
                    <a:pt x="1048" y="0"/>
                  </a:lnTo>
                  <a:lnTo>
                    <a:pt x="1152" y="288"/>
                  </a:lnTo>
                  <a:lnTo>
                    <a:pt x="1048" y="576"/>
                  </a:lnTo>
                  <a:lnTo>
                    <a:pt x="0" y="576"/>
                  </a:lnTo>
                  <a:lnTo>
                    <a:pt x="0" y="288"/>
                  </a:lnTo>
                  <a:lnTo>
                    <a:pt x="0" y="0"/>
                  </a:lnTo>
                  <a:close/>
                </a:path>
              </a:pathLst>
            </a:custGeom>
            <a:solidFill>
              <a:srgbClr val="FFFFFF"/>
            </a:solidFill>
            <a:ln w="9525">
              <a:solidFill>
                <a:srgbClr val="000000"/>
              </a:solidFill>
              <a:round/>
              <a:headEnd/>
              <a:tailEnd/>
            </a:ln>
            <a:effectLst>
              <a:outerShdw dist="35921" dir="2700000" algn="ctr" rotWithShape="0">
                <a:srgbClr val="000000"/>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ko-KR" altLang="en-US" sz="1600" b="0" i="0" u="none" strike="noStrike" kern="0" cap="none" spc="0" normalizeH="0" baseline="0" noProof="0">
                <a:ln>
                  <a:noFill/>
                </a:ln>
                <a:solidFill>
                  <a:srgbClr val="000000"/>
                </a:solidFill>
                <a:effectLst/>
                <a:uLnTx/>
                <a:uFillTx/>
                <a:latin typeface="Arial" panose="020B0604020202020204" pitchFamily="34" charset="0"/>
                <a:ea typeface="-윤고딕130" pitchFamily="18" charset="-127"/>
              </a:endParaRPr>
            </a:p>
          </p:txBody>
        </p:sp>
        <p:sp>
          <p:nvSpPr>
            <p:cNvPr id="59" name="Rectangle 7">
              <a:extLst>
                <a:ext uri="{FF2B5EF4-FFF2-40B4-BE49-F238E27FC236}">
                  <a16:creationId xmlns:a16="http://schemas.microsoft.com/office/drawing/2014/main" id="{E098F3B4-541E-E9F0-4B03-0AA3F86531B2}"/>
                </a:ext>
              </a:extLst>
            </p:cNvPr>
            <p:cNvSpPr>
              <a:spLocks noChangeArrowheads="1"/>
            </p:cNvSpPr>
            <p:nvPr>
              <p:custDataLst>
                <p:tags r:id="rId4"/>
              </p:custDataLst>
            </p:nvPr>
          </p:nvSpPr>
          <p:spPr bwMode="blackWhite">
            <a:xfrm>
              <a:off x="2440" y="2000"/>
              <a:ext cx="960" cy="4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3810" tIns="0" rIns="3810" bIns="0" anchor="ctr"/>
            <a:lstStyle>
              <a:lvl1pPr defTabSz="895350">
                <a:buSzPct val="120000"/>
                <a:defRPr sz="1600">
                  <a:solidFill>
                    <a:schemeClr val="tx1"/>
                  </a:solidFill>
                  <a:latin typeface="Arial" panose="020B0604020202020204" pitchFamily="34" charset="0"/>
                  <a:ea typeface="-윤고딕130" pitchFamily="18" charset="-127"/>
                </a:defRPr>
              </a:lvl1pPr>
              <a:lvl2pPr marL="144463" indent="-142875" defTabSz="895350">
                <a:buSzPct val="120000"/>
                <a:buChar char="•"/>
                <a:defRPr sz="1600">
                  <a:solidFill>
                    <a:schemeClr val="tx1"/>
                  </a:solidFill>
                  <a:latin typeface="Arial" panose="020B0604020202020204" pitchFamily="34" charset="0"/>
                  <a:ea typeface="-윤고딕130" pitchFamily="18" charset="-127"/>
                </a:defRPr>
              </a:lvl2pPr>
              <a:lvl3pPr marL="295275" indent="-149225" defTabSz="895350">
                <a:buChar char="–"/>
                <a:defRPr sz="1600">
                  <a:solidFill>
                    <a:schemeClr val="tx1"/>
                  </a:solidFill>
                  <a:latin typeface="Arial" panose="020B0604020202020204" pitchFamily="34" charset="0"/>
                  <a:ea typeface="-윤고딕130" pitchFamily="18" charset="-127"/>
                </a:defRPr>
              </a:lvl3pPr>
              <a:lvl4pPr marL="431800" indent="-134938" defTabSz="895350">
                <a:buSzPct val="89000"/>
                <a:buChar char="•"/>
                <a:defRPr sz="1600">
                  <a:solidFill>
                    <a:schemeClr val="tx1"/>
                  </a:solidFill>
                  <a:latin typeface="Arial" panose="020B0604020202020204" pitchFamily="34" charset="0"/>
                  <a:ea typeface="-윤고딕130" pitchFamily="18" charset="-127"/>
                </a:defRPr>
              </a:lvl4pPr>
              <a:lvl5pPr marL="582613" indent="-149225" defTabSz="895350">
                <a:buSzPct val="75000"/>
                <a:buChar char="–"/>
                <a:defRPr sz="1600">
                  <a:solidFill>
                    <a:schemeClr val="tx1"/>
                  </a:solidFill>
                  <a:latin typeface="Arial" panose="020B0604020202020204" pitchFamily="34" charset="0"/>
                  <a:ea typeface="-윤고딕130" pitchFamily="18" charset="-127"/>
                </a:defRPr>
              </a:lvl5pPr>
              <a:lvl6pPr marL="1039813" indent="-149225" defTabSz="895350" fontAlgn="base">
                <a:spcBef>
                  <a:spcPct val="0"/>
                </a:spcBef>
                <a:spcAft>
                  <a:spcPct val="0"/>
                </a:spcAft>
                <a:buSzPct val="75000"/>
                <a:buChar char="–"/>
                <a:defRPr sz="1600">
                  <a:solidFill>
                    <a:schemeClr val="tx1"/>
                  </a:solidFill>
                  <a:latin typeface="Arial" panose="020B0604020202020204" pitchFamily="34" charset="0"/>
                  <a:ea typeface="-윤고딕130" pitchFamily="18" charset="-127"/>
                </a:defRPr>
              </a:lvl6pPr>
              <a:lvl7pPr marL="1497013" indent="-149225" defTabSz="895350" fontAlgn="base">
                <a:spcBef>
                  <a:spcPct val="0"/>
                </a:spcBef>
                <a:spcAft>
                  <a:spcPct val="0"/>
                </a:spcAft>
                <a:buSzPct val="75000"/>
                <a:buChar char="–"/>
                <a:defRPr sz="1600">
                  <a:solidFill>
                    <a:schemeClr val="tx1"/>
                  </a:solidFill>
                  <a:latin typeface="Arial" panose="020B0604020202020204" pitchFamily="34" charset="0"/>
                  <a:ea typeface="-윤고딕130" pitchFamily="18" charset="-127"/>
                </a:defRPr>
              </a:lvl7pPr>
              <a:lvl8pPr marL="1954213" indent="-149225" defTabSz="895350" fontAlgn="base">
                <a:spcBef>
                  <a:spcPct val="0"/>
                </a:spcBef>
                <a:spcAft>
                  <a:spcPct val="0"/>
                </a:spcAft>
                <a:buSzPct val="75000"/>
                <a:buChar char="–"/>
                <a:defRPr sz="1600">
                  <a:solidFill>
                    <a:schemeClr val="tx1"/>
                  </a:solidFill>
                  <a:latin typeface="Arial" panose="020B0604020202020204" pitchFamily="34" charset="0"/>
                  <a:ea typeface="-윤고딕130" pitchFamily="18" charset="-127"/>
                </a:defRPr>
              </a:lvl8pPr>
              <a:lvl9pPr marL="2411413" indent="-149225" defTabSz="895350" fontAlgn="base">
                <a:spcBef>
                  <a:spcPct val="0"/>
                </a:spcBef>
                <a:spcAft>
                  <a:spcPct val="0"/>
                </a:spcAft>
                <a:buSzPct val="75000"/>
                <a:buChar char="–"/>
                <a:defRPr sz="1600">
                  <a:solidFill>
                    <a:schemeClr val="tx1"/>
                  </a:solidFill>
                  <a:latin typeface="Arial" panose="020B0604020202020204" pitchFamily="34" charset="0"/>
                  <a:ea typeface="-윤고딕130" pitchFamily="18" charset="-127"/>
                </a:defRPr>
              </a:lvl9pPr>
            </a:lstStyle>
            <a:p>
              <a:pPr marL="0" marR="0" lvl="0" indent="0" defTabSz="895350" eaLnBrk="1" fontAlgn="auto" latinLnBrk="0" hangingPunct="1">
                <a:lnSpc>
                  <a:spcPct val="100000"/>
                </a:lnSpc>
                <a:spcBef>
                  <a:spcPts val="0"/>
                </a:spcBef>
                <a:spcAft>
                  <a:spcPts val="0"/>
                </a:spcAft>
                <a:buClrTx/>
                <a:buSzPct val="120000"/>
                <a:buFontTx/>
                <a:buNone/>
                <a:tabLst/>
                <a:defRPr/>
              </a:pPr>
              <a:r>
                <a:rPr kumimoji="0" lang="en-US" altLang="ko-KR" sz="1600" b="0" i="0" u="none" strike="noStrike" kern="0" cap="none" spc="0" normalizeH="0" baseline="0" noProof="0">
                  <a:ln>
                    <a:noFill/>
                  </a:ln>
                  <a:solidFill>
                    <a:srgbClr val="000000"/>
                  </a:solidFill>
                  <a:effectLst/>
                  <a:uLnTx/>
                  <a:uFillTx/>
                  <a:latin typeface="Arial" panose="020B0604020202020204" pitchFamily="34" charset="0"/>
                  <a:ea typeface="-윤명조130" pitchFamily="18" charset="-127"/>
                </a:rPr>
                <a:t>Text</a:t>
              </a:r>
            </a:p>
          </p:txBody>
        </p:sp>
      </p:grpSp>
      <p:sp>
        <p:nvSpPr>
          <p:cNvPr id="60" name="Rectangle 8">
            <a:extLst>
              <a:ext uri="{FF2B5EF4-FFF2-40B4-BE49-F238E27FC236}">
                <a16:creationId xmlns:a16="http://schemas.microsoft.com/office/drawing/2014/main" id="{BCA2FCF0-E33E-AE68-6B4A-C783B8D49FFA}"/>
              </a:ext>
            </a:extLst>
          </p:cNvPr>
          <p:cNvSpPr>
            <a:spLocks noChangeArrowheads="1"/>
          </p:cNvSpPr>
          <p:nvPr/>
        </p:nvSpPr>
        <p:spPr bwMode="auto">
          <a:xfrm>
            <a:off x="3071813" y="4290692"/>
            <a:ext cx="5089525"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defTabSz="895350">
              <a:buSzPct val="120000"/>
              <a:defRPr sz="1600">
                <a:solidFill>
                  <a:schemeClr val="tx1"/>
                </a:solidFill>
                <a:latin typeface="Arial" panose="020B0604020202020204" pitchFamily="34" charset="0"/>
                <a:ea typeface="-윤고딕130" pitchFamily="18" charset="-127"/>
              </a:defRPr>
            </a:lvl1pPr>
            <a:lvl2pPr marL="144463" indent="-142875" defTabSz="895350">
              <a:buSzPct val="120000"/>
              <a:buChar char="•"/>
              <a:defRPr sz="1600">
                <a:solidFill>
                  <a:schemeClr val="tx1"/>
                </a:solidFill>
                <a:latin typeface="Arial" panose="020B0604020202020204" pitchFamily="34" charset="0"/>
                <a:ea typeface="-윤고딕130" pitchFamily="18" charset="-127"/>
              </a:defRPr>
            </a:lvl2pPr>
            <a:lvl3pPr marL="295275" indent="-149225" defTabSz="895350">
              <a:buChar char="–"/>
              <a:defRPr sz="1600">
                <a:solidFill>
                  <a:schemeClr val="tx1"/>
                </a:solidFill>
                <a:latin typeface="Arial" panose="020B0604020202020204" pitchFamily="34" charset="0"/>
                <a:ea typeface="-윤고딕130" pitchFamily="18" charset="-127"/>
              </a:defRPr>
            </a:lvl3pPr>
            <a:lvl4pPr marL="431800" indent="-134938" defTabSz="895350">
              <a:buSzPct val="89000"/>
              <a:buChar char="•"/>
              <a:defRPr sz="1600">
                <a:solidFill>
                  <a:schemeClr val="tx1"/>
                </a:solidFill>
                <a:latin typeface="Arial" panose="020B0604020202020204" pitchFamily="34" charset="0"/>
                <a:ea typeface="-윤고딕130" pitchFamily="18" charset="-127"/>
              </a:defRPr>
            </a:lvl4pPr>
            <a:lvl5pPr marL="582613" indent="-149225" defTabSz="895350">
              <a:buSzPct val="75000"/>
              <a:buChar char="–"/>
              <a:defRPr sz="1600">
                <a:solidFill>
                  <a:schemeClr val="tx1"/>
                </a:solidFill>
                <a:latin typeface="Arial" panose="020B0604020202020204" pitchFamily="34" charset="0"/>
                <a:ea typeface="-윤고딕130" pitchFamily="18" charset="-127"/>
              </a:defRPr>
            </a:lvl5pPr>
            <a:lvl6pPr marL="1039813" indent="-149225" defTabSz="895350" fontAlgn="base">
              <a:spcBef>
                <a:spcPct val="0"/>
              </a:spcBef>
              <a:spcAft>
                <a:spcPct val="0"/>
              </a:spcAft>
              <a:buSzPct val="75000"/>
              <a:buChar char="–"/>
              <a:defRPr sz="1600">
                <a:solidFill>
                  <a:schemeClr val="tx1"/>
                </a:solidFill>
                <a:latin typeface="Arial" panose="020B0604020202020204" pitchFamily="34" charset="0"/>
                <a:ea typeface="-윤고딕130" pitchFamily="18" charset="-127"/>
              </a:defRPr>
            </a:lvl6pPr>
            <a:lvl7pPr marL="1497013" indent="-149225" defTabSz="895350" fontAlgn="base">
              <a:spcBef>
                <a:spcPct val="0"/>
              </a:spcBef>
              <a:spcAft>
                <a:spcPct val="0"/>
              </a:spcAft>
              <a:buSzPct val="75000"/>
              <a:buChar char="–"/>
              <a:defRPr sz="1600">
                <a:solidFill>
                  <a:schemeClr val="tx1"/>
                </a:solidFill>
                <a:latin typeface="Arial" panose="020B0604020202020204" pitchFamily="34" charset="0"/>
                <a:ea typeface="-윤고딕130" pitchFamily="18" charset="-127"/>
              </a:defRPr>
            </a:lvl7pPr>
            <a:lvl8pPr marL="1954213" indent="-149225" defTabSz="895350" fontAlgn="base">
              <a:spcBef>
                <a:spcPct val="0"/>
              </a:spcBef>
              <a:spcAft>
                <a:spcPct val="0"/>
              </a:spcAft>
              <a:buSzPct val="75000"/>
              <a:buChar char="–"/>
              <a:defRPr sz="1600">
                <a:solidFill>
                  <a:schemeClr val="tx1"/>
                </a:solidFill>
                <a:latin typeface="Arial" panose="020B0604020202020204" pitchFamily="34" charset="0"/>
                <a:ea typeface="-윤고딕130" pitchFamily="18" charset="-127"/>
              </a:defRPr>
            </a:lvl8pPr>
            <a:lvl9pPr marL="2411413" indent="-149225" defTabSz="895350" fontAlgn="base">
              <a:spcBef>
                <a:spcPct val="0"/>
              </a:spcBef>
              <a:spcAft>
                <a:spcPct val="0"/>
              </a:spcAft>
              <a:buSzPct val="75000"/>
              <a:buChar char="–"/>
              <a:defRPr sz="1600">
                <a:solidFill>
                  <a:schemeClr val="tx1"/>
                </a:solidFill>
                <a:latin typeface="Arial" panose="020B0604020202020204" pitchFamily="34" charset="0"/>
                <a:ea typeface="-윤고딕130" pitchFamily="18" charset="-127"/>
              </a:defRPr>
            </a:lvl9pPr>
          </a:lstStyle>
          <a:p>
            <a:pPr lvl="1" latinLnBrk="0"/>
            <a:r>
              <a:rPr kumimoji="0" lang="en-US" altLang="ko-KR" b="0" dirty="0">
                <a:solidFill>
                  <a:srgbClr val="000000"/>
                </a:solidFill>
                <a:ea typeface="굴림" panose="020B0600000101010101" pitchFamily="50" charset="-127"/>
              </a:rPr>
              <a:t>Text</a:t>
            </a:r>
          </a:p>
        </p:txBody>
      </p:sp>
      <p:grpSp>
        <p:nvGrpSpPr>
          <p:cNvPr id="61" name="Group 9">
            <a:extLst>
              <a:ext uri="{FF2B5EF4-FFF2-40B4-BE49-F238E27FC236}">
                <a16:creationId xmlns:a16="http://schemas.microsoft.com/office/drawing/2014/main" id="{277F65C6-16EA-2262-AC6A-90A24B140105}"/>
              </a:ext>
            </a:extLst>
          </p:cNvPr>
          <p:cNvGrpSpPr>
            <a:grpSpLocks/>
          </p:cNvGrpSpPr>
          <p:nvPr/>
        </p:nvGrpSpPr>
        <p:grpSpPr bwMode="auto">
          <a:xfrm>
            <a:off x="919163" y="4952363"/>
            <a:ext cx="1851025" cy="368300"/>
            <a:chOff x="2400" y="1968"/>
            <a:chExt cx="1152" cy="576"/>
          </a:xfrm>
        </p:grpSpPr>
        <p:sp>
          <p:nvSpPr>
            <p:cNvPr id="62" name="Freeform 10">
              <a:extLst>
                <a:ext uri="{FF2B5EF4-FFF2-40B4-BE49-F238E27FC236}">
                  <a16:creationId xmlns:a16="http://schemas.microsoft.com/office/drawing/2014/main" id="{34576DFE-AD52-B31D-C894-105B54A8D762}"/>
                </a:ext>
              </a:extLst>
            </p:cNvPr>
            <p:cNvSpPr>
              <a:spLocks/>
            </p:cNvSpPr>
            <p:nvPr>
              <p:custDataLst>
                <p:tags r:id="rId1"/>
              </p:custDataLst>
            </p:nvPr>
          </p:nvSpPr>
          <p:spPr bwMode="blackWhite">
            <a:xfrm>
              <a:off x="2400" y="1968"/>
              <a:ext cx="1152" cy="576"/>
            </a:xfrm>
            <a:custGeom>
              <a:avLst/>
              <a:gdLst>
                <a:gd name="T0" fmla="*/ 0 w 1152"/>
                <a:gd name="T1" fmla="*/ 0 h 576"/>
                <a:gd name="T2" fmla="*/ 1048 w 1152"/>
                <a:gd name="T3" fmla="*/ 0 h 576"/>
                <a:gd name="T4" fmla="*/ 1152 w 1152"/>
                <a:gd name="T5" fmla="*/ 288 h 576"/>
                <a:gd name="T6" fmla="*/ 1048 w 1152"/>
                <a:gd name="T7" fmla="*/ 576 h 576"/>
                <a:gd name="T8" fmla="*/ 0 w 1152"/>
                <a:gd name="T9" fmla="*/ 576 h 576"/>
                <a:gd name="T10" fmla="*/ 0 w 1152"/>
                <a:gd name="T11" fmla="*/ 288 h 576"/>
                <a:gd name="T12" fmla="*/ 0 w 1152"/>
                <a:gd name="T13" fmla="*/ 0 h 576"/>
              </a:gdLst>
              <a:ahLst/>
              <a:cxnLst>
                <a:cxn ang="0">
                  <a:pos x="T0" y="T1"/>
                </a:cxn>
                <a:cxn ang="0">
                  <a:pos x="T2" y="T3"/>
                </a:cxn>
                <a:cxn ang="0">
                  <a:pos x="T4" y="T5"/>
                </a:cxn>
                <a:cxn ang="0">
                  <a:pos x="T6" y="T7"/>
                </a:cxn>
                <a:cxn ang="0">
                  <a:pos x="T8" y="T9"/>
                </a:cxn>
                <a:cxn ang="0">
                  <a:pos x="T10" y="T11"/>
                </a:cxn>
                <a:cxn ang="0">
                  <a:pos x="T12" y="T13"/>
                </a:cxn>
              </a:cxnLst>
              <a:rect l="0" t="0" r="r" b="b"/>
              <a:pathLst>
                <a:path w="1152" h="576">
                  <a:moveTo>
                    <a:pt x="0" y="0"/>
                  </a:moveTo>
                  <a:lnTo>
                    <a:pt x="1048" y="0"/>
                  </a:lnTo>
                  <a:lnTo>
                    <a:pt x="1152" y="288"/>
                  </a:lnTo>
                  <a:lnTo>
                    <a:pt x="1048" y="576"/>
                  </a:lnTo>
                  <a:lnTo>
                    <a:pt x="0" y="576"/>
                  </a:lnTo>
                  <a:lnTo>
                    <a:pt x="0" y="288"/>
                  </a:lnTo>
                  <a:lnTo>
                    <a:pt x="0" y="0"/>
                  </a:lnTo>
                  <a:close/>
                </a:path>
              </a:pathLst>
            </a:custGeom>
            <a:solidFill>
              <a:srgbClr val="FFFFFF"/>
            </a:solidFill>
            <a:ln w="9525">
              <a:solidFill>
                <a:srgbClr val="000000"/>
              </a:solidFill>
              <a:round/>
              <a:headEnd/>
              <a:tailEnd/>
            </a:ln>
            <a:effectLst>
              <a:outerShdw dist="35921" dir="2700000" algn="ctr" rotWithShape="0">
                <a:srgbClr val="000000"/>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ko-KR" altLang="en-US" sz="1600" b="0" i="0" u="none" strike="noStrike" kern="0" cap="none" spc="0" normalizeH="0" baseline="0" noProof="0">
                <a:ln>
                  <a:noFill/>
                </a:ln>
                <a:solidFill>
                  <a:srgbClr val="000000"/>
                </a:solidFill>
                <a:effectLst/>
                <a:uLnTx/>
                <a:uFillTx/>
                <a:latin typeface="Arial" panose="020B0604020202020204" pitchFamily="34" charset="0"/>
                <a:ea typeface="-윤고딕130" pitchFamily="18" charset="-127"/>
              </a:endParaRPr>
            </a:p>
          </p:txBody>
        </p:sp>
        <p:sp>
          <p:nvSpPr>
            <p:cNvPr id="63" name="Rectangle 11">
              <a:extLst>
                <a:ext uri="{FF2B5EF4-FFF2-40B4-BE49-F238E27FC236}">
                  <a16:creationId xmlns:a16="http://schemas.microsoft.com/office/drawing/2014/main" id="{53DA197A-AAB2-B166-3A74-760BDA4A6309}"/>
                </a:ext>
              </a:extLst>
            </p:cNvPr>
            <p:cNvSpPr>
              <a:spLocks noChangeArrowheads="1"/>
            </p:cNvSpPr>
            <p:nvPr>
              <p:custDataLst>
                <p:tags r:id="rId2"/>
              </p:custDataLst>
            </p:nvPr>
          </p:nvSpPr>
          <p:spPr bwMode="blackWhite">
            <a:xfrm>
              <a:off x="2440" y="2000"/>
              <a:ext cx="960" cy="4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3810" tIns="0" rIns="3810" bIns="0" anchor="ctr"/>
            <a:lstStyle>
              <a:lvl1pPr defTabSz="895350">
                <a:buSzPct val="120000"/>
                <a:defRPr sz="1600">
                  <a:solidFill>
                    <a:schemeClr val="tx1"/>
                  </a:solidFill>
                  <a:latin typeface="Arial" panose="020B0604020202020204" pitchFamily="34" charset="0"/>
                  <a:ea typeface="-윤고딕130" pitchFamily="18" charset="-127"/>
                </a:defRPr>
              </a:lvl1pPr>
              <a:lvl2pPr marL="144463" indent="-142875" defTabSz="895350">
                <a:buSzPct val="120000"/>
                <a:buChar char="•"/>
                <a:defRPr sz="1600">
                  <a:solidFill>
                    <a:schemeClr val="tx1"/>
                  </a:solidFill>
                  <a:latin typeface="Arial" panose="020B0604020202020204" pitchFamily="34" charset="0"/>
                  <a:ea typeface="-윤고딕130" pitchFamily="18" charset="-127"/>
                </a:defRPr>
              </a:lvl2pPr>
              <a:lvl3pPr marL="295275" indent="-149225" defTabSz="895350">
                <a:buChar char="–"/>
                <a:defRPr sz="1600">
                  <a:solidFill>
                    <a:schemeClr val="tx1"/>
                  </a:solidFill>
                  <a:latin typeface="Arial" panose="020B0604020202020204" pitchFamily="34" charset="0"/>
                  <a:ea typeface="-윤고딕130" pitchFamily="18" charset="-127"/>
                </a:defRPr>
              </a:lvl3pPr>
              <a:lvl4pPr marL="431800" indent="-134938" defTabSz="895350">
                <a:buSzPct val="89000"/>
                <a:buChar char="•"/>
                <a:defRPr sz="1600">
                  <a:solidFill>
                    <a:schemeClr val="tx1"/>
                  </a:solidFill>
                  <a:latin typeface="Arial" panose="020B0604020202020204" pitchFamily="34" charset="0"/>
                  <a:ea typeface="-윤고딕130" pitchFamily="18" charset="-127"/>
                </a:defRPr>
              </a:lvl4pPr>
              <a:lvl5pPr marL="582613" indent="-149225" defTabSz="895350">
                <a:buSzPct val="75000"/>
                <a:buChar char="–"/>
                <a:defRPr sz="1600">
                  <a:solidFill>
                    <a:schemeClr val="tx1"/>
                  </a:solidFill>
                  <a:latin typeface="Arial" panose="020B0604020202020204" pitchFamily="34" charset="0"/>
                  <a:ea typeface="-윤고딕130" pitchFamily="18" charset="-127"/>
                </a:defRPr>
              </a:lvl5pPr>
              <a:lvl6pPr marL="1039813" indent="-149225" defTabSz="895350" fontAlgn="base">
                <a:spcBef>
                  <a:spcPct val="0"/>
                </a:spcBef>
                <a:spcAft>
                  <a:spcPct val="0"/>
                </a:spcAft>
                <a:buSzPct val="75000"/>
                <a:buChar char="–"/>
                <a:defRPr sz="1600">
                  <a:solidFill>
                    <a:schemeClr val="tx1"/>
                  </a:solidFill>
                  <a:latin typeface="Arial" panose="020B0604020202020204" pitchFamily="34" charset="0"/>
                  <a:ea typeface="-윤고딕130" pitchFamily="18" charset="-127"/>
                </a:defRPr>
              </a:lvl6pPr>
              <a:lvl7pPr marL="1497013" indent="-149225" defTabSz="895350" fontAlgn="base">
                <a:spcBef>
                  <a:spcPct val="0"/>
                </a:spcBef>
                <a:spcAft>
                  <a:spcPct val="0"/>
                </a:spcAft>
                <a:buSzPct val="75000"/>
                <a:buChar char="–"/>
                <a:defRPr sz="1600">
                  <a:solidFill>
                    <a:schemeClr val="tx1"/>
                  </a:solidFill>
                  <a:latin typeface="Arial" panose="020B0604020202020204" pitchFamily="34" charset="0"/>
                  <a:ea typeface="-윤고딕130" pitchFamily="18" charset="-127"/>
                </a:defRPr>
              </a:lvl7pPr>
              <a:lvl8pPr marL="1954213" indent="-149225" defTabSz="895350" fontAlgn="base">
                <a:spcBef>
                  <a:spcPct val="0"/>
                </a:spcBef>
                <a:spcAft>
                  <a:spcPct val="0"/>
                </a:spcAft>
                <a:buSzPct val="75000"/>
                <a:buChar char="–"/>
                <a:defRPr sz="1600">
                  <a:solidFill>
                    <a:schemeClr val="tx1"/>
                  </a:solidFill>
                  <a:latin typeface="Arial" panose="020B0604020202020204" pitchFamily="34" charset="0"/>
                  <a:ea typeface="-윤고딕130" pitchFamily="18" charset="-127"/>
                </a:defRPr>
              </a:lvl8pPr>
              <a:lvl9pPr marL="2411413" indent="-149225" defTabSz="895350" fontAlgn="base">
                <a:spcBef>
                  <a:spcPct val="0"/>
                </a:spcBef>
                <a:spcAft>
                  <a:spcPct val="0"/>
                </a:spcAft>
                <a:buSzPct val="75000"/>
                <a:buChar char="–"/>
                <a:defRPr sz="1600">
                  <a:solidFill>
                    <a:schemeClr val="tx1"/>
                  </a:solidFill>
                  <a:latin typeface="Arial" panose="020B0604020202020204" pitchFamily="34" charset="0"/>
                  <a:ea typeface="-윤고딕130" pitchFamily="18" charset="-127"/>
                </a:defRPr>
              </a:lvl9pPr>
            </a:lstStyle>
            <a:p>
              <a:pPr marL="0" marR="0" lvl="0" indent="0" defTabSz="895350" eaLnBrk="1" fontAlgn="auto" latinLnBrk="0" hangingPunct="1">
                <a:lnSpc>
                  <a:spcPct val="100000"/>
                </a:lnSpc>
                <a:spcBef>
                  <a:spcPts val="0"/>
                </a:spcBef>
                <a:spcAft>
                  <a:spcPts val="0"/>
                </a:spcAft>
                <a:buClrTx/>
                <a:buSzPct val="120000"/>
                <a:buFontTx/>
                <a:buNone/>
                <a:tabLst/>
                <a:defRPr/>
              </a:pPr>
              <a:r>
                <a:rPr kumimoji="0" lang="en-US" altLang="ko-KR" sz="1600" b="0" i="0" u="none" strike="noStrike" kern="0" cap="none" spc="0" normalizeH="0" baseline="0" noProof="0">
                  <a:ln>
                    <a:noFill/>
                  </a:ln>
                  <a:solidFill>
                    <a:srgbClr val="000000"/>
                  </a:solidFill>
                  <a:effectLst/>
                  <a:uLnTx/>
                  <a:uFillTx/>
                  <a:latin typeface="Arial" panose="020B0604020202020204" pitchFamily="34" charset="0"/>
                  <a:ea typeface="-윤명조130" pitchFamily="18" charset="-127"/>
                </a:rPr>
                <a:t>Text</a:t>
              </a:r>
            </a:p>
          </p:txBody>
        </p:sp>
      </p:grpSp>
      <p:sp>
        <p:nvSpPr>
          <p:cNvPr id="64" name="Rectangle 12">
            <a:extLst>
              <a:ext uri="{FF2B5EF4-FFF2-40B4-BE49-F238E27FC236}">
                <a16:creationId xmlns:a16="http://schemas.microsoft.com/office/drawing/2014/main" id="{4CE36484-805C-561D-437F-F1CA0896EDB9}"/>
              </a:ext>
            </a:extLst>
          </p:cNvPr>
          <p:cNvSpPr>
            <a:spLocks noChangeArrowheads="1"/>
          </p:cNvSpPr>
          <p:nvPr/>
        </p:nvSpPr>
        <p:spPr bwMode="auto">
          <a:xfrm>
            <a:off x="3071813" y="4952362"/>
            <a:ext cx="5089525"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defTabSz="895350">
              <a:buSzPct val="120000"/>
              <a:defRPr sz="1600">
                <a:solidFill>
                  <a:schemeClr val="tx1"/>
                </a:solidFill>
                <a:latin typeface="Arial" panose="020B0604020202020204" pitchFamily="34" charset="0"/>
                <a:ea typeface="-윤고딕130" pitchFamily="18" charset="-127"/>
              </a:defRPr>
            </a:lvl1pPr>
            <a:lvl2pPr marL="144463" indent="-142875" defTabSz="895350">
              <a:buSzPct val="120000"/>
              <a:buChar char="•"/>
              <a:defRPr sz="1600">
                <a:solidFill>
                  <a:schemeClr val="tx1"/>
                </a:solidFill>
                <a:latin typeface="Arial" panose="020B0604020202020204" pitchFamily="34" charset="0"/>
                <a:ea typeface="-윤고딕130" pitchFamily="18" charset="-127"/>
              </a:defRPr>
            </a:lvl2pPr>
            <a:lvl3pPr marL="295275" indent="-149225" defTabSz="895350">
              <a:buChar char="–"/>
              <a:defRPr sz="1600">
                <a:solidFill>
                  <a:schemeClr val="tx1"/>
                </a:solidFill>
                <a:latin typeface="Arial" panose="020B0604020202020204" pitchFamily="34" charset="0"/>
                <a:ea typeface="-윤고딕130" pitchFamily="18" charset="-127"/>
              </a:defRPr>
            </a:lvl3pPr>
            <a:lvl4pPr marL="431800" indent="-134938" defTabSz="895350">
              <a:buSzPct val="89000"/>
              <a:buChar char="•"/>
              <a:defRPr sz="1600">
                <a:solidFill>
                  <a:schemeClr val="tx1"/>
                </a:solidFill>
                <a:latin typeface="Arial" panose="020B0604020202020204" pitchFamily="34" charset="0"/>
                <a:ea typeface="-윤고딕130" pitchFamily="18" charset="-127"/>
              </a:defRPr>
            </a:lvl4pPr>
            <a:lvl5pPr marL="582613" indent="-149225" defTabSz="895350">
              <a:buSzPct val="75000"/>
              <a:buChar char="–"/>
              <a:defRPr sz="1600">
                <a:solidFill>
                  <a:schemeClr val="tx1"/>
                </a:solidFill>
                <a:latin typeface="Arial" panose="020B0604020202020204" pitchFamily="34" charset="0"/>
                <a:ea typeface="-윤고딕130" pitchFamily="18" charset="-127"/>
              </a:defRPr>
            </a:lvl5pPr>
            <a:lvl6pPr marL="1039813" indent="-149225" defTabSz="895350" fontAlgn="base">
              <a:spcBef>
                <a:spcPct val="0"/>
              </a:spcBef>
              <a:spcAft>
                <a:spcPct val="0"/>
              </a:spcAft>
              <a:buSzPct val="75000"/>
              <a:buChar char="–"/>
              <a:defRPr sz="1600">
                <a:solidFill>
                  <a:schemeClr val="tx1"/>
                </a:solidFill>
                <a:latin typeface="Arial" panose="020B0604020202020204" pitchFamily="34" charset="0"/>
                <a:ea typeface="-윤고딕130" pitchFamily="18" charset="-127"/>
              </a:defRPr>
            </a:lvl6pPr>
            <a:lvl7pPr marL="1497013" indent="-149225" defTabSz="895350" fontAlgn="base">
              <a:spcBef>
                <a:spcPct val="0"/>
              </a:spcBef>
              <a:spcAft>
                <a:spcPct val="0"/>
              </a:spcAft>
              <a:buSzPct val="75000"/>
              <a:buChar char="–"/>
              <a:defRPr sz="1600">
                <a:solidFill>
                  <a:schemeClr val="tx1"/>
                </a:solidFill>
                <a:latin typeface="Arial" panose="020B0604020202020204" pitchFamily="34" charset="0"/>
                <a:ea typeface="-윤고딕130" pitchFamily="18" charset="-127"/>
              </a:defRPr>
            </a:lvl7pPr>
            <a:lvl8pPr marL="1954213" indent="-149225" defTabSz="895350" fontAlgn="base">
              <a:spcBef>
                <a:spcPct val="0"/>
              </a:spcBef>
              <a:spcAft>
                <a:spcPct val="0"/>
              </a:spcAft>
              <a:buSzPct val="75000"/>
              <a:buChar char="–"/>
              <a:defRPr sz="1600">
                <a:solidFill>
                  <a:schemeClr val="tx1"/>
                </a:solidFill>
                <a:latin typeface="Arial" panose="020B0604020202020204" pitchFamily="34" charset="0"/>
                <a:ea typeface="-윤고딕130" pitchFamily="18" charset="-127"/>
              </a:defRPr>
            </a:lvl8pPr>
            <a:lvl9pPr marL="2411413" indent="-149225" defTabSz="895350" fontAlgn="base">
              <a:spcBef>
                <a:spcPct val="0"/>
              </a:spcBef>
              <a:spcAft>
                <a:spcPct val="0"/>
              </a:spcAft>
              <a:buSzPct val="75000"/>
              <a:buChar char="–"/>
              <a:defRPr sz="1600">
                <a:solidFill>
                  <a:schemeClr val="tx1"/>
                </a:solidFill>
                <a:latin typeface="Arial" panose="020B0604020202020204" pitchFamily="34" charset="0"/>
                <a:ea typeface="-윤고딕130" pitchFamily="18" charset="-127"/>
              </a:defRPr>
            </a:lvl9pPr>
          </a:lstStyle>
          <a:p>
            <a:pPr lvl="1" latinLnBrk="0"/>
            <a:r>
              <a:rPr kumimoji="0" lang="en-US" altLang="ko-KR" b="0">
                <a:solidFill>
                  <a:srgbClr val="000000"/>
                </a:solidFill>
                <a:ea typeface="굴림" panose="020B0600000101010101" pitchFamily="50" charset="-127"/>
              </a:rPr>
              <a:t>Text</a:t>
            </a:r>
          </a:p>
        </p:txBody>
      </p:sp>
    </p:spTree>
    <p:extLst>
      <p:ext uri="{BB962C8B-B14F-4D97-AF65-F5344CB8AC3E}">
        <p14:creationId xmlns:p14="http://schemas.microsoft.com/office/powerpoint/2010/main" val="4921729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0BE0CD-F9DB-C568-04BD-6C0C94BCA372}"/>
            </a:ext>
          </a:extLst>
        </p:cNvPr>
        <p:cNvGrpSpPr/>
        <p:nvPr/>
      </p:nvGrpSpPr>
      <p:grpSpPr>
        <a:xfrm>
          <a:off x="0" y="0"/>
          <a:ext cx="0" cy="0"/>
          <a:chOff x="0" y="0"/>
          <a:chExt cx="0" cy="0"/>
        </a:xfrm>
      </p:grpSpPr>
      <p:sp>
        <p:nvSpPr>
          <p:cNvPr id="5" name="텍스트 개체 틀 4">
            <a:extLst>
              <a:ext uri="{FF2B5EF4-FFF2-40B4-BE49-F238E27FC236}">
                <a16:creationId xmlns:a16="http://schemas.microsoft.com/office/drawing/2014/main" id="{3BD81455-D493-C4D3-3F2A-241E03A47628}"/>
              </a:ext>
            </a:extLst>
          </p:cNvPr>
          <p:cNvSpPr>
            <a:spLocks noGrp="1"/>
          </p:cNvSpPr>
          <p:nvPr>
            <p:ph type="body" sz="quarter" idx="10"/>
          </p:nvPr>
        </p:nvSpPr>
        <p:spPr/>
        <p:txBody>
          <a:bodyPr/>
          <a:lstStyle/>
          <a:p>
            <a:pPr marL="0" indent="0">
              <a:buNone/>
            </a:pPr>
            <a:r>
              <a:rPr lang="ko-KR" altLang="en-US" dirty="0">
                <a:ea typeface="+mj-ea"/>
              </a:rPr>
              <a:t>원시 데이터 파악</a:t>
            </a:r>
          </a:p>
        </p:txBody>
      </p:sp>
      <p:sp>
        <p:nvSpPr>
          <p:cNvPr id="4" name="제목 3">
            <a:extLst>
              <a:ext uri="{FF2B5EF4-FFF2-40B4-BE49-F238E27FC236}">
                <a16:creationId xmlns:a16="http://schemas.microsoft.com/office/drawing/2014/main" id="{427C908B-C468-530C-FD9A-D354161A38F3}"/>
              </a:ext>
            </a:extLst>
          </p:cNvPr>
          <p:cNvSpPr>
            <a:spLocks noGrp="1"/>
          </p:cNvSpPr>
          <p:nvPr>
            <p:ph type="title"/>
          </p:nvPr>
        </p:nvSpPr>
        <p:spPr>
          <a:xfrm>
            <a:off x="200472" y="76562"/>
            <a:ext cx="8543925" cy="400110"/>
          </a:xfrm>
        </p:spPr>
        <p:txBody>
          <a:bodyPr/>
          <a:lstStyle/>
          <a:p>
            <a:r>
              <a:rPr lang="en-US" altLang="ko-KR" dirty="0">
                <a:latin typeface="+mn-lt"/>
                <a:ea typeface="+mj-ea"/>
              </a:rPr>
              <a:t>250818 </a:t>
            </a:r>
            <a:r>
              <a:rPr lang="ko-KR" altLang="en-US" dirty="0">
                <a:latin typeface="+mn-lt"/>
                <a:ea typeface="+mj-ea"/>
              </a:rPr>
              <a:t>월 </a:t>
            </a:r>
            <a:r>
              <a:rPr lang="en-US" altLang="ko-KR" dirty="0">
                <a:latin typeface="+mn-lt"/>
                <a:ea typeface="+mj-ea"/>
              </a:rPr>
              <a:t>| </a:t>
            </a:r>
            <a:r>
              <a:rPr lang="ko-KR" altLang="en-US" dirty="0">
                <a:latin typeface="+mn-lt"/>
                <a:ea typeface="+mj-ea"/>
              </a:rPr>
              <a:t>원시 데이터 파악</a:t>
            </a:r>
          </a:p>
        </p:txBody>
      </p:sp>
      <p:sp>
        <p:nvSpPr>
          <p:cNvPr id="7" name="텍스트 개체 틀 6">
            <a:extLst>
              <a:ext uri="{FF2B5EF4-FFF2-40B4-BE49-F238E27FC236}">
                <a16:creationId xmlns:a16="http://schemas.microsoft.com/office/drawing/2014/main" id="{DA6BCAD7-1968-5127-1825-6D021245E0AD}"/>
              </a:ext>
            </a:extLst>
          </p:cNvPr>
          <p:cNvSpPr>
            <a:spLocks noGrp="1"/>
          </p:cNvSpPr>
          <p:nvPr>
            <p:ph type="body" sz="quarter" idx="12"/>
          </p:nvPr>
        </p:nvSpPr>
        <p:spPr/>
        <p:txBody>
          <a:bodyPr/>
          <a:lstStyle/>
          <a:p>
            <a:r>
              <a:rPr lang="ko-KR" altLang="en-US" dirty="0">
                <a:latin typeface="+mn-lt"/>
                <a:ea typeface="+mj-ea"/>
              </a:rPr>
              <a:t>서부발전</a:t>
            </a:r>
          </a:p>
        </p:txBody>
      </p:sp>
      <p:sp>
        <p:nvSpPr>
          <p:cNvPr id="10" name="텍스트 개체 틀 5">
            <a:extLst>
              <a:ext uri="{FF2B5EF4-FFF2-40B4-BE49-F238E27FC236}">
                <a16:creationId xmlns:a16="http://schemas.microsoft.com/office/drawing/2014/main" id="{9DD5FD4C-5045-1A0C-BCA8-DE0FE52F97A8}"/>
              </a:ext>
            </a:extLst>
          </p:cNvPr>
          <p:cNvSpPr txBox="1">
            <a:spLocks/>
          </p:cNvSpPr>
          <p:nvPr/>
        </p:nvSpPr>
        <p:spPr>
          <a:xfrm>
            <a:off x="200470" y="973705"/>
            <a:ext cx="9432480" cy="707049"/>
          </a:xfrm>
          <a:prstGeom prst="rect">
            <a:avLst/>
          </a:prstGeom>
        </p:spPr>
        <p:txBody>
          <a:bodyPr lIns="72000" tIns="36000"/>
          <a:lstStyle>
            <a:lvl1pPr marL="0" indent="0" algn="l" rtl="0" eaLnBrk="0" fontAlgn="base" latinLnBrk="0" hangingPunct="0">
              <a:lnSpc>
                <a:spcPct val="100000"/>
              </a:lnSpc>
              <a:spcBef>
                <a:spcPts val="0"/>
              </a:spcBef>
              <a:spcAft>
                <a:spcPct val="0"/>
              </a:spcAft>
              <a:buFont typeface="Arial" charset="0"/>
              <a:buNone/>
              <a:defRPr sz="1400" kern="1200">
                <a:solidFill>
                  <a:schemeClr val="tx1"/>
                </a:solidFill>
                <a:latin typeface="+mn-lt"/>
                <a:ea typeface="+mn-ea"/>
                <a:cs typeface="+mn-cs"/>
              </a:defRPr>
            </a:lvl1pPr>
            <a:lvl2pPr marL="742950" indent="-285750" algn="l" rtl="0" eaLnBrk="0" fontAlgn="base" latinLnBrk="1"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latinLnBrk="1"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latinLnBrk="1"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latinLnBrk="1"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kumimoji="0" lang="ko-KR" altLang="en-US" b="0" dirty="0">
                <a:ea typeface="+mj-ea"/>
              </a:rPr>
              <a:t>서부발전 측에서 전달받은 두 종류의 원본 데이터에 대한 기본 정보를 확인 및 기입함</a:t>
            </a:r>
            <a:r>
              <a:rPr kumimoji="0" lang="en-US" altLang="ko-KR" b="0" dirty="0">
                <a:ea typeface="+mj-ea"/>
              </a:rPr>
              <a:t>.</a:t>
            </a:r>
          </a:p>
        </p:txBody>
      </p:sp>
      <p:sp>
        <p:nvSpPr>
          <p:cNvPr id="39" name="Rectangle 4">
            <a:extLst>
              <a:ext uri="{FF2B5EF4-FFF2-40B4-BE49-F238E27FC236}">
                <a16:creationId xmlns:a16="http://schemas.microsoft.com/office/drawing/2014/main" id="{80C456EC-BF9B-6627-1854-A420D2A4F144}"/>
              </a:ext>
            </a:extLst>
          </p:cNvPr>
          <p:cNvSpPr>
            <a:spLocks noChangeArrowheads="1"/>
          </p:cNvSpPr>
          <p:nvPr/>
        </p:nvSpPr>
        <p:spPr bwMode="auto">
          <a:xfrm>
            <a:off x="355600" y="1828163"/>
            <a:ext cx="1392237" cy="4476750"/>
          </a:xfrm>
          <a:prstGeom prst="rect">
            <a:avLst/>
          </a:prstGeom>
          <a:solidFill>
            <a:srgbClr val="90909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sz="1600" kern="1200">
                <a:solidFill>
                  <a:schemeClr val="tx1"/>
                </a:solidFill>
                <a:latin typeface="Arial" panose="020B0604020202020204" pitchFamily="34" charset="0"/>
                <a:ea typeface="-윤고딕130" pitchFamily="18" charset="-127"/>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윤고딕130" pitchFamily="18" charset="-127"/>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윤고딕130" pitchFamily="18" charset="-127"/>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윤고딕130" pitchFamily="18" charset="-127"/>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윤고딕130" pitchFamily="18" charset="-127"/>
                <a:cs typeface="+mn-cs"/>
              </a:defRPr>
            </a:lvl5pPr>
            <a:lvl6pPr marL="2286000" algn="l" defTabSz="914400" rtl="0" eaLnBrk="1" latinLnBrk="1" hangingPunct="1">
              <a:defRPr sz="1600" kern="1200">
                <a:solidFill>
                  <a:schemeClr val="tx1"/>
                </a:solidFill>
                <a:latin typeface="Arial" panose="020B0604020202020204" pitchFamily="34" charset="0"/>
                <a:ea typeface="-윤고딕130" pitchFamily="18" charset="-127"/>
                <a:cs typeface="+mn-cs"/>
              </a:defRPr>
            </a:lvl6pPr>
            <a:lvl7pPr marL="2743200" algn="l" defTabSz="914400" rtl="0" eaLnBrk="1" latinLnBrk="1" hangingPunct="1">
              <a:defRPr sz="1600" kern="1200">
                <a:solidFill>
                  <a:schemeClr val="tx1"/>
                </a:solidFill>
                <a:latin typeface="Arial" panose="020B0604020202020204" pitchFamily="34" charset="0"/>
                <a:ea typeface="-윤고딕130" pitchFamily="18" charset="-127"/>
                <a:cs typeface="+mn-cs"/>
              </a:defRPr>
            </a:lvl7pPr>
            <a:lvl8pPr marL="3200400" algn="l" defTabSz="914400" rtl="0" eaLnBrk="1" latinLnBrk="1" hangingPunct="1">
              <a:defRPr sz="1600" kern="1200">
                <a:solidFill>
                  <a:schemeClr val="tx1"/>
                </a:solidFill>
                <a:latin typeface="Arial" panose="020B0604020202020204" pitchFamily="34" charset="0"/>
                <a:ea typeface="-윤고딕130" pitchFamily="18" charset="-127"/>
                <a:cs typeface="+mn-cs"/>
              </a:defRPr>
            </a:lvl8pPr>
            <a:lvl9pPr marL="3657600" algn="l" defTabSz="914400" rtl="0" eaLnBrk="1" latinLnBrk="1" hangingPunct="1">
              <a:defRPr sz="1600" kern="1200">
                <a:solidFill>
                  <a:schemeClr val="tx1"/>
                </a:solidFill>
                <a:latin typeface="Arial" panose="020B0604020202020204" pitchFamily="34" charset="0"/>
                <a:ea typeface="-윤고딕130" pitchFamily="18" charset="-127"/>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ko-KR" altLang="en-US" sz="1400" b="0" i="0" u="none" strike="noStrike" kern="1200" cap="none" spc="0" normalizeH="0" baseline="0" noProof="0">
              <a:ln>
                <a:noFill/>
              </a:ln>
              <a:solidFill>
                <a:srgbClr val="000000"/>
              </a:solidFill>
              <a:effectLst/>
              <a:uLnTx/>
              <a:uFillTx/>
              <a:latin typeface="+mn-ea"/>
              <a:ea typeface="+mn-ea"/>
              <a:cs typeface="+mn-cs"/>
            </a:endParaRPr>
          </a:p>
        </p:txBody>
      </p:sp>
      <p:sp>
        <p:nvSpPr>
          <p:cNvPr id="40" name="Line 5">
            <a:extLst>
              <a:ext uri="{FF2B5EF4-FFF2-40B4-BE49-F238E27FC236}">
                <a16:creationId xmlns:a16="http://schemas.microsoft.com/office/drawing/2014/main" id="{D2094352-1FBD-5738-5969-F34E5337FC9C}"/>
              </a:ext>
            </a:extLst>
          </p:cNvPr>
          <p:cNvSpPr>
            <a:spLocks noChangeShapeType="1"/>
          </p:cNvSpPr>
          <p:nvPr/>
        </p:nvSpPr>
        <p:spPr bwMode="auto">
          <a:xfrm>
            <a:off x="2752725" y="1829751"/>
            <a:ext cx="6737964" cy="1587"/>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sz="1600" kern="1200">
                <a:solidFill>
                  <a:schemeClr val="tx1"/>
                </a:solidFill>
                <a:latin typeface="Arial" panose="020B0604020202020204" pitchFamily="34" charset="0"/>
                <a:ea typeface="-윤고딕130" pitchFamily="18" charset="-127"/>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윤고딕130" pitchFamily="18" charset="-127"/>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윤고딕130" pitchFamily="18" charset="-127"/>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윤고딕130" pitchFamily="18" charset="-127"/>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윤고딕130" pitchFamily="18" charset="-127"/>
                <a:cs typeface="+mn-cs"/>
              </a:defRPr>
            </a:lvl5pPr>
            <a:lvl6pPr marL="2286000" algn="l" defTabSz="914400" rtl="0" eaLnBrk="1" latinLnBrk="1" hangingPunct="1">
              <a:defRPr sz="1600" kern="1200">
                <a:solidFill>
                  <a:schemeClr val="tx1"/>
                </a:solidFill>
                <a:latin typeface="Arial" panose="020B0604020202020204" pitchFamily="34" charset="0"/>
                <a:ea typeface="-윤고딕130" pitchFamily="18" charset="-127"/>
                <a:cs typeface="+mn-cs"/>
              </a:defRPr>
            </a:lvl6pPr>
            <a:lvl7pPr marL="2743200" algn="l" defTabSz="914400" rtl="0" eaLnBrk="1" latinLnBrk="1" hangingPunct="1">
              <a:defRPr sz="1600" kern="1200">
                <a:solidFill>
                  <a:schemeClr val="tx1"/>
                </a:solidFill>
                <a:latin typeface="Arial" panose="020B0604020202020204" pitchFamily="34" charset="0"/>
                <a:ea typeface="-윤고딕130" pitchFamily="18" charset="-127"/>
                <a:cs typeface="+mn-cs"/>
              </a:defRPr>
            </a:lvl7pPr>
            <a:lvl8pPr marL="3200400" algn="l" defTabSz="914400" rtl="0" eaLnBrk="1" latinLnBrk="1" hangingPunct="1">
              <a:defRPr sz="1600" kern="1200">
                <a:solidFill>
                  <a:schemeClr val="tx1"/>
                </a:solidFill>
                <a:latin typeface="Arial" panose="020B0604020202020204" pitchFamily="34" charset="0"/>
                <a:ea typeface="-윤고딕130" pitchFamily="18" charset="-127"/>
                <a:cs typeface="+mn-cs"/>
              </a:defRPr>
            </a:lvl8pPr>
            <a:lvl9pPr marL="3657600" algn="l" defTabSz="914400" rtl="0" eaLnBrk="1" latinLnBrk="1" hangingPunct="1">
              <a:defRPr sz="1600" kern="1200">
                <a:solidFill>
                  <a:schemeClr val="tx1"/>
                </a:solidFill>
                <a:latin typeface="Arial" panose="020B0604020202020204" pitchFamily="34" charset="0"/>
                <a:ea typeface="-윤고딕130" pitchFamily="18" charset="-127"/>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ko-KR" altLang="en-US" sz="1400" b="0" i="0" u="none" strike="noStrike" kern="1200" cap="none" spc="0" normalizeH="0" baseline="0" noProof="0">
              <a:ln>
                <a:noFill/>
              </a:ln>
              <a:solidFill>
                <a:srgbClr val="000000"/>
              </a:solidFill>
              <a:effectLst/>
              <a:uLnTx/>
              <a:uFillTx/>
              <a:latin typeface="+mn-ea"/>
              <a:ea typeface="+mn-ea"/>
              <a:cs typeface="+mn-cs"/>
            </a:endParaRPr>
          </a:p>
        </p:txBody>
      </p:sp>
      <p:sp>
        <p:nvSpPr>
          <p:cNvPr id="41" name="Rectangle 6">
            <a:extLst>
              <a:ext uri="{FF2B5EF4-FFF2-40B4-BE49-F238E27FC236}">
                <a16:creationId xmlns:a16="http://schemas.microsoft.com/office/drawing/2014/main" id="{F809BFF9-BFB9-F9FE-5B20-FED5782A8533}"/>
              </a:ext>
            </a:extLst>
          </p:cNvPr>
          <p:cNvSpPr>
            <a:spLocks noChangeArrowheads="1"/>
          </p:cNvSpPr>
          <p:nvPr/>
        </p:nvSpPr>
        <p:spPr bwMode="auto">
          <a:xfrm>
            <a:off x="2752725" y="1558744"/>
            <a:ext cx="6713492"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spAutoFit/>
          </a:bodyPr>
          <a:lstStyle>
            <a:defPPr>
              <a:defRPr lang="en-US"/>
            </a:defPPr>
            <a:lvl1pPr algn="l" defTabSz="895350" rtl="0" fontAlgn="base">
              <a:spcBef>
                <a:spcPct val="0"/>
              </a:spcBef>
              <a:spcAft>
                <a:spcPct val="0"/>
              </a:spcAft>
              <a:buSzPct val="120000"/>
              <a:defRPr sz="1600" kern="1200">
                <a:solidFill>
                  <a:schemeClr val="tx1"/>
                </a:solidFill>
                <a:latin typeface="Arial" panose="020B0604020202020204" pitchFamily="34" charset="0"/>
                <a:ea typeface="-윤고딕130" pitchFamily="18" charset="-127"/>
                <a:cs typeface="+mn-cs"/>
              </a:defRPr>
            </a:lvl1pPr>
            <a:lvl2pPr marL="144463" indent="-142875" algn="l" defTabSz="895350" rtl="0" fontAlgn="base">
              <a:spcBef>
                <a:spcPct val="0"/>
              </a:spcBef>
              <a:spcAft>
                <a:spcPct val="0"/>
              </a:spcAft>
              <a:buSzPct val="120000"/>
              <a:buChar char="•"/>
              <a:defRPr sz="1600" kern="1200">
                <a:solidFill>
                  <a:schemeClr val="tx1"/>
                </a:solidFill>
                <a:latin typeface="Arial" panose="020B0604020202020204" pitchFamily="34" charset="0"/>
                <a:ea typeface="-윤고딕130" pitchFamily="18" charset="-127"/>
                <a:cs typeface="+mn-cs"/>
              </a:defRPr>
            </a:lvl2pPr>
            <a:lvl3pPr marL="295275" indent="-149225" algn="l" defTabSz="895350" rtl="0" fontAlgn="base">
              <a:spcBef>
                <a:spcPct val="0"/>
              </a:spcBef>
              <a:spcAft>
                <a:spcPct val="0"/>
              </a:spcAft>
              <a:buChar char="–"/>
              <a:defRPr sz="1600" kern="1200">
                <a:solidFill>
                  <a:schemeClr val="tx1"/>
                </a:solidFill>
                <a:latin typeface="Arial" panose="020B0604020202020204" pitchFamily="34" charset="0"/>
                <a:ea typeface="-윤고딕130" pitchFamily="18" charset="-127"/>
                <a:cs typeface="+mn-cs"/>
              </a:defRPr>
            </a:lvl3pPr>
            <a:lvl4pPr marL="431800" indent="-134938" algn="l" defTabSz="895350" rtl="0" fontAlgn="base">
              <a:spcBef>
                <a:spcPct val="0"/>
              </a:spcBef>
              <a:spcAft>
                <a:spcPct val="0"/>
              </a:spcAft>
              <a:buSzPct val="89000"/>
              <a:buChar char="•"/>
              <a:defRPr sz="1600" kern="1200">
                <a:solidFill>
                  <a:schemeClr val="tx1"/>
                </a:solidFill>
                <a:latin typeface="Arial" panose="020B0604020202020204" pitchFamily="34" charset="0"/>
                <a:ea typeface="-윤고딕130" pitchFamily="18" charset="-127"/>
                <a:cs typeface="+mn-cs"/>
              </a:defRPr>
            </a:lvl4pPr>
            <a:lvl5pPr marL="582613" indent="-149225" algn="l" defTabSz="895350" rtl="0" fontAlgn="base">
              <a:spcBef>
                <a:spcPct val="0"/>
              </a:spcBef>
              <a:spcAft>
                <a:spcPct val="0"/>
              </a:spcAft>
              <a:buSzPct val="75000"/>
              <a:buChar char="–"/>
              <a:defRPr sz="1600" kern="1200">
                <a:solidFill>
                  <a:schemeClr val="tx1"/>
                </a:solidFill>
                <a:latin typeface="Arial" panose="020B0604020202020204" pitchFamily="34" charset="0"/>
                <a:ea typeface="-윤고딕130" pitchFamily="18" charset="-127"/>
                <a:cs typeface="+mn-cs"/>
              </a:defRPr>
            </a:lvl5pPr>
            <a:lvl6pPr marL="1039813" indent="-149225" algn="l" defTabSz="895350" rtl="0" eaLnBrk="1" fontAlgn="base" latinLnBrk="1" hangingPunct="1">
              <a:spcBef>
                <a:spcPct val="0"/>
              </a:spcBef>
              <a:spcAft>
                <a:spcPct val="0"/>
              </a:spcAft>
              <a:buSzPct val="75000"/>
              <a:buChar char="–"/>
              <a:defRPr sz="1600" kern="1200">
                <a:solidFill>
                  <a:schemeClr val="tx1"/>
                </a:solidFill>
                <a:latin typeface="Arial" panose="020B0604020202020204" pitchFamily="34" charset="0"/>
                <a:ea typeface="-윤고딕130" pitchFamily="18" charset="-127"/>
                <a:cs typeface="+mn-cs"/>
              </a:defRPr>
            </a:lvl6pPr>
            <a:lvl7pPr marL="1497013" indent="-149225" algn="l" defTabSz="895350" rtl="0" eaLnBrk="1" fontAlgn="base" latinLnBrk="1" hangingPunct="1">
              <a:spcBef>
                <a:spcPct val="0"/>
              </a:spcBef>
              <a:spcAft>
                <a:spcPct val="0"/>
              </a:spcAft>
              <a:buSzPct val="75000"/>
              <a:buChar char="–"/>
              <a:defRPr sz="1600" kern="1200">
                <a:solidFill>
                  <a:schemeClr val="tx1"/>
                </a:solidFill>
                <a:latin typeface="Arial" panose="020B0604020202020204" pitchFamily="34" charset="0"/>
                <a:ea typeface="-윤고딕130" pitchFamily="18" charset="-127"/>
                <a:cs typeface="+mn-cs"/>
              </a:defRPr>
            </a:lvl7pPr>
            <a:lvl8pPr marL="1954213" indent="-149225" algn="l" defTabSz="895350" rtl="0" eaLnBrk="1" fontAlgn="base" latinLnBrk="1" hangingPunct="1">
              <a:spcBef>
                <a:spcPct val="0"/>
              </a:spcBef>
              <a:spcAft>
                <a:spcPct val="0"/>
              </a:spcAft>
              <a:buSzPct val="75000"/>
              <a:buChar char="–"/>
              <a:defRPr sz="1600" kern="1200">
                <a:solidFill>
                  <a:schemeClr val="tx1"/>
                </a:solidFill>
                <a:latin typeface="Arial" panose="020B0604020202020204" pitchFamily="34" charset="0"/>
                <a:ea typeface="-윤고딕130" pitchFamily="18" charset="-127"/>
                <a:cs typeface="+mn-cs"/>
              </a:defRPr>
            </a:lvl8pPr>
            <a:lvl9pPr marL="2411413" indent="-149225" algn="l" defTabSz="895350" rtl="0" eaLnBrk="1" fontAlgn="base" latinLnBrk="1" hangingPunct="1">
              <a:spcBef>
                <a:spcPct val="0"/>
              </a:spcBef>
              <a:spcAft>
                <a:spcPct val="0"/>
              </a:spcAft>
              <a:buSzPct val="75000"/>
              <a:buChar char="–"/>
              <a:defRPr sz="1600" kern="1200">
                <a:solidFill>
                  <a:schemeClr val="tx1"/>
                </a:solidFill>
                <a:latin typeface="Arial" panose="020B0604020202020204" pitchFamily="34" charset="0"/>
                <a:ea typeface="-윤고딕130" pitchFamily="18" charset="-127"/>
                <a:cs typeface="+mn-cs"/>
              </a:defRPr>
            </a:lvl9pPr>
          </a:lstStyle>
          <a:p>
            <a:r>
              <a:rPr lang="ko-KR" altLang="en-US" sz="1400" b="1" dirty="0">
                <a:latin typeface="+mn-ea"/>
                <a:ea typeface="+mn-ea"/>
              </a:rPr>
              <a:t>내용</a:t>
            </a:r>
            <a:endParaRPr lang="en-US" altLang="ko-KR" sz="1400" b="1" dirty="0">
              <a:latin typeface="+mn-ea"/>
              <a:ea typeface="+mn-ea"/>
            </a:endParaRPr>
          </a:p>
        </p:txBody>
      </p:sp>
      <p:sp>
        <p:nvSpPr>
          <p:cNvPr id="42" name="Rectangle 7">
            <a:extLst>
              <a:ext uri="{FF2B5EF4-FFF2-40B4-BE49-F238E27FC236}">
                <a16:creationId xmlns:a16="http://schemas.microsoft.com/office/drawing/2014/main" id="{9673EEE0-4CFC-E1A5-04BC-4628A83A82DC}"/>
              </a:ext>
            </a:extLst>
          </p:cNvPr>
          <p:cNvSpPr>
            <a:spLocks noChangeArrowheads="1"/>
          </p:cNvSpPr>
          <p:nvPr/>
        </p:nvSpPr>
        <p:spPr bwMode="auto">
          <a:xfrm>
            <a:off x="2752725" y="2110738"/>
            <a:ext cx="6957332"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defPPr>
              <a:defRPr lang="en-US"/>
            </a:defPPr>
            <a:lvl1pPr algn="l" defTabSz="895350" rtl="0" fontAlgn="base">
              <a:spcBef>
                <a:spcPct val="0"/>
              </a:spcBef>
              <a:spcAft>
                <a:spcPct val="0"/>
              </a:spcAft>
              <a:buSzPct val="120000"/>
              <a:defRPr sz="1600" kern="1200">
                <a:solidFill>
                  <a:schemeClr val="tx1"/>
                </a:solidFill>
                <a:latin typeface="Arial" panose="020B0604020202020204" pitchFamily="34" charset="0"/>
                <a:ea typeface="-윤고딕130" pitchFamily="18" charset="-127"/>
                <a:cs typeface="+mn-cs"/>
              </a:defRPr>
            </a:lvl1pPr>
            <a:lvl2pPr marL="144463" indent="-142875" algn="l" defTabSz="895350" rtl="0" fontAlgn="base">
              <a:spcBef>
                <a:spcPct val="0"/>
              </a:spcBef>
              <a:spcAft>
                <a:spcPct val="0"/>
              </a:spcAft>
              <a:buSzPct val="120000"/>
              <a:buChar char="•"/>
              <a:defRPr sz="1600" kern="1200">
                <a:solidFill>
                  <a:schemeClr val="tx1"/>
                </a:solidFill>
                <a:latin typeface="Arial" panose="020B0604020202020204" pitchFamily="34" charset="0"/>
                <a:ea typeface="-윤고딕130" pitchFamily="18" charset="-127"/>
                <a:cs typeface="+mn-cs"/>
              </a:defRPr>
            </a:lvl2pPr>
            <a:lvl3pPr marL="295275" indent="-149225" algn="l" defTabSz="895350" rtl="0" fontAlgn="base">
              <a:spcBef>
                <a:spcPct val="0"/>
              </a:spcBef>
              <a:spcAft>
                <a:spcPct val="0"/>
              </a:spcAft>
              <a:buChar char="–"/>
              <a:defRPr sz="1600" kern="1200">
                <a:solidFill>
                  <a:schemeClr val="tx1"/>
                </a:solidFill>
                <a:latin typeface="Arial" panose="020B0604020202020204" pitchFamily="34" charset="0"/>
                <a:ea typeface="-윤고딕130" pitchFamily="18" charset="-127"/>
                <a:cs typeface="+mn-cs"/>
              </a:defRPr>
            </a:lvl3pPr>
            <a:lvl4pPr marL="431800" indent="-134938" algn="l" defTabSz="895350" rtl="0" fontAlgn="base">
              <a:spcBef>
                <a:spcPct val="0"/>
              </a:spcBef>
              <a:spcAft>
                <a:spcPct val="0"/>
              </a:spcAft>
              <a:buSzPct val="89000"/>
              <a:buChar char="•"/>
              <a:defRPr sz="1600" kern="1200">
                <a:solidFill>
                  <a:schemeClr val="tx1"/>
                </a:solidFill>
                <a:latin typeface="Arial" panose="020B0604020202020204" pitchFamily="34" charset="0"/>
                <a:ea typeface="-윤고딕130" pitchFamily="18" charset="-127"/>
                <a:cs typeface="+mn-cs"/>
              </a:defRPr>
            </a:lvl4pPr>
            <a:lvl5pPr marL="582613" indent="-149225" algn="l" defTabSz="895350" rtl="0" fontAlgn="base">
              <a:spcBef>
                <a:spcPct val="0"/>
              </a:spcBef>
              <a:spcAft>
                <a:spcPct val="0"/>
              </a:spcAft>
              <a:buSzPct val="75000"/>
              <a:buChar char="–"/>
              <a:defRPr sz="1600" kern="1200">
                <a:solidFill>
                  <a:schemeClr val="tx1"/>
                </a:solidFill>
                <a:latin typeface="Arial" panose="020B0604020202020204" pitchFamily="34" charset="0"/>
                <a:ea typeface="-윤고딕130" pitchFamily="18" charset="-127"/>
                <a:cs typeface="+mn-cs"/>
              </a:defRPr>
            </a:lvl5pPr>
            <a:lvl6pPr marL="1039813" indent="-149225" algn="l" defTabSz="895350" rtl="0" eaLnBrk="1" fontAlgn="base" latinLnBrk="1" hangingPunct="1">
              <a:spcBef>
                <a:spcPct val="0"/>
              </a:spcBef>
              <a:spcAft>
                <a:spcPct val="0"/>
              </a:spcAft>
              <a:buSzPct val="75000"/>
              <a:buChar char="–"/>
              <a:defRPr sz="1600" kern="1200">
                <a:solidFill>
                  <a:schemeClr val="tx1"/>
                </a:solidFill>
                <a:latin typeface="Arial" panose="020B0604020202020204" pitchFamily="34" charset="0"/>
                <a:ea typeface="-윤고딕130" pitchFamily="18" charset="-127"/>
                <a:cs typeface="+mn-cs"/>
              </a:defRPr>
            </a:lvl6pPr>
            <a:lvl7pPr marL="1497013" indent="-149225" algn="l" defTabSz="895350" rtl="0" eaLnBrk="1" fontAlgn="base" latinLnBrk="1" hangingPunct="1">
              <a:spcBef>
                <a:spcPct val="0"/>
              </a:spcBef>
              <a:spcAft>
                <a:spcPct val="0"/>
              </a:spcAft>
              <a:buSzPct val="75000"/>
              <a:buChar char="–"/>
              <a:defRPr sz="1600" kern="1200">
                <a:solidFill>
                  <a:schemeClr val="tx1"/>
                </a:solidFill>
                <a:latin typeface="Arial" panose="020B0604020202020204" pitchFamily="34" charset="0"/>
                <a:ea typeface="-윤고딕130" pitchFamily="18" charset="-127"/>
                <a:cs typeface="+mn-cs"/>
              </a:defRPr>
            </a:lvl7pPr>
            <a:lvl8pPr marL="1954213" indent="-149225" algn="l" defTabSz="895350" rtl="0" eaLnBrk="1" fontAlgn="base" latinLnBrk="1" hangingPunct="1">
              <a:spcBef>
                <a:spcPct val="0"/>
              </a:spcBef>
              <a:spcAft>
                <a:spcPct val="0"/>
              </a:spcAft>
              <a:buSzPct val="75000"/>
              <a:buChar char="–"/>
              <a:defRPr sz="1600" kern="1200">
                <a:solidFill>
                  <a:schemeClr val="tx1"/>
                </a:solidFill>
                <a:latin typeface="Arial" panose="020B0604020202020204" pitchFamily="34" charset="0"/>
                <a:ea typeface="-윤고딕130" pitchFamily="18" charset="-127"/>
                <a:cs typeface="+mn-cs"/>
              </a:defRPr>
            </a:lvl8pPr>
            <a:lvl9pPr marL="2411413" indent="-149225" algn="l" defTabSz="895350" rtl="0" eaLnBrk="1" fontAlgn="base" latinLnBrk="1" hangingPunct="1">
              <a:spcBef>
                <a:spcPct val="0"/>
              </a:spcBef>
              <a:spcAft>
                <a:spcPct val="0"/>
              </a:spcAft>
              <a:buSzPct val="75000"/>
              <a:buChar char="–"/>
              <a:defRPr sz="1600" kern="1200">
                <a:solidFill>
                  <a:schemeClr val="tx1"/>
                </a:solidFill>
                <a:latin typeface="Arial" panose="020B0604020202020204" pitchFamily="34" charset="0"/>
                <a:ea typeface="-윤고딕130" pitchFamily="18" charset="-127"/>
                <a:cs typeface="+mn-cs"/>
              </a:defRPr>
            </a:lvl9pPr>
          </a:lstStyle>
          <a:p>
            <a:pPr lvl="1"/>
            <a:r>
              <a:rPr lang="ko-KR" altLang="en-US" sz="1400" b="0" dirty="0">
                <a:latin typeface="+mn-ea"/>
                <a:ea typeface="+mn-ea"/>
              </a:rPr>
              <a:t>두 종류의 데이터 </a:t>
            </a:r>
            <a:r>
              <a:rPr lang="en-US" altLang="ko-KR" sz="1400" b="0" dirty="0">
                <a:latin typeface="+mn-ea"/>
                <a:ea typeface="+mn-ea"/>
              </a:rPr>
              <a:t>(1</a:t>
            </a:r>
            <a:r>
              <a:rPr lang="ko-KR" altLang="en-US" sz="1400" b="0" dirty="0">
                <a:latin typeface="+mn-ea"/>
                <a:ea typeface="+mn-ea"/>
              </a:rPr>
              <a:t>초 간격의 일주일치</a:t>
            </a:r>
            <a:r>
              <a:rPr lang="en-US" altLang="ko-KR" sz="1400" b="0" dirty="0">
                <a:latin typeface="+mn-ea"/>
                <a:ea typeface="+mn-ea"/>
              </a:rPr>
              <a:t>, 1</a:t>
            </a:r>
            <a:r>
              <a:rPr lang="ko-KR" altLang="en-US" sz="1400" b="0" dirty="0">
                <a:latin typeface="+mn-ea"/>
                <a:ea typeface="+mn-ea"/>
              </a:rPr>
              <a:t>분 간격의 </a:t>
            </a:r>
            <a:r>
              <a:rPr lang="en-US" altLang="ko-KR" sz="1400" b="0" dirty="0">
                <a:latin typeface="+mn-ea"/>
                <a:ea typeface="+mn-ea"/>
              </a:rPr>
              <a:t>2</a:t>
            </a:r>
            <a:r>
              <a:rPr lang="ko-KR" altLang="en-US" sz="1400" b="0" dirty="0">
                <a:latin typeface="+mn-ea"/>
                <a:ea typeface="+mn-ea"/>
              </a:rPr>
              <a:t>년치</a:t>
            </a:r>
            <a:r>
              <a:rPr lang="en-US" altLang="ko-KR" sz="1400" b="0" dirty="0">
                <a:latin typeface="+mn-ea"/>
                <a:ea typeface="+mn-ea"/>
              </a:rPr>
              <a:t>)</a:t>
            </a:r>
            <a:r>
              <a:rPr lang="ko-KR" altLang="en-US" sz="1400" b="0" dirty="0">
                <a:latin typeface="+mn-ea"/>
                <a:ea typeface="+mn-ea"/>
              </a:rPr>
              <a:t>를 전달받음</a:t>
            </a:r>
            <a:r>
              <a:rPr lang="en-US" altLang="ko-KR" sz="1400" b="0" dirty="0">
                <a:latin typeface="+mn-ea"/>
                <a:ea typeface="+mn-ea"/>
              </a:rPr>
              <a:t>.</a:t>
            </a:r>
          </a:p>
          <a:p>
            <a:pPr lvl="1"/>
            <a:r>
              <a:rPr lang="ko-KR" altLang="en-US" sz="1400" b="0" dirty="0">
                <a:latin typeface="+mn-ea"/>
                <a:ea typeface="+mn-ea"/>
              </a:rPr>
              <a:t>가스 터빈 발전소에서의 시간대별 주요 설비 </a:t>
            </a:r>
            <a:r>
              <a:rPr lang="ko-KR" altLang="en-US" sz="1400" b="0" dirty="0" err="1">
                <a:latin typeface="+mn-ea"/>
                <a:ea typeface="+mn-ea"/>
              </a:rPr>
              <a:t>계측량</a:t>
            </a:r>
            <a:r>
              <a:rPr lang="en-US" altLang="ko-KR" sz="1400" b="0" dirty="0">
                <a:latin typeface="+mn-ea"/>
                <a:ea typeface="+mn-ea"/>
              </a:rPr>
              <a:t>.</a:t>
            </a:r>
          </a:p>
        </p:txBody>
      </p:sp>
      <p:grpSp>
        <p:nvGrpSpPr>
          <p:cNvPr id="43" name="Group 8">
            <a:extLst>
              <a:ext uri="{FF2B5EF4-FFF2-40B4-BE49-F238E27FC236}">
                <a16:creationId xmlns:a16="http://schemas.microsoft.com/office/drawing/2014/main" id="{C3B7961D-1FE0-211B-FA2A-18AFBBF71D44}"/>
              </a:ext>
            </a:extLst>
          </p:cNvPr>
          <p:cNvGrpSpPr>
            <a:grpSpLocks/>
          </p:cNvGrpSpPr>
          <p:nvPr/>
        </p:nvGrpSpPr>
        <p:grpSpPr bwMode="auto">
          <a:xfrm>
            <a:off x="927100" y="2110739"/>
            <a:ext cx="1524000" cy="596084"/>
            <a:chOff x="2400" y="1968"/>
            <a:chExt cx="960" cy="960"/>
          </a:xfrm>
        </p:grpSpPr>
        <p:sp>
          <p:nvSpPr>
            <p:cNvPr id="52" name="Rectangle 9">
              <a:extLst>
                <a:ext uri="{FF2B5EF4-FFF2-40B4-BE49-F238E27FC236}">
                  <a16:creationId xmlns:a16="http://schemas.microsoft.com/office/drawing/2014/main" id="{A8F6E0B5-0845-76A1-F1D8-20BFAEF297C8}"/>
                </a:ext>
              </a:extLst>
            </p:cNvPr>
            <p:cNvSpPr>
              <a:spLocks noChangeArrowheads="1"/>
            </p:cNvSpPr>
            <p:nvPr/>
          </p:nvSpPr>
          <p:spPr bwMode="blackWhite">
            <a:xfrm>
              <a:off x="2400" y="1968"/>
              <a:ext cx="960" cy="960"/>
            </a:xfrm>
            <a:prstGeom prst="rect">
              <a:avLst/>
            </a:prstGeom>
            <a:solidFill>
              <a:srgbClr val="FFFFFF"/>
            </a:solidFill>
            <a:ln w="9525">
              <a:solidFill>
                <a:srgbClr val="000000"/>
              </a:solidFill>
              <a:miter lim="800000"/>
              <a:headEnd/>
              <a:tailEnd/>
            </a:ln>
            <a:effectLst>
              <a:outerShdw dist="35921" dir="2700000" algn="ctr" rotWithShape="0">
                <a:srgbClr val="000000"/>
              </a:outerShdw>
            </a:effectLst>
          </p:spPr>
          <p:txBody>
            <a:bodyPr wrap="none" anchor="ctr"/>
            <a:lstStyle>
              <a:defPPr>
                <a:defRPr lang="en-US"/>
              </a:defPPr>
              <a:lvl1pPr algn="l" rtl="0" fontAlgn="base">
                <a:spcBef>
                  <a:spcPct val="0"/>
                </a:spcBef>
                <a:spcAft>
                  <a:spcPct val="0"/>
                </a:spcAft>
                <a:defRPr sz="1600" kern="1200">
                  <a:solidFill>
                    <a:schemeClr val="tx1"/>
                  </a:solidFill>
                  <a:latin typeface="Arial" panose="020B0604020202020204" pitchFamily="34" charset="0"/>
                  <a:ea typeface="-윤고딕130" pitchFamily="18" charset="-127"/>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윤고딕130" pitchFamily="18" charset="-127"/>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윤고딕130" pitchFamily="18" charset="-127"/>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윤고딕130" pitchFamily="18" charset="-127"/>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윤고딕130" pitchFamily="18" charset="-127"/>
                  <a:cs typeface="+mn-cs"/>
                </a:defRPr>
              </a:lvl5pPr>
              <a:lvl6pPr marL="2286000" algn="l" defTabSz="914400" rtl="0" eaLnBrk="1" latinLnBrk="1" hangingPunct="1">
                <a:defRPr sz="1600" kern="1200">
                  <a:solidFill>
                    <a:schemeClr val="tx1"/>
                  </a:solidFill>
                  <a:latin typeface="Arial" panose="020B0604020202020204" pitchFamily="34" charset="0"/>
                  <a:ea typeface="-윤고딕130" pitchFamily="18" charset="-127"/>
                  <a:cs typeface="+mn-cs"/>
                </a:defRPr>
              </a:lvl6pPr>
              <a:lvl7pPr marL="2743200" algn="l" defTabSz="914400" rtl="0" eaLnBrk="1" latinLnBrk="1" hangingPunct="1">
                <a:defRPr sz="1600" kern="1200">
                  <a:solidFill>
                    <a:schemeClr val="tx1"/>
                  </a:solidFill>
                  <a:latin typeface="Arial" panose="020B0604020202020204" pitchFamily="34" charset="0"/>
                  <a:ea typeface="-윤고딕130" pitchFamily="18" charset="-127"/>
                  <a:cs typeface="+mn-cs"/>
                </a:defRPr>
              </a:lvl7pPr>
              <a:lvl8pPr marL="3200400" algn="l" defTabSz="914400" rtl="0" eaLnBrk="1" latinLnBrk="1" hangingPunct="1">
                <a:defRPr sz="1600" kern="1200">
                  <a:solidFill>
                    <a:schemeClr val="tx1"/>
                  </a:solidFill>
                  <a:latin typeface="Arial" panose="020B0604020202020204" pitchFamily="34" charset="0"/>
                  <a:ea typeface="-윤고딕130" pitchFamily="18" charset="-127"/>
                  <a:cs typeface="+mn-cs"/>
                </a:defRPr>
              </a:lvl8pPr>
              <a:lvl9pPr marL="3657600" algn="l" defTabSz="914400" rtl="0" eaLnBrk="1" latinLnBrk="1" hangingPunct="1">
                <a:defRPr sz="1600" kern="1200">
                  <a:solidFill>
                    <a:schemeClr val="tx1"/>
                  </a:solidFill>
                  <a:latin typeface="Arial" panose="020B0604020202020204" pitchFamily="34" charset="0"/>
                  <a:ea typeface="-윤고딕130" pitchFamily="18" charset="-127"/>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ko-KR" altLang="en-US" sz="1400" b="0" i="0" u="none" strike="noStrike" kern="1200" cap="none" spc="0" normalizeH="0" baseline="0" noProof="0" dirty="0">
                <a:ln>
                  <a:noFill/>
                </a:ln>
                <a:solidFill>
                  <a:srgbClr val="000000"/>
                </a:solidFill>
                <a:effectLst/>
                <a:uLnTx/>
                <a:uFillTx/>
                <a:latin typeface="+mn-ea"/>
                <a:ea typeface="+mn-ea"/>
                <a:cs typeface="+mn-cs"/>
              </a:endParaRPr>
            </a:p>
          </p:txBody>
        </p:sp>
        <p:sp>
          <p:nvSpPr>
            <p:cNvPr id="53" name="Rectangle 10">
              <a:extLst>
                <a:ext uri="{FF2B5EF4-FFF2-40B4-BE49-F238E27FC236}">
                  <a16:creationId xmlns:a16="http://schemas.microsoft.com/office/drawing/2014/main" id="{860549CF-6D73-2073-A9A3-4E6964AF0E6B}"/>
                </a:ext>
              </a:extLst>
            </p:cNvPr>
            <p:cNvSpPr>
              <a:spLocks noChangeArrowheads="1"/>
            </p:cNvSpPr>
            <p:nvPr/>
          </p:nvSpPr>
          <p:spPr bwMode="blackWhite">
            <a:xfrm>
              <a:off x="2440" y="2008"/>
              <a:ext cx="880" cy="8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3810" tIns="0" rIns="3810" bIns="0" anchor="ctr"/>
            <a:lstStyle>
              <a:defPPr>
                <a:defRPr lang="en-US"/>
              </a:defPPr>
              <a:lvl1pPr algn="l" defTabSz="895350" rtl="0" fontAlgn="base">
                <a:spcBef>
                  <a:spcPct val="0"/>
                </a:spcBef>
                <a:spcAft>
                  <a:spcPct val="0"/>
                </a:spcAft>
                <a:buSzPct val="120000"/>
                <a:defRPr sz="1600" kern="1200">
                  <a:solidFill>
                    <a:schemeClr val="tx1"/>
                  </a:solidFill>
                  <a:latin typeface="Arial" panose="020B0604020202020204" pitchFamily="34" charset="0"/>
                  <a:ea typeface="-윤고딕130" pitchFamily="18" charset="-127"/>
                  <a:cs typeface="+mn-cs"/>
                </a:defRPr>
              </a:lvl1pPr>
              <a:lvl2pPr marL="144463" indent="-142875" algn="l" defTabSz="895350" rtl="0" fontAlgn="base">
                <a:spcBef>
                  <a:spcPct val="0"/>
                </a:spcBef>
                <a:spcAft>
                  <a:spcPct val="0"/>
                </a:spcAft>
                <a:buSzPct val="120000"/>
                <a:buChar char="•"/>
                <a:defRPr sz="1600" kern="1200">
                  <a:solidFill>
                    <a:schemeClr val="tx1"/>
                  </a:solidFill>
                  <a:latin typeface="Arial" panose="020B0604020202020204" pitchFamily="34" charset="0"/>
                  <a:ea typeface="-윤고딕130" pitchFamily="18" charset="-127"/>
                  <a:cs typeface="+mn-cs"/>
                </a:defRPr>
              </a:lvl2pPr>
              <a:lvl3pPr marL="295275" indent="-149225" algn="l" defTabSz="895350" rtl="0" fontAlgn="base">
                <a:spcBef>
                  <a:spcPct val="0"/>
                </a:spcBef>
                <a:spcAft>
                  <a:spcPct val="0"/>
                </a:spcAft>
                <a:buChar char="–"/>
                <a:defRPr sz="1600" kern="1200">
                  <a:solidFill>
                    <a:schemeClr val="tx1"/>
                  </a:solidFill>
                  <a:latin typeface="Arial" panose="020B0604020202020204" pitchFamily="34" charset="0"/>
                  <a:ea typeface="-윤고딕130" pitchFamily="18" charset="-127"/>
                  <a:cs typeface="+mn-cs"/>
                </a:defRPr>
              </a:lvl3pPr>
              <a:lvl4pPr marL="431800" indent="-134938" algn="l" defTabSz="895350" rtl="0" fontAlgn="base">
                <a:spcBef>
                  <a:spcPct val="0"/>
                </a:spcBef>
                <a:spcAft>
                  <a:spcPct val="0"/>
                </a:spcAft>
                <a:buSzPct val="89000"/>
                <a:buChar char="•"/>
                <a:defRPr sz="1600" kern="1200">
                  <a:solidFill>
                    <a:schemeClr val="tx1"/>
                  </a:solidFill>
                  <a:latin typeface="Arial" panose="020B0604020202020204" pitchFamily="34" charset="0"/>
                  <a:ea typeface="-윤고딕130" pitchFamily="18" charset="-127"/>
                  <a:cs typeface="+mn-cs"/>
                </a:defRPr>
              </a:lvl4pPr>
              <a:lvl5pPr marL="582613" indent="-149225" algn="l" defTabSz="895350" rtl="0" fontAlgn="base">
                <a:spcBef>
                  <a:spcPct val="0"/>
                </a:spcBef>
                <a:spcAft>
                  <a:spcPct val="0"/>
                </a:spcAft>
                <a:buSzPct val="75000"/>
                <a:buChar char="–"/>
                <a:defRPr sz="1600" kern="1200">
                  <a:solidFill>
                    <a:schemeClr val="tx1"/>
                  </a:solidFill>
                  <a:latin typeface="Arial" panose="020B0604020202020204" pitchFamily="34" charset="0"/>
                  <a:ea typeface="-윤고딕130" pitchFamily="18" charset="-127"/>
                  <a:cs typeface="+mn-cs"/>
                </a:defRPr>
              </a:lvl5pPr>
              <a:lvl6pPr marL="1039813" indent="-149225" algn="l" defTabSz="895350" rtl="0" eaLnBrk="1" fontAlgn="base" latinLnBrk="1" hangingPunct="1">
                <a:spcBef>
                  <a:spcPct val="0"/>
                </a:spcBef>
                <a:spcAft>
                  <a:spcPct val="0"/>
                </a:spcAft>
                <a:buSzPct val="75000"/>
                <a:buChar char="–"/>
                <a:defRPr sz="1600" kern="1200">
                  <a:solidFill>
                    <a:schemeClr val="tx1"/>
                  </a:solidFill>
                  <a:latin typeface="Arial" panose="020B0604020202020204" pitchFamily="34" charset="0"/>
                  <a:ea typeface="-윤고딕130" pitchFamily="18" charset="-127"/>
                  <a:cs typeface="+mn-cs"/>
                </a:defRPr>
              </a:lvl6pPr>
              <a:lvl7pPr marL="1497013" indent="-149225" algn="l" defTabSz="895350" rtl="0" eaLnBrk="1" fontAlgn="base" latinLnBrk="1" hangingPunct="1">
                <a:spcBef>
                  <a:spcPct val="0"/>
                </a:spcBef>
                <a:spcAft>
                  <a:spcPct val="0"/>
                </a:spcAft>
                <a:buSzPct val="75000"/>
                <a:buChar char="–"/>
                <a:defRPr sz="1600" kern="1200">
                  <a:solidFill>
                    <a:schemeClr val="tx1"/>
                  </a:solidFill>
                  <a:latin typeface="Arial" panose="020B0604020202020204" pitchFamily="34" charset="0"/>
                  <a:ea typeface="-윤고딕130" pitchFamily="18" charset="-127"/>
                  <a:cs typeface="+mn-cs"/>
                </a:defRPr>
              </a:lvl7pPr>
              <a:lvl8pPr marL="1954213" indent="-149225" algn="l" defTabSz="895350" rtl="0" eaLnBrk="1" fontAlgn="base" latinLnBrk="1" hangingPunct="1">
                <a:spcBef>
                  <a:spcPct val="0"/>
                </a:spcBef>
                <a:spcAft>
                  <a:spcPct val="0"/>
                </a:spcAft>
                <a:buSzPct val="75000"/>
                <a:buChar char="–"/>
                <a:defRPr sz="1600" kern="1200">
                  <a:solidFill>
                    <a:schemeClr val="tx1"/>
                  </a:solidFill>
                  <a:latin typeface="Arial" panose="020B0604020202020204" pitchFamily="34" charset="0"/>
                  <a:ea typeface="-윤고딕130" pitchFamily="18" charset="-127"/>
                  <a:cs typeface="+mn-cs"/>
                </a:defRPr>
              </a:lvl8pPr>
              <a:lvl9pPr marL="2411413" indent="-149225" algn="l" defTabSz="895350" rtl="0" eaLnBrk="1" fontAlgn="base" latinLnBrk="1" hangingPunct="1">
                <a:spcBef>
                  <a:spcPct val="0"/>
                </a:spcBef>
                <a:spcAft>
                  <a:spcPct val="0"/>
                </a:spcAft>
                <a:buSzPct val="75000"/>
                <a:buChar char="–"/>
                <a:defRPr sz="1600" kern="1200">
                  <a:solidFill>
                    <a:schemeClr val="tx1"/>
                  </a:solidFill>
                  <a:latin typeface="Arial" panose="020B0604020202020204" pitchFamily="34" charset="0"/>
                  <a:ea typeface="-윤고딕130" pitchFamily="18" charset="-127"/>
                  <a:cs typeface="+mn-cs"/>
                </a:defRPr>
              </a:lvl9pPr>
            </a:lstStyle>
            <a:p>
              <a:pPr marL="0" marR="0" lvl="0" indent="0" algn="l" defTabSz="895350" rtl="0" eaLnBrk="1" fontAlgn="base" latinLnBrk="0" hangingPunct="1">
                <a:lnSpc>
                  <a:spcPct val="100000"/>
                </a:lnSpc>
                <a:spcBef>
                  <a:spcPct val="0"/>
                </a:spcBef>
                <a:spcAft>
                  <a:spcPct val="0"/>
                </a:spcAft>
                <a:buClrTx/>
                <a:buSzPct val="120000"/>
                <a:buFontTx/>
                <a:buNone/>
                <a:tabLst/>
                <a:defRPr/>
              </a:pPr>
              <a:r>
                <a:rPr kumimoji="0" lang="ko-KR" altLang="en-US" sz="1400" b="1" i="0" u="none" strike="noStrike" kern="1200" cap="none" spc="0" normalizeH="0" baseline="0" noProof="0" dirty="0">
                  <a:ln>
                    <a:noFill/>
                  </a:ln>
                  <a:solidFill>
                    <a:srgbClr val="000000"/>
                  </a:solidFill>
                  <a:effectLst/>
                  <a:uLnTx/>
                  <a:uFillTx/>
                  <a:latin typeface="+mn-ea"/>
                  <a:ea typeface="+mn-ea"/>
                  <a:cs typeface="+mn-cs"/>
                </a:rPr>
                <a:t>데이터 개요</a:t>
              </a:r>
              <a:endParaRPr kumimoji="0" lang="en-US" altLang="ko-KR" sz="1400" b="1" i="0" u="none" strike="noStrike" kern="1200" cap="none" spc="0" normalizeH="0" baseline="0" noProof="0" dirty="0">
                <a:ln>
                  <a:noFill/>
                </a:ln>
                <a:solidFill>
                  <a:srgbClr val="000000"/>
                </a:solidFill>
                <a:effectLst/>
                <a:uLnTx/>
                <a:uFillTx/>
                <a:latin typeface="+mn-ea"/>
                <a:ea typeface="+mn-ea"/>
                <a:cs typeface="+mn-cs"/>
              </a:endParaRPr>
            </a:p>
          </p:txBody>
        </p:sp>
      </p:grpSp>
      <p:sp>
        <p:nvSpPr>
          <p:cNvPr id="44" name="Rectangle 11">
            <a:extLst>
              <a:ext uri="{FF2B5EF4-FFF2-40B4-BE49-F238E27FC236}">
                <a16:creationId xmlns:a16="http://schemas.microsoft.com/office/drawing/2014/main" id="{D467099D-DCE3-A4CD-7DA2-7EEAE730BC7D}"/>
              </a:ext>
            </a:extLst>
          </p:cNvPr>
          <p:cNvSpPr>
            <a:spLocks noChangeArrowheads="1"/>
          </p:cNvSpPr>
          <p:nvPr/>
        </p:nvSpPr>
        <p:spPr bwMode="auto">
          <a:xfrm>
            <a:off x="2752725" y="3748725"/>
            <a:ext cx="6957332"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defPPr>
              <a:defRPr lang="en-US"/>
            </a:defPPr>
            <a:lvl1pPr algn="l" defTabSz="895350" rtl="0" fontAlgn="base">
              <a:spcBef>
                <a:spcPct val="0"/>
              </a:spcBef>
              <a:spcAft>
                <a:spcPct val="0"/>
              </a:spcAft>
              <a:buSzPct val="120000"/>
              <a:defRPr sz="1600" kern="1200">
                <a:solidFill>
                  <a:schemeClr val="tx1"/>
                </a:solidFill>
                <a:latin typeface="Arial" panose="020B0604020202020204" pitchFamily="34" charset="0"/>
                <a:ea typeface="-윤고딕130" pitchFamily="18" charset="-127"/>
                <a:cs typeface="+mn-cs"/>
              </a:defRPr>
            </a:lvl1pPr>
            <a:lvl2pPr marL="144463" indent="-142875" algn="l" defTabSz="895350" rtl="0" fontAlgn="base">
              <a:spcBef>
                <a:spcPct val="0"/>
              </a:spcBef>
              <a:spcAft>
                <a:spcPct val="0"/>
              </a:spcAft>
              <a:buSzPct val="120000"/>
              <a:buChar char="•"/>
              <a:defRPr sz="1600" kern="1200">
                <a:solidFill>
                  <a:schemeClr val="tx1"/>
                </a:solidFill>
                <a:latin typeface="Arial" panose="020B0604020202020204" pitchFamily="34" charset="0"/>
                <a:ea typeface="-윤고딕130" pitchFamily="18" charset="-127"/>
                <a:cs typeface="+mn-cs"/>
              </a:defRPr>
            </a:lvl2pPr>
            <a:lvl3pPr marL="295275" indent="-149225" algn="l" defTabSz="895350" rtl="0" fontAlgn="base">
              <a:spcBef>
                <a:spcPct val="0"/>
              </a:spcBef>
              <a:spcAft>
                <a:spcPct val="0"/>
              </a:spcAft>
              <a:buChar char="–"/>
              <a:defRPr sz="1600" kern="1200">
                <a:solidFill>
                  <a:schemeClr val="tx1"/>
                </a:solidFill>
                <a:latin typeface="Arial" panose="020B0604020202020204" pitchFamily="34" charset="0"/>
                <a:ea typeface="-윤고딕130" pitchFamily="18" charset="-127"/>
                <a:cs typeface="+mn-cs"/>
              </a:defRPr>
            </a:lvl3pPr>
            <a:lvl4pPr marL="431800" indent="-134938" algn="l" defTabSz="895350" rtl="0" fontAlgn="base">
              <a:spcBef>
                <a:spcPct val="0"/>
              </a:spcBef>
              <a:spcAft>
                <a:spcPct val="0"/>
              </a:spcAft>
              <a:buSzPct val="89000"/>
              <a:buChar char="•"/>
              <a:defRPr sz="1600" kern="1200">
                <a:solidFill>
                  <a:schemeClr val="tx1"/>
                </a:solidFill>
                <a:latin typeface="Arial" panose="020B0604020202020204" pitchFamily="34" charset="0"/>
                <a:ea typeface="-윤고딕130" pitchFamily="18" charset="-127"/>
                <a:cs typeface="+mn-cs"/>
              </a:defRPr>
            </a:lvl4pPr>
            <a:lvl5pPr marL="582613" indent="-149225" algn="l" defTabSz="895350" rtl="0" fontAlgn="base">
              <a:spcBef>
                <a:spcPct val="0"/>
              </a:spcBef>
              <a:spcAft>
                <a:spcPct val="0"/>
              </a:spcAft>
              <a:buSzPct val="75000"/>
              <a:buChar char="–"/>
              <a:defRPr sz="1600" kern="1200">
                <a:solidFill>
                  <a:schemeClr val="tx1"/>
                </a:solidFill>
                <a:latin typeface="Arial" panose="020B0604020202020204" pitchFamily="34" charset="0"/>
                <a:ea typeface="-윤고딕130" pitchFamily="18" charset="-127"/>
                <a:cs typeface="+mn-cs"/>
              </a:defRPr>
            </a:lvl5pPr>
            <a:lvl6pPr marL="1039813" indent="-149225" algn="l" defTabSz="895350" rtl="0" eaLnBrk="1" fontAlgn="base" latinLnBrk="1" hangingPunct="1">
              <a:spcBef>
                <a:spcPct val="0"/>
              </a:spcBef>
              <a:spcAft>
                <a:spcPct val="0"/>
              </a:spcAft>
              <a:buSzPct val="75000"/>
              <a:buChar char="–"/>
              <a:defRPr sz="1600" kern="1200">
                <a:solidFill>
                  <a:schemeClr val="tx1"/>
                </a:solidFill>
                <a:latin typeface="Arial" panose="020B0604020202020204" pitchFamily="34" charset="0"/>
                <a:ea typeface="-윤고딕130" pitchFamily="18" charset="-127"/>
                <a:cs typeface="+mn-cs"/>
              </a:defRPr>
            </a:lvl6pPr>
            <a:lvl7pPr marL="1497013" indent="-149225" algn="l" defTabSz="895350" rtl="0" eaLnBrk="1" fontAlgn="base" latinLnBrk="1" hangingPunct="1">
              <a:spcBef>
                <a:spcPct val="0"/>
              </a:spcBef>
              <a:spcAft>
                <a:spcPct val="0"/>
              </a:spcAft>
              <a:buSzPct val="75000"/>
              <a:buChar char="–"/>
              <a:defRPr sz="1600" kern="1200">
                <a:solidFill>
                  <a:schemeClr val="tx1"/>
                </a:solidFill>
                <a:latin typeface="Arial" panose="020B0604020202020204" pitchFamily="34" charset="0"/>
                <a:ea typeface="-윤고딕130" pitchFamily="18" charset="-127"/>
                <a:cs typeface="+mn-cs"/>
              </a:defRPr>
            </a:lvl7pPr>
            <a:lvl8pPr marL="1954213" indent="-149225" algn="l" defTabSz="895350" rtl="0" eaLnBrk="1" fontAlgn="base" latinLnBrk="1" hangingPunct="1">
              <a:spcBef>
                <a:spcPct val="0"/>
              </a:spcBef>
              <a:spcAft>
                <a:spcPct val="0"/>
              </a:spcAft>
              <a:buSzPct val="75000"/>
              <a:buChar char="–"/>
              <a:defRPr sz="1600" kern="1200">
                <a:solidFill>
                  <a:schemeClr val="tx1"/>
                </a:solidFill>
                <a:latin typeface="Arial" panose="020B0604020202020204" pitchFamily="34" charset="0"/>
                <a:ea typeface="-윤고딕130" pitchFamily="18" charset="-127"/>
                <a:cs typeface="+mn-cs"/>
              </a:defRPr>
            </a:lvl8pPr>
            <a:lvl9pPr marL="2411413" indent="-149225" algn="l" defTabSz="895350" rtl="0" eaLnBrk="1" fontAlgn="base" latinLnBrk="1" hangingPunct="1">
              <a:spcBef>
                <a:spcPct val="0"/>
              </a:spcBef>
              <a:spcAft>
                <a:spcPct val="0"/>
              </a:spcAft>
              <a:buSzPct val="75000"/>
              <a:buChar char="–"/>
              <a:defRPr sz="1600" kern="1200">
                <a:solidFill>
                  <a:schemeClr val="tx1"/>
                </a:solidFill>
                <a:latin typeface="Arial" panose="020B0604020202020204" pitchFamily="34" charset="0"/>
                <a:ea typeface="-윤고딕130" pitchFamily="18" charset="-127"/>
                <a:cs typeface="+mn-cs"/>
              </a:defRPr>
            </a:lvl9pPr>
          </a:lstStyle>
          <a:p>
            <a:pPr marL="180000" indent="-180000">
              <a:buFont typeface="Arial" panose="020B0604020202020204" pitchFamily="34" charset="0"/>
              <a:buChar char="•"/>
            </a:pPr>
            <a:r>
              <a:rPr lang="ko-KR" altLang="en-US" sz="1400" b="0" dirty="0">
                <a:latin typeface="+mn-ea"/>
              </a:rPr>
              <a:t>연료</a:t>
            </a:r>
            <a:r>
              <a:rPr lang="en-US" altLang="ko-KR" sz="1400" b="0" dirty="0">
                <a:latin typeface="+mn-ea"/>
              </a:rPr>
              <a:t>(</a:t>
            </a:r>
            <a:r>
              <a:rPr lang="ko-KR" altLang="en-US" sz="1400" b="0" dirty="0">
                <a:latin typeface="+mn-ea"/>
              </a:rPr>
              <a:t>부생가스</a:t>
            </a:r>
            <a:r>
              <a:rPr lang="en-US" altLang="ko-KR" sz="1400" b="0" dirty="0">
                <a:latin typeface="+mn-ea"/>
              </a:rPr>
              <a:t>), </a:t>
            </a:r>
            <a:r>
              <a:rPr lang="ko-KR" altLang="en-US" sz="1400" b="0" dirty="0">
                <a:latin typeface="+mn-ea"/>
              </a:rPr>
              <a:t>공기</a:t>
            </a:r>
            <a:r>
              <a:rPr lang="en-US" altLang="ko-KR" sz="1400" b="0" dirty="0">
                <a:latin typeface="+mn-ea"/>
              </a:rPr>
              <a:t>, DGAN</a:t>
            </a:r>
            <a:r>
              <a:rPr lang="ko-KR" altLang="en-US" sz="1400" b="0" dirty="0">
                <a:latin typeface="+mn-ea"/>
              </a:rPr>
              <a:t>등을 연소시켜 발전하는 가스터빈</a:t>
            </a:r>
            <a:r>
              <a:rPr lang="en-US" altLang="ko-KR" sz="1400" b="0" dirty="0">
                <a:latin typeface="+mn-ea"/>
              </a:rPr>
              <a:t>. </a:t>
            </a:r>
            <a:r>
              <a:rPr lang="ko-KR" altLang="en-US" sz="1400" b="0" dirty="0">
                <a:latin typeface="+mn-ea"/>
              </a:rPr>
              <a:t>연료와 </a:t>
            </a:r>
            <a:r>
              <a:rPr lang="en-US" altLang="ko-KR" sz="1400" b="0" dirty="0">
                <a:latin typeface="+mn-ea"/>
              </a:rPr>
              <a:t>DGAN</a:t>
            </a:r>
            <a:r>
              <a:rPr lang="ko-KR" altLang="en-US" sz="1400" b="0" dirty="0">
                <a:latin typeface="+mn-ea"/>
              </a:rPr>
              <a:t>은 노즐에서 분사</a:t>
            </a:r>
            <a:r>
              <a:rPr lang="en-US" altLang="ko-KR" sz="1400" b="0" dirty="0">
                <a:latin typeface="+mn-ea"/>
              </a:rPr>
              <a:t> </a:t>
            </a:r>
            <a:r>
              <a:rPr lang="ko-KR" altLang="en-US" sz="1400" b="0" dirty="0">
                <a:latin typeface="+mn-ea"/>
              </a:rPr>
              <a:t>후 연소됨</a:t>
            </a:r>
            <a:r>
              <a:rPr lang="en-US" altLang="ko-KR" sz="1400" b="0" dirty="0">
                <a:latin typeface="+mn-ea"/>
              </a:rPr>
              <a:t>.</a:t>
            </a:r>
          </a:p>
          <a:p>
            <a:pPr marL="180000" indent="-180000">
              <a:buFont typeface="Arial" panose="020B0604020202020204" pitchFamily="34" charset="0"/>
              <a:buChar char="•"/>
            </a:pPr>
            <a:r>
              <a:rPr lang="ko-KR" altLang="en-US" sz="1400" b="0" dirty="0">
                <a:latin typeface="+mn-ea"/>
              </a:rPr>
              <a:t>배출되는 질소산화물</a:t>
            </a:r>
            <a:r>
              <a:rPr lang="en-US" altLang="ko-KR" sz="1400" b="0" dirty="0">
                <a:latin typeface="+mn-ea"/>
              </a:rPr>
              <a:t>(Nox)</a:t>
            </a:r>
            <a:r>
              <a:rPr lang="ko-KR" altLang="en-US" sz="1400" b="0" dirty="0">
                <a:latin typeface="+mn-ea"/>
              </a:rPr>
              <a:t> 저감 및 </a:t>
            </a:r>
            <a:r>
              <a:rPr lang="en-US" altLang="ko-KR" sz="1400" b="0" dirty="0">
                <a:latin typeface="+mn-ea"/>
              </a:rPr>
              <a:t>NPR </a:t>
            </a:r>
            <a:r>
              <a:rPr lang="ko-KR" altLang="en-US" sz="1400" b="0" dirty="0">
                <a:latin typeface="+mn-ea"/>
              </a:rPr>
              <a:t>값 유지를 목적으로 하는 </a:t>
            </a:r>
            <a:r>
              <a:rPr lang="en-US" altLang="ko-KR" sz="1400" b="0" dirty="0">
                <a:latin typeface="+mn-ea"/>
              </a:rPr>
              <a:t>task.</a:t>
            </a:r>
          </a:p>
        </p:txBody>
      </p:sp>
      <p:grpSp>
        <p:nvGrpSpPr>
          <p:cNvPr id="45" name="Group 12">
            <a:extLst>
              <a:ext uri="{FF2B5EF4-FFF2-40B4-BE49-F238E27FC236}">
                <a16:creationId xmlns:a16="http://schemas.microsoft.com/office/drawing/2014/main" id="{87542730-0DC6-ED2D-C5BE-CE83B5AA74B5}"/>
              </a:ext>
            </a:extLst>
          </p:cNvPr>
          <p:cNvGrpSpPr>
            <a:grpSpLocks/>
          </p:cNvGrpSpPr>
          <p:nvPr/>
        </p:nvGrpSpPr>
        <p:grpSpPr bwMode="auto">
          <a:xfrm>
            <a:off x="927100" y="3731310"/>
            <a:ext cx="1524000" cy="596084"/>
            <a:chOff x="2400" y="1968"/>
            <a:chExt cx="960" cy="960"/>
          </a:xfrm>
        </p:grpSpPr>
        <p:sp>
          <p:nvSpPr>
            <p:cNvPr id="50" name="Rectangle 13">
              <a:extLst>
                <a:ext uri="{FF2B5EF4-FFF2-40B4-BE49-F238E27FC236}">
                  <a16:creationId xmlns:a16="http://schemas.microsoft.com/office/drawing/2014/main" id="{7C4C7278-3717-1411-7F81-EB262BC1B344}"/>
                </a:ext>
              </a:extLst>
            </p:cNvPr>
            <p:cNvSpPr>
              <a:spLocks noChangeArrowheads="1"/>
            </p:cNvSpPr>
            <p:nvPr/>
          </p:nvSpPr>
          <p:spPr bwMode="blackWhite">
            <a:xfrm>
              <a:off x="2400" y="1968"/>
              <a:ext cx="960" cy="960"/>
            </a:xfrm>
            <a:prstGeom prst="rect">
              <a:avLst/>
            </a:prstGeom>
            <a:solidFill>
              <a:srgbClr val="FFFFFF"/>
            </a:solidFill>
            <a:ln w="9525">
              <a:solidFill>
                <a:srgbClr val="000000"/>
              </a:solidFill>
              <a:miter lim="800000"/>
              <a:headEnd/>
              <a:tailEnd/>
            </a:ln>
            <a:effectLst>
              <a:outerShdw dist="35921" dir="2700000" algn="ctr" rotWithShape="0">
                <a:srgbClr val="000000"/>
              </a:outerShdw>
            </a:effectLst>
          </p:spPr>
          <p:txBody>
            <a:bodyPr wrap="none" anchor="ctr"/>
            <a:lstStyle>
              <a:defPPr>
                <a:defRPr lang="en-US"/>
              </a:defPPr>
              <a:lvl1pPr algn="l" rtl="0" fontAlgn="base">
                <a:spcBef>
                  <a:spcPct val="0"/>
                </a:spcBef>
                <a:spcAft>
                  <a:spcPct val="0"/>
                </a:spcAft>
                <a:defRPr sz="1600" kern="1200">
                  <a:solidFill>
                    <a:schemeClr val="tx1"/>
                  </a:solidFill>
                  <a:latin typeface="Arial" panose="020B0604020202020204" pitchFamily="34" charset="0"/>
                  <a:ea typeface="-윤고딕130" pitchFamily="18" charset="-127"/>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윤고딕130" pitchFamily="18" charset="-127"/>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윤고딕130" pitchFamily="18" charset="-127"/>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윤고딕130" pitchFamily="18" charset="-127"/>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윤고딕130" pitchFamily="18" charset="-127"/>
                  <a:cs typeface="+mn-cs"/>
                </a:defRPr>
              </a:lvl5pPr>
              <a:lvl6pPr marL="2286000" algn="l" defTabSz="914400" rtl="0" eaLnBrk="1" latinLnBrk="1" hangingPunct="1">
                <a:defRPr sz="1600" kern="1200">
                  <a:solidFill>
                    <a:schemeClr val="tx1"/>
                  </a:solidFill>
                  <a:latin typeface="Arial" panose="020B0604020202020204" pitchFamily="34" charset="0"/>
                  <a:ea typeface="-윤고딕130" pitchFamily="18" charset="-127"/>
                  <a:cs typeface="+mn-cs"/>
                </a:defRPr>
              </a:lvl6pPr>
              <a:lvl7pPr marL="2743200" algn="l" defTabSz="914400" rtl="0" eaLnBrk="1" latinLnBrk="1" hangingPunct="1">
                <a:defRPr sz="1600" kern="1200">
                  <a:solidFill>
                    <a:schemeClr val="tx1"/>
                  </a:solidFill>
                  <a:latin typeface="Arial" panose="020B0604020202020204" pitchFamily="34" charset="0"/>
                  <a:ea typeface="-윤고딕130" pitchFamily="18" charset="-127"/>
                  <a:cs typeface="+mn-cs"/>
                </a:defRPr>
              </a:lvl7pPr>
              <a:lvl8pPr marL="3200400" algn="l" defTabSz="914400" rtl="0" eaLnBrk="1" latinLnBrk="1" hangingPunct="1">
                <a:defRPr sz="1600" kern="1200">
                  <a:solidFill>
                    <a:schemeClr val="tx1"/>
                  </a:solidFill>
                  <a:latin typeface="Arial" panose="020B0604020202020204" pitchFamily="34" charset="0"/>
                  <a:ea typeface="-윤고딕130" pitchFamily="18" charset="-127"/>
                  <a:cs typeface="+mn-cs"/>
                </a:defRPr>
              </a:lvl8pPr>
              <a:lvl9pPr marL="3657600" algn="l" defTabSz="914400" rtl="0" eaLnBrk="1" latinLnBrk="1" hangingPunct="1">
                <a:defRPr sz="1600" kern="1200">
                  <a:solidFill>
                    <a:schemeClr val="tx1"/>
                  </a:solidFill>
                  <a:latin typeface="Arial" panose="020B0604020202020204" pitchFamily="34" charset="0"/>
                  <a:ea typeface="-윤고딕130" pitchFamily="18" charset="-127"/>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ko-KR" altLang="en-US" sz="1400" b="0" i="0" u="none" strike="noStrike" kern="1200" cap="none" spc="0" normalizeH="0" baseline="0" noProof="0">
                <a:ln>
                  <a:noFill/>
                </a:ln>
                <a:solidFill>
                  <a:srgbClr val="000000"/>
                </a:solidFill>
                <a:effectLst/>
                <a:uLnTx/>
                <a:uFillTx/>
                <a:latin typeface="+mn-ea"/>
                <a:ea typeface="+mn-ea"/>
                <a:cs typeface="+mn-cs"/>
              </a:endParaRPr>
            </a:p>
          </p:txBody>
        </p:sp>
        <p:sp>
          <p:nvSpPr>
            <p:cNvPr id="51" name="Rectangle 14">
              <a:extLst>
                <a:ext uri="{FF2B5EF4-FFF2-40B4-BE49-F238E27FC236}">
                  <a16:creationId xmlns:a16="http://schemas.microsoft.com/office/drawing/2014/main" id="{C8FE6CF1-BAC6-C305-8FED-741957847B1F}"/>
                </a:ext>
              </a:extLst>
            </p:cNvPr>
            <p:cNvSpPr>
              <a:spLocks noChangeArrowheads="1"/>
            </p:cNvSpPr>
            <p:nvPr/>
          </p:nvSpPr>
          <p:spPr bwMode="blackWhite">
            <a:xfrm>
              <a:off x="2440" y="2008"/>
              <a:ext cx="880" cy="8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3810" tIns="0" rIns="3810" bIns="0" anchor="ctr"/>
            <a:lstStyle>
              <a:defPPr>
                <a:defRPr lang="en-US"/>
              </a:defPPr>
              <a:lvl1pPr algn="l" defTabSz="895350" rtl="0" fontAlgn="base">
                <a:spcBef>
                  <a:spcPct val="0"/>
                </a:spcBef>
                <a:spcAft>
                  <a:spcPct val="0"/>
                </a:spcAft>
                <a:buSzPct val="120000"/>
                <a:defRPr sz="1600" kern="1200">
                  <a:solidFill>
                    <a:schemeClr val="tx1"/>
                  </a:solidFill>
                  <a:latin typeface="Arial" panose="020B0604020202020204" pitchFamily="34" charset="0"/>
                  <a:ea typeface="-윤고딕130" pitchFamily="18" charset="-127"/>
                  <a:cs typeface="+mn-cs"/>
                </a:defRPr>
              </a:lvl1pPr>
              <a:lvl2pPr marL="144463" indent="-142875" algn="l" defTabSz="895350" rtl="0" fontAlgn="base">
                <a:spcBef>
                  <a:spcPct val="0"/>
                </a:spcBef>
                <a:spcAft>
                  <a:spcPct val="0"/>
                </a:spcAft>
                <a:buSzPct val="120000"/>
                <a:buChar char="•"/>
                <a:defRPr sz="1600" kern="1200">
                  <a:solidFill>
                    <a:schemeClr val="tx1"/>
                  </a:solidFill>
                  <a:latin typeface="Arial" panose="020B0604020202020204" pitchFamily="34" charset="0"/>
                  <a:ea typeface="-윤고딕130" pitchFamily="18" charset="-127"/>
                  <a:cs typeface="+mn-cs"/>
                </a:defRPr>
              </a:lvl2pPr>
              <a:lvl3pPr marL="295275" indent="-149225" algn="l" defTabSz="895350" rtl="0" fontAlgn="base">
                <a:spcBef>
                  <a:spcPct val="0"/>
                </a:spcBef>
                <a:spcAft>
                  <a:spcPct val="0"/>
                </a:spcAft>
                <a:buChar char="–"/>
                <a:defRPr sz="1600" kern="1200">
                  <a:solidFill>
                    <a:schemeClr val="tx1"/>
                  </a:solidFill>
                  <a:latin typeface="Arial" panose="020B0604020202020204" pitchFamily="34" charset="0"/>
                  <a:ea typeface="-윤고딕130" pitchFamily="18" charset="-127"/>
                  <a:cs typeface="+mn-cs"/>
                </a:defRPr>
              </a:lvl3pPr>
              <a:lvl4pPr marL="431800" indent="-134938" algn="l" defTabSz="895350" rtl="0" fontAlgn="base">
                <a:spcBef>
                  <a:spcPct val="0"/>
                </a:spcBef>
                <a:spcAft>
                  <a:spcPct val="0"/>
                </a:spcAft>
                <a:buSzPct val="89000"/>
                <a:buChar char="•"/>
                <a:defRPr sz="1600" kern="1200">
                  <a:solidFill>
                    <a:schemeClr val="tx1"/>
                  </a:solidFill>
                  <a:latin typeface="Arial" panose="020B0604020202020204" pitchFamily="34" charset="0"/>
                  <a:ea typeface="-윤고딕130" pitchFamily="18" charset="-127"/>
                  <a:cs typeface="+mn-cs"/>
                </a:defRPr>
              </a:lvl4pPr>
              <a:lvl5pPr marL="582613" indent="-149225" algn="l" defTabSz="895350" rtl="0" fontAlgn="base">
                <a:spcBef>
                  <a:spcPct val="0"/>
                </a:spcBef>
                <a:spcAft>
                  <a:spcPct val="0"/>
                </a:spcAft>
                <a:buSzPct val="75000"/>
                <a:buChar char="–"/>
                <a:defRPr sz="1600" kern="1200">
                  <a:solidFill>
                    <a:schemeClr val="tx1"/>
                  </a:solidFill>
                  <a:latin typeface="Arial" panose="020B0604020202020204" pitchFamily="34" charset="0"/>
                  <a:ea typeface="-윤고딕130" pitchFamily="18" charset="-127"/>
                  <a:cs typeface="+mn-cs"/>
                </a:defRPr>
              </a:lvl5pPr>
              <a:lvl6pPr marL="1039813" indent="-149225" algn="l" defTabSz="895350" rtl="0" eaLnBrk="1" fontAlgn="base" latinLnBrk="1" hangingPunct="1">
                <a:spcBef>
                  <a:spcPct val="0"/>
                </a:spcBef>
                <a:spcAft>
                  <a:spcPct val="0"/>
                </a:spcAft>
                <a:buSzPct val="75000"/>
                <a:buChar char="–"/>
                <a:defRPr sz="1600" kern="1200">
                  <a:solidFill>
                    <a:schemeClr val="tx1"/>
                  </a:solidFill>
                  <a:latin typeface="Arial" panose="020B0604020202020204" pitchFamily="34" charset="0"/>
                  <a:ea typeface="-윤고딕130" pitchFamily="18" charset="-127"/>
                  <a:cs typeface="+mn-cs"/>
                </a:defRPr>
              </a:lvl6pPr>
              <a:lvl7pPr marL="1497013" indent="-149225" algn="l" defTabSz="895350" rtl="0" eaLnBrk="1" fontAlgn="base" latinLnBrk="1" hangingPunct="1">
                <a:spcBef>
                  <a:spcPct val="0"/>
                </a:spcBef>
                <a:spcAft>
                  <a:spcPct val="0"/>
                </a:spcAft>
                <a:buSzPct val="75000"/>
                <a:buChar char="–"/>
                <a:defRPr sz="1600" kern="1200">
                  <a:solidFill>
                    <a:schemeClr val="tx1"/>
                  </a:solidFill>
                  <a:latin typeface="Arial" panose="020B0604020202020204" pitchFamily="34" charset="0"/>
                  <a:ea typeface="-윤고딕130" pitchFamily="18" charset="-127"/>
                  <a:cs typeface="+mn-cs"/>
                </a:defRPr>
              </a:lvl7pPr>
              <a:lvl8pPr marL="1954213" indent="-149225" algn="l" defTabSz="895350" rtl="0" eaLnBrk="1" fontAlgn="base" latinLnBrk="1" hangingPunct="1">
                <a:spcBef>
                  <a:spcPct val="0"/>
                </a:spcBef>
                <a:spcAft>
                  <a:spcPct val="0"/>
                </a:spcAft>
                <a:buSzPct val="75000"/>
                <a:buChar char="–"/>
                <a:defRPr sz="1600" kern="1200">
                  <a:solidFill>
                    <a:schemeClr val="tx1"/>
                  </a:solidFill>
                  <a:latin typeface="Arial" panose="020B0604020202020204" pitchFamily="34" charset="0"/>
                  <a:ea typeface="-윤고딕130" pitchFamily="18" charset="-127"/>
                  <a:cs typeface="+mn-cs"/>
                </a:defRPr>
              </a:lvl8pPr>
              <a:lvl9pPr marL="2411413" indent="-149225" algn="l" defTabSz="895350" rtl="0" eaLnBrk="1" fontAlgn="base" latinLnBrk="1" hangingPunct="1">
                <a:spcBef>
                  <a:spcPct val="0"/>
                </a:spcBef>
                <a:spcAft>
                  <a:spcPct val="0"/>
                </a:spcAft>
                <a:buSzPct val="75000"/>
                <a:buChar char="–"/>
                <a:defRPr sz="1600" kern="1200">
                  <a:solidFill>
                    <a:schemeClr val="tx1"/>
                  </a:solidFill>
                  <a:latin typeface="Arial" panose="020B0604020202020204" pitchFamily="34" charset="0"/>
                  <a:ea typeface="-윤고딕130" pitchFamily="18" charset="-127"/>
                  <a:cs typeface="+mn-cs"/>
                </a:defRPr>
              </a:lvl9pPr>
            </a:lstStyle>
            <a:p>
              <a:pPr latinLnBrk="0">
                <a:defRPr/>
              </a:pPr>
              <a:r>
                <a:rPr kumimoji="0" lang="ko-KR" altLang="en-US" sz="1400" dirty="0">
                  <a:solidFill>
                    <a:srgbClr val="000000"/>
                  </a:solidFill>
                  <a:latin typeface="+mn-ea"/>
                </a:rPr>
                <a:t>공정도 이해</a:t>
              </a:r>
            </a:p>
          </p:txBody>
        </p:sp>
      </p:grpSp>
      <p:sp>
        <p:nvSpPr>
          <p:cNvPr id="58" name="Rectangle 11">
            <a:extLst>
              <a:ext uri="{FF2B5EF4-FFF2-40B4-BE49-F238E27FC236}">
                <a16:creationId xmlns:a16="http://schemas.microsoft.com/office/drawing/2014/main" id="{1C533A9F-F6A5-B351-F945-884CB580B97E}"/>
              </a:ext>
            </a:extLst>
          </p:cNvPr>
          <p:cNvSpPr>
            <a:spLocks noChangeArrowheads="1"/>
          </p:cNvSpPr>
          <p:nvPr/>
        </p:nvSpPr>
        <p:spPr bwMode="auto">
          <a:xfrm>
            <a:off x="2752725" y="2936827"/>
            <a:ext cx="6957332"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defPPr>
              <a:defRPr lang="en-US"/>
            </a:defPPr>
            <a:lvl1pPr algn="l" defTabSz="895350" rtl="0" fontAlgn="base">
              <a:spcBef>
                <a:spcPct val="0"/>
              </a:spcBef>
              <a:spcAft>
                <a:spcPct val="0"/>
              </a:spcAft>
              <a:buSzPct val="120000"/>
              <a:defRPr sz="1600" kern="1200">
                <a:solidFill>
                  <a:schemeClr val="tx1"/>
                </a:solidFill>
                <a:latin typeface="Arial" panose="020B0604020202020204" pitchFamily="34" charset="0"/>
                <a:ea typeface="-윤고딕130" pitchFamily="18" charset="-127"/>
                <a:cs typeface="+mn-cs"/>
              </a:defRPr>
            </a:lvl1pPr>
            <a:lvl2pPr marL="144463" indent="-142875" algn="l" defTabSz="895350" rtl="0" fontAlgn="base">
              <a:spcBef>
                <a:spcPct val="0"/>
              </a:spcBef>
              <a:spcAft>
                <a:spcPct val="0"/>
              </a:spcAft>
              <a:buSzPct val="120000"/>
              <a:buChar char="•"/>
              <a:defRPr sz="1600" kern="1200">
                <a:solidFill>
                  <a:schemeClr val="tx1"/>
                </a:solidFill>
                <a:latin typeface="Arial" panose="020B0604020202020204" pitchFamily="34" charset="0"/>
                <a:ea typeface="-윤고딕130" pitchFamily="18" charset="-127"/>
                <a:cs typeface="+mn-cs"/>
              </a:defRPr>
            </a:lvl2pPr>
            <a:lvl3pPr marL="295275" indent="-149225" algn="l" defTabSz="895350" rtl="0" fontAlgn="base">
              <a:spcBef>
                <a:spcPct val="0"/>
              </a:spcBef>
              <a:spcAft>
                <a:spcPct val="0"/>
              </a:spcAft>
              <a:buChar char="–"/>
              <a:defRPr sz="1600" kern="1200">
                <a:solidFill>
                  <a:schemeClr val="tx1"/>
                </a:solidFill>
                <a:latin typeface="Arial" panose="020B0604020202020204" pitchFamily="34" charset="0"/>
                <a:ea typeface="-윤고딕130" pitchFamily="18" charset="-127"/>
                <a:cs typeface="+mn-cs"/>
              </a:defRPr>
            </a:lvl3pPr>
            <a:lvl4pPr marL="431800" indent="-134938" algn="l" defTabSz="895350" rtl="0" fontAlgn="base">
              <a:spcBef>
                <a:spcPct val="0"/>
              </a:spcBef>
              <a:spcAft>
                <a:spcPct val="0"/>
              </a:spcAft>
              <a:buSzPct val="89000"/>
              <a:buChar char="•"/>
              <a:defRPr sz="1600" kern="1200">
                <a:solidFill>
                  <a:schemeClr val="tx1"/>
                </a:solidFill>
                <a:latin typeface="Arial" panose="020B0604020202020204" pitchFamily="34" charset="0"/>
                <a:ea typeface="-윤고딕130" pitchFamily="18" charset="-127"/>
                <a:cs typeface="+mn-cs"/>
              </a:defRPr>
            </a:lvl4pPr>
            <a:lvl5pPr marL="582613" indent="-149225" algn="l" defTabSz="895350" rtl="0" fontAlgn="base">
              <a:spcBef>
                <a:spcPct val="0"/>
              </a:spcBef>
              <a:spcAft>
                <a:spcPct val="0"/>
              </a:spcAft>
              <a:buSzPct val="75000"/>
              <a:buChar char="–"/>
              <a:defRPr sz="1600" kern="1200">
                <a:solidFill>
                  <a:schemeClr val="tx1"/>
                </a:solidFill>
                <a:latin typeface="Arial" panose="020B0604020202020204" pitchFamily="34" charset="0"/>
                <a:ea typeface="-윤고딕130" pitchFamily="18" charset="-127"/>
                <a:cs typeface="+mn-cs"/>
              </a:defRPr>
            </a:lvl5pPr>
            <a:lvl6pPr marL="1039813" indent="-149225" algn="l" defTabSz="895350" rtl="0" eaLnBrk="1" fontAlgn="base" latinLnBrk="1" hangingPunct="1">
              <a:spcBef>
                <a:spcPct val="0"/>
              </a:spcBef>
              <a:spcAft>
                <a:spcPct val="0"/>
              </a:spcAft>
              <a:buSzPct val="75000"/>
              <a:buChar char="–"/>
              <a:defRPr sz="1600" kern="1200">
                <a:solidFill>
                  <a:schemeClr val="tx1"/>
                </a:solidFill>
                <a:latin typeface="Arial" panose="020B0604020202020204" pitchFamily="34" charset="0"/>
                <a:ea typeface="-윤고딕130" pitchFamily="18" charset="-127"/>
                <a:cs typeface="+mn-cs"/>
              </a:defRPr>
            </a:lvl6pPr>
            <a:lvl7pPr marL="1497013" indent="-149225" algn="l" defTabSz="895350" rtl="0" eaLnBrk="1" fontAlgn="base" latinLnBrk="1" hangingPunct="1">
              <a:spcBef>
                <a:spcPct val="0"/>
              </a:spcBef>
              <a:spcAft>
                <a:spcPct val="0"/>
              </a:spcAft>
              <a:buSzPct val="75000"/>
              <a:buChar char="–"/>
              <a:defRPr sz="1600" kern="1200">
                <a:solidFill>
                  <a:schemeClr val="tx1"/>
                </a:solidFill>
                <a:latin typeface="Arial" panose="020B0604020202020204" pitchFamily="34" charset="0"/>
                <a:ea typeface="-윤고딕130" pitchFamily="18" charset="-127"/>
                <a:cs typeface="+mn-cs"/>
              </a:defRPr>
            </a:lvl7pPr>
            <a:lvl8pPr marL="1954213" indent="-149225" algn="l" defTabSz="895350" rtl="0" eaLnBrk="1" fontAlgn="base" latinLnBrk="1" hangingPunct="1">
              <a:spcBef>
                <a:spcPct val="0"/>
              </a:spcBef>
              <a:spcAft>
                <a:spcPct val="0"/>
              </a:spcAft>
              <a:buSzPct val="75000"/>
              <a:buChar char="–"/>
              <a:defRPr sz="1600" kern="1200">
                <a:solidFill>
                  <a:schemeClr val="tx1"/>
                </a:solidFill>
                <a:latin typeface="Arial" panose="020B0604020202020204" pitchFamily="34" charset="0"/>
                <a:ea typeface="-윤고딕130" pitchFamily="18" charset="-127"/>
                <a:cs typeface="+mn-cs"/>
              </a:defRPr>
            </a:lvl8pPr>
            <a:lvl9pPr marL="2411413" indent="-149225" algn="l" defTabSz="895350" rtl="0" eaLnBrk="1" fontAlgn="base" latinLnBrk="1" hangingPunct="1">
              <a:spcBef>
                <a:spcPct val="0"/>
              </a:spcBef>
              <a:spcAft>
                <a:spcPct val="0"/>
              </a:spcAft>
              <a:buSzPct val="75000"/>
              <a:buChar char="–"/>
              <a:defRPr sz="1600" kern="1200">
                <a:solidFill>
                  <a:schemeClr val="tx1"/>
                </a:solidFill>
                <a:latin typeface="Arial" panose="020B0604020202020204" pitchFamily="34" charset="0"/>
                <a:ea typeface="-윤고딕130" pitchFamily="18" charset="-127"/>
                <a:cs typeface="+mn-cs"/>
              </a:defRPr>
            </a:lvl9pPr>
          </a:lstStyle>
          <a:p>
            <a:pPr lvl="1"/>
            <a:r>
              <a:rPr lang="ko-KR" altLang="en-US" sz="1400" b="0" dirty="0">
                <a:latin typeface="+mn-ea"/>
                <a:ea typeface="+mn-ea"/>
              </a:rPr>
              <a:t>주요 인자 </a:t>
            </a:r>
            <a:r>
              <a:rPr lang="en-US" altLang="ko-KR" sz="1400" b="0" dirty="0">
                <a:latin typeface="+mn-ea"/>
                <a:ea typeface="+mn-ea"/>
              </a:rPr>
              <a:t>: </a:t>
            </a:r>
            <a:r>
              <a:rPr lang="ko-KR" altLang="en-US" sz="1400" b="0" dirty="0">
                <a:latin typeface="+mn-ea"/>
              </a:rPr>
              <a:t>연료 유량</a:t>
            </a:r>
            <a:r>
              <a:rPr lang="en-US" altLang="ko-KR" sz="1400" b="0" dirty="0">
                <a:latin typeface="+mn-ea"/>
              </a:rPr>
              <a:t>, </a:t>
            </a:r>
            <a:r>
              <a:rPr lang="ko-KR" altLang="en-US" sz="1400" b="0" dirty="0">
                <a:latin typeface="+mn-ea"/>
              </a:rPr>
              <a:t>발전기 출력</a:t>
            </a:r>
            <a:r>
              <a:rPr lang="en-US" altLang="ko-KR" sz="1400" b="0" dirty="0">
                <a:latin typeface="+mn-ea"/>
              </a:rPr>
              <a:t>, </a:t>
            </a:r>
            <a:r>
              <a:rPr lang="ko-KR" altLang="en-US" sz="1400" b="0" dirty="0">
                <a:latin typeface="+mn-ea"/>
              </a:rPr>
              <a:t>대기온도 등</a:t>
            </a:r>
            <a:endParaRPr lang="en-US" altLang="ko-KR" sz="1400" b="0" dirty="0">
              <a:latin typeface="+mn-ea"/>
            </a:endParaRPr>
          </a:p>
          <a:p>
            <a:pPr lvl="1"/>
            <a:r>
              <a:rPr lang="ko-KR" altLang="en-US" sz="1400" b="0" dirty="0">
                <a:latin typeface="+mn-ea"/>
              </a:rPr>
              <a:t>목표 변수 </a:t>
            </a:r>
            <a:r>
              <a:rPr lang="en-US" altLang="ko-KR" sz="1400" b="0" dirty="0">
                <a:latin typeface="+mn-ea"/>
              </a:rPr>
              <a:t>: Nox </a:t>
            </a:r>
            <a:r>
              <a:rPr lang="ko-KR" altLang="en-US" sz="1400" b="0" dirty="0">
                <a:latin typeface="+mn-ea"/>
              </a:rPr>
              <a:t>농도</a:t>
            </a:r>
            <a:r>
              <a:rPr lang="en-US" altLang="ko-KR" sz="1400" b="0" dirty="0">
                <a:latin typeface="+mn-ea"/>
              </a:rPr>
              <a:t> (</a:t>
            </a:r>
            <a:r>
              <a:rPr lang="ko-KR" altLang="en-US" sz="1400" b="0" dirty="0">
                <a:latin typeface="+mn-ea"/>
              </a:rPr>
              <a:t>낮게</a:t>
            </a:r>
            <a:r>
              <a:rPr lang="en-US" altLang="ko-KR" sz="1400" b="0" dirty="0">
                <a:latin typeface="+mn-ea"/>
              </a:rPr>
              <a:t>), NPR </a:t>
            </a:r>
            <a:r>
              <a:rPr lang="ko-KR" altLang="en-US" sz="1400" b="0" dirty="0">
                <a:latin typeface="+mn-ea"/>
              </a:rPr>
              <a:t>수치 </a:t>
            </a:r>
            <a:r>
              <a:rPr lang="en-US" altLang="ko-KR" sz="1400" b="0" dirty="0">
                <a:latin typeface="+mn-ea"/>
              </a:rPr>
              <a:t>(</a:t>
            </a:r>
            <a:r>
              <a:rPr lang="ko-KR" altLang="en-US" sz="1400" b="0" dirty="0">
                <a:latin typeface="+mn-ea"/>
              </a:rPr>
              <a:t>일정 수준 유지</a:t>
            </a:r>
            <a:r>
              <a:rPr lang="en-US" altLang="ko-KR" sz="1400" b="0" dirty="0">
                <a:latin typeface="+mn-ea"/>
              </a:rPr>
              <a:t>)</a:t>
            </a:r>
          </a:p>
          <a:p>
            <a:pPr lvl="1"/>
            <a:r>
              <a:rPr lang="ko-KR" altLang="en-US" sz="1400" b="0" dirty="0">
                <a:latin typeface="+mn-ea"/>
              </a:rPr>
              <a:t>제어 변수 </a:t>
            </a:r>
            <a:r>
              <a:rPr lang="en-US" altLang="ko-KR" sz="1400" b="0" dirty="0">
                <a:latin typeface="+mn-ea"/>
              </a:rPr>
              <a:t>: DGAN </a:t>
            </a:r>
            <a:r>
              <a:rPr lang="ko-KR" altLang="en-US" sz="1400" b="0" dirty="0">
                <a:latin typeface="+mn-ea"/>
              </a:rPr>
              <a:t>유량</a:t>
            </a:r>
            <a:endParaRPr lang="en-US" altLang="ko-KR" sz="1400" b="0" dirty="0">
              <a:latin typeface="+mn-ea"/>
              <a:ea typeface="+mn-ea"/>
            </a:endParaRPr>
          </a:p>
        </p:txBody>
      </p:sp>
      <p:grpSp>
        <p:nvGrpSpPr>
          <p:cNvPr id="59" name="Group 12">
            <a:extLst>
              <a:ext uri="{FF2B5EF4-FFF2-40B4-BE49-F238E27FC236}">
                <a16:creationId xmlns:a16="http://schemas.microsoft.com/office/drawing/2014/main" id="{4E0DDF13-756B-43FB-6A23-BECB14F8DCCF}"/>
              </a:ext>
            </a:extLst>
          </p:cNvPr>
          <p:cNvGrpSpPr>
            <a:grpSpLocks/>
          </p:cNvGrpSpPr>
          <p:nvPr/>
        </p:nvGrpSpPr>
        <p:grpSpPr bwMode="auto">
          <a:xfrm>
            <a:off x="927100" y="2936830"/>
            <a:ext cx="1524000" cy="596084"/>
            <a:chOff x="2400" y="1968"/>
            <a:chExt cx="960" cy="960"/>
          </a:xfrm>
        </p:grpSpPr>
        <p:sp>
          <p:nvSpPr>
            <p:cNvPr id="60" name="Rectangle 13">
              <a:extLst>
                <a:ext uri="{FF2B5EF4-FFF2-40B4-BE49-F238E27FC236}">
                  <a16:creationId xmlns:a16="http://schemas.microsoft.com/office/drawing/2014/main" id="{716206ED-BF96-0DA7-A602-74C2C3DA1469}"/>
                </a:ext>
              </a:extLst>
            </p:cNvPr>
            <p:cNvSpPr>
              <a:spLocks noChangeArrowheads="1"/>
            </p:cNvSpPr>
            <p:nvPr/>
          </p:nvSpPr>
          <p:spPr bwMode="blackWhite">
            <a:xfrm>
              <a:off x="2400" y="1968"/>
              <a:ext cx="960" cy="960"/>
            </a:xfrm>
            <a:prstGeom prst="rect">
              <a:avLst/>
            </a:prstGeom>
            <a:solidFill>
              <a:srgbClr val="FFFFFF"/>
            </a:solidFill>
            <a:ln w="9525">
              <a:solidFill>
                <a:srgbClr val="000000"/>
              </a:solidFill>
              <a:miter lim="800000"/>
              <a:headEnd/>
              <a:tailEnd/>
            </a:ln>
            <a:effectLst>
              <a:outerShdw dist="35921" dir="2700000" algn="ctr" rotWithShape="0">
                <a:srgbClr val="000000"/>
              </a:outerShdw>
            </a:effectLst>
          </p:spPr>
          <p:txBody>
            <a:bodyPr wrap="none" anchor="ctr"/>
            <a:lstStyle>
              <a:defPPr>
                <a:defRPr lang="en-US"/>
              </a:defPPr>
              <a:lvl1pPr algn="l" rtl="0" fontAlgn="base">
                <a:spcBef>
                  <a:spcPct val="0"/>
                </a:spcBef>
                <a:spcAft>
                  <a:spcPct val="0"/>
                </a:spcAft>
                <a:defRPr sz="1600" kern="1200">
                  <a:solidFill>
                    <a:schemeClr val="tx1"/>
                  </a:solidFill>
                  <a:latin typeface="Arial" panose="020B0604020202020204" pitchFamily="34" charset="0"/>
                  <a:ea typeface="-윤고딕130" pitchFamily="18" charset="-127"/>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윤고딕130" pitchFamily="18" charset="-127"/>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윤고딕130" pitchFamily="18" charset="-127"/>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윤고딕130" pitchFamily="18" charset="-127"/>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윤고딕130" pitchFamily="18" charset="-127"/>
                  <a:cs typeface="+mn-cs"/>
                </a:defRPr>
              </a:lvl5pPr>
              <a:lvl6pPr marL="2286000" algn="l" defTabSz="914400" rtl="0" eaLnBrk="1" latinLnBrk="1" hangingPunct="1">
                <a:defRPr sz="1600" kern="1200">
                  <a:solidFill>
                    <a:schemeClr val="tx1"/>
                  </a:solidFill>
                  <a:latin typeface="Arial" panose="020B0604020202020204" pitchFamily="34" charset="0"/>
                  <a:ea typeface="-윤고딕130" pitchFamily="18" charset="-127"/>
                  <a:cs typeface="+mn-cs"/>
                </a:defRPr>
              </a:lvl6pPr>
              <a:lvl7pPr marL="2743200" algn="l" defTabSz="914400" rtl="0" eaLnBrk="1" latinLnBrk="1" hangingPunct="1">
                <a:defRPr sz="1600" kern="1200">
                  <a:solidFill>
                    <a:schemeClr val="tx1"/>
                  </a:solidFill>
                  <a:latin typeface="Arial" panose="020B0604020202020204" pitchFamily="34" charset="0"/>
                  <a:ea typeface="-윤고딕130" pitchFamily="18" charset="-127"/>
                  <a:cs typeface="+mn-cs"/>
                </a:defRPr>
              </a:lvl7pPr>
              <a:lvl8pPr marL="3200400" algn="l" defTabSz="914400" rtl="0" eaLnBrk="1" latinLnBrk="1" hangingPunct="1">
                <a:defRPr sz="1600" kern="1200">
                  <a:solidFill>
                    <a:schemeClr val="tx1"/>
                  </a:solidFill>
                  <a:latin typeface="Arial" panose="020B0604020202020204" pitchFamily="34" charset="0"/>
                  <a:ea typeface="-윤고딕130" pitchFamily="18" charset="-127"/>
                  <a:cs typeface="+mn-cs"/>
                </a:defRPr>
              </a:lvl8pPr>
              <a:lvl9pPr marL="3657600" algn="l" defTabSz="914400" rtl="0" eaLnBrk="1" latinLnBrk="1" hangingPunct="1">
                <a:defRPr sz="1600" kern="1200">
                  <a:solidFill>
                    <a:schemeClr val="tx1"/>
                  </a:solidFill>
                  <a:latin typeface="Arial" panose="020B0604020202020204" pitchFamily="34" charset="0"/>
                  <a:ea typeface="-윤고딕130" pitchFamily="18" charset="-127"/>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ko-KR" altLang="en-US" sz="1400" b="0" i="0" u="none" strike="noStrike" kern="1200" cap="none" spc="0" normalizeH="0" baseline="0" noProof="0" dirty="0">
                <a:ln>
                  <a:noFill/>
                </a:ln>
                <a:solidFill>
                  <a:srgbClr val="000000"/>
                </a:solidFill>
                <a:effectLst/>
                <a:uLnTx/>
                <a:uFillTx/>
                <a:latin typeface="+mn-ea"/>
                <a:ea typeface="+mn-ea"/>
                <a:cs typeface="+mn-cs"/>
              </a:endParaRPr>
            </a:p>
          </p:txBody>
        </p:sp>
        <p:sp>
          <p:nvSpPr>
            <p:cNvPr id="61" name="Rectangle 14">
              <a:extLst>
                <a:ext uri="{FF2B5EF4-FFF2-40B4-BE49-F238E27FC236}">
                  <a16:creationId xmlns:a16="http://schemas.microsoft.com/office/drawing/2014/main" id="{B53D11F0-1B09-CA2D-7206-E8D6753ECE9A}"/>
                </a:ext>
              </a:extLst>
            </p:cNvPr>
            <p:cNvSpPr>
              <a:spLocks noChangeArrowheads="1"/>
            </p:cNvSpPr>
            <p:nvPr/>
          </p:nvSpPr>
          <p:spPr bwMode="blackWhite">
            <a:xfrm>
              <a:off x="2440" y="2008"/>
              <a:ext cx="880" cy="8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3810" tIns="0" rIns="3810" bIns="0" anchor="ctr"/>
            <a:lstStyle>
              <a:defPPr>
                <a:defRPr lang="en-US"/>
              </a:defPPr>
              <a:lvl1pPr algn="l" defTabSz="895350" rtl="0" fontAlgn="base">
                <a:spcBef>
                  <a:spcPct val="0"/>
                </a:spcBef>
                <a:spcAft>
                  <a:spcPct val="0"/>
                </a:spcAft>
                <a:buSzPct val="120000"/>
                <a:defRPr sz="1600" kern="1200">
                  <a:solidFill>
                    <a:schemeClr val="tx1"/>
                  </a:solidFill>
                  <a:latin typeface="Arial" panose="020B0604020202020204" pitchFamily="34" charset="0"/>
                  <a:ea typeface="-윤고딕130" pitchFamily="18" charset="-127"/>
                  <a:cs typeface="+mn-cs"/>
                </a:defRPr>
              </a:lvl1pPr>
              <a:lvl2pPr marL="144463" indent="-142875" algn="l" defTabSz="895350" rtl="0" fontAlgn="base">
                <a:spcBef>
                  <a:spcPct val="0"/>
                </a:spcBef>
                <a:spcAft>
                  <a:spcPct val="0"/>
                </a:spcAft>
                <a:buSzPct val="120000"/>
                <a:buChar char="•"/>
                <a:defRPr sz="1600" kern="1200">
                  <a:solidFill>
                    <a:schemeClr val="tx1"/>
                  </a:solidFill>
                  <a:latin typeface="Arial" panose="020B0604020202020204" pitchFamily="34" charset="0"/>
                  <a:ea typeface="-윤고딕130" pitchFamily="18" charset="-127"/>
                  <a:cs typeface="+mn-cs"/>
                </a:defRPr>
              </a:lvl2pPr>
              <a:lvl3pPr marL="295275" indent="-149225" algn="l" defTabSz="895350" rtl="0" fontAlgn="base">
                <a:spcBef>
                  <a:spcPct val="0"/>
                </a:spcBef>
                <a:spcAft>
                  <a:spcPct val="0"/>
                </a:spcAft>
                <a:buChar char="–"/>
                <a:defRPr sz="1600" kern="1200">
                  <a:solidFill>
                    <a:schemeClr val="tx1"/>
                  </a:solidFill>
                  <a:latin typeface="Arial" panose="020B0604020202020204" pitchFamily="34" charset="0"/>
                  <a:ea typeface="-윤고딕130" pitchFamily="18" charset="-127"/>
                  <a:cs typeface="+mn-cs"/>
                </a:defRPr>
              </a:lvl3pPr>
              <a:lvl4pPr marL="431800" indent="-134938" algn="l" defTabSz="895350" rtl="0" fontAlgn="base">
                <a:spcBef>
                  <a:spcPct val="0"/>
                </a:spcBef>
                <a:spcAft>
                  <a:spcPct val="0"/>
                </a:spcAft>
                <a:buSzPct val="89000"/>
                <a:buChar char="•"/>
                <a:defRPr sz="1600" kern="1200">
                  <a:solidFill>
                    <a:schemeClr val="tx1"/>
                  </a:solidFill>
                  <a:latin typeface="Arial" panose="020B0604020202020204" pitchFamily="34" charset="0"/>
                  <a:ea typeface="-윤고딕130" pitchFamily="18" charset="-127"/>
                  <a:cs typeface="+mn-cs"/>
                </a:defRPr>
              </a:lvl4pPr>
              <a:lvl5pPr marL="582613" indent="-149225" algn="l" defTabSz="895350" rtl="0" fontAlgn="base">
                <a:spcBef>
                  <a:spcPct val="0"/>
                </a:spcBef>
                <a:spcAft>
                  <a:spcPct val="0"/>
                </a:spcAft>
                <a:buSzPct val="75000"/>
                <a:buChar char="–"/>
                <a:defRPr sz="1600" kern="1200">
                  <a:solidFill>
                    <a:schemeClr val="tx1"/>
                  </a:solidFill>
                  <a:latin typeface="Arial" panose="020B0604020202020204" pitchFamily="34" charset="0"/>
                  <a:ea typeface="-윤고딕130" pitchFamily="18" charset="-127"/>
                  <a:cs typeface="+mn-cs"/>
                </a:defRPr>
              </a:lvl5pPr>
              <a:lvl6pPr marL="1039813" indent="-149225" algn="l" defTabSz="895350" rtl="0" eaLnBrk="1" fontAlgn="base" latinLnBrk="1" hangingPunct="1">
                <a:spcBef>
                  <a:spcPct val="0"/>
                </a:spcBef>
                <a:spcAft>
                  <a:spcPct val="0"/>
                </a:spcAft>
                <a:buSzPct val="75000"/>
                <a:buChar char="–"/>
                <a:defRPr sz="1600" kern="1200">
                  <a:solidFill>
                    <a:schemeClr val="tx1"/>
                  </a:solidFill>
                  <a:latin typeface="Arial" panose="020B0604020202020204" pitchFamily="34" charset="0"/>
                  <a:ea typeface="-윤고딕130" pitchFamily="18" charset="-127"/>
                  <a:cs typeface="+mn-cs"/>
                </a:defRPr>
              </a:lvl6pPr>
              <a:lvl7pPr marL="1497013" indent="-149225" algn="l" defTabSz="895350" rtl="0" eaLnBrk="1" fontAlgn="base" latinLnBrk="1" hangingPunct="1">
                <a:spcBef>
                  <a:spcPct val="0"/>
                </a:spcBef>
                <a:spcAft>
                  <a:spcPct val="0"/>
                </a:spcAft>
                <a:buSzPct val="75000"/>
                <a:buChar char="–"/>
                <a:defRPr sz="1600" kern="1200">
                  <a:solidFill>
                    <a:schemeClr val="tx1"/>
                  </a:solidFill>
                  <a:latin typeface="Arial" panose="020B0604020202020204" pitchFamily="34" charset="0"/>
                  <a:ea typeface="-윤고딕130" pitchFamily="18" charset="-127"/>
                  <a:cs typeface="+mn-cs"/>
                </a:defRPr>
              </a:lvl7pPr>
              <a:lvl8pPr marL="1954213" indent="-149225" algn="l" defTabSz="895350" rtl="0" eaLnBrk="1" fontAlgn="base" latinLnBrk="1" hangingPunct="1">
                <a:spcBef>
                  <a:spcPct val="0"/>
                </a:spcBef>
                <a:spcAft>
                  <a:spcPct val="0"/>
                </a:spcAft>
                <a:buSzPct val="75000"/>
                <a:buChar char="–"/>
                <a:defRPr sz="1600" kern="1200">
                  <a:solidFill>
                    <a:schemeClr val="tx1"/>
                  </a:solidFill>
                  <a:latin typeface="Arial" panose="020B0604020202020204" pitchFamily="34" charset="0"/>
                  <a:ea typeface="-윤고딕130" pitchFamily="18" charset="-127"/>
                  <a:cs typeface="+mn-cs"/>
                </a:defRPr>
              </a:lvl8pPr>
              <a:lvl9pPr marL="2411413" indent="-149225" algn="l" defTabSz="895350" rtl="0" eaLnBrk="1" fontAlgn="base" latinLnBrk="1" hangingPunct="1">
                <a:spcBef>
                  <a:spcPct val="0"/>
                </a:spcBef>
                <a:spcAft>
                  <a:spcPct val="0"/>
                </a:spcAft>
                <a:buSzPct val="75000"/>
                <a:buChar char="–"/>
                <a:defRPr sz="1600" kern="1200">
                  <a:solidFill>
                    <a:schemeClr val="tx1"/>
                  </a:solidFill>
                  <a:latin typeface="Arial" panose="020B0604020202020204" pitchFamily="34" charset="0"/>
                  <a:ea typeface="-윤고딕130" pitchFamily="18" charset="-127"/>
                  <a:cs typeface="+mn-cs"/>
                </a:defRPr>
              </a:lvl9pPr>
            </a:lstStyle>
            <a:p>
              <a:pPr marL="0" marR="0" lvl="0" indent="0" algn="l" defTabSz="895350" rtl="0" eaLnBrk="1" fontAlgn="base" latinLnBrk="0" hangingPunct="1">
                <a:lnSpc>
                  <a:spcPct val="100000"/>
                </a:lnSpc>
                <a:spcBef>
                  <a:spcPct val="0"/>
                </a:spcBef>
                <a:spcAft>
                  <a:spcPct val="0"/>
                </a:spcAft>
                <a:buClrTx/>
                <a:buSzPct val="120000"/>
                <a:buFontTx/>
                <a:buNone/>
                <a:tabLst/>
                <a:defRPr/>
              </a:pPr>
              <a:r>
                <a:rPr kumimoji="0" lang="ko-KR" altLang="en-US" sz="1400" b="1" i="0" u="none" strike="noStrike" kern="1200" cap="none" spc="0" normalizeH="0" baseline="0" noProof="0" dirty="0">
                  <a:ln>
                    <a:noFill/>
                  </a:ln>
                  <a:solidFill>
                    <a:srgbClr val="000000"/>
                  </a:solidFill>
                  <a:effectLst/>
                  <a:uLnTx/>
                  <a:uFillTx/>
                  <a:latin typeface="+mn-ea"/>
                  <a:ea typeface="+mn-ea"/>
                  <a:cs typeface="+mn-cs"/>
                </a:rPr>
                <a:t>컬럼 목록</a:t>
              </a:r>
              <a:endParaRPr kumimoji="0" lang="en-US" altLang="ko-KR" sz="1400" b="1" i="0" u="none" strike="noStrike" kern="1200" cap="none" spc="0" normalizeH="0" baseline="0" noProof="0" dirty="0">
                <a:ln>
                  <a:noFill/>
                </a:ln>
                <a:solidFill>
                  <a:srgbClr val="000000"/>
                </a:solidFill>
                <a:effectLst/>
                <a:uLnTx/>
                <a:uFillTx/>
                <a:latin typeface="+mn-ea"/>
                <a:ea typeface="+mn-ea"/>
                <a:cs typeface="+mn-cs"/>
              </a:endParaRPr>
            </a:p>
          </p:txBody>
        </p:sp>
      </p:grpSp>
      <p:grpSp>
        <p:nvGrpSpPr>
          <p:cNvPr id="63" name="Group 16">
            <a:extLst>
              <a:ext uri="{FF2B5EF4-FFF2-40B4-BE49-F238E27FC236}">
                <a16:creationId xmlns:a16="http://schemas.microsoft.com/office/drawing/2014/main" id="{960B54CE-AE86-0959-2D07-03A259847322}"/>
              </a:ext>
            </a:extLst>
          </p:cNvPr>
          <p:cNvGrpSpPr>
            <a:grpSpLocks/>
          </p:cNvGrpSpPr>
          <p:nvPr/>
        </p:nvGrpSpPr>
        <p:grpSpPr bwMode="auto">
          <a:xfrm>
            <a:off x="927100" y="4557400"/>
            <a:ext cx="1524000" cy="596084"/>
            <a:chOff x="2400" y="1968"/>
            <a:chExt cx="960" cy="960"/>
          </a:xfrm>
        </p:grpSpPr>
        <p:sp>
          <p:nvSpPr>
            <p:cNvPr id="64" name="Rectangle 17">
              <a:extLst>
                <a:ext uri="{FF2B5EF4-FFF2-40B4-BE49-F238E27FC236}">
                  <a16:creationId xmlns:a16="http://schemas.microsoft.com/office/drawing/2014/main" id="{967992AC-11DB-B6F1-6685-07220CFBD8F6}"/>
                </a:ext>
              </a:extLst>
            </p:cNvPr>
            <p:cNvSpPr>
              <a:spLocks noChangeArrowheads="1"/>
            </p:cNvSpPr>
            <p:nvPr/>
          </p:nvSpPr>
          <p:spPr bwMode="blackWhite">
            <a:xfrm>
              <a:off x="2400" y="1968"/>
              <a:ext cx="960" cy="960"/>
            </a:xfrm>
            <a:prstGeom prst="rect">
              <a:avLst/>
            </a:prstGeom>
            <a:solidFill>
              <a:srgbClr val="FFFFFF"/>
            </a:solidFill>
            <a:ln w="9525">
              <a:solidFill>
                <a:srgbClr val="000000"/>
              </a:solidFill>
              <a:miter lim="800000"/>
              <a:headEnd/>
              <a:tailEnd/>
            </a:ln>
            <a:effectLst>
              <a:outerShdw dist="35921" dir="2700000" algn="ctr" rotWithShape="0">
                <a:srgbClr val="000000"/>
              </a:outerShdw>
            </a:effectLst>
          </p:spPr>
          <p:txBody>
            <a:bodyPr wrap="none" anchor="ctr"/>
            <a:lstStyle>
              <a:defPPr>
                <a:defRPr lang="en-US"/>
              </a:defPPr>
              <a:lvl1pPr algn="l" rtl="0" fontAlgn="base">
                <a:spcBef>
                  <a:spcPct val="0"/>
                </a:spcBef>
                <a:spcAft>
                  <a:spcPct val="0"/>
                </a:spcAft>
                <a:defRPr sz="1600" kern="1200">
                  <a:solidFill>
                    <a:schemeClr val="tx1"/>
                  </a:solidFill>
                  <a:latin typeface="Arial" panose="020B0604020202020204" pitchFamily="34" charset="0"/>
                  <a:ea typeface="-윤고딕130" pitchFamily="18" charset="-127"/>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윤고딕130" pitchFamily="18" charset="-127"/>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윤고딕130" pitchFamily="18" charset="-127"/>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윤고딕130" pitchFamily="18" charset="-127"/>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윤고딕130" pitchFamily="18" charset="-127"/>
                  <a:cs typeface="+mn-cs"/>
                </a:defRPr>
              </a:lvl5pPr>
              <a:lvl6pPr marL="2286000" algn="l" defTabSz="914400" rtl="0" eaLnBrk="1" latinLnBrk="1" hangingPunct="1">
                <a:defRPr sz="1600" kern="1200">
                  <a:solidFill>
                    <a:schemeClr val="tx1"/>
                  </a:solidFill>
                  <a:latin typeface="Arial" panose="020B0604020202020204" pitchFamily="34" charset="0"/>
                  <a:ea typeface="-윤고딕130" pitchFamily="18" charset="-127"/>
                  <a:cs typeface="+mn-cs"/>
                </a:defRPr>
              </a:lvl6pPr>
              <a:lvl7pPr marL="2743200" algn="l" defTabSz="914400" rtl="0" eaLnBrk="1" latinLnBrk="1" hangingPunct="1">
                <a:defRPr sz="1600" kern="1200">
                  <a:solidFill>
                    <a:schemeClr val="tx1"/>
                  </a:solidFill>
                  <a:latin typeface="Arial" panose="020B0604020202020204" pitchFamily="34" charset="0"/>
                  <a:ea typeface="-윤고딕130" pitchFamily="18" charset="-127"/>
                  <a:cs typeface="+mn-cs"/>
                </a:defRPr>
              </a:lvl7pPr>
              <a:lvl8pPr marL="3200400" algn="l" defTabSz="914400" rtl="0" eaLnBrk="1" latinLnBrk="1" hangingPunct="1">
                <a:defRPr sz="1600" kern="1200">
                  <a:solidFill>
                    <a:schemeClr val="tx1"/>
                  </a:solidFill>
                  <a:latin typeface="Arial" panose="020B0604020202020204" pitchFamily="34" charset="0"/>
                  <a:ea typeface="-윤고딕130" pitchFamily="18" charset="-127"/>
                  <a:cs typeface="+mn-cs"/>
                </a:defRPr>
              </a:lvl8pPr>
              <a:lvl9pPr marL="3657600" algn="l" defTabSz="914400" rtl="0" eaLnBrk="1" latinLnBrk="1" hangingPunct="1">
                <a:defRPr sz="1600" kern="1200">
                  <a:solidFill>
                    <a:schemeClr val="tx1"/>
                  </a:solidFill>
                  <a:latin typeface="Arial" panose="020B0604020202020204" pitchFamily="34" charset="0"/>
                  <a:ea typeface="-윤고딕130" pitchFamily="18" charset="-127"/>
                  <a:cs typeface="+mn-cs"/>
                </a:defRPr>
              </a:lvl9pPr>
            </a:lstStyle>
            <a:p>
              <a:pPr latinLnBrk="0">
                <a:defRPr/>
              </a:pPr>
              <a:r>
                <a:rPr kumimoji="0" lang="ko-KR" altLang="en-US" sz="1400" dirty="0" err="1">
                  <a:solidFill>
                    <a:srgbClr val="000000"/>
                  </a:solidFill>
                  <a:latin typeface="+mn-ea"/>
                </a:rPr>
                <a:t>결측치</a:t>
              </a:r>
              <a:r>
                <a:rPr kumimoji="0" lang="ko-KR" altLang="en-US" sz="1400" dirty="0">
                  <a:solidFill>
                    <a:srgbClr val="000000"/>
                  </a:solidFill>
                  <a:latin typeface="+mn-ea"/>
                </a:rPr>
                <a:t> 처리</a:t>
              </a:r>
            </a:p>
          </p:txBody>
        </p:sp>
        <p:sp>
          <p:nvSpPr>
            <p:cNvPr id="65" name="Rectangle 18">
              <a:extLst>
                <a:ext uri="{FF2B5EF4-FFF2-40B4-BE49-F238E27FC236}">
                  <a16:creationId xmlns:a16="http://schemas.microsoft.com/office/drawing/2014/main" id="{080B7917-FFE8-7664-34F4-C92CCCEA53A4}"/>
                </a:ext>
              </a:extLst>
            </p:cNvPr>
            <p:cNvSpPr>
              <a:spLocks noChangeArrowheads="1"/>
            </p:cNvSpPr>
            <p:nvPr/>
          </p:nvSpPr>
          <p:spPr bwMode="blackWhite">
            <a:xfrm>
              <a:off x="2440" y="2008"/>
              <a:ext cx="880" cy="8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3810" tIns="0" rIns="3810" bIns="0" anchor="ctr"/>
            <a:lstStyle>
              <a:defPPr>
                <a:defRPr lang="en-US"/>
              </a:defPPr>
              <a:lvl1pPr algn="l" defTabSz="895350" rtl="0" fontAlgn="base">
                <a:spcBef>
                  <a:spcPct val="0"/>
                </a:spcBef>
                <a:spcAft>
                  <a:spcPct val="0"/>
                </a:spcAft>
                <a:buSzPct val="120000"/>
                <a:defRPr sz="1600" kern="1200">
                  <a:solidFill>
                    <a:schemeClr val="tx1"/>
                  </a:solidFill>
                  <a:latin typeface="Arial" panose="020B0604020202020204" pitchFamily="34" charset="0"/>
                  <a:ea typeface="-윤고딕130" pitchFamily="18" charset="-127"/>
                  <a:cs typeface="+mn-cs"/>
                </a:defRPr>
              </a:lvl1pPr>
              <a:lvl2pPr marL="144463" indent="-142875" algn="l" defTabSz="895350" rtl="0" fontAlgn="base">
                <a:spcBef>
                  <a:spcPct val="0"/>
                </a:spcBef>
                <a:spcAft>
                  <a:spcPct val="0"/>
                </a:spcAft>
                <a:buSzPct val="120000"/>
                <a:buChar char="•"/>
                <a:defRPr sz="1600" kern="1200">
                  <a:solidFill>
                    <a:schemeClr val="tx1"/>
                  </a:solidFill>
                  <a:latin typeface="Arial" panose="020B0604020202020204" pitchFamily="34" charset="0"/>
                  <a:ea typeface="-윤고딕130" pitchFamily="18" charset="-127"/>
                  <a:cs typeface="+mn-cs"/>
                </a:defRPr>
              </a:lvl2pPr>
              <a:lvl3pPr marL="295275" indent="-149225" algn="l" defTabSz="895350" rtl="0" fontAlgn="base">
                <a:spcBef>
                  <a:spcPct val="0"/>
                </a:spcBef>
                <a:spcAft>
                  <a:spcPct val="0"/>
                </a:spcAft>
                <a:buChar char="–"/>
                <a:defRPr sz="1600" kern="1200">
                  <a:solidFill>
                    <a:schemeClr val="tx1"/>
                  </a:solidFill>
                  <a:latin typeface="Arial" panose="020B0604020202020204" pitchFamily="34" charset="0"/>
                  <a:ea typeface="-윤고딕130" pitchFamily="18" charset="-127"/>
                  <a:cs typeface="+mn-cs"/>
                </a:defRPr>
              </a:lvl3pPr>
              <a:lvl4pPr marL="431800" indent="-134938" algn="l" defTabSz="895350" rtl="0" fontAlgn="base">
                <a:spcBef>
                  <a:spcPct val="0"/>
                </a:spcBef>
                <a:spcAft>
                  <a:spcPct val="0"/>
                </a:spcAft>
                <a:buSzPct val="89000"/>
                <a:buChar char="•"/>
                <a:defRPr sz="1600" kern="1200">
                  <a:solidFill>
                    <a:schemeClr val="tx1"/>
                  </a:solidFill>
                  <a:latin typeface="Arial" panose="020B0604020202020204" pitchFamily="34" charset="0"/>
                  <a:ea typeface="-윤고딕130" pitchFamily="18" charset="-127"/>
                  <a:cs typeface="+mn-cs"/>
                </a:defRPr>
              </a:lvl4pPr>
              <a:lvl5pPr marL="582613" indent="-149225" algn="l" defTabSz="895350" rtl="0" fontAlgn="base">
                <a:spcBef>
                  <a:spcPct val="0"/>
                </a:spcBef>
                <a:spcAft>
                  <a:spcPct val="0"/>
                </a:spcAft>
                <a:buSzPct val="75000"/>
                <a:buChar char="–"/>
                <a:defRPr sz="1600" kern="1200">
                  <a:solidFill>
                    <a:schemeClr val="tx1"/>
                  </a:solidFill>
                  <a:latin typeface="Arial" panose="020B0604020202020204" pitchFamily="34" charset="0"/>
                  <a:ea typeface="-윤고딕130" pitchFamily="18" charset="-127"/>
                  <a:cs typeface="+mn-cs"/>
                </a:defRPr>
              </a:lvl5pPr>
              <a:lvl6pPr marL="1039813" indent="-149225" algn="l" defTabSz="895350" rtl="0" eaLnBrk="1" fontAlgn="base" latinLnBrk="1" hangingPunct="1">
                <a:spcBef>
                  <a:spcPct val="0"/>
                </a:spcBef>
                <a:spcAft>
                  <a:spcPct val="0"/>
                </a:spcAft>
                <a:buSzPct val="75000"/>
                <a:buChar char="–"/>
                <a:defRPr sz="1600" kern="1200">
                  <a:solidFill>
                    <a:schemeClr val="tx1"/>
                  </a:solidFill>
                  <a:latin typeface="Arial" panose="020B0604020202020204" pitchFamily="34" charset="0"/>
                  <a:ea typeface="-윤고딕130" pitchFamily="18" charset="-127"/>
                  <a:cs typeface="+mn-cs"/>
                </a:defRPr>
              </a:lvl6pPr>
              <a:lvl7pPr marL="1497013" indent="-149225" algn="l" defTabSz="895350" rtl="0" eaLnBrk="1" fontAlgn="base" latinLnBrk="1" hangingPunct="1">
                <a:spcBef>
                  <a:spcPct val="0"/>
                </a:spcBef>
                <a:spcAft>
                  <a:spcPct val="0"/>
                </a:spcAft>
                <a:buSzPct val="75000"/>
                <a:buChar char="–"/>
                <a:defRPr sz="1600" kern="1200">
                  <a:solidFill>
                    <a:schemeClr val="tx1"/>
                  </a:solidFill>
                  <a:latin typeface="Arial" panose="020B0604020202020204" pitchFamily="34" charset="0"/>
                  <a:ea typeface="-윤고딕130" pitchFamily="18" charset="-127"/>
                  <a:cs typeface="+mn-cs"/>
                </a:defRPr>
              </a:lvl7pPr>
              <a:lvl8pPr marL="1954213" indent="-149225" algn="l" defTabSz="895350" rtl="0" eaLnBrk="1" fontAlgn="base" latinLnBrk="1" hangingPunct="1">
                <a:spcBef>
                  <a:spcPct val="0"/>
                </a:spcBef>
                <a:spcAft>
                  <a:spcPct val="0"/>
                </a:spcAft>
                <a:buSzPct val="75000"/>
                <a:buChar char="–"/>
                <a:defRPr sz="1600" kern="1200">
                  <a:solidFill>
                    <a:schemeClr val="tx1"/>
                  </a:solidFill>
                  <a:latin typeface="Arial" panose="020B0604020202020204" pitchFamily="34" charset="0"/>
                  <a:ea typeface="-윤고딕130" pitchFamily="18" charset="-127"/>
                  <a:cs typeface="+mn-cs"/>
                </a:defRPr>
              </a:lvl8pPr>
              <a:lvl9pPr marL="2411413" indent="-149225" algn="l" defTabSz="895350" rtl="0" eaLnBrk="1" fontAlgn="base" latinLnBrk="1" hangingPunct="1">
                <a:spcBef>
                  <a:spcPct val="0"/>
                </a:spcBef>
                <a:spcAft>
                  <a:spcPct val="0"/>
                </a:spcAft>
                <a:buSzPct val="75000"/>
                <a:buChar char="–"/>
                <a:defRPr sz="1600" kern="1200">
                  <a:solidFill>
                    <a:schemeClr val="tx1"/>
                  </a:solidFill>
                  <a:latin typeface="Arial" panose="020B0604020202020204" pitchFamily="34" charset="0"/>
                  <a:ea typeface="-윤고딕130" pitchFamily="18" charset="-127"/>
                  <a:cs typeface="+mn-cs"/>
                </a:defRPr>
              </a:lvl9pPr>
            </a:lstStyle>
            <a:p>
              <a:pPr marL="0" marR="0" lvl="0" indent="0" algn="l" defTabSz="895350" rtl="0" eaLnBrk="1" fontAlgn="base" latinLnBrk="0" hangingPunct="1">
                <a:lnSpc>
                  <a:spcPct val="100000"/>
                </a:lnSpc>
                <a:spcBef>
                  <a:spcPct val="0"/>
                </a:spcBef>
                <a:spcAft>
                  <a:spcPct val="0"/>
                </a:spcAft>
                <a:buClrTx/>
                <a:buSzPct val="120000"/>
                <a:buFontTx/>
                <a:buNone/>
                <a:tabLst/>
                <a:defRPr/>
              </a:pPr>
              <a:endParaRPr kumimoji="0" lang="en-US" altLang="ko-KR" sz="1400" b="1" i="0" u="none" strike="noStrike" kern="1200" cap="none" spc="0" normalizeH="0" baseline="0" noProof="0" dirty="0">
                <a:ln>
                  <a:noFill/>
                </a:ln>
                <a:solidFill>
                  <a:srgbClr val="000000"/>
                </a:solidFill>
                <a:effectLst/>
                <a:uLnTx/>
                <a:uFillTx/>
                <a:latin typeface="+mn-ea"/>
                <a:ea typeface="+mn-ea"/>
                <a:cs typeface="+mn-cs"/>
              </a:endParaRPr>
            </a:p>
          </p:txBody>
        </p:sp>
      </p:grpSp>
      <p:grpSp>
        <p:nvGrpSpPr>
          <p:cNvPr id="3" name="Group 16">
            <a:extLst>
              <a:ext uri="{FF2B5EF4-FFF2-40B4-BE49-F238E27FC236}">
                <a16:creationId xmlns:a16="http://schemas.microsoft.com/office/drawing/2014/main" id="{C263C484-8DAA-83E8-F019-AF9464C8CCB4}"/>
              </a:ext>
            </a:extLst>
          </p:cNvPr>
          <p:cNvGrpSpPr>
            <a:grpSpLocks/>
          </p:cNvGrpSpPr>
          <p:nvPr/>
        </p:nvGrpSpPr>
        <p:grpSpPr bwMode="auto">
          <a:xfrm>
            <a:off x="927100" y="5382607"/>
            <a:ext cx="1524000" cy="596084"/>
            <a:chOff x="2400" y="1968"/>
            <a:chExt cx="960" cy="960"/>
          </a:xfrm>
        </p:grpSpPr>
        <p:sp>
          <p:nvSpPr>
            <p:cNvPr id="6" name="Rectangle 17">
              <a:extLst>
                <a:ext uri="{FF2B5EF4-FFF2-40B4-BE49-F238E27FC236}">
                  <a16:creationId xmlns:a16="http://schemas.microsoft.com/office/drawing/2014/main" id="{94636985-9075-76EA-1FF8-683089ACC1C9}"/>
                </a:ext>
              </a:extLst>
            </p:cNvPr>
            <p:cNvSpPr>
              <a:spLocks noChangeArrowheads="1"/>
            </p:cNvSpPr>
            <p:nvPr/>
          </p:nvSpPr>
          <p:spPr bwMode="blackWhite">
            <a:xfrm>
              <a:off x="2400" y="1968"/>
              <a:ext cx="960" cy="960"/>
            </a:xfrm>
            <a:prstGeom prst="rect">
              <a:avLst/>
            </a:prstGeom>
            <a:solidFill>
              <a:srgbClr val="FFFFFF"/>
            </a:solidFill>
            <a:ln w="9525">
              <a:solidFill>
                <a:srgbClr val="000000"/>
              </a:solidFill>
              <a:miter lim="800000"/>
              <a:headEnd/>
              <a:tailEnd/>
            </a:ln>
            <a:effectLst>
              <a:outerShdw dist="35921" dir="2700000" algn="ctr" rotWithShape="0">
                <a:srgbClr val="000000"/>
              </a:outerShdw>
            </a:effectLst>
          </p:spPr>
          <p:txBody>
            <a:bodyPr wrap="none" anchor="ctr"/>
            <a:lstStyle>
              <a:defPPr>
                <a:defRPr lang="en-US"/>
              </a:defPPr>
              <a:lvl1pPr algn="l" rtl="0" fontAlgn="base">
                <a:spcBef>
                  <a:spcPct val="0"/>
                </a:spcBef>
                <a:spcAft>
                  <a:spcPct val="0"/>
                </a:spcAft>
                <a:defRPr sz="1600" kern="1200">
                  <a:solidFill>
                    <a:schemeClr val="tx1"/>
                  </a:solidFill>
                  <a:latin typeface="Arial" panose="020B0604020202020204" pitchFamily="34" charset="0"/>
                  <a:ea typeface="-윤고딕130" pitchFamily="18" charset="-127"/>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윤고딕130" pitchFamily="18" charset="-127"/>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윤고딕130" pitchFamily="18" charset="-127"/>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윤고딕130" pitchFamily="18" charset="-127"/>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윤고딕130" pitchFamily="18" charset="-127"/>
                  <a:cs typeface="+mn-cs"/>
                </a:defRPr>
              </a:lvl5pPr>
              <a:lvl6pPr marL="2286000" algn="l" defTabSz="914400" rtl="0" eaLnBrk="1" latinLnBrk="1" hangingPunct="1">
                <a:defRPr sz="1600" kern="1200">
                  <a:solidFill>
                    <a:schemeClr val="tx1"/>
                  </a:solidFill>
                  <a:latin typeface="Arial" panose="020B0604020202020204" pitchFamily="34" charset="0"/>
                  <a:ea typeface="-윤고딕130" pitchFamily="18" charset="-127"/>
                  <a:cs typeface="+mn-cs"/>
                </a:defRPr>
              </a:lvl6pPr>
              <a:lvl7pPr marL="2743200" algn="l" defTabSz="914400" rtl="0" eaLnBrk="1" latinLnBrk="1" hangingPunct="1">
                <a:defRPr sz="1600" kern="1200">
                  <a:solidFill>
                    <a:schemeClr val="tx1"/>
                  </a:solidFill>
                  <a:latin typeface="Arial" panose="020B0604020202020204" pitchFamily="34" charset="0"/>
                  <a:ea typeface="-윤고딕130" pitchFamily="18" charset="-127"/>
                  <a:cs typeface="+mn-cs"/>
                </a:defRPr>
              </a:lvl7pPr>
              <a:lvl8pPr marL="3200400" algn="l" defTabSz="914400" rtl="0" eaLnBrk="1" latinLnBrk="1" hangingPunct="1">
                <a:defRPr sz="1600" kern="1200">
                  <a:solidFill>
                    <a:schemeClr val="tx1"/>
                  </a:solidFill>
                  <a:latin typeface="Arial" panose="020B0604020202020204" pitchFamily="34" charset="0"/>
                  <a:ea typeface="-윤고딕130" pitchFamily="18" charset="-127"/>
                  <a:cs typeface="+mn-cs"/>
                </a:defRPr>
              </a:lvl8pPr>
              <a:lvl9pPr marL="3657600" algn="l" defTabSz="914400" rtl="0" eaLnBrk="1" latinLnBrk="1" hangingPunct="1">
                <a:defRPr sz="1600" kern="1200">
                  <a:solidFill>
                    <a:schemeClr val="tx1"/>
                  </a:solidFill>
                  <a:latin typeface="Arial" panose="020B0604020202020204" pitchFamily="34" charset="0"/>
                  <a:ea typeface="-윤고딕130" pitchFamily="18" charset="-127"/>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ko-KR" altLang="en-US" sz="1400" i="0" u="none" strike="noStrike" kern="1200" cap="none" spc="0" normalizeH="0" baseline="0" noProof="0" dirty="0">
                  <a:ln>
                    <a:noFill/>
                  </a:ln>
                  <a:solidFill>
                    <a:srgbClr val="000000"/>
                  </a:solidFill>
                  <a:effectLst/>
                  <a:uLnTx/>
                  <a:uFillTx/>
                  <a:latin typeface="+mn-ea"/>
                  <a:ea typeface="+mn-ea"/>
                  <a:cs typeface="+mn-cs"/>
                </a:rPr>
                <a:t>이상치 제거</a:t>
              </a:r>
            </a:p>
          </p:txBody>
        </p:sp>
        <p:sp>
          <p:nvSpPr>
            <p:cNvPr id="8" name="Rectangle 18">
              <a:extLst>
                <a:ext uri="{FF2B5EF4-FFF2-40B4-BE49-F238E27FC236}">
                  <a16:creationId xmlns:a16="http://schemas.microsoft.com/office/drawing/2014/main" id="{0288371F-8B7D-D9E0-6AC0-04219A21ED9F}"/>
                </a:ext>
              </a:extLst>
            </p:cNvPr>
            <p:cNvSpPr>
              <a:spLocks noChangeArrowheads="1"/>
            </p:cNvSpPr>
            <p:nvPr/>
          </p:nvSpPr>
          <p:spPr bwMode="blackWhite">
            <a:xfrm>
              <a:off x="2440" y="2008"/>
              <a:ext cx="880" cy="8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3810" tIns="0" rIns="3810" bIns="0" anchor="ctr"/>
            <a:lstStyle>
              <a:defPPr>
                <a:defRPr lang="en-US"/>
              </a:defPPr>
              <a:lvl1pPr algn="l" defTabSz="895350" rtl="0" fontAlgn="base">
                <a:spcBef>
                  <a:spcPct val="0"/>
                </a:spcBef>
                <a:spcAft>
                  <a:spcPct val="0"/>
                </a:spcAft>
                <a:buSzPct val="120000"/>
                <a:defRPr sz="1600" kern="1200">
                  <a:solidFill>
                    <a:schemeClr val="tx1"/>
                  </a:solidFill>
                  <a:latin typeface="Arial" panose="020B0604020202020204" pitchFamily="34" charset="0"/>
                  <a:ea typeface="-윤고딕130" pitchFamily="18" charset="-127"/>
                  <a:cs typeface="+mn-cs"/>
                </a:defRPr>
              </a:lvl1pPr>
              <a:lvl2pPr marL="144463" indent="-142875" algn="l" defTabSz="895350" rtl="0" fontAlgn="base">
                <a:spcBef>
                  <a:spcPct val="0"/>
                </a:spcBef>
                <a:spcAft>
                  <a:spcPct val="0"/>
                </a:spcAft>
                <a:buSzPct val="120000"/>
                <a:buChar char="•"/>
                <a:defRPr sz="1600" kern="1200">
                  <a:solidFill>
                    <a:schemeClr val="tx1"/>
                  </a:solidFill>
                  <a:latin typeface="Arial" panose="020B0604020202020204" pitchFamily="34" charset="0"/>
                  <a:ea typeface="-윤고딕130" pitchFamily="18" charset="-127"/>
                  <a:cs typeface="+mn-cs"/>
                </a:defRPr>
              </a:lvl2pPr>
              <a:lvl3pPr marL="295275" indent="-149225" algn="l" defTabSz="895350" rtl="0" fontAlgn="base">
                <a:spcBef>
                  <a:spcPct val="0"/>
                </a:spcBef>
                <a:spcAft>
                  <a:spcPct val="0"/>
                </a:spcAft>
                <a:buChar char="–"/>
                <a:defRPr sz="1600" kern="1200">
                  <a:solidFill>
                    <a:schemeClr val="tx1"/>
                  </a:solidFill>
                  <a:latin typeface="Arial" panose="020B0604020202020204" pitchFamily="34" charset="0"/>
                  <a:ea typeface="-윤고딕130" pitchFamily="18" charset="-127"/>
                  <a:cs typeface="+mn-cs"/>
                </a:defRPr>
              </a:lvl3pPr>
              <a:lvl4pPr marL="431800" indent="-134938" algn="l" defTabSz="895350" rtl="0" fontAlgn="base">
                <a:spcBef>
                  <a:spcPct val="0"/>
                </a:spcBef>
                <a:spcAft>
                  <a:spcPct val="0"/>
                </a:spcAft>
                <a:buSzPct val="89000"/>
                <a:buChar char="•"/>
                <a:defRPr sz="1600" kern="1200">
                  <a:solidFill>
                    <a:schemeClr val="tx1"/>
                  </a:solidFill>
                  <a:latin typeface="Arial" panose="020B0604020202020204" pitchFamily="34" charset="0"/>
                  <a:ea typeface="-윤고딕130" pitchFamily="18" charset="-127"/>
                  <a:cs typeface="+mn-cs"/>
                </a:defRPr>
              </a:lvl4pPr>
              <a:lvl5pPr marL="582613" indent="-149225" algn="l" defTabSz="895350" rtl="0" fontAlgn="base">
                <a:spcBef>
                  <a:spcPct val="0"/>
                </a:spcBef>
                <a:spcAft>
                  <a:spcPct val="0"/>
                </a:spcAft>
                <a:buSzPct val="75000"/>
                <a:buChar char="–"/>
                <a:defRPr sz="1600" kern="1200">
                  <a:solidFill>
                    <a:schemeClr val="tx1"/>
                  </a:solidFill>
                  <a:latin typeface="Arial" panose="020B0604020202020204" pitchFamily="34" charset="0"/>
                  <a:ea typeface="-윤고딕130" pitchFamily="18" charset="-127"/>
                  <a:cs typeface="+mn-cs"/>
                </a:defRPr>
              </a:lvl5pPr>
              <a:lvl6pPr marL="1039813" indent="-149225" algn="l" defTabSz="895350" rtl="0" eaLnBrk="1" fontAlgn="base" latinLnBrk="1" hangingPunct="1">
                <a:spcBef>
                  <a:spcPct val="0"/>
                </a:spcBef>
                <a:spcAft>
                  <a:spcPct val="0"/>
                </a:spcAft>
                <a:buSzPct val="75000"/>
                <a:buChar char="–"/>
                <a:defRPr sz="1600" kern="1200">
                  <a:solidFill>
                    <a:schemeClr val="tx1"/>
                  </a:solidFill>
                  <a:latin typeface="Arial" panose="020B0604020202020204" pitchFamily="34" charset="0"/>
                  <a:ea typeface="-윤고딕130" pitchFamily="18" charset="-127"/>
                  <a:cs typeface="+mn-cs"/>
                </a:defRPr>
              </a:lvl6pPr>
              <a:lvl7pPr marL="1497013" indent="-149225" algn="l" defTabSz="895350" rtl="0" eaLnBrk="1" fontAlgn="base" latinLnBrk="1" hangingPunct="1">
                <a:spcBef>
                  <a:spcPct val="0"/>
                </a:spcBef>
                <a:spcAft>
                  <a:spcPct val="0"/>
                </a:spcAft>
                <a:buSzPct val="75000"/>
                <a:buChar char="–"/>
                <a:defRPr sz="1600" kern="1200">
                  <a:solidFill>
                    <a:schemeClr val="tx1"/>
                  </a:solidFill>
                  <a:latin typeface="Arial" panose="020B0604020202020204" pitchFamily="34" charset="0"/>
                  <a:ea typeface="-윤고딕130" pitchFamily="18" charset="-127"/>
                  <a:cs typeface="+mn-cs"/>
                </a:defRPr>
              </a:lvl7pPr>
              <a:lvl8pPr marL="1954213" indent="-149225" algn="l" defTabSz="895350" rtl="0" eaLnBrk="1" fontAlgn="base" latinLnBrk="1" hangingPunct="1">
                <a:spcBef>
                  <a:spcPct val="0"/>
                </a:spcBef>
                <a:spcAft>
                  <a:spcPct val="0"/>
                </a:spcAft>
                <a:buSzPct val="75000"/>
                <a:buChar char="–"/>
                <a:defRPr sz="1600" kern="1200">
                  <a:solidFill>
                    <a:schemeClr val="tx1"/>
                  </a:solidFill>
                  <a:latin typeface="Arial" panose="020B0604020202020204" pitchFamily="34" charset="0"/>
                  <a:ea typeface="-윤고딕130" pitchFamily="18" charset="-127"/>
                  <a:cs typeface="+mn-cs"/>
                </a:defRPr>
              </a:lvl8pPr>
              <a:lvl9pPr marL="2411413" indent="-149225" algn="l" defTabSz="895350" rtl="0" eaLnBrk="1" fontAlgn="base" latinLnBrk="1" hangingPunct="1">
                <a:spcBef>
                  <a:spcPct val="0"/>
                </a:spcBef>
                <a:spcAft>
                  <a:spcPct val="0"/>
                </a:spcAft>
                <a:buSzPct val="75000"/>
                <a:buChar char="–"/>
                <a:defRPr sz="1600" kern="1200">
                  <a:solidFill>
                    <a:schemeClr val="tx1"/>
                  </a:solidFill>
                  <a:latin typeface="Arial" panose="020B0604020202020204" pitchFamily="34" charset="0"/>
                  <a:ea typeface="-윤고딕130" pitchFamily="18" charset="-127"/>
                  <a:cs typeface="+mn-cs"/>
                </a:defRPr>
              </a:lvl9pPr>
            </a:lstStyle>
            <a:p>
              <a:pPr marL="0" marR="0" lvl="0" indent="0" algn="l" defTabSz="895350" rtl="0" eaLnBrk="1" fontAlgn="base" latinLnBrk="0" hangingPunct="1">
                <a:lnSpc>
                  <a:spcPct val="100000"/>
                </a:lnSpc>
                <a:spcBef>
                  <a:spcPct val="0"/>
                </a:spcBef>
                <a:spcAft>
                  <a:spcPct val="0"/>
                </a:spcAft>
                <a:buClrTx/>
                <a:buSzPct val="120000"/>
                <a:buFontTx/>
                <a:buNone/>
                <a:tabLst/>
                <a:defRPr/>
              </a:pPr>
              <a:endParaRPr kumimoji="0" lang="en-US" altLang="ko-KR" sz="1400" b="1" i="0" u="none" strike="noStrike" kern="1200" cap="none" spc="0" normalizeH="0" baseline="0" noProof="0" dirty="0">
                <a:ln>
                  <a:noFill/>
                </a:ln>
                <a:solidFill>
                  <a:srgbClr val="000000"/>
                </a:solidFill>
                <a:effectLst/>
                <a:uLnTx/>
                <a:uFillTx/>
                <a:latin typeface="+mn-ea"/>
                <a:ea typeface="+mn-ea"/>
                <a:cs typeface="+mn-cs"/>
              </a:endParaRPr>
            </a:p>
          </p:txBody>
        </p:sp>
      </p:grpSp>
      <p:sp>
        <p:nvSpPr>
          <p:cNvPr id="9" name="Rectangle 15">
            <a:extLst>
              <a:ext uri="{FF2B5EF4-FFF2-40B4-BE49-F238E27FC236}">
                <a16:creationId xmlns:a16="http://schemas.microsoft.com/office/drawing/2014/main" id="{EB2242F3-B520-1297-C77A-4F2281F45B24}"/>
              </a:ext>
            </a:extLst>
          </p:cNvPr>
          <p:cNvSpPr>
            <a:spLocks noChangeArrowheads="1"/>
          </p:cNvSpPr>
          <p:nvPr/>
        </p:nvSpPr>
        <p:spPr bwMode="auto">
          <a:xfrm>
            <a:off x="2765520" y="4579640"/>
            <a:ext cx="6513195"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defPPr>
              <a:defRPr lang="en-US"/>
            </a:defPPr>
            <a:lvl1pPr algn="l" defTabSz="895350" rtl="0" fontAlgn="base">
              <a:spcBef>
                <a:spcPct val="0"/>
              </a:spcBef>
              <a:spcAft>
                <a:spcPct val="0"/>
              </a:spcAft>
              <a:buSzPct val="120000"/>
              <a:defRPr sz="1600" kern="1200">
                <a:solidFill>
                  <a:schemeClr val="tx1"/>
                </a:solidFill>
                <a:latin typeface="Arial" panose="020B0604020202020204" pitchFamily="34" charset="0"/>
                <a:ea typeface="-윤고딕130" pitchFamily="18" charset="-127"/>
                <a:cs typeface="+mn-cs"/>
              </a:defRPr>
            </a:lvl1pPr>
            <a:lvl2pPr marL="144463" indent="-142875" algn="l" defTabSz="895350" rtl="0" fontAlgn="base">
              <a:spcBef>
                <a:spcPct val="0"/>
              </a:spcBef>
              <a:spcAft>
                <a:spcPct val="0"/>
              </a:spcAft>
              <a:buSzPct val="120000"/>
              <a:buChar char="•"/>
              <a:defRPr sz="1600" kern="1200">
                <a:solidFill>
                  <a:schemeClr val="tx1"/>
                </a:solidFill>
                <a:latin typeface="Arial" panose="020B0604020202020204" pitchFamily="34" charset="0"/>
                <a:ea typeface="-윤고딕130" pitchFamily="18" charset="-127"/>
                <a:cs typeface="+mn-cs"/>
              </a:defRPr>
            </a:lvl2pPr>
            <a:lvl3pPr marL="295275" indent="-149225" algn="l" defTabSz="895350" rtl="0" fontAlgn="base">
              <a:spcBef>
                <a:spcPct val="0"/>
              </a:spcBef>
              <a:spcAft>
                <a:spcPct val="0"/>
              </a:spcAft>
              <a:buChar char="–"/>
              <a:defRPr sz="1600" kern="1200">
                <a:solidFill>
                  <a:schemeClr val="tx1"/>
                </a:solidFill>
                <a:latin typeface="Arial" panose="020B0604020202020204" pitchFamily="34" charset="0"/>
                <a:ea typeface="-윤고딕130" pitchFamily="18" charset="-127"/>
                <a:cs typeface="+mn-cs"/>
              </a:defRPr>
            </a:lvl3pPr>
            <a:lvl4pPr marL="431800" indent="-134938" algn="l" defTabSz="895350" rtl="0" fontAlgn="base">
              <a:spcBef>
                <a:spcPct val="0"/>
              </a:spcBef>
              <a:spcAft>
                <a:spcPct val="0"/>
              </a:spcAft>
              <a:buSzPct val="89000"/>
              <a:buChar char="•"/>
              <a:defRPr sz="1600" kern="1200">
                <a:solidFill>
                  <a:schemeClr val="tx1"/>
                </a:solidFill>
                <a:latin typeface="Arial" panose="020B0604020202020204" pitchFamily="34" charset="0"/>
                <a:ea typeface="-윤고딕130" pitchFamily="18" charset="-127"/>
                <a:cs typeface="+mn-cs"/>
              </a:defRPr>
            </a:lvl4pPr>
            <a:lvl5pPr marL="582613" indent="-149225" algn="l" defTabSz="895350" rtl="0" fontAlgn="base">
              <a:spcBef>
                <a:spcPct val="0"/>
              </a:spcBef>
              <a:spcAft>
                <a:spcPct val="0"/>
              </a:spcAft>
              <a:buSzPct val="75000"/>
              <a:buChar char="–"/>
              <a:defRPr sz="1600" kern="1200">
                <a:solidFill>
                  <a:schemeClr val="tx1"/>
                </a:solidFill>
                <a:latin typeface="Arial" panose="020B0604020202020204" pitchFamily="34" charset="0"/>
                <a:ea typeface="-윤고딕130" pitchFamily="18" charset="-127"/>
                <a:cs typeface="+mn-cs"/>
              </a:defRPr>
            </a:lvl5pPr>
            <a:lvl6pPr marL="1039813" indent="-149225" algn="l" defTabSz="895350" rtl="0" eaLnBrk="1" fontAlgn="base" latinLnBrk="1" hangingPunct="1">
              <a:spcBef>
                <a:spcPct val="0"/>
              </a:spcBef>
              <a:spcAft>
                <a:spcPct val="0"/>
              </a:spcAft>
              <a:buSzPct val="75000"/>
              <a:buChar char="–"/>
              <a:defRPr sz="1600" kern="1200">
                <a:solidFill>
                  <a:schemeClr val="tx1"/>
                </a:solidFill>
                <a:latin typeface="Arial" panose="020B0604020202020204" pitchFamily="34" charset="0"/>
                <a:ea typeface="-윤고딕130" pitchFamily="18" charset="-127"/>
                <a:cs typeface="+mn-cs"/>
              </a:defRPr>
            </a:lvl6pPr>
            <a:lvl7pPr marL="1497013" indent="-149225" algn="l" defTabSz="895350" rtl="0" eaLnBrk="1" fontAlgn="base" latinLnBrk="1" hangingPunct="1">
              <a:spcBef>
                <a:spcPct val="0"/>
              </a:spcBef>
              <a:spcAft>
                <a:spcPct val="0"/>
              </a:spcAft>
              <a:buSzPct val="75000"/>
              <a:buChar char="–"/>
              <a:defRPr sz="1600" kern="1200">
                <a:solidFill>
                  <a:schemeClr val="tx1"/>
                </a:solidFill>
                <a:latin typeface="Arial" panose="020B0604020202020204" pitchFamily="34" charset="0"/>
                <a:ea typeface="-윤고딕130" pitchFamily="18" charset="-127"/>
                <a:cs typeface="+mn-cs"/>
              </a:defRPr>
            </a:lvl7pPr>
            <a:lvl8pPr marL="1954213" indent="-149225" algn="l" defTabSz="895350" rtl="0" eaLnBrk="1" fontAlgn="base" latinLnBrk="1" hangingPunct="1">
              <a:spcBef>
                <a:spcPct val="0"/>
              </a:spcBef>
              <a:spcAft>
                <a:spcPct val="0"/>
              </a:spcAft>
              <a:buSzPct val="75000"/>
              <a:buChar char="–"/>
              <a:defRPr sz="1600" kern="1200">
                <a:solidFill>
                  <a:schemeClr val="tx1"/>
                </a:solidFill>
                <a:latin typeface="Arial" panose="020B0604020202020204" pitchFamily="34" charset="0"/>
                <a:ea typeface="-윤고딕130" pitchFamily="18" charset="-127"/>
                <a:cs typeface="+mn-cs"/>
              </a:defRPr>
            </a:lvl8pPr>
            <a:lvl9pPr marL="2411413" indent="-149225" algn="l" defTabSz="895350" rtl="0" eaLnBrk="1" fontAlgn="base" latinLnBrk="1" hangingPunct="1">
              <a:spcBef>
                <a:spcPct val="0"/>
              </a:spcBef>
              <a:spcAft>
                <a:spcPct val="0"/>
              </a:spcAft>
              <a:buSzPct val="75000"/>
              <a:buChar char="–"/>
              <a:defRPr sz="1600" kern="1200">
                <a:solidFill>
                  <a:schemeClr val="tx1"/>
                </a:solidFill>
                <a:latin typeface="Arial" panose="020B0604020202020204" pitchFamily="34" charset="0"/>
                <a:ea typeface="-윤고딕130" pitchFamily="18" charset="-127"/>
                <a:cs typeface="+mn-cs"/>
              </a:defRPr>
            </a:lvl9pPr>
          </a:lstStyle>
          <a:p>
            <a:pPr marL="180000" indent="-180000">
              <a:buFont typeface="Arial" panose="020B0604020202020204" pitchFamily="34" charset="0"/>
              <a:buChar char="•"/>
            </a:pPr>
            <a:r>
              <a:rPr lang="ko-KR" altLang="en-US" sz="1400" b="0" dirty="0">
                <a:latin typeface="+mn-ea"/>
                <a:ea typeface="+mn-ea"/>
              </a:rPr>
              <a:t>일주일치 데이터는 </a:t>
            </a:r>
            <a:r>
              <a:rPr lang="ko-KR" altLang="en-US" sz="1400" b="0" dirty="0" err="1">
                <a:latin typeface="+mn-ea"/>
                <a:ea typeface="+mn-ea"/>
              </a:rPr>
              <a:t>결측치</a:t>
            </a:r>
            <a:r>
              <a:rPr lang="ko-KR" altLang="en-US" sz="1400" b="0" dirty="0">
                <a:latin typeface="+mn-ea"/>
                <a:ea typeface="+mn-ea"/>
              </a:rPr>
              <a:t> 없음</a:t>
            </a:r>
            <a:r>
              <a:rPr lang="en-US" altLang="ko-KR" sz="1400" b="0" dirty="0">
                <a:latin typeface="+mn-ea"/>
                <a:ea typeface="+mn-ea"/>
              </a:rPr>
              <a:t>.</a:t>
            </a:r>
          </a:p>
          <a:p>
            <a:pPr marL="180000" indent="-180000">
              <a:buFont typeface="Arial" panose="020B0604020202020204" pitchFamily="34" charset="0"/>
              <a:buChar char="•"/>
            </a:pPr>
            <a:r>
              <a:rPr lang="en-US" altLang="ko-KR" sz="1400" b="0" dirty="0">
                <a:latin typeface="+mn-ea"/>
                <a:ea typeface="+mn-ea"/>
              </a:rPr>
              <a:t>2</a:t>
            </a:r>
            <a:r>
              <a:rPr lang="ko-KR" altLang="en-US" sz="1400" b="0" dirty="0">
                <a:latin typeface="+mn-ea"/>
                <a:ea typeface="+mn-ea"/>
              </a:rPr>
              <a:t>년치 데이터는 </a:t>
            </a:r>
            <a:r>
              <a:rPr lang="en-US" altLang="ko-KR" sz="1400" b="0" dirty="0">
                <a:latin typeface="+mn-ea"/>
                <a:ea typeface="+mn-ea"/>
              </a:rPr>
              <a:t>1</a:t>
            </a:r>
            <a:r>
              <a:rPr lang="ko-KR" altLang="en-US" sz="1400" b="0" dirty="0">
                <a:latin typeface="+mn-ea"/>
                <a:ea typeface="+mn-ea"/>
              </a:rPr>
              <a:t>행 결측</a:t>
            </a:r>
            <a:r>
              <a:rPr lang="en-US" altLang="ko-KR" sz="1400" b="0" dirty="0">
                <a:latin typeface="+mn-ea"/>
                <a:ea typeface="+mn-ea"/>
              </a:rPr>
              <a:t> </a:t>
            </a:r>
            <a:r>
              <a:rPr lang="ko-KR" altLang="en-US" sz="1400" b="0" dirty="0">
                <a:latin typeface="+mn-ea"/>
                <a:ea typeface="+mn-ea"/>
              </a:rPr>
              <a:t>→ 보간</a:t>
            </a:r>
            <a:endParaRPr lang="en-US" altLang="ko-KR" sz="1400" b="0" dirty="0">
              <a:latin typeface="+mn-ea"/>
              <a:ea typeface="+mn-ea"/>
            </a:endParaRPr>
          </a:p>
        </p:txBody>
      </p:sp>
      <p:sp>
        <p:nvSpPr>
          <p:cNvPr id="11" name="Rectangle 11">
            <a:extLst>
              <a:ext uri="{FF2B5EF4-FFF2-40B4-BE49-F238E27FC236}">
                <a16:creationId xmlns:a16="http://schemas.microsoft.com/office/drawing/2014/main" id="{44791D7D-4A82-0429-7575-77E762072545}"/>
              </a:ext>
            </a:extLst>
          </p:cNvPr>
          <p:cNvSpPr>
            <a:spLocks noChangeArrowheads="1"/>
          </p:cNvSpPr>
          <p:nvPr/>
        </p:nvSpPr>
        <p:spPr bwMode="auto">
          <a:xfrm>
            <a:off x="2752725" y="5465205"/>
            <a:ext cx="6957332" cy="8617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defPPr>
              <a:defRPr lang="en-US"/>
            </a:defPPr>
            <a:lvl1pPr algn="l" defTabSz="895350" rtl="0" fontAlgn="base">
              <a:spcBef>
                <a:spcPct val="0"/>
              </a:spcBef>
              <a:spcAft>
                <a:spcPct val="0"/>
              </a:spcAft>
              <a:buSzPct val="120000"/>
              <a:defRPr sz="1600" kern="1200">
                <a:solidFill>
                  <a:schemeClr val="tx1"/>
                </a:solidFill>
                <a:latin typeface="Arial" panose="020B0604020202020204" pitchFamily="34" charset="0"/>
                <a:ea typeface="-윤고딕130" pitchFamily="18" charset="-127"/>
                <a:cs typeface="+mn-cs"/>
              </a:defRPr>
            </a:lvl1pPr>
            <a:lvl2pPr marL="144463" indent="-142875" algn="l" defTabSz="895350" rtl="0" fontAlgn="base">
              <a:spcBef>
                <a:spcPct val="0"/>
              </a:spcBef>
              <a:spcAft>
                <a:spcPct val="0"/>
              </a:spcAft>
              <a:buSzPct val="120000"/>
              <a:buChar char="•"/>
              <a:defRPr sz="1600" kern="1200">
                <a:solidFill>
                  <a:schemeClr val="tx1"/>
                </a:solidFill>
                <a:latin typeface="Arial" panose="020B0604020202020204" pitchFamily="34" charset="0"/>
                <a:ea typeface="-윤고딕130" pitchFamily="18" charset="-127"/>
                <a:cs typeface="+mn-cs"/>
              </a:defRPr>
            </a:lvl2pPr>
            <a:lvl3pPr marL="295275" indent="-149225" algn="l" defTabSz="895350" rtl="0" fontAlgn="base">
              <a:spcBef>
                <a:spcPct val="0"/>
              </a:spcBef>
              <a:spcAft>
                <a:spcPct val="0"/>
              </a:spcAft>
              <a:buChar char="–"/>
              <a:defRPr sz="1600" kern="1200">
                <a:solidFill>
                  <a:schemeClr val="tx1"/>
                </a:solidFill>
                <a:latin typeface="Arial" panose="020B0604020202020204" pitchFamily="34" charset="0"/>
                <a:ea typeface="-윤고딕130" pitchFamily="18" charset="-127"/>
                <a:cs typeface="+mn-cs"/>
              </a:defRPr>
            </a:lvl3pPr>
            <a:lvl4pPr marL="431800" indent="-134938" algn="l" defTabSz="895350" rtl="0" fontAlgn="base">
              <a:spcBef>
                <a:spcPct val="0"/>
              </a:spcBef>
              <a:spcAft>
                <a:spcPct val="0"/>
              </a:spcAft>
              <a:buSzPct val="89000"/>
              <a:buChar char="•"/>
              <a:defRPr sz="1600" kern="1200">
                <a:solidFill>
                  <a:schemeClr val="tx1"/>
                </a:solidFill>
                <a:latin typeface="Arial" panose="020B0604020202020204" pitchFamily="34" charset="0"/>
                <a:ea typeface="-윤고딕130" pitchFamily="18" charset="-127"/>
                <a:cs typeface="+mn-cs"/>
              </a:defRPr>
            </a:lvl4pPr>
            <a:lvl5pPr marL="582613" indent="-149225" algn="l" defTabSz="895350" rtl="0" fontAlgn="base">
              <a:spcBef>
                <a:spcPct val="0"/>
              </a:spcBef>
              <a:spcAft>
                <a:spcPct val="0"/>
              </a:spcAft>
              <a:buSzPct val="75000"/>
              <a:buChar char="–"/>
              <a:defRPr sz="1600" kern="1200">
                <a:solidFill>
                  <a:schemeClr val="tx1"/>
                </a:solidFill>
                <a:latin typeface="Arial" panose="020B0604020202020204" pitchFamily="34" charset="0"/>
                <a:ea typeface="-윤고딕130" pitchFamily="18" charset="-127"/>
                <a:cs typeface="+mn-cs"/>
              </a:defRPr>
            </a:lvl5pPr>
            <a:lvl6pPr marL="1039813" indent="-149225" algn="l" defTabSz="895350" rtl="0" eaLnBrk="1" fontAlgn="base" latinLnBrk="1" hangingPunct="1">
              <a:spcBef>
                <a:spcPct val="0"/>
              </a:spcBef>
              <a:spcAft>
                <a:spcPct val="0"/>
              </a:spcAft>
              <a:buSzPct val="75000"/>
              <a:buChar char="–"/>
              <a:defRPr sz="1600" kern="1200">
                <a:solidFill>
                  <a:schemeClr val="tx1"/>
                </a:solidFill>
                <a:latin typeface="Arial" panose="020B0604020202020204" pitchFamily="34" charset="0"/>
                <a:ea typeface="-윤고딕130" pitchFamily="18" charset="-127"/>
                <a:cs typeface="+mn-cs"/>
              </a:defRPr>
            </a:lvl6pPr>
            <a:lvl7pPr marL="1497013" indent="-149225" algn="l" defTabSz="895350" rtl="0" eaLnBrk="1" fontAlgn="base" latinLnBrk="1" hangingPunct="1">
              <a:spcBef>
                <a:spcPct val="0"/>
              </a:spcBef>
              <a:spcAft>
                <a:spcPct val="0"/>
              </a:spcAft>
              <a:buSzPct val="75000"/>
              <a:buChar char="–"/>
              <a:defRPr sz="1600" kern="1200">
                <a:solidFill>
                  <a:schemeClr val="tx1"/>
                </a:solidFill>
                <a:latin typeface="Arial" panose="020B0604020202020204" pitchFamily="34" charset="0"/>
                <a:ea typeface="-윤고딕130" pitchFamily="18" charset="-127"/>
                <a:cs typeface="+mn-cs"/>
              </a:defRPr>
            </a:lvl7pPr>
            <a:lvl8pPr marL="1954213" indent="-149225" algn="l" defTabSz="895350" rtl="0" eaLnBrk="1" fontAlgn="base" latinLnBrk="1" hangingPunct="1">
              <a:spcBef>
                <a:spcPct val="0"/>
              </a:spcBef>
              <a:spcAft>
                <a:spcPct val="0"/>
              </a:spcAft>
              <a:buSzPct val="75000"/>
              <a:buChar char="–"/>
              <a:defRPr sz="1600" kern="1200">
                <a:solidFill>
                  <a:schemeClr val="tx1"/>
                </a:solidFill>
                <a:latin typeface="Arial" panose="020B0604020202020204" pitchFamily="34" charset="0"/>
                <a:ea typeface="-윤고딕130" pitchFamily="18" charset="-127"/>
                <a:cs typeface="+mn-cs"/>
              </a:defRPr>
            </a:lvl8pPr>
            <a:lvl9pPr marL="2411413" indent="-149225" algn="l" defTabSz="895350" rtl="0" eaLnBrk="1" fontAlgn="base" latinLnBrk="1" hangingPunct="1">
              <a:spcBef>
                <a:spcPct val="0"/>
              </a:spcBef>
              <a:spcAft>
                <a:spcPct val="0"/>
              </a:spcAft>
              <a:buSzPct val="75000"/>
              <a:buChar char="–"/>
              <a:defRPr sz="1600" kern="1200">
                <a:solidFill>
                  <a:schemeClr val="tx1"/>
                </a:solidFill>
                <a:latin typeface="Arial" panose="020B0604020202020204" pitchFamily="34" charset="0"/>
                <a:ea typeface="-윤고딕130" pitchFamily="18" charset="-127"/>
                <a:cs typeface="+mn-cs"/>
              </a:defRPr>
            </a:lvl9pPr>
          </a:lstStyle>
          <a:p>
            <a:pPr lvl="1"/>
            <a:r>
              <a:rPr lang="ko-KR" altLang="en-US" sz="1400" b="0" dirty="0">
                <a:latin typeface="+mn-ea"/>
              </a:rPr>
              <a:t>정비구간 중에는 발전이 멈추므로 이상치로 판단하여 제거함</a:t>
            </a:r>
            <a:r>
              <a:rPr lang="en-US" altLang="ko-KR" sz="1400" b="0" dirty="0">
                <a:latin typeface="+mn-ea"/>
              </a:rPr>
              <a:t>.</a:t>
            </a:r>
          </a:p>
          <a:p>
            <a:pPr lvl="1"/>
            <a:r>
              <a:rPr lang="ko-KR" altLang="en-US" sz="1400" b="0" dirty="0">
                <a:latin typeface="+mn-ea"/>
              </a:rPr>
              <a:t>운행구간 중에도 발전소가 가동되지 않는 것으로 판단되는 구간이 존재</a:t>
            </a:r>
            <a:r>
              <a:rPr lang="en-US" altLang="ko-KR" sz="1400" b="0" dirty="0">
                <a:latin typeface="+mn-ea"/>
              </a:rPr>
              <a:t>. </a:t>
            </a:r>
            <a:r>
              <a:rPr lang="ko-KR" altLang="en-US" sz="1400" b="0" dirty="0">
                <a:latin typeface="+mn-ea"/>
              </a:rPr>
              <a:t>컬럼별로 히스토그램</a:t>
            </a:r>
            <a:r>
              <a:rPr lang="en-US" altLang="ko-KR" sz="1400" b="0" dirty="0">
                <a:latin typeface="+mn-ea"/>
              </a:rPr>
              <a:t>, </a:t>
            </a:r>
            <a:r>
              <a:rPr lang="ko-KR" altLang="en-US" sz="1400" b="0" dirty="0" err="1">
                <a:latin typeface="+mn-ea"/>
              </a:rPr>
              <a:t>트렌드차트를</a:t>
            </a:r>
            <a:r>
              <a:rPr lang="ko-KR" altLang="en-US" sz="1400" b="0" dirty="0">
                <a:latin typeface="+mn-ea"/>
              </a:rPr>
              <a:t> 그려 이상치를 판단할 수 있는 </a:t>
            </a:r>
            <a:r>
              <a:rPr lang="ko-KR" altLang="en-US" sz="1400" b="0" dirty="0" err="1">
                <a:latin typeface="+mn-ea"/>
              </a:rPr>
              <a:t>하한값</a:t>
            </a:r>
            <a:r>
              <a:rPr lang="en-US" altLang="ko-KR" sz="1400" b="0" dirty="0">
                <a:latin typeface="+mn-ea"/>
              </a:rPr>
              <a:t>(lower limit)</a:t>
            </a:r>
            <a:r>
              <a:rPr lang="ko-KR" altLang="en-US" sz="1400" b="0" dirty="0">
                <a:latin typeface="+mn-ea"/>
              </a:rPr>
              <a:t>을 선정하고 이를 통해 이상치를 제거</a:t>
            </a:r>
            <a:r>
              <a:rPr lang="en-US" altLang="ko-KR" sz="1400" b="0" dirty="0">
                <a:latin typeface="+mn-ea"/>
              </a:rPr>
              <a:t>.</a:t>
            </a:r>
            <a:endParaRPr lang="en-US" altLang="ko-KR" sz="1400" b="0" dirty="0">
              <a:latin typeface="+mn-ea"/>
              <a:ea typeface="+mn-ea"/>
            </a:endParaRPr>
          </a:p>
        </p:txBody>
      </p:sp>
    </p:spTree>
    <p:extLst>
      <p:ext uri="{BB962C8B-B14F-4D97-AF65-F5344CB8AC3E}">
        <p14:creationId xmlns:p14="http://schemas.microsoft.com/office/powerpoint/2010/main" val="369985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E5AA2F-786E-ED42-C380-BA722DC526F3}"/>
            </a:ext>
          </a:extLst>
        </p:cNvPr>
        <p:cNvGrpSpPr/>
        <p:nvPr/>
      </p:nvGrpSpPr>
      <p:grpSpPr>
        <a:xfrm>
          <a:off x="0" y="0"/>
          <a:ext cx="0" cy="0"/>
          <a:chOff x="0" y="0"/>
          <a:chExt cx="0" cy="0"/>
        </a:xfrm>
      </p:grpSpPr>
      <p:sp>
        <p:nvSpPr>
          <p:cNvPr id="5" name="텍스트 개체 틀 4">
            <a:extLst>
              <a:ext uri="{FF2B5EF4-FFF2-40B4-BE49-F238E27FC236}">
                <a16:creationId xmlns:a16="http://schemas.microsoft.com/office/drawing/2014/main" id="{72B219E1-0764-2D34-55A8-2A1351A6D795}"/>
              </a:ext>
            </a:extLst>
          </p:cNvPr>
          <p:cNvSpPr>
            <a:spLocks noGrp="1"/>
          </p:cNvSpPr>
          <p:nvPr>
            <p:ph type="body" sz="quarter" idx="10"/>
          </p:nvPr>
        </p:nvSpPr>
        <p:spPr/>
        <p:txBody>
          <a:bodyPr/>
          <a:lstStyle/>
          <a:p>
            <a:pPr marL="0" indent="0">
              <a:buNone/>
            </a:pPr>
            <a:r>
              <a:rPr lang="ko-KR" altLang="en-US" dirty="0">
                <a:latin typeface="+mn-ea"/>
              </a:rPr>
              <a:t>데이터 개요</a:t>
            </a:r>
          </a:p>
        </p:txBody>
      </p:sp>
      <p:sp>
        <p:nvSpPr>
          <p:cNvPr id="4" name="제목 3">
            <a:extLst>
              <a:ext uri="{FF2B5EF4-FFF2-40B4-BE49-F238E27FC236}">
                <a16:creationId xmlns:a16="http://schemas.microsoft.com/office/drawing/2014/main" id="{964DF7B4-566C-AE5F-A50A-35CBE64D75E7}"/>
              </a:ext>
            </a:extLst>
          </p:cNvPr>
          <p:cNvSpPr>
            <a:spLocks noGrp="1"/>
          </p:cNvSpPr>
          <p:nvPr>
            <p:ph type="title"/>
          </p:nvPr>
        </p:nvSpPr>
        <p:spPr>
          <a:xfrm>
            <a:off x="200472" y="76562"/>
            <a:ext cx="8543925" cy="400110"/>
          </a:xfrm>
        </p:spPr>
        <p:txBody>
          <a:bodyPr/>
          <a:lstStyle/>
          <a:p>
            <a:r>
              <a:rPr lang="en-US" altLang="ko-KR" dirty="0"/>
              <a:t>250818 </a:t>
            </a:r>
            <a:r>
              <a:rPr lang="ko-KR" altLang="en-US" dirty="0"/>
              <a:t>월 </a:t>
            </a:r>
            <a:r>
              <a:rPr lang="en-US" altLang="ko-KR" dirty="0"/>
              <a:t>| </a:t>
            </a:r>
            <a:r>
              <a:rPr lang="ko-KR" altLang="en-US" dirty="0"/>
              <a:t>원시 데이터 파악</a:t>
            </a:r>
            <a:endParaRPr lang="ko-KR" altLang="en-US" dirty="0">
              <a:latin typeface="+mn-ea"/>
              <a:ea typeface="+mn-ea"/>
            </a:endParaRPr>
          </a:p>
        </p:txBody>
      </p:sp>
      <p:sp>
        <p:nvSpPr>
          <p:cNvPr id="7" name="텍스트 개체 틀 6">
            <a:extLst>
              <a:ext uri="{FF2B5EF4-FFF2-40B4-BE49-F238E27FC236}">
                <a16:creationId xmlns:a16="http://schemas.microsoft.com/office/drawing/2014/main" id="{5157FB25-D498-24C4-07F1-6912DAC742AF}"/>
              </a:ext>
            </a:extLst>
          </p:cNvPr>
          <p:cNvSpPr>
            <a:spLocks noGrp="1"/>
          </p:cNvSpPr>
          <p:nvPr>
            <p:ph type="body" sz="quarter" idx="12"/>
          </p:nvPr>
        </p:nvSpPr>
        <p:spPr/>
        <p:txBody>
          <a:bodyPr/>
          <a:lstStyle/>
          <a:p>
            <a:r>
              <a:rPr lang="ko-KR" altLang="en-US" dirty="0">
                <a:latin typeface="+mn-ea"/>
                <a:ea typeface="+mn-ea"/>
              </a:rPr>
              <a:t>서부발전</a:t>
            </a:r>
          </a:p>
        </p:txBody>
      </p:sp>
      <p:sp>
        <p:nvSpPr>
          <p:cNvPr id="3" name="텍스트 개체 틀 5">
            <a:extLst>
              <a:ext uri="{FF2B5EF4-FFF2-40B4-BE49-F238E27FC236}">
                <a16:creationId xmlns:a16="http://schemas.microsoft.com/office/drawing/2014/main" id="{7B62EFB0-45EB-289A-5146-1FC87D8F01B3}"/>
              </a:ext>
            </a:extLst>
          </p:cNvPr>
          <p:cNvSpPr txBox="1">
            <a:spLocks/>
          </p:cNvSpPr>
          <p:nvPr/>
        </p:nvSpPr>
        <p:spPr>
          <a:xfrm>
            <a:off x="200470" y="973705"/>
            <a:ext cx="9432480" cy="707049"/>
          </a:xfrm>
          <a:prstGeom prst="rect">
            <a:avLst/>
          </a:prstGeom>
        </p:spPr>
        <p:txBody>
          <a:bodyPr lIns="72000" tIns="36000"/>
          <a:lstStyle>
            <a:lvl1pPr marL="0" indent="0" algn="l" rtl="0" eaLnBrk="0" fontAlgn="base" latinLnBrk="0" hangingPunct="0">
              <a:lnSpc>
                <a:spcPct val="100000"/>
              </a:lnSpc>
              <a:spcBef>
                <a:spcPts val="0"/>
              </a:spcBef>
              <a:spcAft>
                <a:spcPct val="0"/>
              </a:spcAft>
              <a:buFont typeface="Arial" charset="0"/>
              <a:buNone/>
              <a:defRPr sz="1400" kern="1200">
                <a:solidFill>
                  <a:schemeClr val="tx1"/>
                </a:solidFill>
                <a:latin typeface="+mn-lt"/>
                <a:ea typeface="+mn-ea"/>
                <a:cs typeface="+mn-cs"/>
              </a:defRPr>
            </a:lvl1pPr>
            <a:lvl2pPr marL="742950" indent="-285750" algn="l" rtl="0" eaLnBrk="0" fontAlgn="base" latinLnBrk="1"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latinLnBrk="1"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latinLnBrk="1"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latinLnBrk="1"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kumimoji="0" lang="ko-KR" altLang="en-US" b="0" dirty="0">
                <a:latin typeface="+mn-ea"/>
              </a:rPr>
              <a:t>두 종류의 데이터 </a:t>
            </a:r>
            <a:r>
              <a:rPr kumimoji="0" lang="en-US" altLang="ko-KR" b="0" dirty="0">
                <a:latin typeface="+mn-ea"/>
              </a:rPr>
              <a:t>(1</a:t>
            </a:r>
            <a:r>
              <a:rPr kumimoji="0" lang="ko-KR" altLang="en-US" b="0" dirty="0">
                <a:latin typeface="+mn-ea"/>
              </a:rPr>
              <a:t>초 간격의 </a:t>
            </a:r>
            <a:r>
              <a:rPr kumimoji="0" lang="en-US" altLang="ko-KR" b="0" dirty="0">
                <a:latin typeface="+mn-ea"/>
              </a:rPr>
              <a:t>7</a:t>
            </a:r>
            <a:r>
              <a:rPr kumimoji="0" lang="ko-KR" altLang="en-US" b="0" dirty="0">
                <a:latin typeface="+mn-ea"/>
              </a:rPr>
              <a:t>일치</a:t>
            </a:r>
            <a:r>
              <a:rPr kumimoji="0" lang="en-US" altLang="ko-KR" b="0" dirty="0">
                <a:latin typeface="+mn-ea"/>
              </a:rPr>
              <a:t>, 1</a:t>
            </a:r>
            <a:r>
              <a:rPr kumimoji="0" lang="ko-KR" altLang="en-US" b="0" dirty="0">
                <a:latin typeface="+mn-ea"/>
              </a:rPr>
              <a:t>분 간격의 </a:t>
            </a:r>
            <a:r>
              <a:rPr kumimoji="0" lang="en-US" altLang="ko-KR" b="0" dirty="0">
                <a:latin typeface="+mn-ea"/>
              </a:rPr>
              <a:t>2</a:t>
            </a:r>
            <a:r>
              <a:rPr kumimoji="0" lang="ko-KR" altLang="en-US" b="0" dirty="0">
                <a:latin typeface="+mn-ea"/>
              </a:rPr>
              <a:t>년치</a:t>
            </a:r>
            <a:r>
              <a:rPr kumimoji="0" lang="en-US" altLang="ko-KR" b="0" dirty="0">
                <a:latin typeface="+mn-ea"/>
              </a:rPr>
              <a:t>)</a:t>
            </a:r>
            <a:r>
              <a:rPr kumimoji="0" lang="ko-KR" altLang="en-US" b="0" dirty="0">
                <a:latin typeface="+mn-ea"/>
              </a:rPr>
              <a:t>를 전달받음</a:t>
            </a:r>
            <a:r>
              <a:rPr kumimoji="0" lang="en-US" altLang="ko-KR" b="0" dirty="0">
                <a:latin typeface="+mn-ea"/>
              </a:rPr>
              <a:t>.</a:t>
            </a:r>
          </a:p>
          <a:p>
            <a:r>
              <a:rPr kumimoji="0" lang="ko-KR" altLang="en-US" b="0" dirty="0">
                <a:latin typeface="+mn-ea"/>
              </a:rPr>
              <a:t>가스 터빈 발전소에서의 시간대별 주요설비 </a:t>
            </a:r>
            <a:r>
              <a:rPr kumimoji="0" lang="ko-KR" altLang="en-US" b="0" dirty="0" err="1">
                <a:latin typeface="+mn-ea"/>
              </a:rPr>
              <a:t>계측량</a:t>
            </a:r>
            <a:r>
              <a:rPr kumimoji="0" lang="en-US" altLang="ko-KR" b="0" dirty="0">
                <a:latin typeface="+mn-ea"/>
              </a:rPr>
              <a:t>.</a:t>
            </a:r>
          </a:p>
        </p:txBody>
      </p:sp>
      <p:grpSp>
        <p:nvGrpSpPr>
          <p:cNvPr id="18" name="Group 5">
            <a:extLst>
              <a:ext uri="{FF2B5EF4-FFF2-40B4-BE49-F238E27FC236}">
                <a16:creationId xmlns:a16="http://schemas.microsoft.com/office/drawing/2014/main" id="{39D5B0C1-5F8D-31A7-853A-E81D242FE278}"/>
              </a:ext>
            </a:extLst>
          </p:cNvPr>
          <p:cNvGrpSpPr>
            <a:grpSpLocks/>
          </p:cNvGrpSpPr>
          <p:nvPr/>
        </p:nvGrpSpPr>
        <p:grpSpPr bwMode="auto">
          <a:xfrm>
            <a:off x="5249372" y="1764733"/>
            <a:ext cx="4204147" cy="4237037"/>
            <a:chOff x="2655" y="907"/>
            <a:chExt cx="2245" cy="2669"/>
          </a:xfrm>
        </p:grpSpPr>
        <p:sp>
          <p:nvSpPr>
            <p:cNvPr id="19" name="Rectangle 6">
              <a:extLst>
                <a:ext uri="{FF2B5EF4-FFF2-40B4-BE49-F238E27FC236}">
                  <a16:creationId xmlns:a16="http://schemas.microsoft.com/office/drawing/2014/main" id="{62DCC48D-3804-E232-8941-6A24B6AE1824}"/>
                </a:ext>
              </a:extLst>
            </p:cNvPr>
            <p:cNvSpPr>
              <a:spLocks noChangeArrowheads="1"/>
            </p:cNvSpPr>
            <p:nvPr/>
          </p:nvSpPr>
          <p:spPr bwMode="auto">
            <a:xfrm>
              <a:off x="2655" y="907"/>
              <a:ext cx="2245" cy="2669"/>
            </a:xfrm>
            <a:prstGeom prst="rect">
              <a:avLst/>
            </a:prstGeom>
            <a:solidFill>
              <a:srgbClr val="FFFFFF"/>
            </a:solidFill>
            <a:ln w="9525">
              <a:solidFill>
                <a:srgbClr val="000000"/>
              </a:solidFill>
              <a:miter lim="800000"/>
              <a:headEnd/>
              <a:tailEnd/>
            </a:ln>
            <a:effectLst>
              <a:outerShdw dist="35921" dir="2700000" algn="ctr" rotWithShape="0">
                <a:srgbClr val="000000"/>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ko-KR" altLang="en-US" sz="1600" b="0" i="0" u="none" strike="noStrike" kern="0" cap="none" spc="0" normalizeH="0" baseline="0" noProof="0">
                <a:ln>
                  <a:noFill/>
                </a:ln>
                <a:solidFill>
                  <a:srgbClr val="000000"/>
                </a:solidFill>
                <a:effectLst/>
                <a:uLnTx/>
                <a:uFillTx/>
                <a:latin typeface="+mn-ea"/>
                <a:ea typeface="+mn-ea"/>
              </a:endParaRPr>
            </a:p>
          </p:txBody>
        </p:sp>
        <p:sp>
          <p:nvSpPr>
            <p:cNvPr id="20" name="Rectangle 7">
              <a:extLst>
                <a:ext uri="{FF2B5EF4-FFF2-40B4-BE49-F238E27FC236}">
                  <a16:creationId xmlns:a16="http://schemas.microsoft.com/office/drawing/2014/main" id="{22870D47-DBF4-E495-69FD-0D9E34F8F0EA}"/>
                </a:ext>
              </a:extLst>
            </p:cNvPr>
            <p:cNvSpPr>
              <a:spLocks noChangeArrowheads="1"/>
            </p:cNvSpPr>
            <p:nvPr/>
          </p:nvSpPr>
          <p:spPr bwMode="auto">
            <a:xfrm>
              <a:off x="2655" y="907"/>
              <a:ext cx="2245" cy="365"/>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ko-KR" altLang="en-US" sz="1600" b="0" i="0" u="none" strike="noStrike" kern="0" cap="none" spc="0" normalizeH="0" baseline="0" noProof="0">
                <a:ln>
                  <a:noFill/>
                </a:ln>
                <a:solidFill>
                  <a:srgbClr val="000000"/>
                </a:solidFill>
                <a:effectLst/>
                <a:uLnTx/>
                <a:uFillTx/>
                <a:latin typeface="+mn-ea"/>
                <a:ea typeface="+mn-ea"/>
              </a:endParaRPr>
            </a:p>
          </p:txBody>
        </p:sp>
        <p:sp>
          <p:nvSpPr>
            <p:cNvPr id="21" name="Rectangle 8">
              <a:extLst>
                <a:ext uri="{FF2B5EF4-FFF2-40B4-BE49-F238E27FC236}">
                  <a16:creationId xmlns:a16="http://schemas.microsoft.com/office/drawing/2014/main" id="{0CC27405-8DED-C167-27D2-1C0213E62322}"/>
                </a:ext>
              </a:extLst>
            </p:cNvPr>
            <p:cNvSpPr>
              <a:spLocks noChangeArrowheads="1"/>
            </p:cNvSpPr>
            <p:nvPr/>
          </p:nvSpPr>
          <p:spPr bwMode="auto">
            <a:xfrm>
              <a:off x="2745" y="1011"/>
              <a:ext cx="2085" cy="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defTabSz="895350">
                <a:buSzPct val="120000"/>
                <a:defRPr sz="1600">
                  <a:solidFill>
                    <a:schemeClr val="tx1"/>
                  </a:solidFill>
                  <a:latin typeface="Arial" panose="020B0604020202020204" pitchFamily="34" charset="0"/>
                  <a:ea typeface="-윤고딕130" pitchFamily="18" charset="-127"/>
                </a:defRPr>
              </a:lvl1pPr>
              <a:lvl2pPr marL="144463" indent="-142875" defTabSz="895350">
                <a:buSzPct val="120000"/>
                <a:buChar char="•"/>
                <a:defRPr sz="1600">
                  <a:solidFill>
                    <a:schemeClr val="tx1"/>
                  </a:solidFill>
                  <a:latin typeface="Arial" panose="020B0604020202020204" pitchFamily="34" charset="0"/>
                  <a:ea typeface="-윤고딕130" pitchFamily="18" charset="-127"/>
                </a:defRPr>
              </a:lvl2pPr>
              <a:lvl3pPr marL="295275" indent="-149225" defTabSz="895350">
                <a:buChar char="–"/>
                <a:defRPr sz="1600">
                  <a:solidFill>
                    <a:schemeClr val="tx1"/>
                  </a:solidFill>
                  <a:latin typeface="Arial" panose="020B0604020202020204" pitchFamily="34" charset="0"/>
                  <a:ea typeface="-윤고딕130" pitchFamily="18" charset="-127"/>
                </a:defRPr>
              </a:lvl3pPr>
              <a:lvl4pPr marL="431800" indent="-134938" defTabSz="895350">
                <a:buSzPct val="89000"/>
                <a:buChar char="•"/>
                <a:defRPr sz="1600">
                  <a:solidFill>
                    <a:schemeClr val="tx1"/>
                  </a:solidFill>
                  <a:latin typeface="Arial" panose="020B0604020202020204" pitchFamily="34" charset="0"/>
                  <a:ea typeface="-윤고딕130" pitchFamily="18" charset="-127"/>
                </a:defRPr>
              </a:lvl4pPr>
              <a:lvl5pPr marL="582613" indent="-149225" defTabSz="895350">
                <a:buSzPct val="75000"/>
                <a:buChar char="–"/>
                <a:defRPr sz="1600">
                  <a:solidFill>
                    <a:schemeClr val="tx1"/>
                  </a:solidFill>
                  <a:latin typeface="Arial" panose="020B0604020202020204" pitchFamily="34" charset="0"/>
                  <a:ea typeface="-윤고딕130" pitchFamily="18" charset="-127"/>
                </a:defRPr>
              </a:lvl5pPr>
              <a:lvl6pPr marL="1039813" indent="-149225" defTabSz="895350" fontAlgn="base">
                <a:spcBef>
                  <a:spcPct val="0"/>
                </a:spcBef>
                <a:spcAft>
                  <a:spcPct val="0"/>
                </a:spcAft>
                <a:buSzPct val="75000"/>
                <a:buChar char="–"/>
                <a:defRPr sz="1600">
                  <a:solidFill>
                    <a:schemeClr val="tx1"/>
                  </a:solidFill>
                  <a:latin typeface="Arial" panose="020B0604020202020204" pitchFamily="34" charset="0"/>
                  <a:ea typeface="-윤고딕130" pitchFamily="18" charset="-127"/>
                </a:defRPr>
              </a:lvl6pPr>
              <a:lvl7pPr marL="1497013" indent="-149225" defTabSz="895350" fontAlgn="base">
                <a:spcBef>
                  <a:spcPct val="0"/>
                </a:spcBef>
                <a:spcAft>
                  <a:spcPct val="0"/>
                </a:spcAft>
                <a:buSzPct val="75000"/>
                <a:buChar char="–"/>
                <a:defRPr sz="1600">
                  <a:solidFill>
                    <a:schemeClr val="tx1"/>
                  </a:solidFill>
                  <a:latin typeface="Arial" panose="020B0604020202020204" pitchFamily="34" charset="0"/>
                  <a:ea typeface="-윤고딕130" pitchFamily="18" charset="-127"/>
                </a:defRPr>
              </a:lvl7pPr>
              <a:lvl8pPr marL="1954213" indent="-149225" defTabSz="895350" fontAlgn="base">
                <a:spcBef>
                  <a:spcPct val="0"/>
                </a:spcBef>
                <a:spcAft>
                  <a:spcPct val="0"/>
                </a:spcAft>
                <a:buSzPct val="75000"/>
                <a:buChar char="–"/>
                <a:defRPr sz="1600">
                  <a:solidFill>
                    <a:schemeClr val="tx1"/>
                  </a:solidFill>
                  <a:latin typeface="Arial" panose="020B0604020202020204" pitchFamily="34" charset="0"/>
                  <a:ea typeface="-윤고딕130" pitchFamily="18" charset="-127"/>
                </a:defRPr>
              </a:lvl8pPr>
              <a:lvl9pPr marL="2411413" indent="-149225" defTabSz="895350" fontAlgn="base">
                <a:spcBef>
                  <a:spcPct val="0"/>
                </a:spcBef>
                <a:spcAft>
                  <a:spcPct val="0"/>
                </a:spcAft>
                <a:buSzPct val="75000"/>
                <a:buChar char="–"/>
                <a:defRPr sz="1600">
                  <a:solidFill>
                    <a:schemeClr val="tx1"/>
                  </a:solidFill>
                  <a:latin typeface="Arial" panose="020B0604020202020204" pitchFamily="34" charset="0"/>
                  <a:ea typeface="-윤고딕130" pitchFamily="18" charset="-127"/>
                </a:defRPr>
              </a:lvl9pPr>
            </a:lstStyle>
            <a:p>
              <a:pPr marL="0" marR="0" lvl="0" indent="0" defTabSz="895350" eaLnBrk="1" fontAlgn="auto" latinLnBrk="0" hangingPunct="1">
                <a:lnSpc>
                  <a:spcPct val="100000"/>
                </a:lnSpc>
                <a:spcBef>
                  <a:spcPts val="0"/>
                </a:spcBef>
                <a:spcAft>
                  <a:spcPts val="0"/>
                </a:spcAft>
                <a:buClrTx/>
                <a:buSzPct val="120000"/>
                <a:buFontTx/>
                <a:buNone/>
                <a:tabLst/>
                <a:defRPr/>
              </a:pPr>
              <a:r>
                <a:rPr kumimoji="0" lang="en-US" altLang="ko-KR" sz="1600" b="0" i="0" u="none" strike="noStrike" kern="0" cap="none" spc="0" normalizeH="0" baseline="0" noProof="0" dirty="0">
                  <a:ln>
                    <a:noFill/>
                  </a:ln>
                  <a:solidFill>
                    <a:srgbClr val="FFFFFF"/>
                  </a:solidFill>
                  <a:effectLst/>
                  <a:uLnTx/>
                  <a:uFillTx/>
                  <a:latin typeface="+mn-ea"/>
                  <a:ea typeface="+mn-ea"/>
                </a:rPr>
                <a:t>1</a:t>
              </a:r>
              <a:r>
                <a:rPr kumimoji="0" lang="ko-KR" altLang="en-US" sz="1600" b="0" i="0" u="none" strike="noStrike" kern="0" cap="none" spc="0" normalizeH="0" baseline="0" noProof="0" dirty="0">
                  <a:ln>
                    <a:noFill/>
                  </a:ln>
                  <a:solidFill>
                    <a:srgbClr val="FFFFFF"/>
                  </a:solidFill>
                  <a:effectLst/>
                  <a:uLnTx/>
                  <a:uFillTx/>
                  <a:latin typeface="+mn-ea"/>
                  <a:ea typeface="+mn-ea"/>
                </a:rPr>
                <a:t>분 간격 </a:t>
              </a:r>
              <a:r>
                <a:rPr kumimoji="0" lang="en-US" altLang="ko-KR" sz="1600" b="0" i="0" u="none" strike="noStrike" kern="0" cap="none" spc="0" normalizeH="0" baseline="0" noProof="0" dirty="0">
                  <a:ln>
                    <a:noFill/>
                  </a:ln>
                  <a:solidFill>
                    <a:srgbClr val="FFFFFF"/>
                  </a:solidFill>
                  <a:effectLst/>
                  <a:uLnTx/>
                  <a:uFillTx/>
                  <a:latin typeface="+mn-ea"/>
                  <a:ea typeface="+mn-ea"/>
                </a:rPr>
                <a:t>2</a:t>
              </a:r>
              <a:r>
                <a:rPr kumimoji="0" lang="ko-KR" altLang="en-US" sz="1600" b="0" i="0" u="none" strike="noStrike" kern="0" cap="none" spc="0" normalizeH="0" baseline="0" noProof="0" dirty="0">
                  <a:ln>
                    <a:noFill/>
                  </a:ln>
                  <a:solidFill>
                    <a:srgbClr val="FFFFFF"/>
                  </a:solidFill>
                  <a:effectLst/>
                  <a:uLnTx/>
                  <a:uFillTx/>
                  <a:latin typeface="+mn-ea"/>
                  <a:ea typeface="+mn-ea"/>
                </a:rPr>
                <a:t>년치</a:t>
              </a:r>
              <a:endParaRPr kumimoji="0" lang="en-US" altLang="ko-KR" sz="1600" b="0" i="0" u="none" strike="noStrike" kern="0" cap="none" spc="0" normalizeH="0" baseline="0" noProof="0" dirty="0">
                <a:ln>
                  <a:noFill/>
                </a:ln>
                <a:solidFill>
                  <a:srgbClr val="FFFFFF"/>
                </a:solidFill>
                <a:effectLst/>
                <a:uLnTx/>
                <a:uFillTx/>
                <a:latin typeface="+mn-ea"/>
                <a:ea typeface="+mn-ea"/>
              </a:endParaRPr>
            </a:p>
          </p:txBody>
        </p:sp>
        <p:sp>
          <p:nvSpPr>
            <p:cNvPr id="22" name="Rectangle 9">
              <a:extLst>
                <a:ext uri="{FF2B5EF4-FFF2-40B4-BE49-F238E27FC236}">
                  <a16:creationId xmlns:a16="http://schemas.microsoft.com/office/drawing/2014/main" id="{7257D2C6-3993-E8A7-C446-CEA36722A227}"/>
                </a:ext>
              </a:extLst>
            </p:cNvPr>
            <p:cNvSpPr>
              <a:spLocks noChangeArrowheads="1"/>
            </p:cNvSpPr>
            <p:nvPr/>
          </p:nvSpPr>
          <p:spPr bwMode="auto">
            <a:xfrm>
              <a:off x="2745" y="1348"/>
              <a:ext cx="2085" cy="21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defTabSz="895350">
                <a:buSzPct val="120000"/>
                <a:defRPr sz="1600">
                  <a:solidFill>
                    <a:schemeClr val="tx1"/>
                  </a:solidFill>
                  <a:latin typeface="Arial" panose="020B0604020202020204" pitchFamily="34" charset="0"/>
                  <a:ea typeface="-윤고딕130" pitchFamily="18" charset="-127"/>
                </a:defRPr>
              </a:lvl1pPr>
              <a:lvl2pPr marL="144463" indent="-142875" defTabSz="895350">
                <a:buSzPct val="120000"/>
                <a:buChar char="•"/>
                <a:defRPr sz="1600">
                  <a:solidFill>
                    <a:schemeClr val="tx1"/>
                  </a:solidFill>
                  <a:latin typeface="Arial" panose="020B0604020202020204" pitchFamily="34" charset="0"/>
                  <a:ea typeface="-윤고딕130" pitchFamily="18" charset="-127"/>
                </a:defRPr>
              </a:lvl2pPr>
              <a:lvl3pPr marL="295275" indent="-149225" defTabSz="895350">
                <a:buChar char="–"/>
                <a:defRPr sz="1600">
                  <a:solidFill>
                    <a:schemeClr val="tx1"/>
                  </a:solidFill>
                  <a:latin typeface="Arial" panose="020B0604020202020204" pitchFamily="34" charset="0"/>
                  <a:ea typeface="-윤고딕130" pitchFamily="18" charset="-127"/>
                </a:defRPr>
              </a:lvl3pPr>
              <a:lvl4pPr marL="431800" indent="-134938" defTabSz="895350">
                <a:buSzPct val="89000"/>
                <a:buChar char="•"/>
                <a:defRPr sz="1600">
                  <a:solidFill>
                    <a:schemeClr val="tx1"/>
                  </a:solidFill>
                  <a:latin typeface="Arial" panose="020B0604020202020204" pitchFamily="34" charset="0"/>
                  <a:ea typeface="-윤고딕130" pitchFamily="18" charset="-127"/>
                </a:defRPr>
              </a:lvl4pPr>
              <a:lvl5pPr marL="582613" indent="-149225" defTabSz="895350">
                <a:buSzPct val="75000"/>
                <a:buChar char="–"/>
                <a:defRPr sz="1600">
                  <a:solidFill>
                    <a:schemeClr val="tx1"/>
                  </a:solidFill>
                  <a:latin typeface="Arial" panose="020B0604020202020204" pitchFamily="34" charset="0"/>
                  <a:ea typeface="-윤고딕130" pitchFamily="18" charset="-127"/>
                </a:defRPr>
              </a:lvl5pPr>
              <a:lvl6pPr marL="1039813" indent="-149225" defTabSz="895350" fontAlgn="base">
                <a:spcBef>
                  <a:spcPct val="0"/>
                </a:spcBef>
                <a:spcAft>
                  <a:spcPct val="0"/>
                </a:spcAft>
                <a:buSzPct val="75000"/>
                <a:buChar char="–"/>
                <a:defRPr sz="1600">
                  <a:solidFill>
                    <a:schemeClr val="tx1"/>
                  </a:solidFill>
                  <a:latin typeface="Arial" panose="020B0604020202020204" pitchFamily="34" charset="0"/>
                  <a:ea typeface="-윤고딕130" pitchFamily="18" charset="-127"/>
                </a:defRPr>
              </a:lvl6pPr>
              <a:lvl7pPr marL="1497013" indent="-149225" defTabSz="895350" fontAlgn="base">
                <a:spcBef>
                  <a:spcPct val="0"/>
                </a:spcBef>
                <a:spcAft>
                  <a:spcPct val="0"/>
                </a:spcAft>
                <a:buSzPct val="75000"/>
                <a:buChar char="–"/>
                <a:defRPr sz="1600">
                  <a:solidFill>
                    <a:schemeClr val="tx1"/>
                  </a:solidFill>
                  <a:latin typeface="Arial" panose="020B0604020202020204" pitchFamily="34" charset="0"/>
                  <a:ea typeface="-윤고딕130" pitchFamily="18" charset="-127"/>
                </a:defRPr>
              </a:lvl7pPr>
              <a:lvl8pPr marL="1954213" indent="-149225" defTabSz="895350" fontAlgn="base">
                <a:spcBef>
                  <a:spcPct val="0"/>
                </a:spcBef>
                <a:spcAft>
                  <a:spcPct val="0"/>
                </a:spcAft>
                <a:buSzPct val="75000"/>
                <a:buChar char="–"/>
                <a:defRPr sz="1600">
                  <a:solidFill>
                    <a:schemeClr val="tx1"/>
                  </a:solidFill>
                  <a:latin typeface="Arial" panose="020B0604020202020204" pitchFamily="34" charset="0"/>
                  <a:ea typeface="-윤고딕130" pitchFamily="18" charset="-127"/>
                </a:defRPr>
              </a:lvl8pPr>
              <a:lvl9pPr marL="2411413" indent="-149225" defTabSz="895350" fontAlgn="base">
                <a:spcBef>
                  <a:spcPct val="0"/>
                </a:spcBef>
                <a:spcAft>
                  <a:spcPct val="0"/>
                </a:spcAft>
                <a:buSzPct val="75000"/>
                <a:buChar char="–"/>
                <a:defRPr sz="1600">
                  <a:solidFill>
                    <a:schemeClr val="tx1"/>
                  </a:solidFill>
                  <a:latin typeface="Arial" panose="020B0604020202020204" pitchFamily="34" charset="0"/>
                  <a:ea typeface="-윤고딕130" pitchFamily="18" charset="-127"/>
                </a:defRPr>
              </a:lvl9pPr>
            </a:lstStyle>
            <a:p>
              <a:pPr lvl="1" fontAlgn="auto" latinLnBrk="0">
                <a:lnSpc>
                  <a:spcPct val="200000"/>
                </a:lnSpc>
                <a:spcBef>
                  <a:spcPts val="0"/>
                </a:spcBef>
                <a:spcAft>
                  <a:spcPts val="0"/>
                </a:spcAft>
              </a:pPr>
              <a:r>
                <a:rPr kumimoji="0" lang="ko-KR" altLang="en-US" sz="1400" b="0" kern="0" dirty="0">
                  <a:solidFill>
                    <a:srgbClr val="000000"/>
                  </a:solidFill>
                  <a:latin typeface="+mn-ea"/>
                  <a:ea typeface="+mn-ea"/>
                </a:rPr>
                <a:t>파일명</a:t>
              </a:r>
              <a:r>
                <a:rPr kumimoji="0" lang="en-US" altLang="ko-KR" sz="1400" b="0" kern="0" dirty="0">
                  <a:solidFill>
                    <a:srgbClr val="000000"/>
                  </a:solidFill>
                  <a:latin typeface="+mn-ea"/>
                  <a:ea typeface="+mn-ea"/>
                </a:rPr>
                <a:t>: 2</a:t>
              </a:r>
              <a:r>
                <a:rPr kumimoji="0" lang="ko-KR" altLang="en-US" sz="1400" b="0" kern="0" dirty="0">
                  <a:solidFill>
                    <a:srgbClr val="000000"/>
                  </a:solidFill>
                  <a:latin typeface="+mn-ea"/>
                  <a:ea typeface="+mn-ea"/>
                </a:rPr>
                <a:t>년 </a:t>
              </a:r>
              <a:r>
                <a:rPr kumimoji="0" lang="en-US" altLang="ko-KR" sz="1400" b="0" kern="0" dirty="0">
                  <a:solidFill>
                    <a:srgbClr val="000000"/>
                  </a:solidFill>
                  <a:latin typeface="+mn-ea"/>
                  <a:ea typeface="+mn-ea"/>
                </a:rPr>
                <a:t>1</a:t>
              </a:r>
              <a:r>
                <a:rPr kumimoji="0" lang="ko-KR" altLang="en-US" sz="1400" b="0" kern="0" dirty="0" err="1">
                  <a:solidFill>
                    <a:srgbClr val="000000"/>
                  </a:solidFill>
                  <a:latin typeface="+mn-ea"/>
                  <a:ea typeface="+mn-ea"/>
                </a:rPr>
                <a:t>분주기</a:t>
              </a:r>
              <a:r>
                <a:rPr kumimoji="0" lang="ko-KR" altLang="en-US" sz="1400" b="0" kern="0" dirty="0">
                  <a:solidFill>
                    <a:srgbClr val="000000"/>
                  </a:solidFill>
                  <a:latin typeface="+mn-ea"/>
                  <a:ea typeface="+mn-ea"/>
                </a:rPr>
                <a:t> 데이터</a:t>
              </a:r>
              <a:r>
                <a:rPr kumimoji="0" lang="en-US" altLang="ko-KR" sz="1400" b="0" kern="0" dirty="0">
                  <a:solidFill>
                    <a:srgbClr val="000000"/>
                  </a:solidFill>
                  <a:latin typeface="+mn-ea"/>
                  <a:ea typeface="+mn-ea"/>
                </a:rPr>
                <a:t>.</a:t>
              </a:r>
              <a:r>
                <a:rPr kumimoji="0" lang="en-US" altLang="ko-KR" sz="1400" b="0" kern="0" dirty="0" err="1">
                  <a:solidFill>
                    <a:srgbClr val="000000"/>
                  </a:solidFill>
                  <a:latin typeface="+mn-ea"/>
                  <a:ea typeface="+mn-ea"/>
                </a:rPr>
                <a:t>ecl</a:t>
              </a:r>
              <a:r>
                <a:rPr kumimoji="0" lang="ko-KR" altLang="en-US" sz="1400" b="0" kern="0" dirty="0">
                  <a:solidFill>
                    <a:srgbClr val="000000"/>
                  </a:solidFill>
                  <a:latin typeface="+mn-ea"/>
                  <a:ea typeface="+mn-ea"/>
                </a:rPr>
                <a:t>수집주기 </a:t>
              </a:r>
              <a:r>
                <a:rPr kumimoji="0" lang="en-US" altLang="ko-KR" sz="1400" b="0" kern="0" dirty="0">
                  <a:solidFill>
                    <a:srgbClr val="000000"/>
                  </a:solidFill>
                  <a:latin typeface="+mn-ea"/>
                  <a:ea typeface="+mn-ea"/>
                </a:rPr>
                <a:t>: 1</a:t>
              </a:r>
              <a:r>
                <a:rPr kumimoji="0" lang="ko-KR" altLang="en-US" sz="1400" b="0" kern="0" dirty="0">
                  <a:solidFill>
                    <a:srgbClr val="000000"/>
                  </a:solidFill>
                  <a:latin typeface="+mn-ea"/>
                  <a:ea typeface="+mn-ea"/>
                </a:rPr>
                <a:t>분</a:t>
              </a:r>
              <a:endParaRPr kumimoji="0" lang="en-US" altLang="ko-KR" sz="1400" b="0" kern="0" dirty="0">
                <a:solidFill>
                  <a:srgbClr val="000000"/>
                </a:solidFill>
                <a:latin typeface="+mn-ea"/>
                <a:ea typeface="+mn-ea"/>
              </a:endParaRPr>
            </a:p>
            <a:p>
              <a:pPr lvl="1" fontAlgn="auto" latinLnBrk="0">
                <a:lnSpc>
                  <a:spcPct val="200000"/>
                </a:lnSpc>
                <a:spcBef>
                  <a:spcPts val="0"/>
                </a:spcBef>
                <a:spcAft>
                  <a:spcPts val="0"/>
                </a:spcAft>
              </a:pPr>
              <a:r>
                <a:rPr kumimoji="0" lang="ko-KR" altLang="en-US" sz="1400" b="0" kern="0" dirty="0">
                  <a:solidFill>
                    <a:srgbClr val="000000"/>
                  </a:solidFill>
                  <a:latin typeface="+mn-ea"/>
                  <a:ea typeface="+mn-ea"/>
                </a:rPr>
                <a:t>수집기간 </a:t>
              </a:r>
              <a:r>
                <a:rPr kumimoji="0" lang="en-US" altLang="ko-KR" sz="1400" b="0" kern="0" dirty="0">
                  <a:solidFill>
                    <a:srgbClr val="000000"/>
                  </a:solidFill>
                  <a:latin typeface="+mn-ea"/>
                  <a:ea typeface="+mn-ea"/>
                </a:rPr>
                <a:t>: 2023. 10. 15 ~ 2025. 8. 4</a:t>
              </a:r>
              <a:br>
                <a:rPr kumimoji="0" lang="en-US" altLang="ko-KR" sz="1400" b="0" kern="0" dirty="0">
                  <a:solidFill>
                    <a:srgbClr val="000000"/>
                  </a:solidFill>
                  <a:latin typeface="+mn-ea"/>
                  <a:ea typeface="+mn-ea"/>
                </a:rPr>
              </a:br>
              <a:r>
                <a:rPr kumimoji="0" lang="en-US" altLang="ko-KR" sz="1400" b="0" kern="0" dirty="0">
                  <a:solidFill>
                    <a:srgbClr val="000000"/>
                  </a:solidFill>
                  <a:latin typeface="+mn-ea"/>
                  <a:ea typeface="+mn-ea"/>
                </a:rPr>
                <a:t>(</a:t>
              </a:r>
              <a:r>
                <a:rPr kumimoji="0" lang="ko-KR" altLang="en-US" sz="1400" b="0" kern="0" dirty="0">
                  <a:solidFill>
                    <a:srgbClr val="000000"/>
                  </a:solidFill>
                  <a:latin typeface="+mn-ea"/>
                  <a:ea typeface="+mn-ea"/>
                </a:rPr>
                <a:t>약 </a:t>
              </a:r>
              <a:r>
                <a:rPr kumimoji="0" lang="en-US" altLang="ko-KR" sz="1400" b="0" kern="0" dirty="0">
                  <a:solidFill>
                    <a:srgbClr val="000000"/>
                  </a:solidFill>
                  <a:latin typeface="+mn-ea"/>
                  <a:ea typeface="+mn-ea"/>
                </a:rPr>
                <a:t>1</a:t>
              </a:r>
              <a:r>
                <a:rPr kumimoji="0" lang="ko-KR" altLang="en-US" sz="1400" b="0" kern="0" dirty="0">
                  <a:solidFill>
                    <a:srgbClr val="000000"/>
                  </a:solidFill>
                  <a:latin typeface="+mn-ea"/>
                  <a:ea typeface="+mn-ea"/>
                </a:rPr>
                <a:t>년 </a:t>
              </a:r>
              <a:r>
                <a:rPr kumimoji="0" lang="en-US" altLang="ko-KR" sz="1400" b="0" kern="0" dirty="0">
                  <a:solidFill>
                    <a:srgbClr val="000000"/>
                  </a:solidFill>
                  <a:latin typeface="+mn-ea"/>
                  <a:ea typeface="+mn-ea"/>
                </a:rPr>
                <a:t>10</a:t>
              </a:r>
              <a:r>
                <a:rPr kumimoji="0" lang="ko-KR" altLang="en-US" sz="1400" b="0" kern="0" dirty="0">
                  <a:solidFill>
                    <a:srgbClr val="000000"/>
                  </a:solidFill>
                  <a:latin typeface="+mn-ea"/>
                  <a:ea typeface="+mn-ea"/>
                </a:rPr>
                <a:t>개월</a:t>
              </a:r>
              <a:r>
                <a:rPr kumimoji="0" lang="en-US" altLang="ko-KR" sz="1400" b="0" kern="0" dirty="0">
                  <a:solidFill>
                    <a:srgbClr val="000000"/>
                  </a:solidFill>
                  <a:latin typeface="+mn-ea"/>
                  <a:ea typeface="+mn-ea"/>
                </a:rPr>
                <a:t>)</a:t>
              </a:r>
            </a:p>
            <a:p>
              <a:pPr lvl="1" fontAlgn="auto" latinLnBrk="0">
                <a:lnSpc>
                  <a:spcPct val="200000"/>
                </a:lnSpc>
                <a:spcBef>
                  <a:spcPts val="0"/>
                </a:spcBef>
                <a:spcAft>
                  <a:spcPts val="0"/>
                </a:spcAft>
              </a:pPr>
              <a:r>
                <a:rPr kumimoji="0" lang="ko-KR" altLang="en-US" sz="1400" b="0" kern="0" dirty="0">
                  <a:solidFill>
                    <a:srgbClr val="000000"/>
                  </a:solidFill>
                  <a:latin typeface="+mn-ea"/>
                  <a:ea typeface="+mn-ea"/>
                </a:rPr>
                <a:t>컬럼 수 </a:t>
              </a:r>
              <a:r>
                <a:rPr kumimoji="0" lang="en-US" altLang="ko-KR" sz="1400" b="0" kern="0" dirty="0">
                  <a:solidFill>
                    <a:srgbClr val="000000"/>
                  </a:solidFill>
                  <a:latin typeface="+mn-ea"/>
                  <a:ea typeface="+mn-ea"/>
                </a:rPr>
                <a:t>: 43</a:t>
              </a:r>
              <a:r>
                <a:rPr kumimoji="0" lang="ko-KR" altLang="en-US" sz="1400" b="0" kern="0" dirty="0">
                  <a:solidFill>
                    <a:srgbClr val="000000"/>
                  </a:solidFill>
                  <a:latin typeface="+mn-ea"/>
                  <a:ea typeface="+mn-ea"/>
                </a:rPr>
                <a:t>개</a:t>
              </a:r>
              <a:endParaRPr kumimoji="0" lang="en-US" altLang="ko-KR" sz="1400" b="0" kern="0" dirty="0">
                <a:solidFill>
                  <a:srgbClr val="000000"/>
                </a:solidFill>
                <a:latin typeface="+mn-ea"/>
                <a:ea typeface="+mn-ea"/>
              </a:endParaRPr>
            </a:p>
            <a:p>
              <a:pPr lvl="1" fontAlgn="auto" latinLnBrk="0">
                <a:lnSpc>
                  <a:spcPct val="200000"/>
                </a:lnSpc>
                <a:spcBef>
                  <a:spcPts val="0"/>
                </a:spcBef>
                <a:spcAft>
                  <a:spcPts val="0"/>
                </a:spcAft>
              </a:pPr>
              <a:r>
                <a:rPr kumimoji="0" lang="ko-KR" altLang="en-US" sz="1400" b="0" kern="0" dirty="0" err="1">
                  <a:solidFill>
                    <a:srgbClr val="000000"/>
                  </a:solidFill>
                  <a:latin typeface="+mn-ea"/>
                  <a:ea typeface="+mn-ea"/>
                </a:rPr>
                <a:t>표기명</a:t>
              </a:r>
              <a:r>
                <a:rPr kumimoji="0" lang="ko-KR" altLang="en-US" sz="1400" b="0" kern="0" dirty="0">
                  <a:solidFill>
                    <a:srgbClr val="000000"/>
                  </a:solidFill>
                  <a:latin typeface="+mn-ea"/>
                  <a:ea typeface="+mn-ea"/>
                </a:rPr>
                <a:t> </a:t>
              </a:r>
              <a:r>
                <a:rPr kumimoji="0" lang="en-US" altLang="ko-KR" sz="1400" b="0" kern="0" dirty="0">
                  <a:solidFill>
                    <a:srgbClr val="000000"/>
                  </a:solidFill>
                  <a:latin typeface="+mn-ea"/>
                  <a:ea typeface="+mn-ea"/>
                </a:rPr>
                <a:t>: data_1m_2y</a:t>
              </a:r>
            </a:p>
            <a:p>
              <a:pPr lvl="1" fontAlgn="auto" latinLnBrk="0">
                <a:lnSpc>
                  <a:spcPct val="200000"/>
                </a:lnSpc>
                <a:spcBef>
                  <a:spcPts val="0"/>
                </a:spcBef>
                <a:spcAft>
                  <a:spcPts val="0"/>
                </a:spcAft>
              </a:pPr>
              <a:endParaRPr kumimoji="0" lang="en-US" altLang="ko-KR" sz="1400" b="0" kern="0" dirty="0">
                <a:solidFill>
                  <a:srgbClr val="000000"/>
                </a:solidFill>
                <a:latin typeface="+mn-ea"/>
                <a:ea typeface="+mn-ea"/>
              </a:endParaRPr>
            </a:p>
            <a:p>
              <a:pPr marL="1588" lvl="1" indent="0" fontAlgn="auto" latinLnBrk="0">
                <a:lnSpc>
                  <a:spcPct val="200000"/>
                </a:lnSpc>
                <a:spcBef>
                  <a:spcPts val="0"/>
                </a:spcBef>
                <a:spcAft>
                  <a:spcPts val="0"/>
                </a:spcAft>
                <a:buNone/>
              </a:pPr>
              <a:endParaRPr kumimoji="0" lang="en-US" altLang="ko-KR" sz="1400" b="0" kern="0" dirty="0">
                <a:solidFill>
                  <a:srgbClr val="000000"/>
                </a:solidFill>
                <a:latin typeface="+mn-ea"/>
                <a:ea typeface="+mn-ea"/>
              </a:endParaRPr>
            </a:p>
            <a:p>
              <a:pPr lvl="1" fontAlgn="auto" latinLnBrk="0">
                <a:lnSpc>
                  <a:spcPct val="200000"/>
                </a:lnSpc>
                <a:spcBef>
                  <a:spcPts val="0"/>
                </a:spcBef>
                <a:spcAft>
                  <a:spcPts val="0"/>
                </a:spcAft>
              </a:pPr>
              <a:endParaRPr kumimoji="0" lang="en-US" altLang="ko-KR" sz="1400" b="0" i="0" u="none" strike="noStrike" kern="0" cap="none" spc="0" normalizeH="0" baseline="0" noProof="0" dirty="0">
                <a:ln>
                  <a:noFill/>
                </a:ln>
                <a:solidFill>
                  <a:srgbClr val="000000"/>
                </a:solidFill>
                <a:effectLst/>
                <a:uLnTx/>
                <a:uFillTx/>
                <a:latin typeface="+mn-ea"/>
                <a:ea typeface="+mn-ea"/>
              </a:endParaRPr>
            </a:p>
          </p:txBody>
        </p:sp>
      </p:grpSp>
      <p:grpSp>
        <p:nvGrpSpPr>
          <p:cNvPr id="23" name="Group 10">
            <a:extLst>
              <a:ext uri="{FF2B5EF4-FFF2-40B4-BE49-F238E27FC236}">
                <a16:creationId xmlns:a16="http://schemas.microsoft.com/office/drawing/2014/main" id="{36EE47D7-A33C-ECFA-7A57-F9311B5A5475}"/>
              </a:ext>
            </a:extLst>
          </p:cNvPr>
          <p:cNvGrpSpPr>
            <a:grpSpLocks/>
          </p:cNvGrpSpPr>
          <p:nvPr/>
        </p:nvGrpSpPr>
        <p:grpSpPr bwMode="auto">
          <a:xfrm>
            <a:off x="711199" y="1774064"/>
            <a:ext cx="4204147" cy="4237037"/>
            <a:chOff x="2655" y="907"/>
            <a:chExt cx="2245" cy="2669"/>
          </a:xfrm>
        </p:grpSpPr>
        <p:sp>
          <p:nvSpPr>
            <p:cNvPr id="24" name="Rectangle 11">
              <a:extLst>
                <a:ext uri="{FF2B5EF4-FFF2-40B4-BE49-F238E27FC236}">
                  <a16:creationId xmlns:a16="http://schemas.microsoft.com/office/drawing/2014/main" id="{08708545-9214-EDD6-72E4-1B05DF7660D4}"/>
                </a:ext>
              </a:extLst>
            </p:cNvPr>
            <p:cNvSpPr>
              <a:spLocks noChangeArrowheads="1"/>
            </p:cNvSpPr>
            <p:nvPr/>
          </p:nvSpPr>
          <p:spPr bwMode="auto">
            <a:xfrm>
              <a:off x="2655" y="907"/>
              <a:ext cx="2245" cy="2669"/>
            </a:xfrm>
            <a:prstGeom prst="rect">
              <a:avLst/>
            </a:prstGeom>
            <a:solidFill>
              <a:srgbClr val="FFFFFF"/>
            </a:solidFill>
            <a:ln w="9525">
              <a:solidFill>
                <a:srgbClr val="000000"/>
              </a:solidFill>
              <a:miter lim="800000"/>
              <a:headEnd/>
              <a:tailEnd/>
            </a:ln>
            <a:effectLst>
              <a:outerShdw dist="35921" dir="2700000" algn="ctr" rotWithShape="0">
                <a:srgbClr val="000000"/>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ko-KR" altLang="en-US" sz="1600" b="0" i="0" u="none" strike="noStrike" kern="0" cap="none" spc="0" normalizeH="0" baseline="0" noProof="0">
                <a:ln>
                  <a:noFill/>
                </a:ln>
                <a:solidFill>
                  <a:srgbClr val="000000"/>
                </a:solidFill>
                <a:effectLst/>
                <a:uLnTx/>
                <a:uFillTx/>
                <a:latin typeface="+mn-ea"/>
                <a:ea typeface="+mn-ea"/>
              </a:endParaRPr>
            </a:p>
          </p:txBody>
        </p:sp>
        <p:sp>
          <p:nvSpPr>
            <p:cNvPr id="25" name="Rectangle 12">
              <a:extLst>
                <a:ext uri="{FF2B5EF4-FFF2-40B4-BE49-F238E27FC236}">
                  <a16:creationId xmlns:a16="http://schemas.microsoft.com/office/drawing/2014/main" id="{32B794B7-0FFD-9646-A70B-5C9EAA17F8B7}"/>
                </a:ext>
              </a:extLst>
            </p:cNvPr>
            <p:cNvSpPr>
              <a:spLocks noChangeArrowheads="1"/>
            </p:cNvSpPr>
            <p:nvPr/>
          </p:nvSpPr>
          <p:spPr bwMode="auto">
            <a:xfrm>
              <a:off x="2655" y="907"/>
              <a:ext cx="2245" cy="365"/>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ko-KR" altLang="en-US" sz="1600" b="0" i="0" u="none" strike="noStrike" kern="0" cap="none" spc="0" normalizeH="0" baseline="0" noProof="0">
                <a:ln>
                  <a:noFill/>
                </a:ln>
                <a:solidFill>
                  <a:srgbClr val="000000"/>
                </a:solidFill>
                <a:effectLst/>
                <a:uLnTx/>
                <a:uFillTx/>
                <a:latin typeface="+mn-ea"/>
                <a:ea typeface="+mn-ea"/>
              </a:endParaRPr>
            </a:p>
          </p:txBody>
        </p:sp>
        <p:sp>
          <p:nvSpPr>
            <p:cNvPr id="26" name="Rectangle 13">
              <a:extLst>
                <a:ext uri="{FF2B5EF4-FFF2-40B4-BE49-F238E27FC236}">
                  <a16:creationId xmlns:a16="http://schemas.microsoft.com/office/drawing/2014/main" id="{2F2BCAB6-8158-9C08-FB01-654D82011A9B}"/>
                </a:ext>
              </a:extLst>
            </p:cNvPr>
            <p:cNvSpPr>
              <a:spLocks noChangeArrowheads="1"/>
            </p:cNvSpPr>
            <p:nvPr/>
          </p:nvSpPr>
          <p:spPr bwMode="auto">
            <a:xfrm>
              <a:off x="2745" y="1011"/>
              <a:ext cx="2085" cy="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defTabSz="895350">
                <a:buSzPct val="120000"/>
                <a:defRPr sz="1600">
                  <a:solidFill>
                    <a:schemeClr val="tx1"/>
                  </a:solidFill>
                  <a:latin typeface="Arial" panose="020B0604020202020204" pitchFamily="34" charset="0"/>
                  <a:ea typeface="-윤고딕130" pitchFamily="18" charset="-127"/>
                </a:defRPr>
              </a:lvl1pPr>
              <a:lvl2pPr marL="144463" indent="-142875" defTabSz="895350">
                <a:buSzPct val="120000"/>
                <a:buChar char="•"/>
                <a:defRPr sz="1600">
                  <a:solidFill>
                    <a:schemeClr val="tx1"/>
                  </a:solidFill>
                  <a:latin typeface="Arial" panose="020B0604020202020204" pitchFamily="34" charset="0"/>
                  <a:ea typeface="-윤고딕130" pitchFamily="18" charset="-127"/>
                </a:defRPr>
              </a:lvl2pPr>
              <a:lvl3pPr marL="295275" indent="-149225" defTabSz="895350">
                <a:buChar char="–"/>
                <a:defRPr sz="1600">
                  <a:solidFill>
                    <a:schemeClr val="tx1"/>
                  </a:solidFill>
                  <a:latin typeface="Arial" panose="020B0604020202020204" pitchFamily="34" charset="0"/>
                  <a:ea typeface="-윤고딕130" pitchFamily="18" charset="-127"/>
                </a:defRPr>
              </a:lvl3pPr>
              <a:lvl4pPr marL="431800" indent="-134938" defTabSz="895350">
                <a:buSzPct val="89000"/>
                <a:buChar char="•"/>
                <a:defRPr sz="1600">
                  <a:solidFill>
                    <a:schemeClr val="tx1"/>
                  </a:solidFill>
                  <a:latin typeface="Arial" panose="020B0604020202020204" pitchFamily="34" charset="0"/>
                  <a:ea typeface="-윤고딕130" pitchFamily="18" charset="-127"/>
                </a:defRPr>
              </a:lvl4pPr>
              <a:lvl5pPr marL="582613" indent="-149225" defTabSz="895350">
                <a:buSzPct val="75000"/>
                <a:buChar char="–"/>
                <a:defRPr sz="1600">
                  <a:solidFill>
                    <a:schemeClr val="tx1"/>
                  </a:solidFill>
                  <a:latin typeface="Arial" panose="020B0604020202020204" pitchFamily="34" charset="0"/>
                  <a:ea typeface="-윤고딕130" pitchFamily="18" charset="-127"/>
                </a:defRPr>
              </a:lvl5pPr>
              <a:lvl6pPr marL="1039813" indent="-149225" defTabSz="895350" fontAlgn="base">
                <a:spcBef>
                  <a:spcPct val="0"/>
                </a:spcBef>
                <a:spcAft>
                  <a:spcPct val="0"/>
                </a:spcAft>
                <a:buSzPct val="75000"/>
                <a:buChar char="–"/>
                <a:defRPr sz="1600">
                  <a:solidFill>
                    <a:schemeClr val="tx1"/>
                  </a:solidFill>
                  <a:latin typeface="Arial" panose="020B0604020202020204" pitchFamily="34" charset="0"/>
                  <a:ea typeface="-윤고딕130" pitchFamily="18" charset="-127"/>
                </a:defRPr>
              </a:lvl6pPr>
              <a:lvl7pPr marL="1497013" indent="-149225" defTabSz="895350" fontAlgn="base">
                <a:spcBef>
                  <a:spcPct val="0"/>
                </a:spcBef>
                <a:spcAft>
                  <a:spcPct val="0"/>
                </a:spcAft>
                <a:buSzPct val="75000"/>
                <a:buChar char="–"/>
                <a:defRPr sz="1600">
                  <a:solidFill>
                    <a:schemeClr val="tx1"/>
                  </a:solidFill>
                  <a:latin typeface="Arial" panose="020B0604020202020204" pitchFamily="34" charset="0"/>
                  <a:ea typeface="-윤고딕130" pitchFamily="18" charset="-127"/>
                </a:defRPr>
              </a:lvl7pPr>
              <a:lvl8pPr marL="1954213" indent="-149225" defTabSz="895350" fontAlgn="base">
                <a:spcBef>
                  <a:spcPct val="0"/>
                </a:spcBef>
                <a:spcAft>
                  <a:spcPct val="0"/>
                </a:spcAft>
                <a:buSzPct val="75000"/>
                <a:buChar char="–"/>
                <a:defRPr sz="1600">
                  <a:solidFill>
                    <a:schemeClr val="tx1"/>
                  </a:solidFill>
                  <a:latin typeface="Arial" panose="020B0604020202020204" pitchFamily="34" charset="0"/>
                  <a:ea typeface="-윤고딕130" pitchFamily="18" charset="-127"/>
                </a:defRPr>
              </a:lvl8pPr>
              <a:lvl9pPr marL="2411413" indent="-149225" defTabSz="895350" fontAlgn="base">
                <a:spcBef>
                  <a:spcPct val="0"/>
                </a:spcBef>
                <a:spcAft>
                  <a:spcPct val="0"/>
                </a:spcAft>
                <a:buSzPct val="75000"/>
                <a:buChar char="–"/>
                <a:defRPr sz="1600">
                  <a:solidFill>
                    <a:schemeClr val="tx1"/>
                  </a:solidFill>
                  <a:latin typeface="Arial" panose="020B0604020202020204" pitchFamily="34" charset="0"/>
                  <a:ea typeface="-윤고딕130" pitchFamily="18" charset="-127"/>
                </a:defRPr>
              </a:lvl9pPr>
            </a:lstStyle>
            <a:p>
              <a:pPr marL="0" marR="0" lvl="0" indent="0" defTabSz="895350" eaLnBrk="1" fontAlgn="auto" latinLnBrk="0" hangingPunct="1">
                <a:lnSpc>
                  <a:spcPct val="100000"/>
                </a:lnSpc>
                <a:spcBef>
                  <a:spcPts val="0"/>
                </a:spcBef>
                <a:spcAft>
                  <a:spcPts val="0"/>
                </a:spcAft>
                <a:buClrTx/>
                <a:buSzPct val="120000"/>
                <a:buFontTx/>
                <a:buNone/>
                <a:tabLst/>
                <a:defRPr/>
              </a:pPr>
              <a:r>
                <a:rPr kumimoji="0" lang="en-US" altLang="ko-KR" sz="1600" b="0" i="0" u="none" strike="noStrike" kern="0" cap="none" spc="0" normalizeH="0" baseline="0" noProof="0" dirty="0">
                  <a:ln>
                    <a:noFill/>
                  </a:ln>
                  <a:solidFill>
                    <a:srgbClr val="FFFFFF"/>
                  </a:solidFill>
                  <a:effectLst/>
                  <a:uLnTx/>
                  <a:uFillTx/>
                  <a:latin typeface="+mn-ea"/>
                  <a:ea typeface="+mn-ea"/>
                </a:rPr>
                <a:t>1</a:t>
              </a:r>
              <a:r>
                <a:rPr kumimoji="0" lang="ko-KR" altLang="en-US" sz="1600" b="0" i="0" u="none" strike="noStrike" kern="0" cap="none" spc="0" normalizeH="0" baseline="0" noProof="0" dirty="0">
                  <a:ln>
                    <a:noFill/>
                  </a:ln>
                  <a:solidFill>
                    <a:srgbClr val="FFFFFF"/>
                  </a:solidFill>
                  <a:effectLst/>
                  <a:uLnTx/>
                  <a:uFillTx/>
                  <a:latin typeface="+mn-ea"/>
                  <a:ea typeface="+mn-ea"/>
                </a:rPr>
                <a:t>초 간격</a:t>
              </a:r>
              <a:r>
                <a:rPr kumimoji="0" lang="en-US" altLang="ko-KR" sz="1600" b="0" i="0" u="none" strike="noStrike" kern="0" cap="none" spc="0" normalizeH="0" baseline="0" noProof="0" dirty="0">
                  <a:ln>
                    <a:noFill/>
                  </a:ln>
                  <a:solidFill>
                    <a:srgbClr val="FFFFFF"/>
                  </a:solidFill>
                  <a:effectLst/>
                  <a:uLnTx/>
                  <a:uFillTx/>
                  <a:latin typeface="+mn-ea"/>
                  <a:ea typeface="+mn-ea"/>
                </a:rPr>
                <a:t>, 7</a:t>
              </a:r>
              <a:r>
                <a:rPr kumimoji="0" lang="ko-KR" altLang="en-US" sz="1600" b="0" i="0" u="none" strike="noStrike" kern="0" cap="none" spc="0" normalizeH="0" baseline="0" noProof="0" dirty="0">
                  <a:ln>
                    <a:noFill/>
                  </a:ln>
                  <a:solidFill>
                    <a:srgbClr val="FFFFFF"/>
                  </a:solidFill>
                  <a:effectLst/>
                  <a:uLnTx/>
                  <a:uFillTx/>
                  <a:latin typeface="+mn-ea"/>
                  <a:ea typeface="+mn-ea"/>
                </a:rPr>
                <a:t>일치</a:t>
              </a:r>
              <a:r>
                <a:rPr kumimoji="0" lang="en-US" altLang="ko-KR" sz="1600" b="0" i="0" u="none" strike="noStrike" kern="0" cap="none" spc="0" normalizeH="0" baseline="0" noProof="0" dirty="0">
                  <a:ln>
                    <a:noFill/>
                  </a:ln>
                  <a:solidFill>
                    <a:srgbClr val="FFFFFF"/>
                  </a:solidFill>
                  <a:effectLst/>
                  <a:uLnTx/>
                  <a:uFillTx/>
                  <a:latin typeface="+mn-ea"/>
                  <a:ea typeface="+mn-ea"/>
                </a:rPr>
                <a:t> </a:t>
              </a:r>
            </a:p>
          </p:txBody>
        </p:sp>
        <p:sp>
          <p:nvSpPr>
            <p:cNvPr id="27" name="Rectangle 14">
              <a:extLst>
                <a:ext uri="{FF2B5EF4-FFF2-40B4-BE49-F238E27FC236}">
                  <a16:creationId xmlns:a16="http://schemas.microsoft.com/office/drawing/2014/main" id="{88942C4A-5A38-5796-E059-6B1F734457CF}"/>
                </a:ext>
              </a:extLst>
            </p:cNvPr>
            <p:cNvSpPr>
              <a:spLocks noChangeArrowheads="1"/>
            </p:cNvSpPr>
            <p:nvPr/>
          </p:nvSpPr>
          <p:spPr bwMode="auto">
            <a:xfrm>
              <a:off x="2745" y="1348"/>
              <a:ext cx="2085" cy="15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defTabSz="895350">
                <a:buSzPct val="120000"/>
                <a:defRPr sz="1600">
                  <a:solidFill>
                    <a:schemeClr val="tx1"/>
                  </a:solidFill>
                  <a:latin typeface="Arial" panose="020B0604020202020204" pitchFamily="34" charset="0"/>
                  <a:ea typeface="-윤고딕130" pitchFamily="18" charset="-127"/>
                </a:defRPr>
              </a:lvl1pPr>
              <a:lvl2pPr marL="144463" indent="-142875" defTabSz="895350">
                <a:buSzPct val="120000"/>
                <a:buChar char="•"/>
                <a:defRPr sz="1600">
                  <a:solidFill>
                    <a:schemeClr val="tx1"/>
                  </a:solidFill>
                  <a:latin typeface="Arial" panose="020B0604020202020204" pitchFamily="34" charset="0"/>
                  <a:ea typeface="-윤고딕130" pitchFamily="18" charset="-127"/>
                </a:defRPr>
              </a:lvl2pPr>
              <a:lvl3pPr marL="295275" indent="-149225" defTabSz="895350">
                <a:buChar char="–"/>
                <a:defRPr sz="1600">
                  <a:solidFill>
                    <a:schemeClr val="tx1"/>
                  </a:solidFill>
                  <a:latin typeface="Arial" panose="020B0604020202020204" pitchFamily="34" charset="0"/>
                  <a:ea typeface="-윤고딕130" pitchFamily="18" charset="-127"/>
                </a:defRPr>
              </a:lvl3pPr>
              <a:lvl4pPr marL="431800" indent="-134938" defTabSz="895350">
                <a:buSzPct val="89000"/>
                <a:buChar char="•"/>
                <a:defRPr sz="1600">
                  <a:solidFill>
                    <a:schemeClr val="tx1"/>
                  </a:solidFill>
                  <a:latin typeface="Arial" panose="020B0604020202020204" pitchFamily="34" charset="0"/>
                  <a:ea typeface="-윤고딕130" pitchFamily="18" charset="-127"/>
                </a:defRPr>
              </a:lvl4pPr>
              <a:lvl5pPr marL="582613" indent="-149225" defTabSz="895350">
                <a:buSzPct val="75000"/>
                <a:buChar char="–"/>
                <a:defRPr sz="1600">
                  <a:solidFill>
                    <a:schemeClr val="tx1"/>
                  </a:solidFill>
                  <a:latin typeface="Arial" panose="020B0604020202020204" pitchFamily="34" charset="0"/>
                  <a:ea typeface="-윤고딕130" pitchFamily="18" charset="-127"/>
                </a:defRPr>
              </a:lvl5pPr>
              <a:lvl6pPr marL="1039813" indent="-149225" defTabSz="895350" fontAlgn="base">
                <a:spcBef>
                  <a:spcPct val="0"/>
                </a:spcBef>
                <a:spcAft>
                  <a:spcPct val="0"/>
                </a:spcAft>
                <a:buSzPct val="75000"/>
                <a:buChar char="–"/>
                <a:defRPr sz="1600">
                  <a:solidFill>
                    <a:schemeClr val="tx1"/>
                  </a:solidFill>
                  <a:latin typeface="Arial" panose="020B0604020202020204" pitchFamily="34" charset="0"/>
                  <a:ea typeface="-윤고딕130" pitchFamily="18" charset="-127"/>
                </a:defRPr>
              </a:lvl6pPr>
              <a:lvl7pPr marL="1497013" indent="-149225" defTabSz="895350" fontAlgn="base">
                <a:spcBef>
                  <a:spcPct val="0"/>
                </a:spcBef>
                <a:spcAft>
                  <a:spcPct val="0"/>
                </a:spcAft>
                <a:buSzPct val="75000"/>
                <a:buChar char="–"/>
                <a:defRPr sz="1600">
                  <a:solidFill>
                    <a:schemeClr val="tx1"/>
                  </a:solidFill>
                  <a:latin typeface="Arial" panose="020B0604020202020204" pitchFamily="34" charset="0"/>
                  <a:ea typeface="-윤고딕130" pitchFamily="18" charset="-127"/>
                </a:defRPr>
              </a:lvl7pPr>
              <a:lvl8pPr marL="1954213" indent="-149225" defTabSz="895350" fontAlgn="base">
                <a:spcBef>
                  <a:spcPct val="0"/>
                </a:spcBef>
                <a:spcAft>
                  <a:spcPct val="0"/>
                </a:spcAft>
                <a:buSzPct val="75000"/>
                <a:buChar char="–"/>
                <a:defRPr sz="1600">
                  <a:solidFill>
                    <a:schemeClr val="tx1"/>
                  </a:solidFill>
                  <a:latin typeface="Arial" panose="020B0604020202020204" pitchFamily="34" charset="0"/>
                  <a:ea typeface="-윤고딕130" pitchFamily="18" charset="-127"/>
                </a:defRPr>
              </a:lvl8pPr>
              <a:lvl9pPr marL="2411413" indent="-149225" defTabSz="895350" fontAlgn="base">
                <a:spcBef>
                  <a:spcPct val="0"/>
                </a:spcBef>
                <a:spcAft>
                  <a:spcPct val="0"/>
                </a:spcAft>
                <a:buSzPct val="75000"/>
                <a:buChar char="–"/>
                <a:defRPr sz="1600">
                  <a:solidFill>
                    <a:schemeClr val="tx1"/>
                  </a:solidFill>
                  <a:latin typeface="Arial" panose="020B0604020202020204" pitchFamily="34" charset="0"/>
                  <a:ea typeface="-윤고딕130" pitchFamily="18" charset="-127"/>
                </a:defRPr>
              </a:lvl9pPr>
            </a:lstStyle>
            <a:p>
              <a:pPr lvl="1" fontAlgn="auto" latinLnBrk="0">
                <a:lnSpc>
                  <a:spcPct val="200000"/>
                </a:lnSpc>
                <a:spcBef>
                  <a:spcPts val="0"/>
                </a:spcBef>
                <a:spcAft>
                  <a:spcPts val="0"/>
                </a:spcAft>
              </a:pPr>
              <a:r>
                <a:rPr kumimoji="0" lang="ko-KR" altLang="en-US" sz="1400" b="0" kern="0" dirty="0">
                  <a:solidFill>
                    <a:srgbClr val="000000"/>
                  </a:solidFill>
                  <a:latin typeface="+mn-ea"/>
                  <a:ea typeface="+mn-ea"/>
                </a:rPr>
                <a:t>파일명</a:t>
              </a:r>
              <a:r>
                <a:rPr kumimoji="0" lang="en-US" altLang="ko-KR" sz="1400" b="0" kern="0" dirty="0">
                  <a:solidFill>
                    <a:srgbClr val="000000"/>
                  </a:solidFill>
                  <a:latin typeface="+mn-ea"/>
                  <a:ea typeface="+mn-ea"/>
                </a:rPr>
                <a:t>: 20250217-20250223_1</a:t>
              </a:r>
              <a:r>
                <a:rPr kumimoji="0" lang="ko-KR" altLang="en-US" sz="1400" b="0" kern="0" dirty="0" err="1">
                  <a:solidFill>
                    <a:srgbClr val="000000"/>
                  </a:solidFill>
                  <a:latin typeface="+mn-ea"/>
                  <a:ea typeface="+mn-ea"/>
                </a:rPr>
                <a:t>초단위</a:t>
              </a:r>
              <a:r>
                <a:rPr kumimoji="0" lang="en-US" altLang="ko-KR" sz="1400" b="0" kern="0" dirty="0">
                  <a:solidFill>
                    <a:srgbClr val="000000"/>
                  </a:solidFill>
                  <a:latin typeface="+mn-ea"/>
                  <a:ea typeface="+mn-ea"/>
                </a:rPr>
                <a:t>.</a:t>
              </a:r>
              <a:r>
                <a:rPr kumimoji="0" lang="en-US" altLang="ko-KR" sz="1400" b="0" kern="0" dirty="0" err="1">
                  <a:solidFill>
                    <a:srgbClr val="000000"/>
                  </a:solidFill>
                  <a:latin typeface="+mn-ea"/>
                  <a:ea typeface="+mn-ea"/>
                </a:rPr>
                <a:t>ecl</a:t>
              </a:r>
              <a:endParaRPr kumimoji="0" lang="en-US" altLang="ko-KR" sz="1400" b="0" kern="0" dirty="0">
                <a:solidFill>
                  <a:srgbClr val="000000"/>
                </a:solidFill>
                <a:latin typeface="+mn-ea"/>
                <a:ea typeface="+mn-ea"/>
              </a:endParaRPr>
            </a:p>
            <a:p>
              <a:pPr lvl="1" fontAlgn="auto" latinLnBrk="0">
                <a:lnSpc>
                  <a:spcPct val="200000"/>
                </a:lnSpc>
                <a:spcBef>
                  <a:spcPts val="0"/>
                </a:spcBef>
                <a:spcAft>
                  <a:spcPts val="0"/>
                </a:spcAft>
              </a:pPr>
              <a:r>
                <a:rPr kumimoji="0" lang="ko-KR" altLang="en-US" sz="1400" b="0" i="0" u="none" strike="noStrike" kern="0" cap="none" spc="0" normalizeH="0" baseline="0" noProof="0" dirty="0">
                  <a:ln>
                    <a:noFill/>
                  </a:ln>
                  <a:solidFill>
                    <a:srgbClr val="000000"/>
                  </a:solidFill>
                  <a:effectLst/>
                  <a:uLnTx/>
                  <a:uFillTx/>
                  <a:latin typeface="+mn-ea"/>
                  <a:ea typeface="+mn-ea"/>
                </a:rPr>
                <a:t>수집주기 </a:t>
              </a:r>
              <a:r>
                <a:rPr kumimoji="0" lang="en-US" altLang="ko-KR" sz="1400" b="0" i="0" u="none" strike="noStrike" kern="0" cap="none" spc="0" normalizeH="0" baseline="0" noProof="0" dirty="0">
                  <a:ln>
                    <a:noFill/>
                  </a:ln>
                  <a:solidFill>
                    <a:srgbClr val="000000"/>
                  </a:solidFill>
                  <a:effectLst/>
                  <a:uLnTx/>
                  <a:uFillTx/>
                  <a:latin typeface="+mn-ea"/>
                  <a:ea typeface="+mn-ea"/>
                </a:rPr>
                <a:t>: 1</a:t>
              </a:r>
              <a:r>
                <a:rPr kumimoji="0" lang="ko-KR" altLang="en-US" sz="1400" b="0" i="0" u="none" strike="noStrike" kern="0" cap="none" spc="0" normalizeH="0" baseline="0" noProof="0" dirty="0">
                  <a:ln>
                    <a:noFill/>
                  </a:ln>
                  <a:solidFill>
                    <a:srgbClr val="000000"/>
                  </a:solidFill>
                  <a:effectLst/>
                  <a:uLnTx/>
                  <a:uFillTx/>
                  <a:latin typeface="+mn-ea"/>
                  <a:ea typeface="+mn-ea"/>
                </a:rPr>
                <a:t>초</a:t>
              </a:r>
              <a:endParaRPr kumimoji="0" lang="en-US" altLang="ko-KR" sz="1400" b="0" i="0" u="none" strike="noStrike" kern="0" cap="none" spc="0" normalizeH="0" baseline="0" noProof="0" dirty="0">
                <a:ln>
                  <a:noFill/>
                </a:ln>
                <a:solidFill>
                  <a:srgbClr val="000000"/>
                </a:solidFill>
                <a:effectLst/>
                <a:uLnTx/>
                <a:uFillTx/>
                <a:latin typeface="+mn-ea"/>
                <a:ea typeface="+mn-ea"/>
              </a:endParaRPr>
            </a:p>
            <a:p>
              <a:pPr lvl="1" fontAlgn="auto" latinLnBrk="0">
                <a:lnSpc>
                  <a:spcPct val="200000"/>
                </a:lnSpc>
                <a:spcBef>
                  <a:spcPts val="0"/>
                </a:spcBef>
                <a:spcAft>
                  <a:spcPts val="0"/>
                </a:spcAft>
              </a:pPr>
              <a:r>
                <a:rPr kumimoji="0" lang="ko-KR" altLang="en-US" sz="1400" b="0" kern="0" dirty="0">
                  <a:solidFill>
                    <a:srgbClr val="000000"/>
                  </a:solidFill>
                  <a:latin typeface="+mn-ea"/>
                  <a:ea typeface="+mn-ea"/>
                </a:rPr>
                <a:t>수집기간 </a:t>
              </a:r>
              <a:r>
                <a:rPr kumimoji="0" lang="en-US" altLang="ko-KR" sz="1400" b="0" kern="0" dirty="0">
                  <a:solidFill>
                    <a:srgbClr val="000000"/>
                  </a:solidFill>
                  <a:latin typeface="+mn-ea"/>
                  <a:ea typeface="+mn-ea"/>
                </a:rPr>
                <a:t>: 2025. 2. 17 ~ 23 (</a:t>
              </a:r>
              <a:r>
                <a:rPr kumimoji="0" lang="ko-KR" altLang="en-US" sz="1400" b="0" kern="0" dirty="0">
                  <a:solidFill>
                    <a:srgbClr val="000000"/>
                  </a:solidFill>
                  <a:latin typeface="+mn-ea"/>
                  <a:ea typeface="+mn-ea"/>
                </a:rPr>
                <a:t>일주일</a:t>
              </a:r>
              <a:r>
                <a:rPr kumimoji="0" lang="en-US" altLang="ko-KR" sz="1400" b="0" kern="0" dirty="0">
                  <a:solidFill>
                    <a:srgbClr val="000000"/>
                  </a:solidFill>
                  <a:latin typeface="+mn-ea"/>
                  <a:ea typeface="+mn-ea"/>
                </a:rPr>
                <a:t>)</a:t>
              </a:r>
            </a:p>
            <a:p>
              <a:pPr lvl="1" fontAlgn="auto" latinLnBrk="0">
                <a:lnSpc>
                  <a:spcPct val="200000"/>
                </a:lnSpc>
                <a:spcBef>
                  <a:spcPts val="0"/>
                </a:spcBef>
                <a:spcAft>
                  <a:spcPts val="0"/>
                </a:spcAft>
              </a:pPr>
              <a:r>
                <a:rPr kumimoji="0" lang="ko-KR" altLang="en-US" sz="1400" b="0" i="0" u="none" strike="noStrike" kern="0" cap="none" spc="0" normalizeH="0" baseline="0" noProof="0" dirty="0">
                  <a:ln>
                    <a:noFill/>
                  </a:ln>
                  <a:solidFill>
                    <a:srgbClr val="000000"/>
                  </a:solidFill>
                  <a:effectLst/>
                  <a:uLnTx/>
                  <a:uFillTx/>
                  <a:latin typeface="+mn-ea"/>
                  <a:ea typeface="+mn-ea"/>
                </a:rPr>
                <a:t>컬럼 수 </a:t>
              </a:r>
              <a:r>
                <a:rPr kumimoji="0" lang="en-US" altLang="ko-KR" sz="1400" b="0" i="0" u="none" strike="noStrike" kern="0" cap="none" spc="0" normalizeH="0" baseline="0" noProof="0" dirty="0">
                  <a:ln>
                    <a:noFill/>
                  </a:ln>
                  <a:solidFill>
                    <a:srgbClr val="000000"/>
                  </a:solidFill>
                  <a:effectLst/>
                  <a:uLnTx/>
                  <a:uFillTx/>
                  <a:latin typeface="+mn-ea"/>
                  <a:ea typeface="+mn-ea"/>
                </a:rPr>
                <a:t>: 42</a:t>
              </a:r>
              <a:r>
                <a:rPr kumimoji="0" lang="ko-KR" altLang="en-US" sz="1400" b="0" i="0" u="none" strike="noStrike" kern="0" cap="none" spc="0" normalizeH="0" baseline="0" noProof="0" dirty="0">
                  <a:ln>
                    <a:noFill/>
                  </a:ln>
                  <a:solidFill>
                    <a:srgbClr val="000000"/>
                  </a:solidFill>
                  <a:effectLst/>
                  <a:uLnTx/>
                  <a:uFillTx/>
                  <a:latin typeface="+mn-ea"/>
                  <a:ea typeface="+mn-ea"/>
                </a:rPr>
                <a:t>개</a:t>
              </a:r>
              <a:endParaRPr kumimoji="0" lang="en-US" altLang="ko-KR" sz="1400" b="0" i="0" u="none" strike="noStrike" kern="0" cap="none" spc="0" normalizeH="0" baseline="0" noProof="0" dirty="0">
                <a:ln>
                  <a:noFill/>
                </a:ln>
                <a:solidFill>
                  <a:srgbClr val="000000"/>
                </a:solidFill>
                <a:effectLst/>
                <a:uLnTx/>
                <a:uFillTx/>
                <a:latin typeface="+mn-ea"/>
                <a:ea typeface="+mn-ea"/>
              </a:endParaRPr>
            </a:p>
            <a:p>
              <a:pPr lvl="1" fontAlgn="auto" latinLnBrk="0">
                <a:lnSpc>
                  <a:spcPct val="200000"/>
                </a:lnSpc>
                <a:spcBef>
                  <a:spcPts val="0"/>
                </a:spcBef>
                <a:spcAft>
                  <a:spcPts val="0"/>
                </a:spcAft>
              </a:pPr>
              <a:r>
                <a:rPr kumimoji="0" lang="ko-KR" altLang="en-US" sz="1400" b="0" kern="0" dirty="0" err="1">
                  <a:solidFill>
                    <a:srgbClr val="000000"/>
                  </a:solidFill>
                  <a:latin typeface="+mn-ea"/>
                  <a:ea typeface="+mn-ea"/>
                </a:rPr>
                <a:t>표기명</a:t>
              </a:r>
              <a:r>
                <a:rPr kumimoji="0" lang="ko-KR" altLang="en-US" sz="1400" b="0" kern="0" dirty="0">
                  <a:solidFill>
                    <a:srgbClr val="000000"/>
                  </a:solidFill>
                  <a:latin typeface="+mn-ea"/>
                  <a:ea typeface="+mn-ea"/>
                </a:rPr>
                <a:t> </a:t>
              </a:r>
              <a:r>
                <a:rPr kumimoji="0" lang="en-US" altLang="ko-KR" sz="1400" b="0" kern="0" dirty="0">
                  <a:solidFill>
                    <a:srgbClr val="000000"/>
                  </a:solidFill>
                  <a:latin typeface="+mn-ea"/>
                  <a:ea typeface="+mn-ea"/>
                </a:rPr>
                <a:t>: data_1s_7d</a:t>
              </a:r>
            </a:p>
            <a:p>
              <a:pPr lvl="1" fontAlgn="auto" latinLnBrk="0">
                <a:lnSpc>
                  <a:spcPct val="200000"/>
                </a:lnSpc>
                <a:spcBef>
                  <a:spcPts val="0"/>
                </a:spcBef>
                <a:spcAft>
                  <a:spcPts val="0"/>
                </a:spcAft>
              </a:pPr>
              <a:endParaRPr kumimoji="0" lang="en-US" altLang="ko-KR" sz="1400" b="0" i="0" u="none" strike="noStrike" kern="0" cap="none" spc="0" normalizeH="0" baseline="0" noProof="0" dirty="0">
                <a:ln>
                  <a:noFill/>
                </a:ln>
                <a:solidFill>
                  <a:srgbClr val="000000"/>
                </a:solidFill>
                <a:effectLst/>
                <a:uLnTx/>
                <a:uFillTx/>
                <a:latin typeface="+mn-ea"/>
                <a:ea typeface="+mn-ea"/>
              </a:endParaRPr>
            </a:p>
          </p:txBody>
        </p:sp>
      </p:grpSp>
    </p:spTree>
    <p:extLst>
      <p:ext uri="{BB962C8B-B14F-4D97-AF65-F5344CB8AC3E}">
        <p14:creationId xmlns:p14="http://schemas.microsoft.com/office/powerpoint/2010/main" val="6244599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36A95D-6B6E-63F7-9972-C9374BD9F124}"/>
            </a:ext>
          </a:extLst>
        </p:cNvPr>
        <p:cNvGrpSpPr/>
        <p:nvPr/>
      </p:nvGrpSpPr>
      <p:grpSpPr>
        <a:xfrm>
          <a:off x="0" y="0"/>
          <a:ext cx="0" cy="0"/>
          <a:chOff x="0" y="0"/>
          <a:chExt cx="0" cy="0"/>
        </a:xfrm>
      </p:grpSpPr>
      <p:sp>
        <p:nvSpPr>
          <p:cNvPr id="5" name="텍스트 개체 틀 4">
            <a:extLst>
              <a:ext uri="{FF2B5EF4-FFF2-40B4-BE49-F238E27FC236}">
                <a16:creationId xmlns:a16="http://schemas.microsoft.com/office/drawing/2014/main" id="{8B06EF47-75FD-363C-61E1-49098319D0AB}"/>
              </a:ext>
            </a:extLst>
          </p:cNvPr>
          <p:cNvSpPr>
            <a:spLocks noGrp="1"/>
          </p:cNvSpPr>
          <p:nvPr>
            <p:ph type="body" sz="quarter" idx="10"/>
          </p:nvPr>
        </p:nvSpPr>
        <p:spPr/>
        <p:txBody>
          <a:bodyPr/>
          <a:lstStyle/>
          <a:p>
            <a:pPr marL="0" indent="0">
              <a:buNone/>
            </a:pPr>
            <a:r>
              <a:rPr lang="ko-KR" altLang="en-US" dirty="0">
                <a:latin typeface="+mn-ea"/>
              </a:rPr>
              <a:t>컬럼 목록</a:t>
            </a:r>
          </a:p>
        </p:txBody>
      </p:sp>
      <p:sp>
        <p:nvSpPr>
          <p:cNvPr id="4" name="제목 3">
            <a:extLst>
              <a:ext uri="{FF2B5EF4-FFF2-40B4-BE49-F238E27FC236}">
                <a16:creationId xmlns:a16="http://schemas.microsoft.com/office/drawing/2014/main" id="{C254927E-6E8F-63BE-AAE0-63B7DF9EB5B0}"/>
              </a:ext>
            </a:extLst>
          </p:cNvPr>
          <p:cNvSpPr>
            <a:spLocks noGrp="1"/>
          </p:cNvSpPr>
          <p:nvPr>
            <p:ph type="title"/>
          </p:nvPr>
        </p:nvSpPr>
        <p:spPr>
          <a:xfrm>
            <a:off x="200472" y="76562"/>
            <a:ext cx="8543925" cy="400110"/>
          </a:xfrm>
        </p:spPr>
        <p:txBody>
          <a:bodyPr/>
          <a:lstStyle/>
          <a:p>
            <a:r>
              <a:rPr lang="en-US" altLang="ko-KR" dirty="0"/>
              <a:t>250818 </a:t>
            </a:r>
            <a:r>
              <a:rPr lang="ko-KR" altLang="en-US" dirty="0"/>
              <a:t>월 </a:t>
            </a:r>
            <a:r>
              <a:rPr lang="en-US" altLang="ko-KR" dirty="0"/>
              <a:t>| </a:t>
            </a:r>
            <a:r>
              <a:rPr lang="ko-KR" altLang="en-US" dirty="0"/>
              <a:t>원시 데이터 파악</a:t>
            </a:r>
            <a:endParaRPr lang="ko-KR" altLang="en-US" dirty="0">
              <a:latin typeface="+mn-ea"/>
              <a:ea typeface="+mn-ea"/>
            </a:endParaRPr>
          </a:p>
        </p:txBody>
      </p:sp>
      <p:sp>
        <p:nvSpPr>
          <p:cNvPr id="7" name="텍스트 개체 틀 6">
            <a:extLst>
              <a:ext uri="{FF2B5EF4-FFF2-40B4-BE49-F238E27FC236}">
                <a16:creationId xmlns:a16="http://schemas.microsoft.com/office/drawing/2014/main" id="{35B0D4DE-AFC3-ACCB-23C3-313C2B0CB7B1}"/>
              </a:ext>
            </a:extLst>
          </p:cNvPr>
          <p:cNvSpPr>
            <a:spLocks noGrp="1"/>
          </p:cNvSpPr>
          <p:nvPr>
            <p:ph type="body" sz="quarter" idx="12"/>
          </p:nvPr>
        </p:nvSpPr>
        <p:spPr/>
        <p:txBody>
          <a:bodyPr/>
          <a:lstStyle/>
          <a:p>
            <a:r>
              <a:rPr lang="ko-KR" altLang="en-US" dirty="0">
                <a:latin typeface="+mn-ea"/>
                <a:ea typeface="+mn-ea"/>
              </a:rPr>
              <a:t>서부발전</a:t>
            </a:r>
          </a:p>
        </p:txBody>
      </p:sp>
      <p:sp>
        <p:nvSpPr>
          <p:cNvPr id="3" name="텍스트 개체 틀 5">
            <a:extLst>
              <a:ext uri="{FF2B5EF4-FFF2-40B4-BE49-F238E27FC236}">
                <a16:creationId xmlns:a16="http://schemas.microsoft.com/office/drawing/2014/main" id="{97E9D39E-03C5-0510-E60E-D5B304322B20}"/>
              </a:ext>
            </a:extLst>
          </p:cNvPr>
          <p:cNvSpPr txBox="1">
            <a:spLocks/>
          </p:cNvSpPr>
          <p:nvPr/>
        </p:nvSpPr>
        <p:spPr>
          <a:xfrm>
            <a:off x="200470" y="973705"/>
            <a:ext cx="9432480" cy="707049"/>
          </a:xfrm>
          <a:prstGeom prst="rect">
            <a:avLst/>
          </a:prstGeom>
        </p:spPr>
        <p:txBody>
          <a:bodyPr lIns="72000" tIns="36000"/>
          <a:lstStyle>
            <a:lvl1pPr marL="0" indent="0" algn="l" rtl="0" eaLnBrk="0" fontAlgn="base" latinLnBrk="0" hangingPunct="0">
              <a:lnSpc>
                <a:spcPct val="100000"/>
              </a:lnSpc>
              <a:spcBef>
                <a:spcPts val="0"/>
              </a:spcBef>
              <a:spcAft>
                <a:spcPct val="0"/>
              </a:spcAft>
              <a:buFont typeface="Arial" charset="0"/>
              <a:buNone/>
              <a:defRPr sz="1400" kern="1200">
                <a:solidFill>
                  <a:schemeClr val="tx1"/>
                </a:solidFill>
                <a:latin typeface="+mn-lt"/>
                <a:ea typeface="+mn-ea"/>
                <a:cs typeface="+mn-cs"/>
              </a:defRPr>
            </a:lvl1pPr>
            <a:lvl2pPr marL="742950" indent="-285750" algn="l" rtl="0" eaLnBrk="0" fontAlgn="base" latinLnBrk="1"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latinLnBrk="1"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latinLnBrk="1"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latinLnBrk="1"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kumimoji="0" lang="ko-KR" altLang="en-US" b="0" dirty="0">
                <a:latin typeface="+mn-ea"/>
              </a:rPr>
              <a:t>주요 인자 </a:t>
            </a:r>
            <a:r>
              <a:rPr kumimoji="0" lang="en-US" altLang="ko-KR" b="0" dirty="0">
                <a:latin typeface="+mn-ea"/>
              </a:rPr>
              <a:t>: </a:t>
            </a:r>
            <a:r>
              <a:rPr kumimoji="0" lang="ko-KR" altLang="en-US" b="0" dirty="0">
                <a:latin typeface="+mn-ea"/>
              </a:rPr>
              <a:t>연료 유량</a:t>
            </a:r>
            <a:r>
              <a:rPr kumimoji="0" lang="en-US" altLang="ko-KR" b="0" dirty="0">
                <a:latin typeface="+mn-ea"/>
              </a:rPr>
              <a:t>, </a:t>
            </a:r>
            <a:r>
              <a:rPr kumimoji="0" lang="ko-KR" altLang="en-US" b="0" dirty="0">
                <a:latin typeface="+mn-ea"/>
              </a:rPr>
              <a:t>발전기 출력</a:t>
            </a:r>
            <a:r>
              <a:rPr kumimoji="0" lang="en-US" altLang="ko-KR" b="0" dirty="0">
                <a:latin typeface="+mn-ea"/>
              </a:rPr>
              <a:t>, </a:t>
            </a:r>
            <a:r>
              <a:rPr kumimoji="0" lang="ko-KR" altLang="en-US" b="0" dirty="0">
                <a:latin typeface="+mn-ea"/>
              </a:rPr>
              <a:t>대기온도 등</a:t>
            </a:r>
          </a:p>
          <a:p>
            <a:r>
              <a:rPr kumimoji="0" lang="ko-KR" altLang="en-US" b="0" dirty="0">
                <a:latin typeface="+mn-ea"/>
              </a:rPr>
              <a:t>목표 변수 </a:t>
            </a:r>
            <a:r>
              <a:rPr kumimoji="0" lang="en-US" altLang="ko-KR" b="0" dirty="0">
                <a:latin typeface="+mn-ea"/>
              </a:rPr>
              <a:t>: Nox </a:t>
            </a:r>
            <a:r>
              <a:rPr kumimoji="0" lang="ko-KR" altLang="en-US" b="0" dirty="0">
                <a:latin typeface="+mn-ea"/>
              </a:rPr>
              <a:t>농도 </a:t>
            </a:r>
            <a:r>
              <a:rPr kumimoji="0" lang="en-US" altLang="ko-KR" b="0" dirty="0">
                <a:latin typeface="+mn-ea"/>
              </a:rPr>
              <a:t>(</a:t>
            </a:r>
            <a:r>
              <a:rPr kumimoji="0" lang="ko-KR" altLang="en-US" b="0" dirty="0">
                <a:latin typeface="+mn-ea"/>
              </a:rPr>
              <a:t>낮게</a:t>
            </a:r>
            <a:r>
              <a:rPr kumimoji="0" lang="en-US" altLang="ko-KR" b="0" dirty="0">
                <a:latin typeface="+mn-ea"/>
              </a:rPr>
              <a:t>), NPR </a:t>
            </a:r>
            <a:r>
              <a:rPr kumimoji="0" lang="ko-KR" altLang="en-US" b="0" dirty="0">
                <a:latin typeface="+mn-ea"/>
              </a:rPr>
              <a:t>수치 </a:t>
            </a:r>
            <a:r>
              <a:rPr kumimoji="0" lang="en-US" altLang="ko-KR" b="0" dirty="0">
                <a:latin typeface="+mn-ea"/>
              </a:rPr>
              <a:t>(</a:t>
            </a:r>
            <a:r>
              <a:rPr kumimoji="0" lang="ko-KR" altLang="en-US" b="0" dirty="0">
                <a:latin typeface="+mn-ea"/>
              </a:rPr>
              <a:t>일정 수준 유지</a:t>
            </a:r>
            <a:r>
              <a:rPr kumimoji="0" lang="en-US" altLang="ko-KR" b="0" dirty="0">
                <a:latin typeface="+mn-ea"/>
              </a:rPr>
              <a:t>)</a:t>
            </a:r>
          </a:p>
          <a:p>
            <a:r>
              <a:rPr kumimoji="0" lang="ko-KR" altLang="en-US" b="0" dirty="0">
                <a:latin typeface="+mn-ea"/>
              </a:rPr>
              <a:t>제어 변수 </a:t>
            </a:r>
            <a:r>
              <a:rPr kumimoji="0" lang="en-US" altLang="ko-KR" b="0" dirty="0">
                <a:latin typeface="+mn-ea"/>
              </a:rPr>
              <a:t>: DGAN </a:t>
            </a:r>
            <a:r>
              <a:rPr kumimoji="0" lang="ko-KR" altLang="en-US" b="0" dirty="0">
                <a:latin typeface="+mn-ea"/>
              </a:rPr>
              <a:t>유량</a:t>
            </a:r>
          </a:p>
        </p:txBody>
      </p:sp>
      <p:sp>
        <p:nvSpPr>
          <p:cNvPr id="13" name="Oval 2">
            <a:extLst>
              <a:ext uri="{FF2B5EF4-FFF2-40B4-BE49-F238E27FC236}">
                <a16:creationId xmlns:a16="http://schemas.microsoft.com/office/drawing/2014/main" id="{F9BA86A1-80F8-30C2-597B-3B713F4A7788}"/>
              </a:ext>
            </a:extLst>
          </p:cNvPr>
          <p:cNvSpPr>
            <a:spLocks noChangeArrowheads="1"/>
          </p:cNvSpPr>
          <p:nvPr/>
        </p:nvSpPr>
        <p:spPr bwMode="blackWhite">
          <a:xfrm>
            <a:off x="4301801" y="1969374"/>
            <a:ext cx="3187700" cy="3074987"/>
          </a:xfrm>
          <a:prstGeom prst="ellipse">
            <a:avLst/>
          </a:prstGeom>
          <a:noFill/>
          <a:ln w="12700">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0" fontAlgn="auto" latinLnBrk="0" hangingPunct="0">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endParaRPr>
          </a:p>
        </p:txBody>
      </p:sp>
      <p:sp>
        <p:nvSpPr>
          <p:cNvPr id="14" name="Oval 3">
            <a:extLst>
              <a:ext uri="{FF2B5EF4-FFF2-40B4-BE49-F238E27FC236}">
                <a16:creationId xmlns:a16="http://schemas.microsoft.com/office/drawing/2014/main" id="{8EAB9083-7C2B-8EC2-0100-AA9C9D6C4EE7}"/>
              </a:ext>
            </a:extLst>
          </p:cNvPr>
          <p:cNvSpPr>
            <a:spLocks noChangeArrowheads="1"/>
          </p:cNvSpPr>
          <p:nvPr/>
        </p:nvSpPr>
        <p:spPr bwMode="blackWhite">
          <a:xfrm>
            <a:off x="1741164" y="1969374"/>
            <a:ext cx="3187700" cy="3074987"/>
          </a:xfrm>
          <a:prstGeom prst="ellipse">
            <a:avLst/>
          </a:prstGeom>
          <a:noFill/>
          <a:ln w="12700">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0" fontAlgn="auto" latinLnBrk="0" hangingPunct="0">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endParaRPr>
          </a:p>
        </p:txBody>
      </p:sp>
      <p:sp>
        <p:nvSpPr>
          <p:cNvPr id="15" name="Oval 4">
            <a:extLst>
              <a:ext uri="{FF2B5EF4-FFF2-40B4-BE49-F238E27FC236}">
                <a16:creationId xmlns:a16="http://schemas.microsoft.com/office/drawing/2014/main" id="{FD85556D-6393-8B88-7C2D-EAFA780BF57F}"/>
              </a:ext>
            </a:extLst>
          </p:cNvPr>
          <p:cNvSpPr>
            <a:spLocks noChangeArrowheads="1"/>
          </p:cNvSpPr>
          <p:nvPr/>
        </p:nvSpPr>
        <p:spPr bwMode="blackWhite">
          <a:xfrm>
            <a:off x="4301801" y="1969374"/>
            <a:ext cx="3187700" cy="3074987"/>
          </a:xfrm>
          <a:prstGeom prst="ellipse">
            <a:avLst/>
          </a:prstGeom>
          <a:solidFill>
            <a:srgbClr val="FFFFFF"/>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0" fontAlgn="auto" latinLnBrk="0" hangingPunct="0">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endParaRPr>
          </a:p>
        </p:txBody>
      </p:sp>
      <p:sp>
        <p:nvSpPr>
          <p:cNvPr id="16" name="Oval 5">
            <a:extLst>
              <a:ext uri="{FF2B5EF4-FFF2-40B4-BE49-F238E27FC236}">
                <a16:creationId xmlns:a16="http://schemas.microsoft.com/office/drawing/2014/main" id="{E148EBF8-4E1B-13DD-E592-73A01CB95BD2}"/>
              </a:ext>
            </a:extLst>
          </p:cNvPr>
          <p:cNvSpPr>
            <a:spLocks noChangeArrowheads="1"/>
          </p:cNvSpPr>
          <p:nvPr/>
        </p:nvSpPr>
        <p:spPr bwMode="blackWhite">
          <a:xfrm>
            <a:off x="1741164" y="1969374"/>
            <a:ext cx="3187700" cy="3074987"/>
          </a:xfrm>
          <a:prstGeom prst="ellipse">
            <a:avLst/>
          </a:prstGeom>
          <a:solidFill>
            <a:srgbClr val="FFFFFF"/>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0" fontAlgn="auto" latinLnBrk="0" hangingPunct="0">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endParaRPr>
          </a:p>
        </p:txBody>
      </p:sp>
      <p:sp>
        <p:nvSpPr>
          <p:cNvPr id="17" name="Rectangle 6">
            <a:extLst>
              <a:ext uri="{FF2B5EF4-FFF2-40B4-BE49-F238E27FC236}">
                <a16:creationId xmlns:a16="http://schemas.microsoft.com/office/drawing/2014/main" id="{DA87ED9F-2AE4-B430-D3C3-3E7EA76AE066}"/>
              </a:ext>
            </a:extLst>
          </p:cNvPr>
          <p:cNvSpPr>
            <a:spLocks noChangeArrowheads="1"/>
          </p:cNvSpPr>
          <p:nvPr/>
        </p:nvSpPr>
        <p:spPr bwMode="blackWhite">
          <a:xfrm>
            <a:off x="1841176" y="2795627"/>
            <a:ext cx="2389188" cy="15097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defTabSz="787400">
              <a:buSzPct val="120000"/>
              <a:defRPr sz="1600">
                <a:solidFill>
                  <a:schemeClr val="tx1"/>
                </a:solidFill>
                <a:latin typeface="Arial" panose="020B0604020202020204" pitchFamily="34" charset="0"/>
                <a:ea typeface="-윤고딕130" pitchFamily="18" charset="-127"/>
              </a:defRPr>
            </a:lvl1pPr>
            <a:lvl2pPr marL="133350" indent="-131763" defTabSz="787400">
              <a:buSzPct val="120000"/>
              <a:buChar char="•"/>
              <a:defRPr sz="1600">
                <a:solidFill>
                  <a:schemeClr val="tx1"/>
                </a:solidFill>
                <a:latin typeface="Arial" panose="020B0604020202020204" pitchFamily="34" charset="0"/>
                <a:ea typeface="-윤고딕130" pitchFamily="18" charset="-127"/>
              </a:defRPr>
            </a:lvl2pPr>
            <a:lvl3pPr marL="301625" indent="-150813" defTabSz="787400">
              <a:buChar char="–"/>
              <a:defRPr sz="1600">
                <a:solidFill>
                  <a:schemeClr val="tx1"/>
                </a:solidFill>
                <a:latin typeface="Arial" panose="020B0604020202020204" pitchFamily="34" charset="0"/>
                <a:ea typeface="-윤고딕130" pitchFamily="18" charset="-127"/>
              </a:defRPr>
            </a:lvl3pPr>
            <a:lvl4pPr marL="439738" indent="-136525" defTabSz="787400">
              <a:buSzPct val="89000"/>
              <a:buChar char="•"/>
              <a:defRPr sz="1600">
                <a:solidFill>
                  <a:schemeClr val="tx1"/>
                </a:solidFill>
                <a:latin typeface="Arial" panose="020B0604020202020204" pitchFamily="34" charset="0"/>
                <a:ea typeface="-윤고딕130" pitchFamily="18" charset="-127"/>
              </a:defRPr>
            </a:lvl4pPr>
            <a:lvl5pPr marL="603250" indent="-142875" defTabSz="787400">
              <a:buSzPct val="75000"/>
              <a:buChar char="–"/>
              <a:defRPr sz="1600">
                <a:solidFill>
                  <a:schemeClr val="tx1"/>
                </a:solidFill>
                <a:latin typeface="Arial" panose="020B0604020202020204" pitchFamily="34" charset="0"/>
                <a:ea typeface="-윤고딕130" pitchFamily="18" charset="-127"/>
              </a:defRPr>
            </a:lvl5pPr>
            <a:lvl6pPr marL="1060450" indent="-142875" defTabSz="787400" fontAlgn="base">
              <a:spcBef>
                <a:spcPct val="0"/>
              </a:spcBef>
              <a:spcAft>
                <a:spcPct val="0"/>
              </a:spcAft>
              <a:buSzPct val="75000"/>
              <a:buChar char="–"/>
              <a:defRPr sz="1600">
                <a:solidFill>
                  <a:schemeClr val="tx1"/>
                </a:solidFill>
                <a:latin typeface="Arial" panose="020B0604020202020204" pitchFamily="34" charset="0"/>
                <a:ea typeface="-윤고딕130" pitchFamily="18" charset="-127"/>
              </a:defRPr>
            </a:lvl6pPr>
            <a:lvl7pPr marL="1517650" indent="-142875" defTabSz="787400" fontAlgn="base">
              <a:spcBef>
                <a:spcPct val="0"/>
              </a:spcBef>
              <a:spcAft>
                <a:spcPct val="0"/>
              </a:spcAft>
              <a:buSzPct val="75000"/>
              <a:buChar char="–"/>
              <a:defRPr sz="1600">
                <a:solidFill>
                  <a:schemeClr val="tx1"/>
                </a:solidFill>
                <a:latin typeface="Arial" panose="020B0604020202020204" pitchFamily="34" charset="0"/>
                <a:ea typeface="-윤고딕130" pitchFamily="18" charset="-127"/>
              </a:defRPr>
            </a:lvl7pPr>
            <a:lvl8pPr marL="1974850" indent="-142875" defTabSz="787400" fontAlgn="base">
              <a:spcBef>
                <a:spcPct val="0"/>
              </a:spcBef>
              <a:spcAft>
                <a:spcPct val="0"/>
              </a:spcAft>
              <a:buSzPct val="75000"/>
              <a:buChar char="–"/>
              <a:defRPr sz="1600">
                <a:solidFill>
                  <a:schemeClr val="tx1"/>
                </a:solidFill>
                <a:latin typeface="Arial" panose="020B0604020202020204" pitchFamily="34" charset="0"/>
                <a:ea typeface="-윤고딕130" pitchFamily="18" charset="-127"/>
              </a:defRPr>
            </a:lvl8pPr>
            <a:lvl9pPr marL="2432050" indent="-142875" defTabSz="787400" fontAlgn="base">
              <a:spcBef>
                <a:spcPct val="0"/>
              </a:spcBef>
              <a:spcAft>
                <a:spcPct val="0"/>
              </a:spcAft>
              <a:buSzPct val="75000"/>
              <a:buChar char="–"/>
              <a:defRPr sz="1600">
                <a:solidFill>
                  <a:schemeClr val="tx1"/>
                </a:solidFill>
                <a:latin typeface="Arial" panose="020B0604020202020204" pitchFamily="34" charset="0"/>
                <a:ea typeface="-윤고딕130" pitchFamily="18" charset="-127"/>
              </a:defRPr>
            </a:lvl9pPr>
          </a:lstStyle>
          <a:p>
            <a:pPr marL="0" marR="0" lvl="0" indent="0" algn="ctr" defTabSz="787400" eaLnBrk="1" fontAlgn="auto" latinLnBrk="0" hangingPunct="1">
              <a:lnSpc>
                <a:spcPct val="200000"/>
              </a:lnSpc>
              <a:spcBef>
                <a:spcPts val="0"/>
              </a:spcBef>
              <a:spcAft>
                <a:spcPts val="0"/>
              </a:spcAft>
              <a:buClrTx/>
              <a:buSzPct val="120000"/>
              <a:buFontTx/>
              <a:buNone/>
              <a:tabLst/>
              <a:defRPr/>
            </a:pPr>
            <a:r>
              <a:rPr kumimoji="0" lang="en-US" altLang="zh-CN" b="0" kern="0" dirty="0">
                <a:solidFill>
                  <a:srgbClr val="000000"/>
                </a:solidFill>
              </a:rPr>
              <a:t>7</a:t>
            </a:r>
            <a:r>
              <a:rPr kumimoji="0" lang="ko-KR" altLang="en-US" b="0" kern="0" dirty="0">
                <a:solidFill>
                  <a:srgbClr val="000000"/>
                </a:solidFill>
              </a:rPr>
              <a:t>일치 데이터</a:t>
            </a:r>
            <a:endParaRPr kumimoji="0" lang="en-US" altLang="zh-CN" b="0" kern="0" dirty="0">
              <a:solidFill>
                <a:srgbClr val="000000"/>
              </a:solidFill>
            </a:endParaRPr>
          </a:p>
          <a:p>
            <a:pPr marL="0" marR="0" lvl="0" indent="0" algn="ctr" defTabSz="787400" eaLnBrk="1" fontAlgn="auto" latinLnBrk="0" hangingPunct="1">
              <a:lnSpc>
                <a:spcPct val="200000"/>
              </a:lnSpc>
              <a:spcBef>
                <a:spcPts val="0"/>
              </a:spcBef>
              <a:spcAft>
                <a:spcPts val="0"/>
              </a:spcAft>
              <a:buClrTx/>
              <a:buSzPct val="120000"/>
              <a:buFontTx/>
              <a:buNone/>
              <a:tabLst/>
              <a:defRPr/>
            </a:pPr>
            <a:r>
              <a:rPr kumimoji="0" lang="en-US" altLang="zh-CN" b="0" kern="0" dirty="0">
                <a:solidFill>
                  <a:srgbClr val="000000"/>
                </a:solidFill>
              </a:rPr>
              <a:t>data_1s_7d</a:t>
            </a:r>
            <a:endParaRPr kumimoji="0" lang="en-US" altLang="zh-CN" sz="1600" b="0" i="0" u="none" strike="noStrike" kern="0" cap="none" spc="0" normalizeH="0" baseline="0" noProof="0" dirty="0">
              <a:ln>
                <a:noFill/>
              </a:ln>
              <a:solidFill>
                <a:srgbClr val="000000"/>
              </a:solidFill>
              <a:effectLst/>
              <a:uLnTx/>
              <a:uFillTx/>
              <a:latin typeface="Arial" panose="020B0604020202020204" pitchFamily="34" charset="0"/>
              <a:ea typeface="-윤고딕130" pitchFamily="18" charset="-127"/>
            </a:endParaRPr>
          </a:p>
        </p:txBody>
      </p:sp>
      <p:sp>
        <p:nvSpPr>
          <p:cNvPr id="28" name="Rectangle 7">
            <a:extLst>
              <a:ext uri="{FF2B5EF4-FFF2-40B4-BE49-F238E27FC236}">
                <a16:creationId xmlns:a16="http://schemas.microsoft.com/office/drawing/2014/main" id="{66B5E484-B9B9-E766-5048-2B145F360643}"/>
              </a:ext>
            </a:extLst>
          </p:cNvPr>
          <p:cNvSpPr>
            <a:spLocks noChangeArrowheads="1"/>
          </p:cNvSpPr>
          <p:nvPr/>
        </p:nvSpPr>
        <p:spPr bwMode="blackWhite">
          <a:xfrm>
            <a:off x="4987601" y="2795627"/>
            <a:ext cx="2390775" cy="15097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defTabSz="787400">
              <a:buSzPct val="120000"/>
              <a:defRPr sz="1600">
                <a:solidFill>
                  <a:schemeClr val="tx1"/>
                </a:solidFill>
                <a:latin typeface="Arial" panose="020B0604020202020204" pitchFamily="34" charset="0"/>
                <a:ea typeface="-윤고딕130" pitchFamily="18" charset="-127"/>
              </a:defRPr>
            </a:lvl1pPr>
            <a:lvl2pPr marL="133350" indent="-131763" defTabSz="787400">
              <a:buSzPct val="120000"/>
              <a:buChar char="•"/>
              <a:defRPr sz="1600">
                <a:solidFill>
                  <a:schemeClr val="tx1"/>
                </a:solidFill>
                <a:latin typeface="Arial" panose="020B0604020202020204" pitchFamily="34" charset="0"/>
                <a:ea typeface="-윤고딕130" pitchFamily="18" charset="-127"/>
              </a:defRPr>
            </a:lvl2pPr>
            <a:lvl3pPr marL="301625" indent="-150813" defTabSz="787400">
              <a:buChar char="–"/>
              <a:defRPr sz="1600">
                <a:solidFill>
                  <a:schemeClr val="tx1"/>
                </a:solidFill>
                <a:latin typeface="Arial" panose="020B0604020202020204" pitchFamily="34" charset="0"/>
                <a:ea typeface="-윤고딕130" pitchFamily="18" charset="-127"/>
              </a:defRPr>
            </a:lvl3pPr>
            <a:lvl4pPr marL="439738" indent="-136525" defTabSz="787400">
              <a:buSzPct val="89000"/>
              <a:buChar char="•"/>
              <a:defRPr sz="1600">
                <a:solidFill>
                  <a:schemeClr val="tx1"/>
                </a:solidFill>
                <a:latin typeface="Arial" panose="020B0604020202020204" pitchFamily="34" charset="0"/>
                <a:ea typeface="-윤고딕130" pitchFamily="18" charset="-127"/>
              </a:defRPr>
            </a:lvl4pPr>
            <a:lvl5pPr marL="603250" indent="-142875" defTabSz="787400">
              <a:buSzPct val="75000"/>
              <a:buChar char="–"/>
              <a:defRPr sz="1600">
                <a:solidFill>
                  <a:schemeClr val="tx1"/>
                </a:solidFill>
                <a:latin typeface="Arial" panose="020B0604020202020204" pitchFamily="34" charset="0"/>
                <a:ea typeface="-윤고딕130" pitchFamily="18" charset="-127"/>
              </a:defRPr>
            </a:lvl5pPr>
            <a:lvl6pPr marL="1060450" indent="-142875" defTabSz="787400" fontAlgn="base">
              <a:spcBef>
                <a:spcPct val="0"/>
              </a:spcBef>
              <a:spcAft>
                <a:spcPct val="0"/>
              </a:spcAft>
              <a:buSzPct val="75000"/>
              <a:buChar char="–"/>
              <a:defRPr sz="1600">
                <a:solidFill>
                  <a:schemeClr val="tx1"/>
                </a:solidFill>
                <a:latin typeface="Arial" panose="020B0604020202020204" pitchFamily="34" charset="0"/>
                <a:ea typeface="-윤고딕130" pitchFamily="18" charset="-127"/>
              </a:defRPr>
            </a:lvl6pPr>
            <a:lvl7pPr marL="1517650" indent="-142875" defTabSz="787400" fontAlgn="base">
              <a:spcBef>
                <a:spcPct val="0"/>
              </a:spcBef>
              <a:spcAft>
                <a:spcPct val="0"/>
              </a:spcAft>
              <a:buSzPct val="75000"/>
              <a:buChar char="–"/>
              <a:defRPr sz="1600">
                <a:solidFill>
                  <a:schemeClr val="tx1"/>
                </a:solidFill>
                <a:latin typeface="Arial" panose="020B0604020202020204" pitchFamily="34" charset="0"/>
                <a:ea typeface="-윤고딕130" pitchFamily="18" charset="-127"/>
              </a:defRPr>
            </a:lvl7pPr>
            <a:lvl8pPr marL="1974850" indent="-142875" defTabSz="787400" fontAlgn="base">
              <a:spcBef>
                <a:spcPct val="0"/>
              </a:spcBef>
              <a:spcAft>
                <a:spcPct val="0"/>
              </a:spcAft>
              <a:buSzPct val="75000"/>
              <a:buChar char="–"/>
              <a:defRPr sz="1600">
                <a:solidFill>
                  <a:schemeClr val="tx1"/>
                </a:solidFill>
                <a:latin typeface="Arial" panose="020B0604020202020204" pitchFamily="34" charset="0"/>
                <a:ea typeface="-윤고딕130" pitchFamily="18" charset="-127"/>
              </a:defRPr>
            </a:lvl8pPr>
            <a:lvl9pPr marL="2432050" indent="-142875" defTabSz="787400" fontAlgn="base">
              <a:spcBef>
                <a:spcPct val="0"/>
              </a:spcBef>
              <a:spcAft>
                <a:spcPct val="0"/>
              </a:spcAft>
              <a:buSzPct val="75000"/>
              <a:buChar char="–"/>
              <a:defRPr sz="1600">
                <a:solidFill>
                  <a:schemeClr val="tx1"/>
                </a:solidFill>
                <a:latin typeface="Arial" panose="020B0604020202020204" pitchFamily="34" charset="0"/>
                <a:ea typeface="-윤고딕130" pitchFamily="18" charset="-127"/>
              </a:defRPr>
            </a:lvl9pPr>
          </a:lstStyle>
          <a:p>
            <a:pPr marL="0" marR="0" lvl="0" indent="0" algn="ctr" defTabSz="787400" eaLnBrk="1" fontAlgn="auto" latinLnBrk="0" hangingPunct="1">
              <a:lnSpc>
                <a:spcPct val="200000"/>
              </a:lnSpc>
              <a:spcBef>
                <a:spcPts val="0"/>
              </a:spcBef>
              <a:spcAft>
                <a:spcPts val="0"/>
              </a:spcAft>
              <a:buClrTx/>
              <a:buSzPct val="120000"/>
              <a:buFontTx/>
              <a:buNone/>
              <a:tabLst/>
              <a:defRPr/>
            </a:pPr>
            <a:r>
              <a:rPr kumimoji="0" lang="en-US" altLang="zh-CN" b="0" kern="0" dirty="0">
                <a:solidFill>
                  <a:srgbClr val="000000"/>
                </a:solidFill>
              </a:rPr>
              <a:t>2</a:t>
            </a:r>
            <a:r>
              <a:rPr kumimoji="0" lang="ko-KR" altLang="en-US" b="0" kern="0" dirty="0">
                <a:solidFill>
                  <a:srgbClr val="000000"/>
                </a:solidFill>
              </a:rPr>
              <a:t>년치 데이터</a:t>
            </a:r>
            <a:endParaRPr kumimoji="0" lang="en-US" altLang="zh-CN" sz="1600" b="0" i="0" u="none" strike="noStrike" kern="0" cap="none" spc="0" normalizeH="0" baseline="0" noProof="0" dirty="0">
              <a:ln>
                <a:noFill/>
              </a:ln>
              <a:solidFill>
                <a:srgbClr val="000000"/>
              </a:solidFill>
              <a:effectLst/>
              <a:uLnTx/>
              <a:uFillTx/>
              <a:latin typeface="Arial" panose="020B0604020202020204" pitchFamily="34" charset="0"/>
              <a:ea typeface="-윤고딕130" pitchFamily="18" charset="-127"/>
            </a:endParaRPr>
          </a:p>
          <a:p>
            <a:pPr marL="0" marR="0" lvl="0" indent="0" algn="ctr" defTabSz="787400" eaLnBrk="1" fontAlgn="auto" latinLnBrk="0" hangingPunct="1">
              <a:lnSpc>
                <a:spcPct val="200000"/>
              </a:lnSpc>
              <a:spcBef>
                <a:spcPts val="0"/>
              </a:spcBef>
              <a:spcAft>
                <a:spcPts val="0"/>
              </a:spcAft>
              <a:buClrTx/>
              <a:buSzPct val="120000"/>
              <a:buFontTx/>
              <a:buNone/>
              <a:tabLst/>
              <a:defRPr/>
            </a:pPr>
            <a:r>
              <a:rPr kumimoji="0" lang="en-US" altLang="zh-CN" sz="1600" b="0" i="0" u="none" strike="noStrike" kern="0" cap="none" spc="0" normalizeH="0" baseline="0" noProof="0" dirty="0">
                <a:ln>
                  <a:noFill/>
                </a:ln>
                <a:solidFill>
                  <a:srgbClr val="000000"/>
                </a:solidFill>
                <a:effectLst/>
                <a:uLnTx/>
                <a:uFillTx/>
                <a:latin typeface="Arial" panose="020B0604020202020204" pitchFamily="34" charset="0"/>
                <a:ea typeface="-윤고딕130" pitchFamily="18" charset="-127"/>
              </a:rPr>
              <a:t>data_1m_2y</a:t>
            </a:r>
          </a:p>
        </p:txBody>
      </p:sp>
      <p:sp>
        <p:nvSpPr>
          <p:cNvPr id="29" name="Freeform 8">
            <a:extLst>
              <a:ext uri="{FF2B5EF4-FFF2-40B4-BE49-F238E27FC236}">
                <a16:creationId xmlns:a16="http://schemas.microsoft.com/office/drawing/2014/main" id="{12FB95DA-ED58-9F58-DE90-CA55D6AC37AB}"/>
              </a:ext>
            </a:extLst>
          </p:cNvPr>
          <p:cNvSpPr>
            <a:spLocks/>
          </p:cNvSpPr>
          <p:nvPr/>
        </p:nvSpPr>
        <p:spPr bwMode="blackGray">
          <a:xfrm>
            <a:off x="4306564" y="2593261"/>
            <a:ext cx="627062" cy="1828800"/>
          </a:xfrm>
          <a:custGeom>
            <a:avLst/>
            <a:gdLst>
              <a:gd name="T0" fmla="*/ 197 w 389"/>
              <a:gd name="T1" fmla="*/ 0 h 1152"/>
              <a:gd name="T2" fmla="*/ 152 w 389"/>
              <a:gd name="T3" fmla="*/ 66 h 1152"/>
              <a:gd name="T4" fmla="*/ 114 w 389"/>
              <a:gd name="T5" fmla="*/ 127 h 1152"/>
              <a:gd name="T6" fmla="*/ 68 w 389"/>
              <a:gd name="T7" fmla="*/ 223 h 1152"/>
              <a:gd name="T8" fmla="*/ 47 w 389"/>
              <a:gd name="T9" fmla="*/ 285 h 1152"/>
              <a:gd name="T10" fmla="*/ 27 w 389"/>
              <a:gd name="T11" fmla="*/ 355 h 1152"/>
              <a:gd name="T12" fmla="*/ 8 w 389"/>
              <a:gd name="T13" fmla="*/ 459 h 1152"/>
              <a:gd name="T14" fmla="*/ 0 w 389"/>
              <a:gd name="T15" fmla="*/ 570 h 1152"/>
              <a:gd name="T16" fmla="*/ 6 w 389"/>
              <a:gd name="T17" fmla="*/ 688 h 1152"/>
              <a:gd name="T18" fmla="*/ 29 w 389"/>
              <a:gd name="T19" fmla="*/ 802 h 1152"/>
              <a:gd name="T20" fmla="*/ 51 w 389"/>
              <a:gd name="T21" fmla="*/ 873 h 1152"/>
              <a:gd name="T22" fmla="*/ 66 w 389"/>
              <a:gd name="T23" fmla="*/ 916 h 1152"/>
              <a:gd name="T24" fmla="*/ 90 w 389"/>
              <a:gd name="T25" fmla="*/ 973 h 1152"/>
              <a:gd name="T26" fmla="*/ 120 w 389"/>
              <a:gd name="T27" fmla="*/ 1032 h 1152"/>
              <a:gd name="T28" fmla="*/ 152 w 389"/>
              <a:gd name="T29" fmla="*/ 1089 h 1152"/>
              <a:gd name="T30" fmla="*/ 193 w 389"/>
              <a:gd name="T31" fmla="*/ 1152 h 1152"/>
              <a:gd name="T32" fmla="*/ 240 w 389"/>
              <a:gd name="T33" fmla="*/ 1089 h 1152"/>
              <a:gd name="T34" fmla="*/ 278 w 389"/>
              <a:gd name="T35" fmla="*/ 1024 h 1152"/>
              <a:gd name="T36" fmla="*/ 313 w 389"/>
              <a:gd name="T37" fmla="*/ 948 h 1152"/>
              <a:gd name="T38" fmla="*/ 348 w 389"/>
              <a:gd name="T39" fmla="*/ 856 h 1152"/>
              <a:gd name="T40" fmla="*/ 374 w 389"/>
              <a:gd name="T41" fmla="*/ 742 h 1152"/>
              <a:gd name="T42" fmla="*/ 383 w 389"/>
              <a:gd name="T43" fmla="*/ 673 h 1152"/>
              <a:gd name="T44" fmla="*/ 389 w 389"/>
              <a:gd name="T45" fmla="*/ 592 h 1152"/>
              <a:gd name="T46" fmla="*/ 385 w 389"/>
              <a:gd name="T47" fmla="*/ 484 h 1152"/>
              <a:gd name="T48" fmla="*/ 365 w 389"/>
              <a:gd name="T49" fmla="*/ 356 h 1152"/>
              <a:gd name="T50" fmla="*/ 326 w 389"/>
              <a:gd name="T51" fmla="*/ 231 h 1152"/>
              <a:gd name="T52" fmla="*/ 278 w 389"/>
              <a:gd name="T53" fmla="*/ 130 h 1152"/>
              <a:gd name="T54" fmla="*/ 197 w 389"/>
              <a:gd name="T55" fmla="*/ 0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89" h="1152">
                <a:moveTo>
                  <a:pt x="197" y="0"/>
                </a:moveTo>
                <a:lnTo>
                  <a:pt x="152" y="66"/>
                </a:lnTo>
                <a:lnTo>
                  <a:pt x="114" y="127"/>
                </a:lnTo>
                <a:lnTo>
                  <a:pt x="68" y="223"/>
                </a:lnTo>
                <a:lnTo>
                  <a:pt x="47" y="285"/>
                </a:lnTo>
                <a:lnTo>
                  <a:pt x="27" y="355"/>
                </a:lnTo>
                <a:lnTo>
                  <a:pt x="8" y="459"/>
                </a:lnTo>
                <a:lnTo>
                  <a:pt x="0" y="570"/>
                </a:lnTo>
                <a:lnTo>
                  <a:pt x="6" y="688"/>
                </a:lnTo>
                <a:lnTo>
                  <a:pt x="29" y="802"/>
                </a:lnTo>
                <a:lnTo>
                  <a:pt x="51" y="873"/>
                </a:lnTo>
                <a:lnTo>
                  <a:pt x="66" y="916"/>
                </a:lnTo>
                <a:lnTo>
                  <a:pt x="90" y="973"/>
                </a:lnTo>
                <a:lnTo>
                  <a:pt x="120" y="1032"/>
                </a:lnTo>
                <a:lnTo>
                  <a:pt x="152" y="1089"/>
                </a:lnTo>
                <a:lnTo>
                  <a:pt x="193" y="1152"/>
                </a:lnTo>
                <a:lnTo>
                  <a:pt x="240" y="1089"/>
                </a:lnTo>
                <a:lnTo>
                  <a:pt x="278" y="1024"/>
                </a:lnTo>
                <a:lnTo>
                  <a:pt x="313" y="948"/>
                </a:lnTo>
                <a:lnTo>
                  <a:pt x="348" y="856"/>
                </a:lnTo>
                <a:lnTo>
                  <a:pt x="374" y="742"/>
                </a:lnTo>
                <a:lnTo>
                  <a:pt x="383" y="673"/>
                </a:lnTo>
                <a:lnTo>
                  <a:pt x="389" y="592"/>
                </a:lnTo>
                <a:lnTo>
                  <a:pt x="385" y="484"/>
                </a:lnTo>
                <a:lnTo>
                  <a:pt x="365" y="356"/>
                </a:lnTo>
                <a:lnTo>
                  <a:pt x="326" y="231"/>
                </a:lnTo>
                <a:lnTo>
                  <a:pt x="278" y="130"/>
                </a:lnTo>
                <a:lnTo>
                  <a:pt x="197" y="0"/>
                </a:lnTo>
                <a:close/>
              </a:path>
            </a:pathLst>
          </a:custGeom>
          <a:solidFill>
            <a:srgbClr val="90909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ko-KR" altLang="en-US" sz="1600" b="0" i="0" u="none" strike="noStrike" kern="0" cap="none" spc="0" normalizeH="0" baseline="0" noProof="0">
              <a:ln>
                <a:noFill/>
              </a:ln>
              <a:solidFill>
                <a:srgbClr val="000000"/>
              </a:solidFill>
              <a:effectLst/>
              <a:uLnTx/>
              <a:uFillTx/>
              <a:latin typeface="Arial" panose="020B0604020202020204" pitchFamily="34" charset="0"/>
              <a:ea typeface="-윤고딕130" pitchFamily="18" charset="-127"/>
            </a:endParaRPr>
          </a:p>
        </p:txBody>
      </p:sp>
      <p:cxnSp>
        <p:nvCxnSpPr>
          <p:cNvPr id="34" name="직선 화살표 연결선 33">
            <a:extLst>
              <a:ext uri="{FF2B5EF4-FFF2-40B4-BE49-F238E27FC236}">
                <a16:creationId xmlns:a16="http://schemas.microsoft.com/office/drawing/2014/main" id="{7C066AA7-3DD9-886F-C82B-6D6D3A467702}"/>
              </a:ext>
            </a:extLst>
          </p:cNvPr>
          <p:cNvCxnSpPr>
            <a:cxnSpLocks/>
          </p:cNvCxnSpPr>
          <p:nvPr/>
        </p:nvCxnSpPr>
        <p:spPr>
          <a:xfrm>
            <a:off x="4620095" y="4422061"/>
            <a:ext cx="0" cy="11483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F85A8C06-9B41-F02D-387B-35849ADBC7AD}"/>
              </a:ext>
            </a:extLst>
          </p:cNvPr>
          <p:cNvCxnSpPr>
            <a:cxnSpLocks/>
            <a:stCxn id="16" idx="3"/>
          </p:cNvCxnSpPr>
          <p:nvPr/>
        </p:nvCxnSpPr>
        <p:spPr>
          <a:xfrm flipH="1">
            <a:off x="1968759" y="4594040"/>
            <a:ext cx="239233" cy="7389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직선 화살표 연결선 37">
            <a:extLst>
              <a:ext uri="{FF2B5EF4-FFF2-40B4-BE49-F238E27FC236}">
                <a16:creationId xmlns:a16="http://schemas.microsoft.com/office/drawing/2014/main" id="{8A1EF82F-C9BD-700E-B43A-EE64213FEB9F}"/>
              </a:ext>
            </a:extLst>
          </p:cNvPr>
          <p:cNvCxnSpPr>
            <a:cxnSpLocks/>
            <a:stCxn id="15" idx="5"/>
          </p:cNvCxnSpPr>
          <p:nvPr/>
        </p:nvCxnSpPr>
        <p:spPr>
          <a:xfrm>
            <a:off x="7022673" y="4594040"/>
            <a:ext cx="466828" cy="5591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8" name="텍스트 개체 틀 5">
            <a:extLst>
              <a:ext uri="{FF2B5EF4-FFF2-40B4-BE49-F238E27FC236}">
                <a16:creationId xmlns:a16="http://schemas.microsoft.com/office/drawing/2014/main" id="{156070E5-19D9-0825-A987-19366E924F46}"/>
              </a:ext>
            </a:extLst>
          </p:cNvPr>
          <p:cNvSpPr txBox="1">
            <a:spLocks/>
          </p:cNvSpPr>
          <p:nvPr/>
        </p:nvSpPr>
        <p:spPr>
          <a:xfrm>
            <a:off x="3842519" y="5710313"/>
            <a:ext cx="1886476" cy="540548"/>
          </a:xfrm>
          <a:prstGeom prst="rect">
            <a:avLst/>
          </a:prstGeom>
        </p:spPr>
        <p:txBody>
          <a:bodyPr lIns="72000" tIns="36000"/>
          <a:lstStyle>
            <a:lvl1pPr marL="0" indent="0" algn="l" rtl="0" eaLnBrk="0" fontAlgn="base" latinLnBrk="0" hangingPunct="0">
              <a:lnSpc>
                <a:spcPct val="100000"/>
              </a:lnSpc>
              <a:spcBef>
                <a:spcPts val="0"/>
              </a:spcBef>
              <a:spcAft>
                <a:spcPct val="0"/>
              </a:spcAft>
              <a:buFont typeface="Arial" charset="0"/>
              <a:buNone/>
              <a:defRPr sz="1400" kern="1200">
                <a:solidFill>
                  <a:schemeClr val="tx1"/>
                </a:solidFill>
                <a:latin typeface="+mn-lt"/>
                <a:ea typeface="+mn-ea"/>
                <a:cs typeface="+mn-cs"/>
              </a:defRPr>
            </a:lvl1pPr>
            <a:lvl2pPr marL="742950" indent="-285750" algn="l" rtl="0" eaLnBrk="0" fontAlgn="base" latinLnBrk="1"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latinLnBrk="1"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latinLnBrk="1"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latinLnBrk="1"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kumimoji="0" lang="ko-KR" altLang="en-US" b="0" dirty="0">
                <a:latin typeface="+mn-ea"/>
              </a:rPr>
              <a:t>겹치는 컬럼 </a:t>
            </a:r>
            <a:r>
              <a:rPr kumimoji="0" lang="en-US" altLang="ko-KR" b="0" dirty="0">
                <a:latin typeface="+mn-ea"/>
              </a:rPr>
              <a:t>: 41</a:t>
            </a:r>
            <a:r>
              <a:rPr kumimoji="0" lang="ko-KR" altLang="en-US" b="0" dirty="0">
                <a:latin typeface="+mn-ea"/>
              </a:rPr>
              <a:t>개</a:t>
            </a:r>
          </a:p>
        </p:txBody>
      </p:sp>
      <p:sp>
        <p:nvSpPr>
          <p:cNvPr id="49" name="텍스트 개체 틀 5">
            <a:extLst>
              <a:ext uri="{FF2B5EF4-FFF2-40B4-BE49-F238E27FC236}">
                <a16:creationId xmlns:a16="http://schemas.microsoft.com/office/drawing/2014/main" id="{99218DB7-7B37-96C0-E4FE-AAE2AE0E3A00}"/>
              </a:ext>
            </a:extLst>
          </p:cNvPr>
          <p:cNvSpPr txBox="1">
            <a:spLocks/>
          </p:cNvSpPr>
          <p:nvPr/>
        </p:nvSpPr>
        <p:spPr>
          <a:xfrm>
            <a:off x="508518" y="5455859"/>
            <a:ext cx="2920481" cy="540548"/>
          </a:xfrm>
          <a:prstGeom prst="rect">
            <a:avLst/>
          </a:prstGeom>
        </p:spPr>
        <p:txBody>
          <a:bodyPr lIns="72000" tIns="36000"/>
          <a:lstStyle>
            <a:lvl1pPr marL="0" indent="0" algn="l" rtl="0" eaLnBrk="0" fontAlgn="base" latinLnBrk="0" hangingPunct="0">
              <a:lnSpc>
                <a:spcPct val="100000"/>
              </a:lnSpc>
              <a:spcBef>
                <a:spcPts val="0"/>
              </a:spcBef>
              <a:spcAft>
                <a:spcPct val="0"/>
              </a:spcAft>
              <a:buFont typeface="Arial" charset="0"/>
              <a:buNone/>
              <a:defRPr sz="1400" kern="1200">
                <a:solidFill>
                  <a:schemeClr val="tx1"/>
                </a:solidFill>
                <a:latin typeface="+mn-lt"/>
                <a:ea typeface="+mn-ea"/>
                <a:cs typeface="+mn-cs"/>
              </a:defRPr>
            </a:lvl1pPr>
            <a:lvl2pPr marL="742950" indent="-285750" algn="l" rtl="0" eaLnBrk="0" fontAlgn="base" latinLnBrk="1"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latinLnBrk="1"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latinLnBrk="1"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latinLnBrk="1"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kumimoji="0" lang="en-US" altLang="ko-KR" b="0" dirty="0">
                <a:latin typeface="+mn-ea"/>
              </a:rPr>
              <a:t>1</a:t>
            </a:r>
            <a:r>
              <a:rPr kumimoji="0" lang="ko-KR" altLang="en-US" b="0" dirty="0">
                <a:latin typeface="+mn-ea"/>
              </a:rPr>
              <a:t>개 컬럼</a:t>
            </a:r>
            <a:endParaRPr kumimoji="0" lang="en-US" altLang="ko-KR" b="0" dirty="0">
              <a:latin typeface="+mn-ea"/>
            </a:endParaRPr>
          </a:p>
          <a:p>
            <a:r>
              <a:rPr kumimoji="0" lang="en-US" altLang="ko-KR" b="0" dirty="0">
                <a:latin typeface="+mn-ea"/>
              </a:rPr>
              <a:t>- </a:t>
            </a:r>
            <a:r>
              <a:rPr kumimoji="0" lang="ko-KR" altLang="en-US" b="0" dirty="0">
                <a:latin typeface="+mn-ea"/>
              </a:rPr>
              <a:t>압축기 출구 절대압력</a:t>
            </a:r>
          </a:p>
        </p:txBody>
      </p:sp>
      <p:sp>
        <p:nvSpPr>
          <p:cNvPr id="50" name="텍스트 개체 틀 5">
            <a:extLst>
              <a:ext uri="{FF2B5EF4-FFF2-40B4-BE49-F238E27FC236}">
                <a16:creationId xmlns:a16="http://schemas.microsoft.com/office/drawing/2014/main" id="{0DEBE1D2-A842-4CEC-212C-FD104CA7BAAE}"/>
              </a:ext>
            </a:extLst>
          </p:cNvPr>
          <p:cNvSpPr txBox="1">
            <a:spLocks/>
          </p:cNvSpPr>
          <p:nvPr/>
        </p:nvSpPr>
        <p:spPr>
          <a:xfrm>
            <a:off x="6399244" y="5425091"/>
            <a:ext cx="3603172" cy="825769"/>
          </a:xfrm>
          <a:prstGeom prst="rect">
            <a:avLst/>
          </a:prstGeom>
        </p:spPr>
        <p:txBody>
          <a:bodyPr lIns="72000" tIns="36000"/>
          <a:lstStyle>
            <a:lvl1pPr marL="0" indent="0" algn="l" rtl="0" eaLnBrk="0" fontAlgn="base" latinLnBrk="0" hangingPunct="0">
              <a:lnSpc>
                <a:spcPct val="100000"/>
              </a:lnSpc>
              <a:spcBef>
                <a:spcPts val="0"/>
              </a:spcBef>
              <a:spcAft>
                <a:spcPct val="0"/>
              </a:spcAft>
              <a:buFont typeface="Arial" charset="0"/>
              <a:buNone/>
              <a:defRPr sz="1400" kern="1200">
                <a:solidFill>
                  <a:schemeClr val="tx1"/>
                </a:solidFill>
                <a:latin typeface="+mn-lt"/>
                <a:ea typeface="+mn-ea"/>
                <a:cs typeface="+mn-cs"/>
              </a:defRPr>
            </a:lvl1pPr>
            <a:lvl2pPr marL="742950" indent="-285750" algn="l" rtl="0" eaLnBrk="0" fontAlgn="base" latinLnBrk="1"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latinLnBrk="1"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latinLnBrk="1"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latinLnBrk="1"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kumimoji="0" lang="en-US" altLang="ko-KR" b="0" dirty="0">
                <a:latin typeface="+mn-ea"/>
              </a:rPr>
              <a:t>2</a:t>
            </a:r>
            <a:r>
              <a:rPr kumimoji="0" lang="ko-KR" altLang="en-US" b="0" dirty="0">
                <a:latin typeface="+mn-ea"/>
              </a:rPr>
              <a:t>개 컬럼</a:t>
            </a:r>
            <a:endParaRPr kumimoji="0" lang="en-US" altLang="ko-KR" b="0" dirty="0">
              <a:latin typeface="+mn-ea"/>
            </a:endParaRPr>
          </a:p>
          <a:p>
            <a:r>
              <a:rPr kumimoji="0" lang="en-US" altLang="ko-KR" b="0" dirty="0">
                <a:latin typeface="+mn-ea"/>
              </a:rPr>
              <a:t>- </a:t>
            </a:r>
            <a:r>
              <a:rPr kumimoji="0" lang="ko-KR" altLang="en-US" b="0" dirty="0">
                <a:latin typeface="+mn-ea"/>
              </a:rPr>
              <a:t>정비구간</a:t>
            </a:r>
            <a:endParaRPr kumimoji="0" lang="en-US" altLang="ko-KR" b="0" dirty="0">
              <a:latin typeface="+mn-ea"/>
            </a:endParaRPr>
          </a:p>
          <a:p>
            <a:r>
              <a:rPr kumimoji="0" lang="en-US" altLang="ko-KR" b="0" dirty="0">
                <a:latin typeface="+mn-ea"/>
              </a:rPr>
              <a:t>- DGAN Compressor </a:t>
            </a:r>
            <a:r>
              <a:rPr kumimoji="0" lang="ko-KR" altLang="en-US" b="0" dirty="0">
                <a:latin typeface="+mn-ea"/>
              </a:rPr>
              <a:t>질소가스 압력</a:t>
            </a:r>
          </a:p>
        </p:txBody>
      </p:sp>
    </p:spTree>
    <p:extLst>
      <p:ext uri="{BB962C8B-B14F-4D97-AF65-F5344CB8AC3E}">
        <p14:creationId xmlns:p14="http://schemas.microsoft.com/office/powerpoint/2010/main" val="34253438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75C26D-DE25-CD79-2EB9-20F6F0C35D67}"/>
            </a:ext>
          </a:extLst>
        </p:cNvPr>
        <p:cNvGrpSpPr/>
        <p:nvPr/>
      </p:nvGrpSpPr>
      <p:grpSpPr>
        <a:xfrm>
          <a:off x="0" y="0"/>
          <a:ext cx="0" cy="0"/>
          <a:chOff x="0" y="0"/>
          <a:chExt cx="0" cy="0"/>
        </a:xfrm>
      </p:grpSpPr>
      <p:sp>
        <p:nvSpPr>
          <p:cNvPr id="5" name="텍스트 개체 틀 4">
            <a:extLst>
              <a:ext uri="{FF2B5EF4-FFF2-40B4-BE49-F238E27FC236}">
                <a16:creationId xmlns:a16="http://schemas.microsoft.com/office/drawing/2014/main" id="{4B096627-6E33-25A6-591F-C63F8C79E47E}"/>
              </a:ext>
            </a:extLst>
          </p:cNvPr>
          <p:cNvSpPr>
            <a:spLocks noGrp="1"/>
          </p:cNvSpPr>
          <p:nvPr>
            <p:ph type="body" sz="quarter" idx="10"/>
          </p:nvPr>
        </p:nvSpPr>
        <p:spPr/>
        <p:txBody>
          <a:bodyPr/>
          <a:lstStyle/>
          <a:p>
            <a:pPr marL="0" indent="0">
              <a:buNone/>
            </a:pPr>
            <a:r>
              <a:rPr lang="ko-KR" altLang="en-US" dirty="0">
                <a:latin typeface="+mn-ea"/>
              </a:rPr>
              <a:t>컬럼 목록</a:t>
            </a:r>
            <a:r>
              <a:rPr lang="en-US" altLang="ko-KR" dirty="0">
                <a:latin typeface="+mn-ea"/>
              </a:rPr>
              <a:t>(41</a:t>
            </a:r>
            <a:r>
              <a:rPr lang="ko-KR" altLang="en-US" dirty="0">
                <a:latin typeface="+mn-ea"/>
              </a:rPr>
              <a:t>개</a:t>
            </a:r>
            <a:r>
              <a:rPr lang="en-US" altLang="ko-KR" dirty="0">
                <a:latin typeface="+mn-ea"/>
              </a:rPr>
              <a:t>)</a:t>
            </a:r>
            <a:endParaRPr lang="ko-KR" altLang="en-US" dirty="0">
              <a:latin typeface="+mn-ea"/>
            </a:endParaRPr>
          </a:p>
        </p:txBody>
      </p:sp>
      <p:sp>
        <p:nvSpPr>
          <p:cNvPr id="4" name="제목 3">
            <a:extLst>
              <a:ext uri="{FF2B5EF4-FFF2-40B4-BE49-F238E27FC236}">
                <a16:creationId xmlns:a16="http://schemas.microsoft.com/office/drawing/2014/main" id="{389A6362-A600-EEFB-8ABF-571237DE4FBB}"/>
              </a:ext>
            </a:extLst>
          </p:cNvPr>
          <p:cNvSpPr>
            <a:spLocks noGrp="1"/>
          </p:cNvSpPr>
          <p:nvPr>
            <p:ph type="title"/>
          </p:nvPr>
        </p:nvSpPr>
        <p:spPr>
          <a:xfrm>
            <a:off x="200472" y="76562"/>
            <a:ext cx="8543925" cy="400110"/>
          </a:xfrm>
        </p:spPr>
        <p:txBody>
          <a:bodyPr/>
          <a:lstStyle/>
          <a:p>
            <a:r>
              <a:rPr lang="en-US" altLang="ko-KR" dirty="0"/>
              <a:t>250818 </a:t>
            </a:r>
            <a:r>
              <a:rPr lang="ko-KR" altLang="en-US" dirty="0"/>
              <a:t>월 </a:t>
            </a:r>
            <a:r>
              <a:rPr lang="en-US" altLang="ko-KR" dirty="0"/>
              <a:t>| </a:t>
            </a:r>
            <a:r>
              <a:rPr lang="ko-KR" altLang="en-US" dirty="0"/>
              <a:t>원시 데이터 파악</a:t>
            </a:r>
            <a:endParaRPr lang="ko-KR" altLang="en-US" dirty="0">
              <a:latin typeface="+mn-ea"/>
              <a:ea typeface="+mn-ea"/>
            </a:endParaRPr>
          </a:p>
        </p:txBody>
      </p:sp>
      <p:sp>
        <p:nvSpPr>
          <p:cNvPr id="7" name="텍스트 개체 틀 6">
            <a:extLst>
              <a:ext uri="{FF2B5EF4-FFF2-40B4-BE49-F238E27FC236}">
                <a16:creationId xmlns:a16="http://schemas.microsoft.com/office/drawing/2014/main" id="{46BAA6A8-7F6B-1FCE-7CD4-2EB4376A1FA7}"/>
              </a:ext>
            </a:extLst>
          </p:cNvPr>
          <p:cNvSpPr>
            <a:spLocks noGrp="1"/>
          </p:cNvSpPr>
          <p:nvPr>
            <p:ph type="body" sz="quarter" idx="12"/>
          </p:nvPr>
        </p:nvSpPr>
        <p:spPr/>
        <p:txBody>
          <a:bodyPr/>
          <a:lstStyle/>
          <a:p>
            <a:r>
              <a:rPr lang="ko-KR" altLang="en-US" dirty="0">
                <a:latin typeface="+mn-ea"/>
                <a:ea typeface="+mn-ea"/>
              </a:rPr>
              <a:t>서부발전</a:t>
            </a:r>
          </a:p>
        </p:txBody>
      </p:sp>
      <p:sp>
        <p:nvSpPr>
          <p:cNvPr id="57" name="Rectangle 5">
            <a:extLst>
              <a:ext uri="{FF2B5EF4-FFF2-40B4-BE49-F238E27FC236}">
                <a16:creationId xmlns:a16="http://schemas.microsoft.com/office/drawing/2014/main" id="{8407CD7C-D2C4-E6AE-0E88-07D789AF0A87}"/>
              </a:ext>
            </a:extLst>
          </p:cNvPr>
          <p:cNvSpPr>
            <a:spLocks noChangeArrowheads="1"/>
          </p:cNvSpPr>
          <p:nvPr/>
        </p:nvSpPr>
        <p:spPr bwMode="auto">
          <a:xfrm>
            <a:off x="376238" y="1340748"/>
            <a:ext cx="3870325" cy="2845555"/>
          </a:xfrm>
          <a:prstGeom prst="rect">
            <a:avLst/>
          </a:prstGeom>
          <a:solidFill>
            <a:srgbClr val="FFFFFF"/>
          </a:solidFill>
          <a:ln w="9525">
            <a:solidFill>
              <a:srgbClr val="000000"/>
            </a:solidFill>
            <a:miter lim="800000"/>
            <a:headEnd/>
            <a:tailEnd/>
          </a:ln>
          <a:effectLst>
            <a:outerShdw dist="35921" dir="2700000" algn="ctr" rotWithShape="0">
              <a:srgbClr val="000000"/>
            </a:outerShdw>
          </a:effectLst>
        </p:spPr>
        <p:txBody>
          <a:bodyPr wrap="none" anchor="ctr"/>
          <a:lstStyle/>
          <a:p>
            <a:pPr marL="180000" indent="-180000">
              <a:buFont typeface="Arial" panose="020B0604020202020204" pitchFamily="34" charset="0"/>
              <a:buChar char="•"/>
            </a:pPr>
            <a:r>
              <a:rPr lang="ko-KR" altLang="en-US" sz="1200" b="0" dirty="0">
                <a:latin typeface="+mn-ea"/>
                <a:ea typeface="+mn-ea"/>
              </a:rPr>
              <a:t>합성가스 압력</a:t>
            </a:r>
          </a:p>
          <a:p>
            <a:pPr marL="180000" indent="-180000">
              <a:buFont typeface="Arial" panose="020B0604020202020204" pitchFamily="34" charset="0"/>
              <a:buChar char="•"/>
            </a:pPr>
            <a:r>
              <a:rPr lang="ko-KR" altLang="en-US" sz="1200" b="0" dirty="0">
                <a:latin typeface="+mn-ea"/>
                <a:ea typeface="+mn-ea"/>
              </a:rPr>
              <a:t>합성가스 온도</a:t>
            </a:r>
          </a:p>
          <a:p>
            <a:pPr marL="180000" indent="-180000">
              <a:buFont typeface="Arial" panose="020B0604020202020204" pitchFamily="34" charset="0"/>
              <a:buChar char="•"/>
            </a:pPr>
            <a:r>
              <a:rPr lang="ko-KR" altLang="en-US" sz="1200" b="0" dirty="0">
                <a:latin typeface="+mn-ea"/>
                <a:ea typeface="+mn-ea"/>
              </a:rPr>
              <a:t>합성가스 유량</a:t>
            </a:r>
          </a:p>
          <a:p>
            <a:pPr marL="180000" indent="-180000">
              <a:buFont typeface="Arial" panose="020B0604020202020204" pitchFamily="34" charset="0"/>
              <a:buChar char="•"/>
            </a:pPr>
            <a:r>
              <a:rPr lang="ko-KR" altLang="en-US" sz="1200" b="0" dirty="0">
                <a:latin typeface="+mn-ea"/>
                <a:ea typeface="+mn-ea"/>
              </a:rPr>
              <a:t>합성가스 발열량</a:t>
            </a:r>
            <a:r>
              <a:rPr lang="en-US" altLang="ko-KR" sz="1200" b="0" dirty="0">
                <a:latin typeface="+mn-ea"/>
                <a:ea typeface="+mn-ea"/>
              </a:rPr>
              <a:t>(</a:t>
            </a:r>
            <a:r>
              <a:rPr lang="ko-KR" altLang="en-US" sz="1200" b="0" dirty="0" err="1">
                <a:latin typeface="+mn-ea"/>
                <a:ea typeface="+mn-ea"/>
              </a:rPr>
              <a:t>계산값</a:t>
            </a:r>
            <a:r>
              <a:rPr lang="en-US" altLang="ko-KR" sz="1200" b="0" dirty="0">
                <a:latin typeface="+mn-ea"/>
                <a:ea typeface="+mn-ea"/>
              </a:rPr>
              <a:t>)</a:t>
            </a:r>
          </a:p>
          <a:p>
            <a:pPr marL="180000" indent="-180000">
              <a:buFont typeface="Arial" panose="020B0604020202020204" pitchFamily="34" charset="0"/>
              <a:buChar char="•"/>
            </a:pPr>
            <a:r>
              <a:rPr lang="ko-KR" altLang="en-US" sz="1200" b="0" dirty="0">
                <a:latin typeface="+mn-ea"/>
                <a:ea typeface="+mn-ea"/>
              </a:rPr>
              <a:t>연료제어밸브 </a:t>
            </a:r>
            <a:r>
              <a:rPr lang="en-US" altLang="ko-KR" sz="1200" b="0" dirty="0">
                <a:latin typeface="+mn-ea"/>
                <a:ea typeface="+mn-ea"/>
              </a:rPr>
              <a:t>(VSR-11) </a:t>
            </a:r>
            <a:r>
              <a:rPr lang="ko-KR" altLang="en-US" sz="1200" b="0" dirty="0">
                <a:latin typeface="+mn-ea"/>
                <a:ea typeface="+mn-ea"/>
              </a:rPr>
              <a:t>개도</a:t>
            </a:r>
          </a:p>
          <a:p>
            <a:pPr marL="180000" indent="-180000">
              <a:buFont typeface="Arial" panose="020B0604020202020204" pitchFamily="34" charset="0"/>
              <a:buChar char="•"/>
            </a:pPr>
            <a:r>
              <a:rPr lang="en-US" altLang="ko-KR" sz="1200" b="0" dirty="0">
                <a:latin typeface="+mn-ea"/>
                <a:ea typeface="+mn-ea"/>
              </a:rPr>
              <a:t>1</a:t>
            </a:r>
            <a:r>
              <a:rPr lang="ko-KR" altLang="en-US" sz="1200" b="0" dirty="0">
                <a:latin typeface="+mn-ea"/>
                <a:ea typeface="+mn-ea"/>
              </a:rPr>
              <a:t>차 제어 후 연료 압력 </a:t>
            </a:r>
            <a:r>
              <a:rPr lang="en-US" altLang="ko-KR" sz="1200" b="0" dirty="0">
                <a:latin typeface="+mn-ea"/>
                <a:ea typeface="+mn-ea"/>
              </a:rPr>
              <a:t>P2 </a:t>
            </a:r>
            <a:r>
              <a:rPr lang="ko-KR" altLang="en-US" sz="1200" b="0" dirty="0">
                <a:latin typeface="+mn-ea"/>
                <a:ea typeface="+mn-ea"/>
              </a:rPr>
              <a:t>구역</a:t>
            </a:r>
          </a:p>
          <a:p>
            <a:pPr marL="180000" indent="-180000">
              <a:buFont typeface="Arial" panose="020B0604020202020204" pitchFamily="34" charset="0"/>
              <a:buChar char="•"/>
            </a:pPr>
            <a:r>
              <a:rPr lang="ko-KR" altLang="en-US" sz="1200" b="0" dirty="0">
                <a:latin typeface="+mn-ea"/>
                <a:ea typeface="+mn-ea"/>
              </a:rPr>
              <a:t>연료제어밸브 개도</a:t>
            </a:r>
            <a:r>
              <a:rPr lang="en-US" altLang="ko-KR" sz="1200" b="0" dirty="0">
                <a:latin typeface="+mn-ea"/>
                <a:ea typeface="+mn-ea"/>
              </a:rPr>
              <a:t>(VSR-11A) Primary Manifold</a:t>
            </a:r>
          </a:p>
          <a:p>
            <a:pPr marL="180000" indent="-180000">
              <a:buFont typeface="Arial" panose="020B0604020202020204" pitchFamily="34" charset="0"/>
              <a:buChar char="•"/>
            </a:pPr>
            <a:r>
              <a:rPr lang="ko-KR" altLang="en-US" sz="1200" b="0" dirty="0">
                <a:latin typeface="+mn-ea"/>
                <a:ea typeface="+mn-ea"/>
              </a:rPr>
              <a:t>연료제어밸브 개도</a:t>
            </a:r>
            <a:r>
              <a:rPr lang="en-US" altLang="ko-KR" sz="1200" b="0" dirty="0">
                <a:latin typeface="+mn-ea"/>
                <a:ea typeface="+mn-ea"/>
              </a:rPr>
              <a:t>(VSR-11) Secondary Manifold</a:t>
            </a:r>
          </a:p>
          <a:p>
            <a:pPr marL="180000" indent="-180000">
              <a:buFont typeface="Arial" panose="020B0604020202020204" pitchFamily="34" charset="0"/>
              <a:buChar char="•"/>
            </a:pPr>
            <a:r>
              <a:rPr lang="ko-KR" altLang="en-US" sz="1200" b="0" dirty="0">
                <a:latin typeface="+mn-ea"/>
                <a:ea typeface="+mn-ea"/>
              </a:rPr>
              <a:t>연료제어밸브 개도</a:t>
            </a:r>
            <a:r>
              <a:rPr lang="en-US" altLang="ko-KR" sz="1200" b="0" dirty="0">
                <a:latin typeface="+mn-ea"/>
                <a:ea typeface="+mn-ea"/>
              </a:rPr>
              <a:t>(VSR-12) Secondary Manifold</a:t>
            </a:r>
          </a:p>
          <a:p>
            <a:pPr marL="180000" indent="-180000">
              <a:buFont typeface="Arial" panose="020B0604020202020204" pitchFamily="34" charset="0"/>
              <a:buChar char="•"/>
            </a:pPr>
            <a:r>
              <a:rPr lang="ko-KR" altLang="en-US" sz="1200" b="0" dirty="0" err="1">
                <a:latin typeface="+mn-ea"/>
                <a:ea typeface="+mn-ea"/>
              </a:rPr>
              <a:t>연료기</a:t>
            </a:r>
            <a:r>
              <a:rPr lang="ko-KR" altLang="en-US" sz="1200" b="0" dirty="0">
                <a:latin typeface="+mn-ea"/>
                <a:ea typeface="+mn-ea"/>
              </a:rPr>
              <a:t> 주입 전 연료 압력</a:t>
            </a:r>
          </a:p>
          <a:p>
            <a:pPr marL="180000" indent="-180000">
              <a:buFont typeface="Arial" panose="020B0604020202020204" pitchFamily="34" charset="0"/>
              <a:buChar char="•"/>
            </a:pPr>
            <a:r>
              <a:rPr lang="en-US" altLang="ko-KR" sz="1200" b="0" dirty="0">
                <a:latin typeface="+mn-ea"/>
                <a:ea typeface="+mn-ea"/>
              </a:rPr>
              <a:t>Primary manifold </a:t>
            </a:r>
            <a:r>
              <a:rPr lang="ko-KR" altLang="en-US" sz="1200" b="0" dirty="0">
                <a:latin typeface="+mn-ea"/>
                <a:ea typeface="+mn-ea"/>
              </a:rPr>
              <a:t>차압</a:t>
            </a:r>
          </a:p>
          <a:p>
            <a:pPr marL="180000" indent="-180000">
              <a:buFont typeface="Arial" panose="020B0604020202020204" pitchFamily="34" charset="0"/>
              <a:buChar char="•"/>
            </a:pPr>
            <a:r>
              <a:rPr lang="en-US" altLang="ko-KR" sz="1200" b="0" dirty="0">
                <a:latin typeface="+mn-ea"/>
                <a:ea typeface="+mn-ea"/>
              </a:rPr>
              <a:t>Secondary manifold </a:t>
            </a:r>
            <a:r>
              <a:rPr lang="ko-KR" altLang="en-US" sz="1200" b="0" dirty="0">
                <a:latin typeface="+mn-ea"/>
                <a:ea typeface="+mn-ea"/>
              </a:rPr>
              <a:t>차압</a:t>
            </a:r>
          </a:p>
          <a:p>
            <a:pPr marL="180000" marR="0" lvl="0" indent="-1800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ko-KR" altLang="en-US" b="0" i="0" u="none" strike="noStrike" kern="0" cap="none" spc="0" normalizeH="0" baseline="0" noProof="0" dirty="0">
              <a:ln>
                <a:noFill/>
              </a:ln>
              <a:solidFill>
                <a:srgbClr val="000000"/>
              </a:solidFill>
              <a:effectLst/>
              <a:uLnTx/>
              <a:uFillTx/>
              <a:latin typeface="+mn-ea"/>
              <a:ea typeface="+mn-ea"/>
            </a:endParaRPr>
          </a:p>
        </p:txBody>
      </p:sp>
      <p:sp>
        <p:nvSpPr>
          <p:cNvPr id="58" name="Rectangle 6">
            <a:extLst>
              <a:ext uri="{FF2B5EF4-FFF2-40B4-BE49-F238E27FC236}">
                <a16:creationId xmlns:a16="http://schemas.microsoft.com/office/drawing/2014/main" id="{B34B11D8-E885-3506-AC2F-5D2AB500EF7A}"/>
              </a:ext>
            </a:extLst>
          </p:cNvPr>
          <p:cNvSpPr>
            <a:spLocks noChangeArrowheads="1"/>
          </p:cNvSpPr>
          <p:nvPr/>
        </p:nvSpPr>
        <p:spPr bwMode="auto">
          <a:xfrm>
            <a:off x="376238" y="1042167"/>
            <a:ext cx="3894137" cy="403225"/>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ko-KR" altLang="en-US" sz="1600" b="0" i="0" u="none" strike="noStrike" kern="0" cap="none" spc="0" normalizeH="0" baseline="0" noProof="0">
              <a:ln>
                <a:noFill/>
              </a:ln>
              <a:solidFill>
                <a:srgbClr val="000000"/>
              </a:solidFill>
              <a:effectLst/>
              <a:uLnTx/>
              <a:uFillTx/>
              <a:latin typeface="+mn-ea"/>
              <a:ea typeface="+mn-ea"/>
            </a:endParaRPr>
          </a:p>
        </p:txBody>
      </p:sp>
      <p:sp>
        <p:nvSpPr>
          <p:cNvPr id="59" name="Rectangle 7">
            <a:extLst>
              <a:ext uri="{FF2B5EF4-FFF2-40B4-BE49-F238E27FC236}">
                <a16:creationId xmlns:a16="http://schemas.microsoft.com/office/drawing/2014/main" id="{2B4B712B-67B4-2C0D-1C62-2784961A7350}"/>
              </a:ext>
            </a:extLst>
          </p:cNvPr>
          <p:cNvSpPr>
            <a:spLocks noChangeArrowheads="1"/>
          </p:cNvSpPr>
          <p:nvPr/>
        </p:nvSpPr>
        <p:spPr bwMode="auto">
          <a:xfrm>
            <a:off x="500063" y="1121542"/>
            <a:ext cx="359410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defTabSz="895350">
              <a:buSzPct val="120000"/>
              <a:defRPr sz="1600">
                <a:solidFill>
                  <a:schemeClr val="tx1"/>
                </a:solidFill>
                <a:latin typeface="Arial" panose="020B0604020202020204" pitchFamily="34" charset="0"/>
                <a:ea typeface="-윤고딕130" pitchFamily="18" charset="-127"/>
              </a:defRPr>
            </a:lvl1pPr>
            <a:lvl2pPr marL="144463" indent="-142875" defTabSz="895350">
              <a:buSzPct val="120000"/>
              <a:buChar char="•"/>
              <a:defRPr sz="1600">
                <a:solidFill>
                  <a:schemeClr val="tx1"/>
                </a:solidFill>
                <a:latin typeface="Arial" panose="020B0604020202020204" pitchFamily="34" charset="0"/>
                <a:ea typeface="-윤고딕130" pitchFamily="18" charset="-127"/>
              </a:defRPr>
            </a:lvl2pPr>
            <a:lvl3pPr marL="295275" indent="-149225" defTabSz="895350">
              <a:buChar char="–"/>
              <a:defRPr sz="1600">
                <a:solidFill>
                  <a:schemeClr val="tx1"/>
                </a:solidFill>
                <a:latin typeface="Arial" panose="020B0604020202020204" pitchFamily="34" charset="0"/>
                <a:ea typeface="-윤고딕130" pitchFamily="18" charset="-127"/>
              </a:defRPr>
            </a:lvl3pPr>
            <a:lvl4pPr marL="431800" indent="-134938" defTabSz="895350">
              <a:buSzPct val="89000"/>
              <a:buChar char="•"/>
              <a:defRPr sz="1600">
                <a:solidFill>
                  <a:schemeClr val="tx1"/>
                </a:solidFill>
                <a:latin typeface="Arial" panose="020B0604020202020204" pitchFamily="34" charset="0"/>
                <a:ea typeface="-윤고딕130" pitchFamily="18" charset="-127"/>
              </a:defRPr>
            </a:lvl4pPr>
            <a:lvl5pPr marL="582613" indent="-149225" defTabSz="895350">
              <a:buSzPct val="75000"/>
              <a:buChar char="–"/>
              <a:defRPr sz="1600">
                <a:solidFill>
                  <a:schemeClr val="tx1"/>
                </a:solidFill>
                <a:latin typeface="Arial" panose="020B0604020202020204" pitchFamily="34" charset="0"/>
                <a:ea typeface="-윤고딕130" pitchFamily="18" charset="-127"/>
              </a:defRPr>
            </a:lvl5pPr>
            <a:lvl6pPr marL="1039813" indent="-149225" defTabSz="895350" fontAlgn="base">
              <a:spcBef>
                <a:spcPct val="0"/>
              </a:spcBef>
              <a:spcAft>
                <a:spcPct val="0"/>
              </a:spcAft>
              <a:buSzPct val="75000"/>
              <a:buChar char="–"/>
              <a:defRPr sz="1600">
                <a:solidFill>
                  <a:schemeClr val="tx1"/>
                </a:solidFill>
                <a:latin typeface="Arial" panose="020B0604020202020204" pitchFamily="34" charset="0"/>
                <a:ea typeface="-윤고딕130" pitchFamily="18" charset="-127"/>
              </a:defRPr>
            </a:lvl6pPr>
            <a:lvl7pPr marL="1497013" indent="-149225" defTabSz="895350" fontAlgn="base">
              <a:spcBef>
                <a:spcPct val="0"/>
              </a:spcBef>
              <a:spcAft>
                <a:spcPct val="0"/>
              </a:spcAft>
              <a:buSzPct val="75000"/>
              <a:buChar char="–"/>
              <a:defRPr sz="1600">
                <a:solidFill>
                  <a:schemeClr val="tx1"/>
                </a:solidFill>
                <a:latin typeface="Arial" panose="020B0604020202020204" pitchFamily="34" charset="0"/>
                <a:ea typeface="-윤고딕130" pitchFamily="18" charset="-127"/>
              </a:defRPr>
            </a:lvl7pPr>
            <a:lvl8pPr marL="1954213" indent="-149225" defTabSz="895350" fontAlgn="base">
              <a:spcBef>
                <a:spcPct val="0"/>
              </a:spcBef>
              <a:spcAft>
                <a:spcPct val="0"/>
              </a:spcAft>
              <a:buSzPct val="75000"/>
              <a:buChar char="–"/>
              <a:defRPr sz="1600">
                <a:solidFill>
                  <a:schemeClr val="tx1"/>
                </a:solidFill>
                <a:latin typeface="Arial" panose="020B0604020202020204" pitchFamily="34" charset="0"/>
                <a:ea typeface="-윤고딕130" pitchFamily="18" charset="-127"/>
              </a:defRPr>
            </a:lvl8pPr>
            <a:lvl9pPr marL="2411413" indent="-149225" defTabSz="895350" fontAlgn="base">
              <a:spcBef>
                <a:spcPct val="0"/>
              </a:spcBef>
              <a:spcAft>
                <a:spcPct val="0"/>
              </a:spcAft>
              <a:buSzPct val="75000"/>
              <a:buChar char="–"/>
              <a:defRPr sz="1600">
                <a:solidFill>
                  <a:schemeClr val="tx1"/>
                </a:solidFill>
                <a:latin typeface="Arial" panose="020B0604020202020204" pitchFamily="34" charset="0"/>
                <a:ea typeface="-윤고딕130" pitchFamily="18" charset="-127"/>
              </a:defRPr>
            </a:lvl9pPr>
          </a:lstStyle>
          <a:p>
            <a:pPr latinLnBrk="0"/>
            <a:r>
              <a:rPr kumimoji="0" lang="ko-KR" altLang="en-US" dirty="0">
                <a:solidFill>
                  <a:srgbClr val="FFFFFF"/>
                </a:solidFill>
                <a:latin typeface="+mn-ea"/>
                <a:ea typeface="+mn-ea"/>
              </a:rPr>
              <a:t>연료공급 관련</a:t>
            </a:r>
            <a:endParaRPr kumimoji="0" lang="en-US" altLang="ko-KR" dirty="0">
              <a:solidFill>
                <a:srgbClr val="FFFFFF"/>
              </a:solidFill>
              <a:latin typeface="+mn-ea"/>
              <a:ea typeface="+mn-ea"/>
            </a:endParaRPr>
          </a:p>
        </p:txBody>
      </p:sp>
      <p:grpSp>
        <p:nvGrpSpPr>
          <p:cNvPr id="61" name="Group 9">
            <a:extLst>
              <a:ext uri="{FF2B5EF4-FFF2-40B4-BE49-F238E27FC236}">
                <a16:creationId xmlns:a16="http://schemas.microsoft.com/office/drawing/2014/main" id="{AB123BA4-1866-E9B4-5575-F349D847BFA9}"/>
              </a:ext>
            </a:extLst>
          </p:cNvPr>
          <p:cNvGrpSpPr>
            <a:grpSpLocks/>
          </p:cNvGrpSpPr>
          <p:nvPr/>
        </p:nvGrpSpPr>
        <p:grpSpPr bwMode="auto">
          <a:xfrm>
            <a:off x="4551363" y="1040579"/>
            <a:ext cx="4978399" cy="3130563"/>
            <a:chOff x="292" y="630"/>
            <a:chExt cx="2438" cy="1652"/>
          </a:xfrm>
        </p:grpSpPr>
        <p:sp>
          <p:nvSpPr>
            <p:cNvPr id="62" name="Rectangle 10">
              <a:extLst>
                <a:ext uri="{FF2B5EF4-FFF2-40B4-BE49-F238E27FC236}">
                  <a16:creationId xmlns:a16="http://schemas.microsoft.com/office/drawing/2014/main" id="{2D1B1472-EF47-A03B-7547-12C3C618BB2C}"/>
                </a:ext>
              </a:extLst>
            </p:cNvPr>
            <p:cNvSpPr>
              <a:spLocks noChangeArrowheads="1"/>
            </p:cNvSpPr>
            <p:nvPr/>
          </p:nvSpPr>
          <p:spPr bwMode="auto">
            <a:xfrm>
              <a:off x="292" y="750"/>
              <a:ext cx="2438" cy="1532"/>
            </a:xfrm>
            <a:prstGeom prst="rect">
              <a:avLst/>
            </a:prstGeom>
            <a:solidFill>
              <a:srgbClr val="FFFFFF"/>
            </a:solidFill>
            <a:ln w="9525">
              <a:solidFill>
                <a:srgbClr val="000000"/>
              </a:solidFill>
              <a:miter lim="800000"/>
              <a:headEnd/>
              <a:tailEnd/>
            </a:ln>
            <a:effectLst>
              <a:outerShdw dist="35921" dir="2700000" algn="ctr" rotWithShape="0">
                <a:srgbClr val="000000"/>
              </a:outerShdw>
            </a:effectLst>
          </p:spPr>
          <p:txBody>
            <a:bodyPr wrap="none" anchor="ctr"/>
            <a:lstStyle/>
            <a:p>
              <a:pPr marL="180000" indent="-180000">
                <a:buFont typeface="Arial" panose="020B0604020202020204" pitchFamily="34" charset="0"/>
                <a:buChar char="•"/>
              </a:pPr>
              <a:r>
                <a:rPr lang="ko-KR" altLang="en-US" sz="1200" b="0" dirty="0">
                  <a:latin typeface="+mn-ea"/>
                  <a:ea typeface="+mn-ea"/>
                </a:rPr>
                <a:t>대기온도</a:t>
              </a:r>
            </a:p>
            <a:p>
              <a:pPr marL="180000" indent="-180000">
                <a:buFont typeface="Arial" panose="020B0604020202020204" pitchFamily="34" charset="0"/>
                <a:buChar char="•"/>
              </a:pPr>
              <a:r>
                <a:rPr lang="en-US" altLang="ko-KR" sz="1200" b="0" dirty="0">
                  <a:latin typeface="+mn-ea"/>
                  <a:ea typeface="+mn-ea"/>
                </a:rPr>
                <a:t>NPR Secondary manifold</a:t>
              </a:r>
            </a:p>
            <a:p>
              <a:pPr marL="180000" indent="-180000">
                <a:buFont typeface="Arial" panose="020B0604020202020204" pitchFamily="34" charset="0"/>
                <a:buChar char="•"/>
              </a:pPr>
              <a:r>
                <a:rPr lang="en-US" altLang="ko-KR" sz="1200" b="0" dirty="0">
                  <a:latin typeface="+mn-ea"/>
                  <a:ea typeface="+mn-ea"/>
                </a:rPr>
                <a:t>NPR Primary manifold</a:t>
              </a:r>
            </a:p>
            <a:p>
              <a:pPr marL="180000" indent="-180000">
                <a:buFont typeface="Arial" panose="020B0604020202020204" pitchFamily="34" charset="0"/>
                <a:buChar char="•"/>
              </a:pPr>
              <a:r>
                <a:rPr lang="en-US" altLang="ko-KR" sz="1200" b="0" dirty="0">
                  <a:latin typeface="+mn-ea"/>
                  <a:ea typeface="+mn-ea"/>
                </a:rPr>
                <a:t>DGAN Compressor </a:t>
              </a:r>
              <a:r>
                <a:rPr lang="ko-KR" altLang="en-US" sz="1200" b="0" dirty="0">
                  <a:latin typeface="+mn-ea"/>
                  <a:ea typeface="+mn-ea"/>
                </a:rPr>
                <a:t>질소가스 온도</a:t>
              </a:r>
            </a:p>
            <a:p>
              <a:pPr marL="180000" indent="-180000">
                <a:buFont typeface="Arial" panose="020B0604020202020204" pitchFamily="34" charset="0"/>
                <a:buChar char="•"/>
              </a:pPr>
              <a:r>
                <a:rPr lang="en-US" altLang="ko-KR" sz="1200" b="0" dirty="0">
                  <a:latin typeface="+mn-ea"/>
                  <a:ea typeface="+mn-ea"/>
                </a:rPr>
                <a:t>DGAN Compressor </a:t>
              </a:r>
              <a:r>
                <a:rPr lang="ko-KR" altLang="en-US" sz="1200" b="0" dirty="0">
                  <a:latin typeface="+mn-ea"/>
                  <a:ea typeface="+mn-ea"/>
                </a:rPr>
                <a:t>질소가스 유량</a:t>
              </a:r>
            </a:p>
            <a:p>
              <a:pPr marL="180000" indent="-180000">
                <a:buFont typeface="Arial" panose="020B0604020202020204" pitchFamily="34" charset="0"/>
                <a:buChar char="•"/>
              </a:pPr>
              <a:r>
                <a:rPr lang="ko-KR" altLang="en-US" sz="1200" b="0" dirty="0">
                  <a:latin typeface="+mn-ea"/>
                  <a:ea typeface="+mn-ea"/>
                </a:rPr>
                <a:t>질소가스 내 산소 순도</a:t>
              </a:r>
            </a:p>
            <a:p>
              <a:pPr marL="180000" indent="-180000">
                <a:buFont typeface="Arial" panose="020B0604020202020204" pitchFamily="34" charset="0"/>
                <a:buChar char="•"/>
              </a:pPr>
              <a:r>
                <a:rPr lang="ko-KR" altLang="en-US" sz="1200" b="0" dirty="0">
                  <a:latin typeface="+mn-ea"/>
                  <a:ea typeface="+mn-ea"/>
                </a:rPr>
                <a:t>질소가스 제어 밸브 개도</a:t>
              </a:r>
            </a:p>
            <a:p>
              <a:pPr marL="180000" indent="-180000">
                <a:buFont typeface="Arial" panose="020B0604020202020204" pitchFamily="34" charset="0"/>
                <a:buChar char="•"/>
              </a:pPr>
              <a:r>
                <a:rPr lang="ko-KR" altLang="en-US" sz="1200" b="0" dirty="0">
                  <a:latin typeface="+mn-ea"/>
                  <a:ea typeface="+mn-ea"/>
                </a:rPr>
                <a:t>제어밸브 후단 질소가스 온도</a:t>
              </a:r>
            </a:p>
            <a:p>
              <a:pPr marL="180000" indent="-180000">
                <a:buFont typeface="Arial" panose="020B0604020202020204" pitchFamily="34" charset="0"/>
                <a:buChar char="•"/>
              </a:pPr>
              <a:r>
                <a:rPr lang="ko-KR" altLang="en-US" sz="1200" b="0" dirty="0">
                  <a:latin typeface="+mn-ea"/>
                  <a:ea typeface="+mn-ea"/>
                </a:rPr>
                <a:t>제어밸브 후단 질소가스 압력</a:t>
              </a:r>
            </a:p>
            <a:p>
              <a:pPr marL="180000" indent="-180000">
                <a:buFont typeface="Arial" panose="020B0604020202020204" pitchFamily="34" charset="0"/>
                <a:buChar char="•"/>
              </a:pPr>
              <a:r>
                <a:rPr lang="ko-KR" altLang="en-US" sz="1200" b="0" dirty="0">
                  <a:latin typeface="+mn-ea"/>
                  <a:ea typeface="+mn-ea"/>
                </a:rPr>
                <a:t>연료대비 질소가스 주입 비율</a:t>
              </a:r>
            </a:p>
            <a:p>
              <a:pPr marL="180000" indent="-180000">
                <a:buFont typeface="Arial" panose="020B0604020202020204" pitchFamily="34" charset="0"/>
                <a:buChar char="•"/>
              </a:pPr>
              <a:r>
                <a:rPr lang="en-US" altLang="ko-KR" sz="1200" b="0" dirty="0">
                  <a:latin typeface="+mn-ea"/>
                  <a:ea typeface="+mn-ea"/>
                </a:rPr>
                <a:t>DGAN Compressor </a:t>
              </a:r>
              <a:r>
                <a:rPr lang="ko-KR" altLang="en-US" sz="1200" b="0" dirty="0">
                  <a:latin typeface="+mn-ea"/>
                  <a:ea typeface="+mn-ea"/>
                </a:rPr>
                <a:t>흡입 전단 질소가스 대기 방출 압력</a:t>
              </a:r>
            </a:p>
            <a:p>
              <a:pPr marL="180000" indent="-180000">
                <a:buFont typeface="Arial" panose="020B0604020202020204" pitchFamily="34" charset="0"/>
                <a:buChar char="•"/>
              </a:pPr>
              <a:r>
                <a:rPr lang="en-US" altLang="ko-KR" sz="1200" b="0" dirty="0">
                  <a:latin typeface="+mn-ea"/>
                  <a:ea typeface="+mn-ea"/>
                </a:rPr>
                <a:t>DGAN Compressor </a:t>
              </a:r>
              <a:r>
                <a:rPr lang="ko-KR" altLang="en-US" sz="1200" b="0" dirty="0">
                  <a:latin typeface="+mn-ea"/>
                  <a:ea typeface="+mn-ea"/>
                </a:rPr>
                <a:t>흡입 전단 질소가스 대기 방출 제어 밸브 개도</a:t>
              </a:r>
            </a:p>
            <a:p>
              <a:pPr marL="180000" indent="-180000">
                <a:buFont typeface="Arial" panose="020B0604020202020204" pitchFamily="34" charset="0"/>
                <a:buChar char="•"/>
              </a:pPr>
              <a:r>
                <a:rPr lang="ko-KR" altLang="en-US" sz="1200" b="0" dirty="0" err="1">
                  <a:latin typeface="+mn-ea"/>
                  <a:ea typeface="+mn-ea"/>
                </a:rPr>
                <a:t>탈질</a:t>
              </a:r>
              <a:r>
                <a:rPr lang="ko-KR" altLang="en-US" sz="1200" b="0" dirty="0">
                  <a:latin typeface="+mn-ea"/>
                  <a:ea typeface="+mn-ea"/>
                </a:rPr>
                <a:t> 촉매 전단 </a:t>
              </a:r>
            </a:p>
          </p:txBody>
        </p:sp>
        <p:sp>
          <p:nvSpPr>
            <p:cNvPr id="63" name="Rectangle 11">
              <a:extLst>
                <a:ext uri="{FF2B5EF4-FFF2-40B4-BE49-F238E27FC236}">
                  <a16:creationId xmlns:a16="http://schemas.microsoft.com/office/drawing/2014/main" id="{1089ADEC-B546-9CDD-FBA6-8EF266E80B3C}"/>
                </a:ext>
              </a:extLst>
            </p:cNvPr>
            <p:cNvSpPr>
              <a:spLocks noChangeArrowheads="1"/>
            </p:cNvSpPr>
            <p:nvPr/>
          </p:nvSpPr>
          <p:spPr bwMode="auto">
            <a:xfrm>
              <a:off x="292" y="630"/>
              <a:ext cx="2438" cy="254"/>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ko-KR" altLang="en-US" sz="1600" b="0" i="0" u="none" strike="noStrike" kern="0" cap="none" spc="0" normalizeH="0" baseline="0" noProof="0" dirty="0">
                <a:ln>
                  <a:noFill/>
                </a:ln>
                <a:solidFill>
                  <a:srgbClr val="000000"/>
                </a:solidFill>
                <a:effectLst/>
                <a:uLnTx/>
                <a:uFillTx/>
                <a:latin typeface="+mn-ea"/>
                <a:ea typeface="+mn-ea"/>
              </a:endParaRPr>
            </a:p>
          </p:txBody>
        </p:sp>
        <p:sp>
          <p:nvSpPr>
            <p:cNvPr id="64" name="Rectangle 12">
              <a:extLst>
                <a:ext uri="{FF2B5EF4-FFF2-40B4-BE49-F238E27FC236}">
                  <a16:creationId xmlns:a16="http://schemas.microsoft.com/office/drawing/2014/main" id="{070F2E51-E56C-BA1D-097D-D476FF3ED7BA}"/>
                </a:ext>
              </a:extLst>
            </p:cNvPr>
            <p:cNvSpPr>
              <a:spLocks noChangeArrowheads="1"/>
            </p:cNvSpPr>
            <p:nvPr/>
          </p:nvSpPr>
          <p:spPr bwMode="auto">
            <a:xfrm>
              <a:off x="370" y="680"/>
              <a:ext cx="2264" cy="1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defTabSz="895350">
                <a:buSzPct val="120000"/>
                <a:defRPr sz="1600">
                  <a:solidFill>
                    <a:schemeClr val="tx1"/>
                  </a:solidFill>
                  <a:latin typeface="Arial" panose="020B0604020202020204" pitchFamily="34" charset="0"/>
                  <a:ea typeface="-윤고딕130" pitchFamily="18" charset="-127"/>
                </a:defRPr>
              </a:lvl1pPr>
              <a:lvl2pPr marL="144463" indent="-142875" defTabSz="895350">
                <a:buSzPct val="120000"/>
                <a:buChar char="•"/>
                <a:defRPr sz="1600">
                  <a:solidFill>
                    <a:schemeClr val="tx1"/>
                  </a:solidFill>
                  <a:latin typeface="Arial" panose="020B0604020202020204" pitchFamily="34" charset="0"/>
                  <a:ea typeface="-윤고딕130" pitchFamily="18" charset="-127"/>
                </a:defRPr>
              </a:lvl2pPr>
              <a:lvl3pPr marL="295275" indent="-149225" defTabSz="895350">
                <a:buChar char="–"/>
                <a:defRPr sz="1600">
                  <a:solidFill>
                    <a:schemeClr val="tx1"/>
                  </a:solidFill>
                  <a:latin typeface="Arial" panose="020B0604020202020204" pitchFamily="34" charset="0"/>
                  <a:ea typeface="-윤고딕130" pitchFamily="18" charset="-127"/>
                </a:defRPr>
              </a:lvl3pPr>
              <a:lvl4pPr marL="431800" indent="-134938" defTabSz="895350">
                <a:buSzPct val="89000"/>
                <a:buChar char="•"/>
                <a:defRPr sz="1600">
                  <a:solidFill>
                    <a:schemeClr val="tx1"/>
                  </a:solidFill>
                  <a:latin typeface="Arial" panose="020B0604020202020204" pitchFamily="34" charset="0"/>
                  <a:ea typeface="-윤고딕130" pitchFamily="18" charset="-127"/>
                </a:defRPr>
              </a:lvl4pPr>
              <a:lvl5pPr marL="582613" indent="-149225" defTabSz="895350">
                <a:buSzPct val="75000"/>
                <a:buChar char="–"/>
                <a:defRPr sz="1600">
                  <a:solidFill>
                    <a:schemeClr val="tx1"/>
                  </a:solidFill>
                  <a:latin typeface="Arial" panose="020B0604020202020204" pitchFamily="34" charset="0"/>
                  <a:ea typeface="-윤고딕130" pitchFamily="18" charset="-127"/>
                </a:defRPr>
              </a:lvl5pPr>
              <a:lvl6pPr marL="1039813" indent="-149225" defTabSz="895350" fontAlgn="base">
                <a:spcBef>
                  <a:spcPct val="0"/>
                </a:spcBef>
                <a:spcAft>
                  <a:spcPct val="0"/>
                </a:spcAft>
                <a:buSzPct val="75000"/>
                <a:buChar char="–"/>
                <a:defRPr sz="1600">
                  <a:solidFill>
                    <a:schemeClr val="tx1"/>
                  </a:solidFill>
                  <a:latin typeface="Arial" panose="020B0604020202020204" pitchFamily="34" charset="0"/>
                  <a:ea typeface="-윤고딕130" pitchFamily="18" charset="-127"/>
                </a:defRPr>
              </a:lvl6pPr>
              <a:lvl7pPr marL="1497013" indent="-149225" defTabSz="895350" fontAlgn="base">
                <a:spcBef>
                  <a:spcPct val="0"/>
                </a:spcBef>
                <a:spcAft>
                  <a:spcPct val="0"/>
                </a:spcAft>
                <a:buSzPct val="75000"/>
                <a:buChar char="–"/>
                <a:defRPr sz="1600">
                  <a:solidFill>
                    <a:schemeClr val="tx1"/>
                  </a:solidFill>
                  <a:latin typeface="Arial" panose="020B0604020202020204" pitchFamily="34" charset="0"/>
                  <a:ea typeface="-윤고딕130" pitchFamily="18" charset="-127"/>
                </a:defRPr>
              </a:lvl7pPr>
              <a:lvl8pPr marL="1954213" indent="-149225" defTabSz="895350" fontAlgn="base">
                <a:spcBef>
                  <a:spcPct val="0"/>
                </a:spcBef>
                <a:spcAft>
                  <a:spcPct val="0"/>
                </a:spcAft>
                <a:buSzPct val="75000"/>
                <a:buChar char="–"/>
                <a:defRPr sz="1600">
                  <a:solidFill>
                    <a:schemeClr val="tx1"/>
                  </a:solidFill>
                  <a:latin typeface="Arial" panose="020B0604020202020204" pitchFamily="34" charset="0"/>
                  <a:ea typeface="-윤고딕130" pitchFamily="18" charset="-127"/>
                </a:defRPr>
              </a:lvl8pPr>
              <a:lvl9pPr marL="2411413" indent="-149225" defTabSz="895350" fontAlgn="base">
                <a:spcBef>
                  <a:spcPct val="0"/>
                </a:spcBef>
                <a:spcAft>
                  <a:spcPct val="0"/>
                </a:spcAft>
                <a:buSzPct val="75000"/>
                <a:buChar char="–"/>
                <a:defRPr sz="1600">
                  <a:solidFill>
                    <a:schemeClr val="tx1"/>
                  </a:solidFill>
                  <a:latin typeface="Arial" panose="020B0604020202020204" pitchFamily="34" charset="0"/>
                  <a:ea typeface="-윤고딕130" pitchFamily="18" charset="-127"/>
                </a:defRPr>
              </a:lvl9pPr>
            </a:lstStyle>
            <a:p>
              <a:pPr marL="0" marR="0" lvl="0" indent="0" defTabSz="895350" eaLnBrk="1" fontAlgn="auto" latinLnBrk="0" hangingPunct="1">
                <a:lnSpc>
                  <a:spcPct val="100000"/>
                </a:lnSpc>
                <a:spcBef>
                  <a:spcPts val="0"/>
                </a:spcBef>
                <a:spcAft>
                  <a:spcPts val="0"/>
                </a:spcAft>
                <a:buClrTx/>
                <a:buSzPct val="120000"/>
                <a:buFontTx/>
                <a:buNone/>
                <a:tabLst/>
                <a:defRPr/>
              </a:pPr>
              <a:r>
                <a:rPr kumimoji="0" lang="en-US" altLang="ko-KR" sz="1600" b="0" i="0" u="none" strike="noStrike" kern="0" cap="none" spc="0" normalizeH="0" baseline="0" noProof="0" dirty="0">
                  <a:ln>
                    <a:noFill/>
                  </a:ln>
                  <a:solidFill>
                    <a:srgbClr val="FFFFFF"/>
                  </a:solidFill>
                  <a:effectLst/>
                  <a:uLnTx/>
                  <a:uFillTx/>
                  <a:latin typeface="+mn-ea"/>
                  <a:ea typeface="+mn-ea"/>
                </a:rPr>
                <a:t>DGAN, NPR </a:t>
              </a:r>
              <a:r>
                <a:rPr kumimoji="0" lang="ko-KR" altLang="en-US" sz="1600" b="0" i="0" u="none" strike="noStrike" kern="0" cap="none" spc="0" normalizeH="0" baseline="0" noProof="0" dirty="0">
                  <a:ln>
                    <a:noFill/>
                  </a:ln>
                  <a:solidFill>
                    <a:srgbClr val="FFFFFF"/>
                  </a:solidFill>
                  <a:effectLst/>
                  <a:uLnTx/>
                  <a:uFillTx/>
                  <a:latin typeface="+mn-ea"/>
                  <a:ea typeface="+mn-ea"/>
                </a:rPr>
                <a:t>및 기타</a:t>
              </a:r>
              <a:endParaRPr kumimoji="0" lang="en-US" altLang="ko-KR" sz="1600" b="0" i="0" u="none" strike="noStrike" kern="0" cap="none" spc="0" normalizeH="0" baseline="0" noProof="0" dirty="0">
                <a:ln>
                  <a:noFill/>
                </a:ln>
                <a:solidFill>
                  <a:srgbClr val="FFFFFF"/>
                </a:solidFill>
                <a:effectLst/>
                <a:uLnTx/>
                <a:uFillTx/>
                <a:latin typeface="+mn-ea"/>
                <a:ea typeface="+mn-ea"/>
              </a:endParaRPr>
            </a:p>
          </p:txBody>
        </p:sp>
        <p:sp>
          <p:nvSpPr>
            <p:cNvPr id="65" name="Rectangle 13">
              <a:extLst>
                <a:ext uri="{FF2B5EF4-FFF2-40B4-BE49-F238E27FC236}">
                  <a16:creationId xmlns:a16="http://schemas.microsoft.com/office/drawing/2014/main" id="{019953E4-F026-EF90-7A5A-4B0F146DB4C6}"/>
                </a:ext>
              </a:extLst>
            </p:cNvPr>
            <p:cNvSpPr>
              <a:spLocks noChangeArrowheads="1"/>
            </p:cNvSpPr>
            <p:nvPr/>
          </p:nvSpPr>
          <p:spPr bwMode="auto">
            <a:xfrm>
              <a:off x="370" y="947"/>
              <a:ext cx="2264" cy="1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defTabSz="895350">
                <a:buSzPct val="120000"/>
                <a:defRPr sz="1600">
                  <a:solidFill>
                    <a:schemeClr val="tx1"/>
                  </a:solidFill>
                  <a:latin typeface="Arial" panose="020B0604020202020204" pitchFamily="34" charset="0"/>
                  <a:ea typeface="-윤고딕130" pitchFamily="18" charset="-127"/>
                </a:defRPr>
              </a:lvl1pPr>
              <a:lvl2pPr marL="144463" indent="-142875" defTabSz="895350">
                <a:buSzPct val="120000"/>
                <a:buChar char="•"/>
                <a:defRPr sz="1600">
                  <a:solidFill>
                    <a:schemeClr val="tx1"/>
                  </a:solidFill>
                  <a:latin typeface="Arial" panose="020B0604020202020204" pitchFamily="34" charset="0"/>
                  <a:ea typeface="-윤고딕130" pitchFamily="18" charset="-127"/>
                </a:defRPr>
              </a:lvl2pPr>
              <a:lvl3pPr marL="295275" indent="-149225" defTabSz="895350">
                <a:buChar char="–"/>
                <a:defRPr sz="1600">
                  <a:solidFill>
                    <a:schemeClr val="tx1"/>
                  </a:solidFill>
                  <a:latin typeface="Arial" panose="020B0604020202020204" pitchFamily="34" charset="0"/>
                  <a:ea typeface="-윤고딕130" pitchFamily="18" charset="-127"/>
                </a:defRPr>
              </a:lvl3pPr>
              <a:lvl4pPr marL="431800" indent="-134938" defTabSz="895350">
                <a:buSzPct val="89000"/>
                <a:buChar char="•"/>
                <a:defRPr sz="1600">
                  <a:solidFill>
                    <a:schemeClr val="tx1"/>
                  </a:solidFill>
                  <a:latin typeface="Arial" panose="020B0604020202020204" pitchFamily="34" charset="0"/>
                  <a:ea typeface="-윤고딕130" pitchFamily="18" charset="-127"/>
                </a:defRPr>
              </a:lvl4pPr>
              <a:lvl5pPr marL="582613" indent="-149225" defTabSz="895350">
                <a:buSzPct val="75000"/>
                <a:buChar char="–"/>
                <a:defRPr sz="1600">
                  <a:solidFill>
                    <a:schemeClr val="tx1"/>
                  </a:solidFill>
                  <a:latin typeface="Arial" panose="020B0604020202020204" pitchFamily="34" charset="0"/>
                  <a:ea typeface="-윤고딕130" pitchFamily="18" charset="-127"/>
                </a:defRPr>
              </a:lvl5pPr>
              <a:lvl6pPr marL="1039813" indent="-149225" defTabSz="895350" fontAlgn="base">
                <a:spcBef>
                  <a:spcPct val="0"/>
                </a:spcBef>
                <a:spcAft>
                  <a:spcPct val="0"/>
                </a:spcAft>
                <a:buSzPct val="75000"/>
                <a:buChar char="–"/>
                <a:defRPr sz="1600">
                  <a:solidFill>
                    <a:schemeClr val="tx1"/>
                  </a:solidFill>
                  <a:latin typeface="Arial" panose="020B0604020202020204" pitchFamily="34" charset="0"/>
                  <a:ea typeface="-윤고딕130" pitchFamily="18" charset="-127"/>
                </a:defRPr>
              </a:lvl6pPr>
              <a:lvl7pPr marL="1497013" indent="-149225" defTabSz="895350" fontAlgn="base">
                <a:spcBef>
                  <a:spcPct val="0"/>
                </a:spcBef>
                <a:spcAft>
                  <a:spcPct val="0"/>
                </a:spcAft>
                <a:buSzPct val="75000"/>
                <a:buChar char="–"/>
                <a:defRPr sz="1600">
                  <a:solidFill>
                    <a:schemeClr val="tx1"/>
                  </a:solidFill>
                  <a:latin typeface="Arial" panose="020B0604020202020204" pitchFamily="34" charset="0"/>
                  <a:ea typeface="-윤고딕130" pitchFamily="18" charset="-127"/>
                </a:defRPr>
              </a:lvl7pPr>
              <a:lvl8pPr marL="1954213" indent="-149225" defTabSz="895350" fontAlgn="base">
                <a:spcBef>
                  <a:spcPct val="0"/>
                </a:spcBef>
                <a:spcAft>
                  <a:spcPct val="0"/>
                </a:spcAft>
                <a:buSzPct val="75000"/>
                <a:buChar char="–"/>
                <a:defRPr sz="1600">
                  <a:solidFill>
                    <a:schemeClr val="tx1"/>
                  </a:solidFill>
                  <a:latin typeface="Arial" panose="020B0604020202020204" pitchFamily="34" charset="0"/>
                  <a:ea typeface="-윤고딕130" pitchFamily="18" charset="-127"/>
                </a:defRPr>
              </a:lvl8pPr>
              <a:lvl9pPr marL="2411413" indent="-149225" defTabSz="895350" fontAlgn="base">
                <a:spcBef>
                  <a:spcPct val="0"/>
                </a:spcBef>
                <a:spcAft>
                  <a:spcPct val="0"/>
                </a:spcAft>
                <a:buSzPct val="75000"/>
                <a:buChar char="–"/>
                <a:defRPr sz="1600">
                  <a:solidFill>
                    <a:schemeClr val="tx1"/>
                  </a:solidFill>
                  <a:latin typeface="Arial" panose="020B0604020202020204" pitchFamily="34" charset="0"/>
                  <a:ea typeface="-윤고딕130" pitchFamily="18" charset="-127"/>
                </a:defRPr>
              </a:lvl9pPr>
            </a:lstStyle>
            <a:p>
              <a:pPr lvl="1" fontAlgn="auto" latinLnBrk="0">
                <a:spcBef>
                  <a:spcPts val="0"/>
                </a:spcBef>
                <a:spcAft>
                  <a:spcPts val="0"/>
                </a:spcAft>
              </a:pPr>
              <a:endParaRPr kumimoji="0" lang="en-US" altLang="ko-KR" sz="1200" b="0" kern="0" dirty="0">
                <a:solidFill>
                  <a:srgbClr val="000000"/>
                </a:solidFill>
                <a:latin typeface="+mn-ea"/>
                <a:ea typeface="+mn-ea"/>
              </a:endParaRPr>
            </a:p>
          </p:txBody>
        </p:sp>
      </p:grpSp>
      <p:grpSp>
        <p:nvGrpSpPr>
          <p:cNvPr id="66" name="Group 14">
            <a:extLst>
              <a:ext uri="{FF2B5EF4-FFF2-40B4-BE49-F238E27FC236}">
                <a16:creationId xmlns:a16="http://schemas.microsoft.com/office/drawing/2014/main" id="{1613D97B-3CDF-E3C7-415D-34A7D0ADF06D}"/>
              </a:ext>
            </a:extLst>
          </p:cNvPr>
          <p:cNvGrpSpPr>
            <a:grpSpLocks/>
          </p:cNvGrpSpPr>
          <p:nvPr/>
        </p:nvGrpSpPr>
        <p:grpSpPr bwMode="auto">
          <a:xfrm>
            <a:off x="376238" y="4265678"/>
            <a:ext cx="3870325" cy="2320310"/>
            <a:chOff x="292" y="630"/>
            <a:chExt cx="2438" cy="1586"/>
          </a:xfrm>
        </p:grpSpPr>
        <p:sp>
          <p:nvSpPr>
            <p:cNvPr id="67" name="Rectangle 15">
              <a:extLst>
                <a:ext uri="{FF2B5EF4-FFF2-40B4-BE49-F238E27FC236}">
                  <a16:creationId xmlns:a16="http://schemas.microsoft.com/office/drawing/2014/main" id="{5D7BB5A8-368D-6C66-8DA9-94E76FB2B8A5}"/>
                </a:ext>
              </a:extLst>
            </p:cNvPr>
            <p:cNvSpPr>
              <a:spLocks noChangeArrowheads="1"/>
            </p:cNvSpPr>
            <p:nvPr/>
          </p:nvSpPr>
          <p:spPr bwMode="auto">
            <a:xfrm>
              <a:off x="292" y="630"/>
              <a:ext cx="2438" cy="1586"/>
            </a:xfrm>
            <a:prstGeom prst="rect">
              <a:avLst/>
            </a:prstGeom>
            <a:solidFill>
              <a:srgbClr val="FFFFFF"/>
            </a:solidFill>
            <a:ln w="9525">
              <a:solidFill>
                <a:srgbClr val="000000"/>
              </a:solidFill>
              <a:miter lim="800000"/>
              <a:headEnd/>
              <a:tailEnd/>
            </a:ln>
            <a:effectLst>
              <a:outerShdw dist="35921" dir="2700000" algn="ctr" rotWithShape="0">
                <a:srgbClr val="000000"/>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ko-KR" altLang="en-US" sz="1600" b="0" i="0" u="none" strike="noStrike" kern="0" cap="none" spc="0" normalizeH="0" baseline="0" noProof="0">
                <a:ln>
                  <a:noFill/>
                </a:ln>
                <a:solidFill>
                  <a:srgbClr val="000000"/>
                </a:solidFill>
                <a:effectLst/>
                <a:uLnTx/>
                <a:uFillTx/>
                <a:latin typeface="+mn-ea"/>
                <a:ea typeface="+mn-ea"/>
              </a:endParaRPr>
            </a:p>
          </p:txBody>
        </p:sp>
        <p:sp>
          <p:nvSpPr>
            <p:cNvPr id="68" name="Rectangle 16">
              <a:extLst>
                <a:ext uri="{FF2B5EF4-FFF2-40B4-BE49-F238E27FC236}">
                  <a16:creationId xmlns:a16="http://schemas.microsoft.com/office/drawing/2014/main" id="{93083F34-3950-F026-49A1-377FE74A36F4}"/>
                </a:ext>
              </a:extLst>
            </p:cNvPr>
            <p:cNvSpPr>
              <a:spLocks noChangeArrowheads="1"/>
            </p:cNvSpPr>
            <p:nvPr/>
          </p:nvSpPr>
          <p:spPr bwMode="auto">
            <a:xfrm>
              <a:off x="292" y="630"/>
              <a:ext cx="2438" cy="254"/>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ko-KR" altLang="en-US" sz="1600" b="0" i="0" u="none" strike="noStrike" kern="0" cap="none" spc="0" normalizeH="0" baseline="0" noProof="0" dirty="0">
                <a:ln>
                  <a:noFill/>
                </a:ln>
                <a:solidFill>
                  <a:srgbClr val="000000"/>
                </a:solidFill>
                <a:effectLst/>
                <a:uLnTx/>
                <a:uFillTx/>
                <a:latin typeface="+mn-ea"/>
                <a:ea typeface="+mn-ea"/>
              </a:endParaRPr>
            </a:p>
          </p:txBody>
        </p:sp>
        <p:sp>
          <p:nvSpPr>
            <p:cNvPr id="69" name="Rectangle 17">
              <a:extLst>
                <a:ext uri="{FF2B5EF4-FFF2-40B4-BE49-F238E27FC236}">
                  <a16:creationId xmlns:a16="http://schemas.microsoft.com/office/drawing/2014/main" id="{9CCB4346-1325-F01A-851B-193CC3A79E9B}"/>
                </a:ext>
              </a:extLst>
            </p:cNvPr>
            <p:cNvSpPr>
              <a:spLocks noChangeArrowheads="1"/>
            </p:cNvSpPr>
            <p:nvPr/>
          </p:nvSpPr>
          <p:spPr bwMode="auto">
            <a:xfrm>
              <a:off x="370" y="680"/>
              <a:ext cx="2264" cy="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defTabSz="895350">
                <a:buSzPct val="120000"/>
                <a:defRPr sz="1600">
                  <a:solidFill>
                    <a:schemeClr val="tx1"/>
                  </a:solidFill>
                  <a:latin typeface="Arial" panose="020B0604020202020204" pitchFamily="34" charset="0"/>
                  <a:ea typeface="-윤고딕130" pitchFamily="18" charset="-127"/>
                </a:defRPr>
              </a:lvl1pPr>
              <a:lvl2pPr marL="144463" indent="-142875" defTabSz="895350">
                <a:buSzPct val="120000"/>
                <a:buChar char="•"/>
                <a:defRPr sz="1600">
                  <a:solidFill>
                    <a:schemeClr val="tx1"/>
                  </a:solidFill>
                  <a:latin typeface="Arial" panose="020B0604020202020204" pitchFamily="34" charset="0"/>
                  <a:ea typeface="-윤고딕130" pitchFamily="18" charset="-127"/>
                </a:defRPr>
              </a:lvl2pPr>
              <a:lvl3pPr marL="295275" indent="-149225" defTabSz="895350">
                <a:buChar char="–"/>
                <a:defRPr sz="1600">
                  <a:solidFill>
                    <a:schemeClr val="tx1"/>
                  </a:solidFill>
                  <a:latin typeface="Arial" panose="020B0604020202020204" pitchFamily="34" charset="0"/>
                  <a:ea typeface="-윤고딕130" pitchFamily="18" charset="-127"/>
                </a:defRPr>
              </a:lvl3pPr>
              <a:lvl4pPr marL="431800" indent="-134938" defTabSz="895350">
                <a:buSzPct val="89000"/>
                <a:buChar char="•"/>
                <a:defRPr sz="1600">
                  <a:solidFill>
                    <a:schemeClr val="tx1"/>
                  </a:solidFill>
                  <a:latin typeface="Arial" panose="020B0604020202020204" pitchFamily="34" charset="0"/>
                  <a:ea typeface="-윤고딕130" pitchFamily="18" charset="-127"/>
                </a:defRPr>
              </a:lvl4pPr>
              <a:lvl5pPr marL="582613" indent="-149225" defTabSz="895350">
                <a:buSzPct val="75000"/>
                <a:buChar char="–"/>
                <a:defRPr sz="1600">
                  <a:solidFill>
                    <a:schemeClr val="tx1"/>
                  </a:solidFill>
                  <a:latin typeface="Arial" panose="020B0604020202020204" pitchFamily="34" charset="0"/>
                  <a:ea typeface="-윤고딕130" pitchFamily="18" charset="-127"/>
                </a:defRPr>
              </a:lvl5pPr>
              <a:lvl6pPr marL="1039813" indent="-149225" defTabSz="895350" fontAlgn="base">
                <a:spcBef>
                  <a:spcPct val="0"/>
                </a:spcBef>
                <a:spcAft>
                  <a:spcPct val="0"/>
                </a:spcAft>
                <a:buSzPct val="75000"/>
                <a:buChar char="–"/>
                <a:defRPr sz="1600">
                  <a:solidFill>
                    <a:schemeClr val="tx1"/>
                  </a:solidFill>
                  <a:latin typeface="Arial" panose="020B0604020202020204" pitchFamily="34" charset="0"/>
                  <a:ea typeface="-윤고딕130" pitchFamily="18" charset="-127"/>
                </a:defRPr>
              </a:lvl6pPr>
              <a:lvl7pPr marL="1497013" indent="-149225" defTabSz="895350" fontAlgn="base">
                <a:spcBef>
                  <a:spcPct val="0"/>
                </a:spcBef>
                <a:spcAft>
                  <a:spcPct val="0"/>
                </a:spcAft>
                <a:buSzPct val="75000"/>
                <a:buChar char="–"/>
                <a:defRPr sz="1600">
                  <a:solidFill>
                    <a:schemeClr val="tx1"/>
                  </a:solidFill>
                  <a:latin typeface="Arial" panose="020B0604020202020204" pitchFamily="34" charset="0"/>
                  <a:ea typeface="-윤고딕130" pitchFamily="18" charset="-127"/>
                </a:defRPr>
              </a:lvl7pPr>
              <a:lvl8pPr marL="1954213" indent="-149225" defTabSz="895350" fontAlgn="base">
                <a:spcBef>
                  <a:spcPct val="0"/>
                </a:spcBef>
                <a:spcAft>
                  <a:spcPct val="0"/>
                </a:spcAft>
                <a:buSzPct val="75000"/>
                <a:buChar char="–"/>
                <a:defRPr sz="1600">
                  <a:solidFill>
                    <a:schemeClr val="tx1"/>
                  </a:solidFill>
                  <a:latin typeface="Arial" panose="020B0604020202020204" pitchFamily="34" charset="0"/>
                  <a:ea typeface="-윤고딕130" pitchFamily="18" charset="-127"/>
                </a:defRPr>
              </a:lvl8pPr>
              <a:lvl9pPr marL="2411413" indent="-149225" defTabSz="895350" fontAlgn="base">
                <a:spcBef>
                  <a:spcPct val="0"/>
                </a:spcBef>
                <a:spcAft>
                  <a:spcPct val="0"/>
                </a:spcAft>
                <a:buSzPct val="75000"/>
                <a:buChar char="–"/>
                <a:defRPr sz="1600">
                  <a:solidFill>
                    <a:schemeClr val="tx1"/>
                  </a:solidFill>
                  <a:latin typeface="Arial" panose="020B0604020202020204" pitchFamily="34" charset="0"/>
                  <a:ea typeface="-윤고딕130" pitchFamily="18" charset="-127"/>
                </a:defRPr>
              </a:lvl9pPr>
            </a:lstStyle>
            <a:p>
              <a:pPr marL="0" marR="0" lvl="0" indent="0" defTabSz="895350" eaLnBrk="1" fontAlgn="auto" latinLnBrk="0" hangingPunct="1">
                <a:lnSpc>
                  <a:spcPct val="100000"/>
                </a:lnSpc>
                <a:spcBef>
                  <a:spcPts val="0"/>
                </a:spcBef>
                <a:spcAft>
                  <a:spcPts val="0"/>
                </a:spcAft>
                <a:buClrTx/>
                <a:buSzPct val="120000"/>
                <a:buFontTx/>
                <a:buNone/>
                <a:tabLst/>
                <a:defRPr/>
              </a:pPr>
              <a:r>
                <a:rPr kumimoji="0" lang="ko-KR" altLang="en-US" sz="1600" b="0" i="0" u="none" strike="noStrike" kern="0" cap="none" spc="0" normalizeH="0" baseline="0" noProof="0" dirty="0">
                  <a:ln>
                    <a:noFill/>
                  </a:ln>
                  <a:solidFill>
                    <a:srgbClr val="FFFFFF"/>
                  </a:solidFill>
                  <a:effectLst/>
                  <a:uLnTx/>
                  <a:uFillTx/>
                  <a:latin typeface="+mn-ea"/>
                  <a:ea typeface="+mn-ea"/>
                </a:rPr>
                <a:t>연소과정 관련</a:t>
              </a:r>
              <a:endParaRPr kumimoji="0" lang="en-US" altLang="ko-KR" sz="1600" b="0" i="0" u="none" strike="noStrike" kern="0" cap="none" spc="0" normalizeH="0" baseline="0" noProof="0" dirty="0">
                <a:ln>
                  <a:noFill/>
                </a:ln>
                <a:solidFill>
                  <a:srgbClr val="FFFFFF"/>
                </a:solidFill>
                <a:effectLst/>
                <a:uLnTx/>
                <a:uFillTx/>
                <a:latin typeface="+mn-ea"/>
                <a:ea typeface="+mn-ea"/>
              </a:endParaRPr>
            </a:p>
          </p:txBody>
        </p:sp>
        <p:sp>
          <p:nvSpPr>
            <p:cNvPr id="70" name="Rectangle 18">
              <a:extLst>
                <a:ext uri="{FF2B5EF4-FFF2-40B4-BE49-F238E27FC236}">
                  <a16:creationId xmlns:a16="http://schemas.microsoft.com/office/drawing/2014/main" id="{C909285B-0632-EC63-4D77-48F91EDCA79D}"/>
                </a:ext>
              </a:extLst>
            </p:cNvPr>
            <p:cNvSpPr>
              <a:spLocks noChangeArrowheads="1"/>
            </p:cNvSpPr>
            <p:nvPr/>
          </p:nvSpPr>
          <p:spPr bwMode="auto">
            <a:xfrm>
              <a:off x="370" y="947"/>
              <a:ext cx="2264" cy="11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defTabSz="895350">
                <a:buSzPct val="120000"/>
                <a:defRPr sz="1600">
                  <a:solidFill>
                    <a:schemeClr val="tx1"/>
                  </a:solidFill>
                  <a:latin typeface="Arial" panose="020B0604020202020204" pitchFamily="34" charset="0"/>
                  <a:ea typeface="-윤고딕130" pitchFamily="18" charset="-127"/>
                </a:defRPr>
              </a:lvl1pPr>
              <a:lvl2pPr marL="144463" indent="-142875" defTabSz="895350">
                <a:buSzPct val="120000"/>
                <a:buChar char="•"/>
                <a:defRPr sz="1600">
                  <a:solidFill>
                    <a:schemeClr val="tx1"/>
                  </a:solidFill>
                  <a:latin typeface="Arial" panose="020B0604020202020204" pitchFamily="34" charset="0"/>
                  <a:ea typeface="-윤고딕130" pitchFamily="18" charset="-127"/>
                </a:defRPr>
              </a:lvl2pPr>
              <a:lvl3pPr marL="295275" indent="-149225" defTabSz="895350">
                <a:buChar char="–"/>
                <a:defRPr sz="1600">
                  <a:solidFill>
                    <a:schemeClr val="tx1"/>
                  </a:solidFill>
                  <a:latin typeface="Arial" panose="020B0604020202020204" pitchFamily="34" charset="0"/>
                  <a:ea typeface="-윤고딕130" pitchFamily="18" charset="-127"/>
                </a:defRPr>
              </a:lvl3pPr>
              <a:lvl4pPr marL="431800" indent="-134938" defTabSz="895350">
                <a:buSzPct val="89000"/>
                <a:buChar char="•"/>
                <a:defRPr sz="1600">
                  <a:solidFill>
                    <a:schemeClr val="tx1"/>
                  </a:solidFill>
                  <a:latin typeface="Arial" panose="020B0604020202020204" pitchFamily="34" charset="0"/>
                  <a:ea typeface="-윤고딕130" pitchFamily="18" charset="-127"/>
                </a:defRPr>
              </a:lvl4pPr>
              <a:lvl5pPr marL="582613" indent="-149225" defTabSz="895350">
                <a:buSzPct val="75000"/>
                <a:buChar char="–"/>
                <a:defRPr sz="1600">
                  <a:solidFill>
                    <a:schemeClr val="tx1"/>
                  </a:solidFill>
                  <a:latin typeface="Arial" panose="020B0604020202020204" pitchFamily="34" charset="0"/>
                  <a:ea typeface="-윤고딕130" pitchFamily="18" charset="-127"/>
                </a:defRPr>
              </a:lvl5pPr>
              <a:lvl6pPr marL="1039813" indent="-149225" defTabSz="895350" fontAlgn="base">
                <a:spcBef>
                  <a:spcPct val="0"/>
                </a:spcBef>
                <a:spcAft>
                  <a:spcPct val="0"/>
                </a:spcAft>
                <a:buSzPct val="75000"/>
                <a:buChar char="–"/>
                <a:defRPr sz="1600">
                  <a:solidFill>
                    <a:schemeClr val="tx1"/>
                  </a:solidFill>
                  <a:latin typeface="Arial" panose="020B0604020202020204" pitchFamily="34" charset="0"/>
                  <a:ea typeface="-윤고딕130" pitchFamily="18" charset="-127"/>
                </a:defRPr>
              </a:lvl6pPr>
              <a:lvl7pPr marL="1497013" indent="-149225" defTabSz="895350" fontAlgn="base">
                <a:spcBef>
                  <a:spcPct val="0"/>
                </a:spcBef>
                <a:spcAft>
                  <a:spcPct val="0"/>
                </a:spcAft>
                <a:buSzPct val="75000"/>
                <a:buChar char="–"/>
                <a:defRPr sz="1600">
                  <a:solidFill>
                    <a:schemeClr val="tx1"/>
                  </a:solidFill>
                  <a:latin typeface="Arial" panose="020B0604020202020204" pitchFamily="34" charset="0"/>
                  <a:ea typeface="-윤고딕130" pitchFamily="18" charset="-127"/>
                </a:defRPr>
              </a:lvl7pPr>
              <a:lvl8pPr marL="1954213" indent="-149225" defTabSz="895350" fontAlgn="base">
                <a:spcBef>
                  <a:spcPct val="0"/>
                </a:spcBef>
                <a:spcAft>
                  <a:spcPct val="0"/>
                </a:spcAft>
                <a:buSzPct val="75000"/>
                <a:buChar char="–"/>
                <a:defRPr sz="1600">
                  <a:solidFill>
                    <a:schemeClr val="tx1"/>
                  </a:solidFill>
                  <a:latin typeface="Arial" panose="020B0604020202020204" pitchFamily="34" charset="0"/>
                  <a:ea typeface="-윤고딕130" pitchFamily="18" charset="-127"/>
                </a:defRPr>
              </a:lvl8pPr>
              <a:lvl9pPr marL="2411413" indent="-149225" defTabSz="895350" fontAlgn="base">
                <a:spcBef>
                  <a:spcPct val="0"/>
                </a:spcBef>
                <a:spcAft>
                  <a:spcPct val="0"/>
                </a:spcAft>
                <a:buSzPct val="75000"/>
                <a:buChar char="–"/>
                <a:defRPr sz="1600">
                  <a:solidFill>
                    <a:schemeClr val="tx1"/>
                  </a:solidFill>
                  <a:latin typeface="Arial" panose="020B0604020202020204" pitchFamily="34" charset="0"/>
                  <a:ea typeface="-윤고딕130" pitchFamily="18" charset="-127"/>
                </a:defRPr>
              </a:lvl9pPr>
            </a:lstStyle>
            <a:p>
              <a:pPr marL="171450" indent="-171450">
                <a:buFont typeface="Arial" panose="020B0604020202020204" pitchFamily="34" charset="0"/>
                <a:buChar char="•"/>
              </a:pPr>
              <a:r>
                <a:rPr lang="ko-KR" altLang="en-US" sz="1200" b="0" dirty="0">
                  <a:latin typeface="+mn-ea"/>
                  <a:ea typeface="+mn-ea"/>
                </a:rPr>
                <a:t>압축기 필터 차압</a:t>
              </a:r>
            </a:p>
            <a:p>
              <a:pPr marL="171450" indent="-171450">
                <a:buFont typeface="Arial" panose="020B0604020202020204" pitchFamily="34" charset="0"/>
                <a:buChar char="•"/>
              </a:pPr>
              <a:r>
                <a:rPr lang="ko-KR" altLang="en-US" sz="1200" b="0" dirty="0">
                  <a:latin typeface="+mn-ea"/>
                  <a:ea typeface="+mn-ea"/>
                </a:rPr>
                <a:t>압축기 입구 온도</a:t>
              </a:r>
            </a:p>
            <a:p>
              <a:pPr marL="171450" indent="-171450">
                <a:buFont typeface="Arial" panose="020B0604020202020204" pitchFamily="34" charset="0"/>
                <a:buChar char="•"/>
              </a:pPr>
              <a:r>
                <a:rPr lang="ko-KR" altLang="en-US" sz="1200" b="0" dirty="0">
                  <a:latin typeface="+mn-ea"/>
                  <a:ea typeface="+mn-ea"/>
                </a:rPr>
                <a:t>대기 압력</a:t>
              </a:r>
            </a:p>
            <a:p>
              <a:pPr marL="171450" indent="-171450">
                <a:buFont typeface="Arial" panose="020B0604020202020204" pitchFamily="34" charset="0"/>
                <a:buChar char="•"/>
              </a:pPr>
              <a:r>
                <a:rPr lang="en-US" altLang="ko-KR" sz="1200" b="0" dirty="0">
                  <a:latin typeface="+mn-ea"/>
                  <a:ea typeface="+mn-ea"/>
                </a:rPr>
                <a:t>IGV </a:t>
              </a:r>
              <a:r>
                <a:rPr lang="ko-KR" altLang="en-US" sz="1200" b="0" dirty="0">
                  <a:latin typeface="+mn-ea"/>
                  <a:ea typeface="+mn-ea"/>
                </a:rPr>
                <a:t>개도</a:t>
              </a:r>
            </a:p>
            <a:p>
              <a:pPr marL="171450" indent="-171450">
                <a:buFont typeface="Arial" panose="020B0604020202020204" pitchFamily="34" charset="0"/>
                <a:buChar char="•"/>
              </a:pPr>
              <a:r>
                <a:rPr lang="ko-KR" altLang="en-US" sz="1200" b="0" dirty="0">
                  <a:latin typeface="+mn-ea"/>
                  <a:ea typeface="+mn-ea"/>
                </a:rPr>
                <a:t>가스터빈 압축기 출구 압력</a:t>
              </a:r>
            </a:p>
            <a:p>
              <a:pPr marL="171450" indent="-171450">
                <a:buFont typeface="Arial" panose="020B0604020202020204" pitchFamily="34" charset="0"/>
                <a:buChar char="•"/>
              </a:pPr>
              <a:r>
                <a:rPr lang="ko-KR" altLang="en-US" sz="1200" b="0" dirty="0">
                  <a:latin typeface="+mn-ea"/>
                  <a:ea typeface="+mn-ea"/>
                </a:rPr>
                <a:t>가스터빈 압축기 출구 온도</a:t>
              </a:r>
            </a:p>
            <a:p>
              <a:pPr marL="171450" indent="-171450">
                <a:buFont typeface="Arial" panose="020B0604020202020204" pitchFamily="34" charset="0"/>
                <a:buChar char="•"/>
              </a:pPr>
              <a:r>
                <a:rPr lang="en-US" altLang="ko-KR" sz="1200" b="0" dirty="0">
                  <a:latin typeface="+mn-ea"/>
                  <a:ea typeface="+mn-ea"/>
                </a:rPr>
                <a:t>IBH </a:t>
              </a:r>
              <a:r>
                <a:rPr lang="ko-KR" altLang="en-US" sz="1200" b="0" dirty="0">
                  <a:latin typeface="+mn-ea"/>
                  <a:ea typeface="+mn-ea"/>
                </a:rPr>
                <a:t>밸브 개도</a:t>
              </a:r>
            </a:p>
            <a:p>
              <a:pPr marL="171450" indent="-171450">
                <a:buFont typeface="Arial" panose="020B0604020202020204" pitchFamily="34" charset="0"/>
                <a:buChar char="•"/>
              </a:pPr>
              <a:r>
                <a:rPr lang="ko-KR" altLang="en-US" sz="1200" b="0" dirty="0">
                  <a:latin typeface="+mn-ea"/>
                  <a:ea typeface="+mn-ea"/>
                </a:rPr>
                <a:t>연소기 캔 압력</a:t>
              </a:r>
              <a:r>
                <a:rPr lang="en-US" altLang="ko-KR" sz="1200" b="0" dirty="0">
                  <a:latin typeface="+mn-ea"/>
                  <a:ea typeface="+mn-ea"/>
                </a:rPr>
                <a:t>(</a:t>
              </a:r>
              <a:r>
                <a:rPr lang="ko-KR" altLang="en-US" sz="1200" b="0" dirty="0">
                  <a:latin typeface="+mn-ea"/>
                  <a:ea typeface="+mn-ea"/>
                </a:rPr>
                <a:t>시뮬레이션 값</a:t>
              </a:r>
              <a:r>
                <a:rPr lang="en-US" altLang="ko-KR" sz="1200" b="0" dirty="0">
                  <a:latin typeface="+mn-ea"/>
                  <a:ea typeface="+mn-ea"/>
                </a:rPr>
                <a:t>)</a:t>
              </a:r>
            </a:p>
            <a:p>
              <a:pPr marL="171450" indent="-171450">
                <a:buFont typeface="Arial" panose="020B0604020202020204" pitchFamily="34" charset="0"/>
                <a:buChar char="•"/>
              </a:pPr>
              <a:r>
                <a:rPr lang="ko-KR" altLang="en-US" sz="1200" b="0" dirty="0">
                  <a:latin typeface="+mn-ea"/>
                  <a:ea typeface="+mn-ea"/>
                </a:rPr>
                <a:t>연소온도 간접 값</a:t>
              </a:r>
            </a:p>
          </p:txBody>
        </p:sp>
      </p:grpSp>
      <p:grpSp>
        <p:nvGrpSpPr>
          <p:cNvPr id="71" name="Group 19">
            <a:extLst>
              <a:ext uri="{FF2B5EF4-FFF2-40B4-BE49-F238E27FC236}">
                <a16:creationId xmlns:a16="http://schemas.microsoft.com/office/drawing/2014/main" id="{6DB2C61B-45E8-EFCA-D30B-0A7AC95D8BC0}"/>
              </a:ext>
            </a:extLst>
          </p:cNvPr>
          <p:cNvGrpSpPr>
            <a:grpSpLocks/>
          </p:cNvGrpSpPr>
          <p:nvPr/>
        </p:nvGrpSpPr>
        <p:grpSpPr bwMode="auto">
          <a:xfrm>
            <a:off x="4551363" y="4264090"/>
            <a:ext cx="4978399" cy="2320310"/>
            <a:chOff x="292" y="630"/>
            <a:chExt cx="2438" cy="1586"/>
          </a:xfrm>
        </p:grpSpPr>
        <p:sp>
          <p:nvSpPr>
            <p:cNvPr id="72" name="Rectangle 20">
              <a:extLst>
                <a:ext uri="{FF2B5EF4-FFF2-40B4-BE49-F238E27FC236}">
                  <a16:creationId xmlns:a16="http://schemas.microsoft.com/office/drawing/2014/main" id="{802C0674-4F7A-71E9-9619-074FD0A5D510}"/>
                </a:ext>
              </a:extLst>
            </p:cNvPr>
            <p:cNvSpPr>
              <a:spLocks noChangeArrowheads="1"/>
            </p:cNvSpPr>
            <p:nvPr/>
          </p:nvSpPr>
          <p:spPr bwMode="auto">
            <a:xfrm>
              <a:off x="292" y="630"/>
              <a:ext cx="2438" cy="1586"/>
            </a:xfrm>
            <a:prstGeom prst="rect">
              <a:avLst/>
            </a:prstGeom>
            <a:solidFill>
              <a:srgbClr val="FFFFFF"/>
            </a:solidFill>
            <a:ln w="9525">
              <a:solidFill>
                <a:srgbClr val="000000"/>
              </a:solidFill>
              <a:miter lim="800000"/>
              <a:headEnd/>
              <a:tailEnd/>
            </a:ln>
            <a:effectLst>
              <a:outerShdw dist="35921" dir="2700000" algn="ctr" rotWithShape="0">
                <a:srgbClr val="000000"/>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ko-KR" altLang="en-US" sz="1600" b="0" i="0" u="none" strike="noStrike" kern="0" cap="none" spc="0" normalizeH="0" baseline="0" noProof="0" dirty="0">
                <a:ln>
                  <a:noFill/>
                </a:ln>
                <a:solidFill>
                  <a:srgbClr val="000000"/>
                </a:solidFill>
                <a:effectLst/>
                <a:uLnTx/>
                <a:uFillTx/>
                <a:latin typeface="+mn-ea"/>
                <a:ea typeface="+mn-ea"/>
              </a:endParaRPr>
            </a:p>
          </p:txBody>
        </p:sp>
        <p:sp>
          <p:nvSpPr>
            <p:cNvPr id="73" name="Rectangle 21">
              <a:extLst>
                <a:ext uri="{FF2B5EF4-FFF2-40B4-BE49-F238E27FC236}">
                  <a16:creationId xmlns:a16="http://schemas.microsoft.com/office/drawing/2014/main" id="{81BDF3BE-C285-5AC5-CB6D-57F136A8CF08}"/>
                </a:ext>
              </a:extLst>
            </p:cNvPr>
            <p:cNvSpPr>
              <a:spLocks noChangeArrowheads="1"/>
            </p:cNvSpPr>
            <p:nvPr/>
          </p:nvSpPr>
          <p:spPr bwMode="auto">
            <a:xfrm>
              <a:off x="292" y="630"/>
              <a:ext cx="2438" cy="254"/>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ko-KR" altLang="en-US" sz="1600" b="0" i="0" u="none" strike="noStrike" kern="0" cap="none" spc="0" normalizeH="0" baseline="0" noProof="0">
                <a:ln>
                  <a:noFill/>
                </a:ln>
                <a:solidFill>
                  <a:srgbClr val="000000"/>
                </a:solidFill>
                <a:effectLst/>
                <a:uLnTx/>
                <a:uFillTx/>
                <a:latin typeface="+mn-ea"/>
                <a:ea typeface="+mn-ea"/>
              </a:endParaRPr>
            </a:p>
          </p:txBody>
        </p:sp>
        <p:sp>
          <p:nvSpPr>
            <p:cNvPr id="74" name="Rectangle 22">
              <a:extLst>
                <a:ext uri="{FF2B5EF4-FFF2-40B4-BE49-F238E27FC236}">
                  <a16:creationId xmlns:a16="http://schemas.microsoft.com/office/drawing/2014/main" id="{08ACC060-73FB-2542-7D23-8E7D07AC1C9B}"/>
                </a:ext>
              </a:extLst>
            </p:cNvPr>
            <p:cNvSpPr>
              <a:spLocks noChangeArrowheads="1"/>
            </p:cNvSpPr>
            <p:nvPr/>
          </p:nvSpPr>
          <p:spPr bwMode="auto">
            <a:xfrm>
              <a:off x="370" y="680"/>
              <a:ext cx="2264" cy="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defTabSz="895350">
                <a:buSzPct val="120000"/>
                <a:defRPr sz="1600">
                  <a:solidFill>
                    <a:schemeClr val="tx1"/>
                  </a:solidFill>
                  <a:latin typeface="Arial" panose="020B0604020202020204" pitchFamily="34" charset="0"/>
                  <a:ea typeface="-윤고딕130" pitchFamily="18" charset="-127"/>
                </a:defRPr>
              </a:lvl1pPr>
              <a:lvl2pPr marL="144463" indent="-142875" defTabSz="895350">
                <a:buSzPct val="120000"/>
                <a:buChar char="•"/>
                <a:defRPr sz="1600">
                  <a:solidFill>
                    <a:schemeClr val="tx1"/>
                  </a:solidFill>
                  <a:latin typeface="Arial" panose="020B0604020202020204" pitchFamily="34" charset="0"/>
                  <a:ea typeface="-윤고딕130" pitchFamily="18" charset="-127"/>
                </a:defRPr>
              </a:lvl2pPr>
              <a:lvl3pPr marL="295275" indent="-149225" defTabSz="895350">
                <a:buChar char="–"/>
                <a:defRPr sz="1600">
                  <a:solidFill>
                    <a:schemeClr val="tx1"/>
                  </a:solidFill>
                  <a:latin typeface="Arial" panose="020B0604020202020204" pitchFamily="34" charset="0"/>
                  <a:ea typeface="-윤고딕130" pitchFamily="18" charset="-127"/>
                </a:defRPr>
              </a:lvl3pPr>
              <a:lvl4pPr marL="431800" indent="-134938" defTabSz="895350">
                <a:buSzPct val="89000"/>
                <a:buChar char="•"/>
                <a:defRPr sz="1600">
                  <a:solidFill>
                    <a:schemeClr val="tx1"/>
                  </a:solidFill>
                  <a:latin typeface="Arial" panose="020B0604020202020204" pitchFamily="34" charset="0"/>
                  <a:ea typeface="-윤고딕130" pitchFamily="18" charset="-127"/>
                </a:defRPr>
              </a:lvl4pPr>
              <a:lvl5pPr marL="582613" indent="-149225" defTabSz="895350">
                <a:buSzPct val="75000"/>
                <a:buChar char="–"/>
                <a:defRPr sz="1600">
                  <a:solidFill>
                    <a:schemeClr val="tx1"/>
                  </a:solidFill>
                  <a:latin typeface="Arial" panose="020B0604020202020204" pitchFamily="34" charset="0"/>
                  <a:ea typeface="-윤고딕130" pitchFamily="18" charset="-127"/>
                </a:defRPr>
              </a:lvl5pPr>
              <a:lvl6pPr marL="1039813" indent="-149225" defTabSz="895350" fontAlgn="base">
                <a:spcBef>
                  <a:spcPct val="0"/>
                </a:spcBef>
                <a:spcAft>
                  <a:spcPct val="0"/>
                </a:spcAft>
                <a:buSzPct val="75000"/>
                <a:buChar char="–"/>
                <a:defRPr sz="1600">
                  <a:solidFill>
                    <a:schemeClr val="tx1"/>
                  </a:solidFill>
                  <a:latin typeface="Arial" panose="020B0604020202020204" pitchFamily="34" charset="0"/>
                  <a:ea typeface="-윤고딕130" pitchFamily="18" charset="-127"/>
                </a:defRPr>
              </a:lvl6pPr>
              <a:lvl7pPr marL="1497013" indent="-149225" defTabSz="895350" fontAlgn="base">
                <a:spcBef>
                  <a:spcPct val="0"/>
                </a:spcBef>
                <a:spcAft>
                  <a:spcPct val="0"/>
                </a:spcAft>
                <a:buSzPct val="75000"/>
                <a:buChar char="–"/>
                <a:defRPr sz="1600">
                  <a:solidFill>
                    <a:schemeClr val="tx1"/>
                  </a:solidFill>
                  <a:latin typeface="Arial" panose="020B0604020202020204" pitchFamily="34" charset="0"/>
                  <a:ea typeface="-윤고딕130" pitchFamily="18" charset="-127"/>
                </a:defRPr>
              </a:lvl7pPr>
              <a:lvl8pPr marL="1954213" indent="-149225" defTabSz="895350" fontAlgn="base">
                <a:spcBef>
                  <a:spcPct val="0"/>
                </a:spcBef>
                <a:spcAft>
                  <a:spcPct val="0"/>
                </a:spcAft>
                <a:buSzPct val="75000"/>
                <a:buChar char="–"/>
                <a:defRPr sz="1600">
                  <a:solidFill>
                    <a:schemeClr val="tx1"/>
                  </a:solidFill>
                  <a:latin typeface="Arial" panose="020B0604020202020204" pitchFamily="34" charset="0"/>
                  <a:ea typeface="-윤고딕130" pitchFamily="18" charset="-127"/>
                </a:defRPr>
              </a:lvl8pPr>
              <a:lvl9pPr marL="2411413" indent="-149225" defTabSz="895350" fontAlgn="base">
                <a:spcBef>
                  <a:spcPct val="0"/>
                </a:spcBef>
                <a:spcAft>
                  <a:spcPct val="0"/>
                </a:spcAft>
                <a:buSzPct val="75000"/>
                <a:buChar char="–"/>
                <a:defRPr sz="1600">
                  <a:solidFill>
                    <a:schemeClr val="tx1"/>
                  </a:solidFill>
                  <a:latin typeface="Arial" panose="020B0604020202020204" pitchFamily="34" charset="0"/>
                  <a:ea typeface="-윤고딕130" pitchFamily="18" charset="-127"/>
                </a:defRPr>
              </a:lvl9pPr>
            </a:lstStyle>
            <a:p>
              <a:pPr lvl="0" fontAlgn="auto" latinLnBrk="0">
                <a:spcBef>
                  <a:spcPts val="0"/>
                </a:spcBef>
                <a:spcAft>
                  <a:spcPts val="0"/>
                </a:spcAft>
                <a:defRPr/>
              </a:pPr>
              <a:r>
                <a:rPr kumimoji="0" lang="ko-KR" altLang="en-US" b="0" kern="0" dirty="0">
                  <a:solidFill>
                    <a:srgbClr val="FFFFFF"/>
                  </a:solidFill>
                  <a:latin typeface="+mn-ea"/>
                  <a:ea typeface="+mn-ea"/>
                </a:rPr>
                <a:t>발전기 및 </a:t>
              </a:r>
              <a:r>
                <a:rPr kumimoji="0" lang="en-US" altLang="ko-KR" b="0" kern="0" dirty="0">
                  <a:solidFill>
                    <a:srgbClr val="FFFFFF"/>
                  </a:solidFill>
                  <a:latin typeface="+mn-ea"/>
                  <a:ea typeface="+mn-ea"/>
                </a:rPr>
                <a:t>Nox </a:t>
              </a:r>
              <a:r>
                <a:rPr kumimoji="0" lang="ko-KR" altLang="en-US" b="0" kern="0" dirty="0">
                  <a:solidFill>
                    <a:srgbClr val="FFFFFF"/>
                  </a:solidFill>
                  <a:latin typeface="+mn-ea"/>
                  <a:ea typeface="+mn-ea"/>
                </a:rPr>
                <a:t>관련</a:t>
              </a:r>
              <a:endParaRPr kumimoji="0" lang="en-US" altLang="ko-KR" b="0" kern="0" dirty="0">
                <a:solidFill>
                  <a:srgbClr val="FFFFFF"/>
                </a:solidFill>
                <a:latin typeface="+mn-ea"/>
                <a:ea typeface="+mn-ea"/>
              </a:endParaRPr>
            </a:p>
          </p:txBody>
        </p:sp>
        <p:sp>
          <p:nvSpPr>
            <p:cNvPr id="75" name="Rectangle 23">
              <a:extLst>
                <a:ext uri="{FF2B5EF4-FFF2-40B4-BE49-F238E27FC236}">
                  <a16:creationId xmlns:a16="http://schemas.microsoft.com/office/drawing/2014/main" id="{EE0FD905-EEE8-8F69-6BBA-E6ADD4E544E9}"/>
                </a:ext>
              </a:extLst>
            </p:cNvPr>
            <p:cNvSpPr>
              <a:spLocks noChangeArrowheads="1"/>
            </p:cNvSpPr>
            <p:nvPr/>
          </p:nvSpPr>
          <p:spPr bwMode="auto">
            <a:xfrm>
              <a:off x="370" y="947"/>
              <a:ext cx="2264" cy="9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defTabSz="895350">
                <a:buSzPct val="120000"/>
                <a:defRPr sz="1600">
                  <a:solidFill>
                    <a:schemeClr val="tx1"/>
                  </a:solidFill>
                  <a:latin typeface="Arial" panose="020B0604020202020204" pitchFamily="34" charset="0"/>
                  <a:ea typeface="-윤고딕130" pitchFamily="18" charset="-127"/>
                </a:defRPr>
              </a:lvl1pPr>
              <a:lvl2pPr marL="144463" indent="-142875" defTabSz="895350">
                <a:buSzPct val="120000"/>
                <a:buChar char="•"/>
                <a:defRPr sz="1600">
                  <a:solidFill>
                    <a:schemeClr val="tx1"/>
                  </a:solidFill>
                  <a:latin typeface="Arial" panose="020B0604020202020204" pitchFamily="34" charset="0"/>
                  <a:ea typeface="-윤고딕130" pitchFamily="18" charset="-127"/>
                </a:defRPr>
              </a:lvl2pPr>
              <a:lvl3pPr marL="295275" indent="-149225" defTabSz="895350">
                <a:buChar char="–"/>
                <a:defRPr sz="1600">
                  <a:solidFill>
                    <a:schemeClr val="tx1"/>
                  </a:solidFill>
                  <a:latin typeface="Arial" panose="020B0604020202020204" pitchFamily="34" charset="0"/>
                  <a:ea typeface="-윤고딕130" pitchFamily="18" charset="-127"/>
                </a:defRPr>
              </a:lvl3pPr>
              <a:lvl4pPr marL="431800" indent="-134938" defTabSz="895350">
                <a:buSzPct val="89000"/>
                <a:buChar char="•"/>
                <a:defRPr sz="1600">
                  <a:solidFill>
                    <a:schemeClr val="tx1"/>
                  </a:solidFill>
                  <a:latin typeface="Arial" panose="020B0604020202020204" pitchFamily="34" charset="0"/>
                  <a:ea typeface="-윤고딕130" pitchFamily="18" charset="-127"/>
                </a:defRPr>
              </a:lvl4pPr>
              <a:lvl5pPr marL="582613" indent="-149225" defTabSz="895350">
                <a:buSzPct val="75000"/>
                <a:buChar char="–"/>
                <a:defRPr sz="1600">
                  <a:solidFill>
                    <a:schemeClr val="tx1"/>
                  </a:solidFill>
                  <a:latin typeface="Arial" panose="020B0604020202020204" pitchFamily="34" charset="0"/>
                  <a:ea typeface="-윤고딕130" pitchFamily="18" charset="-127"/>
                </a:defRPr>
              </a:lvl5pPr>
              <a:lvl6pPr marL="1039813" indent="-149225" defTabSz="895350" fontAlgn="base">
                <a:spcBef>
                  <a:spcPct val="0"/>
                </a:spcBef>
                <a:spcAft>
                  <a:spcPct val="0"/>
                </a:spcAft>
                <a:buSzPct val="75000"/>
                <a:buChar char="–"/>
                <a:defRPr sz="1600">
                  <a:solidFill>
                    <a:schemeClr val="tx1"/>
                  </a:solidFill>
                  <a:latin typeface="Arial" panose="020B0604020202020204" pitchFamily="34" charset="0"/>
                  <a:ea typeface="-윤고딕130" pitchFamily="18" charset="-127"/>
                </a:defRPr>
              </a:lvl6pPr>
              <a:lvl7pPr marL="1497013" indent="-149225" defTabSz="895350" fontAlgn="base">
                <a:spcBef>
                  <a:spcPct val="0"/>
                </a:spcBef>
                <a:spcAft>
                  <a:spcPct val="0"/>
                </a:spcAft>
                <a:buSzPct val="75000"/>
                <a:buChar char="–"/>
                <a:defRPr sz="1600">
                  <a:solidFill>
                    <a:schemeClr val="tx1"/>
                  </a:solidFill>
                  <a:latin typeface="Arial" panose="020B0604020202020204" pitchFamily="34" charset="0"/>
                  <a:ea typeface="-윤고딕130" pitchFamily="18" charset="-127"/>
                </a:defRPr>
              </a:lvl7pPr>
              <a:lvl8pPr marL="1954213" indent="-149225" defTabSz="895350" fontAlgn="base">
                <a:spcBef>
                  <a:spcPct val="0"/>
                </a:spcBef>
                <a:spcAft>
                  <a:spcPct val="0"/>
                </a:spcAft>
                <a:buSzPct val="75000"/>
                <a:buChar char="–"/>
                <a:defRPr sz="1600">
                  <a:solidFill>
                    <a:schemeClr val="tx1"/>
                  </a:solidFill>
                  <a:latin typeface="Arial" panose="020B0604020202020204" pitchFamily="34" charset="0"/>
                  <a:ea typeface="-윤고딕130" pitchFamily="18" charset="-127"/>
                </a:defRPr>
              </a:lvl8pPr>
              <a:lvl9pPr marL="2411413" indent="-149225" defTabSz="895350" fontAlgn="base">
                <a:spcBef>
                  <a:spcPct val="0"/>
                </a:spcBef>
                <a:spcAft>
                  <a:spcPct val="0"/>
                </a:spcAft>
                <a:buSzPct val="75000"/>
                <a:buChar char="–"/>
                <a:defRPr sz="1600">
                  <a:solidFill>
                    <a:schemeClr val="tx1"/>
                  </a:solidFill>
                  <a:latin typeface="Arial" panose="020B0604020202020204" pitchFamily="34" charset="0"/>
                  <a:ea typeface="-윤고딕130" pitchFamily="18" charset="-127"/>
                </a:defRPr>
              </a:lvl9pPr>
            </a:lstStyle>
            <a:p>
              <a:pPr marL="171450" indent="-171450">
                <a:buFont typeface="Arial" panose="020B0604020202020204" pitchFamily="34" charset="0"/>
                <a:buChar char="•"/>
              </a:pPr>
              <a:r>
                <a:rPr lang="ko-KR" altLang="en-US" sz="1200" b="0" dirty="0">
                  <a:latin typeface="+mn-ea"/>
                  <a:ea typeface="+mn-ea"/>
                </a:rPr>
                <a:t>발전기 출력</a:t>
              </a:r>
            </a:p>
            <a:p>
              <a:pPr marL="171450" indent="-171450">
                <a:buFont typeface="Arial" panose="020B0604020202020204" pitchFamily="34" charset="0"/>
                <a:buChar char="•"/>
              </a:pPr>
              <a:r>
                <a:rPr lang="ko-KR" altLang="en-US" sz="1200" b="0" dirty="0">
                  <a:latin typeface="+mn-ea"/>
                  <a:ea typeface="+mn-ea"/>
                </a:rPr>
                <a:t>가스터빈 속도 </a:t>
              </a:r>
              <a:r>
                <a:rPr lang="en-US" altLang="ko-KR" sz="1200" b="0" dirty="0">
                  <a:latin typeface="+mn-ea"/>
                  <a:ea typeface="+mn-ea"/>
                </a:rPr>
                <a:t>(rpm)</a:t>
              </a:r>
            </a:p>
            <a:p>
              <a:pPr marL="171450" indent="-171450">
                <a:buFont typeface="Arial" panose="020B0604020202020204" pitchFamily="34" charset="0"/>
                <a:buChar char="•"/>
              </a:pPr>
              <a:r>
                <a:rPr lang="ko-KR" altLang="en-US" sz="1200" b="0" dirty="0">
                  <a:latin typeface="+mn-ea"/>
                  <a:ea typeface="+mn-ea"/>
                </a:rPr>
                <a:t>배기가스 유량</a:t>
              </a:r>
            </a:p>
            <a:p>
              <a:pPr marL="171450" indent="-171450">
                <a:buFont typeface="Arial" panose="020B0604020202020204" pitchFamily="34" charset="0"/>
                <a:buChar char="•"/>
              </a:pPr>
              <a:r>
                <a:rPr lang="ko-KR" altLang="en-US" sz="1200" b="0" dirty="0">
                  <a:latin typeface="+mn-ea"/>
                  <a:ea typeface="+mn-ea"/>
                </a:rPr>
                <a:t>배기가스 온도</a:t>
              </a:r>
            </a:p>
            <a:p>
              <a:pPr marL="171450" indent="-171450">
                <a:buFont typeface="Arial" panose="020B0604020202020204" pitchFamily="34" charset="0"/>
                <a:buChar char="•"/>
              </a:pPr>
              <a:r>
                <a:rPr lang="ko-KR" altLang="en-US" sz="1200" b="0" dirty="0">
                  <a:latin typeface="+mn-ea"/>
                  <a:ea typeface="+mn-ea"/>
                </a:rPr>
                <a:t>가스터빈 후단 질소산화물 농도</a:t>
              </a:r>
            </a:p>
            <a:p>
              <a:pPr marL="171450" indent="-171450">
                <a:buFont typeface="Arial" panose="020B0604020202020204" pitchFamily="34" charset="0"/>
                <a:buChar char="•"/>
              </a:pPr>
              <a:r>
                <a:rPr lang="ko-KR" altLang="en-US" sz="1200" b="0" dirty="0">
                  <a:latin typeface="+mn-ea"/>
                  <a:ea typeface="+mn-ea"/>
                </a:rPr>
                <a:t>가스터빈 후단 산소 농도</a:t>
              </a:r>
            </a:p>
            <a:p>
              <a:pPr marL="144463" marR="0" lvl="1" indent="-142875" defTabSz="895350" eaLnBrk="1" fontAlgn="auto" latinLnBrk="0" hangingPunct="1">
                <a:lnSpc>
                  <a:spcPct val="100000"/>
                </a:lnSpc>
                <a:spcBef>
                  <a:spcPts val="0"/>
                </a:spcBef>
                <a:spcAft>
                  <a:spcPts val="0"/>
                </a:spcAft>
                <a:buClrTx/>
                <a:buSzPct val="120000"/>
                <a:buFontTx/>
                <a:buChar char="•"/>
                <a:tabLst/>
                <a:defRPr/>
              </a:pPr>
              <a:endParaRPr kumimoji="0" lang="en-US" altLang="ko-KR" sz="1200" b="0" i="0" u="none" strike="noStrike" kern="0" cap="none" spc="0" normalizeH="0" baseline="0" noProof="0" dirty="0">
                <a:ln>
                  <a:noFill/>
                </a:ln>
                <a:solidFill>
                  <a:srgbClr val="000000"/>
                </a:solidFill>
                <a:effectLst/>
                <a:uLnTx/>
                <a:uFillTx/>
                <a:latin typeface="+mn-ea"/>
                <a:ea typeface="+mn-ea"/>
              </a:endParaRPr>
            </a:p>
          </p:txBody>
        </p:sp>
      </p:grpSp>
    </p:spTree>
    <p:extLst>
      <p:ext uri="{BB962C8B-B14F-4D97-AF65-F5344CB8AC3E}">
        <p14:creationId xmlns:p14="http://schemas.microsoft.com/office/powerpoint/2010/main" val="34163546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524D39-6A4C-23CF-1020-2FA2B6683DDE}"/>
            </a:ext>
          </a:extLst>
        </p:cNvPr>
        <p:cNvGrpSpPr/>
        <p:nvPr/>
      </p:nvGrpSpPr>
      <p:grpSpPr>
        <a:xfrm>
          <a:off x="0" y="0"/>
          <a:ext cx="0" cy="0"/>
          <a:chOff x="0" y="0"/>
          <a:chExt cx="0" cy="0"/>
        </a:xfrm>
      </p:grpSpPr>
      <p:sp>
        <p:nvSpPr>
          <p:cNvPr id="5" name="텍스트 개체 틀 4">
            <a:extLst>
              <a:ext uri="{FF2B5EF4-FFF2-40B4-BE49-F238E27FC236}">
                <a16:creationId xmlns:a16="http://schemas.microsoft.com/office/drawing/2014/main" id="{5D22B55C-8D97-0EC7-303F-831FB011E6E5}"/>
              </a:ext>
            </a:extLst>
          </p:cNvPr>
          <p:cNvSpPr>
            <a:spLocks noGrp="1"/>
          </p:cNvSpPr>
          <p:nvPr>
            <p:ph type="body" sz="quarter" idx="10"/>
          </p:nvPr>
        </p:nvSpPr>
        <p:spPr/>
        <p:txBody>
          <a:bodyPr/>
          <a:lstStyle/>
          <a:p>
            <a:pPr marL="0" indent="0">
              <a:buNone/>
            </a:pPr>
            <a:r>
              <a:rPr lang="ko-KR" altLang="en-US" dirty="0">
                <a:latin typeface="+mn-ea"/>
              </a:rPr>
              <a:t>전체 공정도</a:t>
            </a:r>
          </a:p>
        </p:txBody>
      </p:sp>
      <p:sp>
        <p:nvSpPr>
          <p:cNvPr id="4" name="제목 3">
            <a:extLst>
              <a:ext uri="{FF2B5EF4-FFF2-40B4-BE49-F238E27FC236}">
                <a16:creationId xmlns:a16="http://schemas.microsoft.com/office/drawing/2014/main" id="{B2A8FCC4-4E04-87A3-18B3-2BCFAD946EA3}"/>
              </a:ext>
            </a:extLst>
          </p:cNvPr>
          <p:cNvSpPr>
            <a:spLocks noGrp="1"/>
          </p:cNvSpPr>
          <p:nvPr>
            <p:ph type="title"/>
          </p:nvPr>
        </p:nvSpPr>
        <p:spPr>
          <a:xfrm>
            <a:off x="200472" y="76562"/>
            <a:ext cx="8543925" cy="400110"/>
          </a:xfrm>
        </p:spPr>
        <p:txBody>
          <a:bodyPr/>
          <a:lstStyle/>
          <a:p>
            <a:r>
              <a:rPr lang="en-US" altLang="ko-KR" dirty="0"/>
              <a:t>250818 </a:t>
            </a:r>
            <a:r>
              <a:rPr lang="ko-KR" altLang="en-US" dirty="0"/>
              <a:t>월 </a:t>
            </a:r>
            <a:r>
              <a:rPr lang="en-US" altLang="ko-KR" dirty="0"/>
              <a:t>| </a:t>
            </a:r>
            <a:r>
              <a:rPr lang="ko-KR" altLang="en-US" dirty="0"/>
              <a:t>원시 데이터 파악</a:t>
            </a:r>
            <a:endParaRPr lang="ko-KR" altLang="en-US" dirty="0">
              <a:latin typeface="+mn-ea"/>
              <a:ea typeface="+mn-ea"/>
            </a:endParaRPr>
          </a:p>
        </p:txBody>
      </p:sp>
      <p:sp>
        <p:nvSpPr>
          <p:cNvPr id="7" name="텍스트 개체 틀 6">
            <a:extLst>
              <a:ext uri="{FF2B5EF4-FFF2-40B4-BE49-F238E27FC236}">
                <a16:creationId xmlns:a16="http://schemas.microsoft.com/office/drawing/2014/main" id="{4D6693D2-07D1-FB73-A44F-FE0A517A93EA}"/>
              </a:ext>
            </a:extLst>
          </p:cNvPr>
          <p:cNvSpPr>
            <a:spLocks noGrp="1"/>
          </p:cNvSpPr>
          <p:nvPr>
            <p:ph type="body" sz="quarter" idx="12"/>
          </p:nvPr>
        </p:nvSpPr>
        <p:spPr/>
        <p:txBody>
          <a:bodyPr/>
          <a:lstStyle/>
          <a:p>
            <a:r>
              <a:rPr lang="ko-KR" altLang="en-US" dirty="0">
                <a:latin typeface="+mn-ea"/>
                <a:ea typeface="+mn-ea"/>
              </a:rPr>
              <a:t>서부발전</a:t>
            </a:r>
          </a:p>
        </p:txBody>
      </p:sp>
      <p:sp>
        <p:nvSpPr>
          <p:cNvPr id="3" name="텍스트 개체 틀 5">
            <a:extLst>
              <a:ext uri="{FF2B5EF4-FFF2-40B4-BE49-F238E27FC236}">
                <a16:creationId xmlns:a16="http://schemas.microsoft.com/office/drawing/2014/main" id="{FEB5789F-3FAC-8261-DF1E-042BAC80F524}"/>
              </a:ext>
            </a:extLst>
          </p:cNvPr>
          <p:cNvSpPr txBox="1">
            <a:spLocks/>
          </p:cNvSpPr>
          <p:nvPr/>
        </p:nvSpPr>
        <p:spPr>
          <a:xfrm>
            <a:off x="200470" y="973705"/>
            <a:ext cx="9432480" cy="1069700"/>
          </a:xfrm>
          <a:prstGeom prst="rect">
            <a:avLst/>
          </a:prstGeom>
        </p:spPr>
        <p:txBody>
          <a:bodyPr lIns="72000" tIns="36000"/>
          <a:lstStyle>
            <a:lvl1pPr marL="0" indent="0" algn="l" rtl="0" eaLnBrk="0" fontAlgn="base" latinLnBrk="0" hangingPunct="0">
              <a:lnSpc>
                <a:spcPct val="100000"/>
              </a:lnSpc>
              <a:spcBef>
                <a:spcPts val="0"/>
              </a:spcBef>
              <a:spcAft>
                <a:spcPct val="0"/>
              </a:spcAft>
              <a:buFont typeface="Arial" charset="0"/>
              <a:buNone/>
              <a:defRPr sz="1400" kern="1200">
                <a:solidFill>
                  <a:schemeClr val="tx1"/>
                </a:solidFill>
                <a:latin typeface="+mn-lt"/>
                <a:ea typeface="+mn-ea"/>
                <a:cs typeface="+mn-cs"/>
              </a:defRPr>
            </a:lvl1pPr>
            <a:lvl2pPr marL="742950" indent="-285750" algn="l" rtl="0" eaLnBrk="0" fontAlgn="base" latinLnBrk="1"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latinLnBrk="1"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latinLnBrk="1"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latinLnBrk="1"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kumimoji="0" lang="ko-KR" altLang="en-US" b="0" dirty="0">
                <a:latin typeface="+mn-ea"/>
              </a:rPr>
              <a:t>합성가스</a:t>
            </a:r>
            <a:r>
              <a:rPr kumimoji="0" lang="en-US" altLang="ko-KR" b="0" dirty="0">
                <a:latin typeface="+mn-ea"/>
              </a:rPr>
              <a:t>(CO, H2 </a:t>
            </a:r>
            <a:r>
              <a:rPr kumimoji="0" lang="ko-KR" altLang="en-US" b="0" dirty="0">
                <a:latin typeface="+mn-ea"/>
              </a:rPr>
              <a:t>등</a:t>
            </a:r>
            <a:r>
              <a:rPr kumimoji="0" lang="en-US" altLang="ko-KR" b="0" dirty="0">
                <a:latin typeface="+mn-ea"/>
              </a:rPr>
              <a:t> </a:t>
            </a:r>
            <a:r>
              <a:rPr kumimoji="0" lang="ko-KR" altLang="en-US" b="0" dirty="0">
                <a:latin typeface="+mn-ea"/>
              </a:rPr>
              <a:t>부생가스</a:t>
            </a:r>
            <a:r>
              <a:rPr kumimoji="0" lang="en-US" altLang="ko-KR" b="0" dirty="0">
                <a:latin typeface="+mn-ea"/>
              </a:rPr>
              <a:t>)</a:t>
            </a:r>
            <a:r>
              <a:rPr kumimoji="0" lang="ko-KR" altLang="en-US" b="0" dirty="0">
                <a:latin typeface="+mn-ea"/>
              </a:rPr>
              <a:t>는 자주색 배관을 따라 이동함</a:t>
            </a:r>
            <a:r>
              <a:rPr kumimoji="0" lang="en-US" altLang="ko-KR" b="0" dirty="0">
                <a:latin typeface="+mn-ea"/>
              </a:rPr>
              <a:t>. DGAN</a:t>
            </a:r>
            <a:r>
              <a:rPr kumimoji="0" lang="ko-KR" altLang="en-US" b="0" dirty="0">
                <a:latin typeface="+mn-ea"/>
              </a:rPr>
              <a:t>은 질소가스로서 연두색 배관을 따라 이동하다가 합성가스와 합쳐져 터빈의 연소기에 같이 공급됨</a:t>
            </a:r>
            <a:r>
              <a:rPr kumimoji="0" lang="en-US" altLang="ko-KR" b="0" dirty="0">
                <a:latin typeface="+mn-ea"/>
              </a:rPr>
              <a:t>(primary &amp; second manifolds). DGAN</a:t>
            </a:r>
            <a:r>
              <a:rPr kumimoji="0" lang="ko-KR" altLang="en-US" b="0" dirty="0">
                <a:latin typeface="+mn-ea"/>
              </a:rPr>
              <a:t>은 연소를 억제하는 역할을 수행함</a:t>
            </a:r>
            <a:r>
              <a:rPr kumimoji="0" lang="en-US" altLang="ko-KR" b="0" dirty="0">
                <a:latin typeface="+mn-ea"/>
              </a:rPr>
              <a:t>. </a:t>
            </a:r>
            <a:r>
              <a:rPr kumimoji="0" lang="ko-KR" altLang="en-US" b="0" dirty="0">
                <a:latin typeface="+mn-ea"/>
              </a:rPr>
              <a:t>연소되어 나오는 배기가스는 </a:t>
            </a:r>
            <a:r>
              <a:rPr kumimoji="0" lang="en-US" altLang="ko-KR" b="0" dirty="0">
                <a:latin typeface="+mn-ea"/>
              </a:rPr>
              <a:t>SCR</a:t>
            </a:r>
            <a:r>
              <a:rPr kumimoji="0" lang="ko-KR" altLang="en-US" b="0" dirty="0">
                <a:latin typeface="+mn-ea"/>
              </a:rPr>
              <a:t>을 거쳐 배출됨</a:t>
            </a:r>
            <a:r>
              <a:rPr kumimoji="0" lang="en-US" altLang="ko-KR" b="0" dirty="0">
                <a:latin typeface="+mn-ea"/>
              </a:rPr>
              <a:t>. </a:t>
            </a:r>
            <a:r>
              <a:rPr kumimoji="0" lang="ko-KR" altLang="en-US" b="0" dirty="0">
                <a:latin typeface="+mn-ea"/>
              </a:rPr>
              <a:t>해당 프로젝트의 목적은 배출되는 배기가스의 질소산화물</a:t>
            </a:r>
            <a:r>
              <a:rPr kumimoji="0" lang="en-US" altLang="ko-KR" b="0" dirty="0">
                <a:latin typeface="+mn-ea"/>
              </a:rPr>
              <a:t>(NOx) </a:t>
            </a:r>
            <a:r>
              <a:rPr kumimoji="0" lang="ko-KR" altLang="en-US" b="0" dirty="0">
                <a:latin typeface="+mn-ea"/>
              </a:rPr>
              <a:t>농도를 저감하고 </a:t>
            </a:r>
            <a:r>
              <a:rPr kumimoji="0" lang="ko-KR" altLang="en-US" b="0" dirty="0" err="1">
                <a:latin typeface="+mn-ea"/>
              </a:rPr>
              <a:t>연소시</a:t>
            </a:r>
            <a:r>
              <a:rPr kumimoji="0" lang="ko-KR" altLang="en-US" b="0" dirty="0">
                <a:latin typeface="+mn-ea"/>
              </a:rPr>
              <a:t> 노즐의 </a:t>
            </a:r>
            <a:r>
              <a:rPr kumimoji="0" lang="en-US" altLang="ko-KR" b="0" dirty="0">
                <a:latin typeface="+mn-ea"/>
              </a:rPr>
              <a:t>NPR(Nozzle Pressure Ratio)</a:t>
            </a:r>
            <a:r>
              <a:rPr kumimoji="0" lang="ko-KR" altLang="en-US" b="0" dirty="0">
                <a:latin typeface="+mn-ea"/>
              </a:rPr>
              <a:t>을 적정 값 이내로 유지하는 것</a:t>
            </a:r>
            <a:r>
              <a:rPr kumimoji="0" lang="en-US" altLang="ko-KR" b="0" dirty="0">
                <a:latin typeface="+mn-ea"/>
              </a:rPr>
              <a:t>.</a:t>
            </a:r>
          </a:p>
        </p:txBody>
      </p:sp>
      <p:pic>
        <p:nvPicPr>
          <p:cNvPr id="2" name="그림 1">
            <a:extLst>
              <a:ext uri="{FF2B5EF4-FFF2-40B4-BE49-F238E27FC236}">
                <a16:creationId xmlns:a16="http://schemas.microsoft.com/office/drawing/2014/main" id="{21B9086A-3B27-5CEA-4574-A942A7947820}"/>
              </a:ext>
            </a:extLst>
          </p:cNvPr>
          <p:cNvPicPr>
            <a:picLocks noChangeAspect="1"/>
          </p:cNvPicPr>
          <p:nvPr/>
        </p:nvPicPr>
        <p:blipFill>
          <a:blip r:embed="rId3"/>
          <a:stretch>
            <a:fillRect/>
          </a:stretch>
        </p:blipFill>
        <p:spPr>
          <a:xfrm>
            <a:off x="332254" y="2108721"/>
            <a:ext cx="9052918" cy="4450702"/>
          </a:xfrm>
          <a:prstGeom prst="rect">
            <a:avLst/>
          </a:prstGeom>
        </p:spPr>
      </p:pic>
    </p:spTree>
    <p:extLst>
      <p:ext uri="{BB962C8B-B14F-4D97-AF65-F5344CB8AC3E}">
        <p14:creationId xmlns:p14="http://schemas.microsoft.com/office/powerpoint/2010/main" val="34298542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2429C5-80D0-64BE-B8B7-8B6B172BBA32}"/>
            </a:ext>
          </a:extLst>
        </p:cNvPr>
        <p:cNvGrpSpPr/>
        <p:nvPr/>
      </p:nvGrpSpPr>
      <p:grpSpPr>
        <a:xfrm>
          <a:off x="0" y="0"/>
          <a:ext cx="0" cy="0"/>
          <a:chOff x="0" y="0"/>
          <a:chExt cx="0" cy="0"/>
        </a:xfrm>
      </p:grpSpPr>
      <p:sp>
        <p:nvSpPr>
          <p:cNvPr id="5" name="텍스트 개체 틀 4">
            <a:extLst>
              <a:ext uri="{FF2B5EF4-FFF2-40B4-BE49-F238E27FC236}">
                <a16:creationId xmlns:a16="http://schemas.microsoft.com/office/drawing/2014/main" id="{C408A5CA-887A-5656-9FD5-B4D71F7983A5}"/>
              </a:ext>
            </a:extLst>
          </p:cNvPr>
          <p:cNvSpPr>
            <a:spLocks noGrp="1"/>
          </p:cNvSpPr>
          <p:nvPr>
            <p:ph type="body" sz="quarter" idx="10"/>
          </p:nvPr>
        </p:nvSpPr>
        <p:spPr/>
        <p:txBody>
          <a:bodyPr/>
          <a:lstStyle/>
          <a:p>
            <a:pPr marL="0" indent="0">
              <a:buNone/>
            </a:pPr>
            <a:r>
              <a:rPr lang="ko-KR" altLang="en-US" dirty="0" err="1">
                <a:latin typeface="+mn-ea"/>
              </a:rPr>
              <a:t>결측치</a:t>
            </a:r>
            <a:r>
              <a:rPr lang="ko-KR" altLang="en-US" dirty="0">
                <a:latin typeface="+mn-ea"/>
              </a:rPr>
              <a:t> 처리</a:t>
            </a:r>
          </a:p>
        </p:txBody>
      </p:sp>
      <p:sp>
        <p:nvSpPr>
          <p:cNvPr id="4" name="제목 3">
            <a:extLst>
              <a:ext uri="{FF2B5EF4-FFF2-40B4-BE49-F238E27FC236}">
                <a16:creationId xmlns:a16="http://schemas.microsoft.com/office/drawing/2014/main" id="{7BD203CA-9DF5-6CB3-26AB-98A5C399BDCB}"/>
              </a:ext>
            </a:extLst>
          </p:cNvPr>
          <p:cNvSpPr>
            <a:spLocks noGrp="1"/>
          </p:cNvSpPr>
          <p:nvPr>
            <p:ph type="title"/>
          </p:nvPr>
        </p:nvSpPr>
        <p:spPr>
          <a:xfrm>
            <a:off x="200472" y="76562"/>
            <a:ext cx="8543925" cy="400110"/>
          </a:xfrm>
        </p:spPr>
        <p:txBody>
          <a:bodyPr/>
          <a:lstStyle/>
          <a:p>
            <a:r>
              <a:rPr lang="en-US" altLang="ko-KR" dirty="0"/>
              <a:t>250818 </a:t>
            </a:r>
            <a:r>
              <a:rPr lang="ko-KR" altLang="en-US" dirty="0"/>
              <a:t>월 </a:t>
            </a:r>
            <a:r>
              <a:rPr lang="en-US" altLang="ko-KR" dirty="0"/>
              <a:t>| </a:t>
            </a:r>
            <a:r>
              <a:rPr lang="ko-KR" altLang="en-US" dirty="0"/>
              <a:t>원시 데이터 파악</a:t>
            </a:r>
            <a:endParaRPr lang="ko-KR" altLang="en-US" dirty="0">
              <a:latin typeface="+mn-ea"/>
              <a:ea typeface="+mn-ea"/>
            </a:endParaRPr>
          </a:p>
        </p:txBody>
      </p:sp>
      <p:sp>
        <p:nvSpPr>
          <p:cNvPr id="7" name="텍스트 개체 틀 6">
            <a:extLst>
              <a:ext uri="{FF2B5EF4-FFF2-40B4-BE49-F238E27FC236}">
                <a16:creationId xmlns:a16="http://schemas.microsoft.com/office/drawing/2014/main" id="{28772C4D-BB6C-4293-314C-A1669EAB49EF}"/>
              </a:ext>
            </a:extLst>
          </p:cNvPr>
          <p:cNvSpPr>
            <a:spLocks noGrp="1"/>
          </p:cNvSpPr>
          <p:nvPr>
            <p:ph type="body" sz="quarter" idx="12"/>
          </p:nvPr>
        </p:nvSpPr>
        <p:spPr/>
        <p:txBody>
          <a:bodyPr/>
          <a:lstStyle/>
          <a:p>
            <a:r>
              <a:rPr lang="ko-KR" altLang="en-US" dirty="0">
                <a:latin typeface="+mn-ea"/>
                <a:ea typeface="+mn-ea"/>
              </a:rPr>
              <a:t>서부발전</a:t>
            </a:r>
          </a:p>
        </p:txBody>
      </p:sp>
      <p:sp>
        <p:nvSpPr>
          <p:cNvPr id="3" name="텍스트 개체 틀 5">
            <a:extLst>
              <a:ext uri="{FF2B5EF4-FFF2-40B4-BE49-F238E27FC236}">
                <a16:creationId xmlns:a16="http://schemas.microsoft.com/office/drawing/2014/main" id="{C436AEB2-A866-E403-0EB5-D6EBA6B8F6E4}"/>
              </a:ext>
            </a:extLst>
          </p:cNvPr>
          <p:cNvSpPr txBox="1">
            <a:spLocks/>
          </p:cNvSpPr>
          <p:nvPr/>
        </p:nvSpPr>
        <p:spPr>
          <a:xfrm>
            <a:off x="200470" y="973705"/>
            <a:ext cx="9432480" cy="707049"/>
          </a:xfrm>
          <a:prstGeom prst="rect">
            <a:avLst/>
          </a:prstGeom>
        </p:spPr>
        <p:txBody>
          <a:bodyPr lIns="72000" tIns="36000"/>
          <a:lstStyle>
            <a:lvl1pPr marL="0" indent="0" algn="l" rtl="0" eaLnBrk="0" fontAlgn="base" latinLnBrk="0" hangingPunct="0">
              <a:lnSpc>
                <a:spcPct val="100000"/>
              </a:lnSpc>
              <a:spcBef>
                <a:spcPts val="0"/>
              </a:spcBef>
              <a:spcAft>
                <a:spcPct val="0"/>
              </a:spcAft>
              <a:buFont typeface="Arial" charset="0"/>
              <a:buNone/>
              <a:defRPr sz="1400" kern="1200">
                <a:solidFill>
                  <a:schemeClr val="tx1"/>
                </a:solidFill>
                <a:latin typeface="+mn-lt"/>
                <a:ea typeface="+mn-ea"/>
                <a:cs typeface="+mn-cs"/>
              </a:defRPr>
            </a:lvl1pPr>
            <a:lvl2pPr marL="742950" indent="-285750" algn="l" rtl="0" eaLnBrk="0" fontAlgn="base" latinLnBrk="1"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latinLnBrk="1"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latinLnBrk="1"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latinLnBrk="1"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kumimoji="0" lang="ko-KR" altLang="en-US" b="0" dirty="0">
                <a:latin typeface="+mn-ea"/>
              </a:rPr>
              <a:t>일주일치 데이터는 </a:t>
            </a:r>
            <a:r>
              <a:rPr kumimoji="0" lang="ko-KR" altLang="en-US" b="0" dirty="0" err="1">
                <a:latin typeface="+mn-ea"/>
              </a:rPr>
              <a:t>결측치</a:t>
            </a:r>
            <a:r>
              <a:rPr kumimoji="0" lang="ko-KR" altLang="en-US" b="0" dirty="0">
                <a:latin typeface="+mn-ea"/>
              </a:rPr>
              <a:t> 없음</a:t>
            </a:r>
            <a:r>
              <a:rPr kumimoji="0" lang="en-US" altLang="ko-KR" b="0" dirty="0">
                <a:latin typeface="+mn-ea"/>
              </a:rPr>
              <a:t>.</a:t>
            </a:r>
          </a:p>
          <a:p>
            <a:r>
              <a:rPr kumimoji="0" lang="en-US" altLang="ko-KR" b="0" dirty="0">
                <a:latin typeface="+mn-ea"/>
              </a:rPr>
              <a:t>2</a:t>
            </a:r>
            <a:r>
              <a:rPr kumimoji="0" lang="ko-KR" altLang="en-US" b="0" dirty="0">
                <a:latin typeface="+mn-ea"/>
              </a:rPr>
              <a:t>년치 데이터는 </a:t>
            </a:r>
            <a:r>
              <a:rPr kumimoji="0" lang="en-US" altLang="ko-KR" b="0" dirty="0">
                <a:latin typeface="+mn-ea"/>
              </a:rPr>
              <a:t>1</a:t>
            </a:r>
            <a:r>
              <a:rPr kumimoji="0" lang="ko-KR" altLang="en-US" b="0" dirty="0">
                <a:latin typeface="+mn-ea"/>
              </a:rPr>
              <a:t>행 결측 → 보간 </a:t>
            </a:r>
            <a:r>
              <a:rPr kumimoji="0" lang="en-US" altLang="ko-KR" b="0" dirty="0">
                <a:latin typeface="+mn-ea"/>
              </a:rPr>
              <a:t>(cubic spline)</a:t>
            </a:r>
          </a:p>
        </p:txBody>
      </p:sp>
      <p:pic>
        <p:nvPicPr>
          <p:cNvPr id="6" name="그림 5">
            <a:extLst>
              <a:ext uri="{FF2B5EF4-FFF2-40B4-BE49-F238E27FC236}">
                <a16:creationId xmlns:a16="http://schemas.microsoft.com/office/drawing/2014/main" id="{8C4D4986-3D3D-4636-3299-9CF5C9707E6B}"/>
              </a:ext>
            </a:extLst>
          </p:cNvPr>
          <p:cNvPicPr>
            <a:picLocks noChangeAspect="1"/>
          </p:cNvPicPr>
          <p:nvPr/>
        </p:nvPicPr>
        <p:blipFill>
          <a:blip r:embed="rId3"/>
          <a:stretch>
            <a:fillRect/>
          </a:stretch>
        </p:blipFill>
        <p:spPr>
          <a:xfrm>
            <a:off x="1143656" y="1611373"/>
            <a:ext cx="7321334" cy="4594551"/>
          </a:xfrm>
          <a:prstGeom prst="rect">
            <a:avLst/>
          </a:prstGeom>
        </p:spPr>
      </p:pic>
    </p:spTree>
    <p:extLst>
      <p:ext uri="{BB962C8B-B14F-4D97-AF65-F5344CB8AC3E}">
        <p14:creationId xmlns:p14="http://schemas.microsoft.com/office/powerpoint/2010/main" val="106960853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CCE99B-6773-0380-10FA-A71F081F5DF6}"/>
            </a:ext>
          </a:extLst>
        </p:cNvPr>
        <p:cNvGrpSpPr/>
        <p:nvPr/>
      </p:nvGrpSpPr>
      <p:grpSpPr>
        <a:xfrm>
          <a:off x="0" y="0"/>
          <a:ext cx="0" cy="0"/>
          <a:chOff x="0" y="0"/>
          <a:chExt cx="0" cy="0"/>
        </a:xfrm>
      </p:grpSpPr>
      <p:sp>
        <p:nvSpPr>
          <p:cNvPr id="5" name="텍스트 개체 틀 4">
            <a:extLst>
              <a:ext uri="{FF2B5EF4-FFF2-40B4-BE49-F238E27FC236}">
                <a16:creationId xmlns:a16="http://schemas.microsoft.com/office/drawing/2014/main" id="{F519C1E4-0A25-D6F6-F924-892183A72BDF}"/>
              </a:ext>
            </a:extLst>
          </p:cNvPr>
          <p:cNvSpPr>
            <a:spLocks noGrp="1"/>
          </p:cNvSpPr>
          <p:nvPr>
            <p:ph type="body" sz="quarter" idx="10"/>
          </p:nvPr>
        </p:nvSpPr>
        <p:spPr>
          <a:xfrm>
            <a:off x="209708" y="572858"/>
            <a:ext cx="9423242" cy="400110"/>
          </a:xfrm>
        </p:spPr>
        <p:txBody>
          <a:bodyPr/>
          <a:lstStyle/>
          <a:p>
            <a:pPr marL="0" indent="0">
              <a:buNone/>
            </a:pPr>
            <a:r>
              <a:rPr lang="ko-KR" altLang="en-US" dirty="0">
                <a:latin typeface="+mn-ea"/>
              </a:rPr>
              <a:t>이상치 처리 </a:t>
            </a:r>
            <a:r>
              <a:rPr lang="en-US" altLang="ko-KR" dirty="0">
                <a:latin typeface="+mn-ea"/>
              </a:rPr>
              <a:t>: </a:t>
            </a:r>
            <a:r>
              <a:rPr lang="ko-KR" altLang="en-US" dirty="0">
                <a:latin typeface="+mn-ea"/>
              </a:rPr>
              <a:t>정비구간에 따른 이상치 제거</a:t>
            </a:r>
          </a:p>
        </p:txBody>
      </p:sp>
      <p:sp>
        <p:nvSpPr>
          <p:cNvPr id="4" name="제목 3">
            <a:extLst>
              <a:ext uri="{FF2B5EF4-FFF2-40B4-BE49-F238E27FC236}">
                <a16:creationId xmlns:a16="http://schemas.microsoft.com/office/drawing/2014/main" id="{7F88C17D-F47E-BA32-E656-70681657BEB9}"/>
              </a:ext>
            </a:extLst>
          </p:cNvPr>
          <p:cNvSpPr>
            <a:spLocks noGrp="1"/>
          </p:cNvSpPr>
          <p:nvPr>
            <p:ph type="title"/>
          </p:nvPr>
        </p:nvSpPr>
        <p:spPr>
          <a:xfrm>
            <a:off x="200472" y="76562"/>
            <a:ext cx="8543925" cy="400110"/>
          </a:xfrm>
        </p:spPr>
        <p:txBody>
          <a:bodyPr/>
          <a:lstStyle/>
          <a:p>
            <a:r>
              <a:rPr lang="en-US" altLang="ko-KR" dirty="0"/>
              <a:t>250818 </a:t>
            </a:r>
            <a:r>
              <a:rPr lang="ko-KR" altLang="en-US" dirty="0"/>
              <a:t>월 </a:t>
            </a:r>
            <a:r>
              <a:rPr lang="en-US" altLang="ko-KR" dirty="0"/>
              <a:t>| </a:t>
            </a:r>
            <a:r>
              <a:rPr lang="ko-KR" altLang="en-US" dirty="0"/>
              <a:t>원시 데이터 파악</a:t>
            </a:r>
            <a:endParaRPr lang="ko-KR" altLang="en-US" dirty="0">
              <a:latin typeface="+mn-ea"/>
              <a:ea typeface="+mn-ea"/>
            </a:endParaRPr>
          </a:p>
        </p:txBody>
      </p:sp>
      <p:sp>
        <p:nvSpPr>
          <p:cNvPr id="7" name="텍스트 개체 틀 6">
            <a:extLst>
              <a:ext uri="{FF2B5EF4-FFF2-40B4-BE49-F238E27FC236}">
                <a16:creationId xmlns:a16="http://schemas.microsoft.com/office/drawing/2014/main" id="{D04A1073-0E5B-9276-853A-B14CAD9B8B8C}"/>
              </a:ext>
            </a:extLst>
          </p:cNvPr>
          <p:cNvSpPr>
            <a:spLocks noGrp="1"/>
          </p:cNvSpPr>
          <p:nvPr>
            <p:ph type="body" sz="quarter" idx="12"/>
          </p:nvPr>
        </p:nvSpPr>
        <p:spPr/>
        <p:txBody>
          <a:bodyPr/>
          <a:lstStyle/>
          <a:p>
            <a:r>
              <a:rPr lang="ko-KR" altLang="en-US" dirty="0">
                <a:latin typeface="+mn-ea"/>
                <a:ea typeface="+mn-ea"/>
              </a:rPr>
              <a:t>서부발전</a:t>
            </a:r>
          </a:p>
        </p:txBody>
      </p:sp>
      <p:sp>
        <p:nvSpPr>
          <p:cNvPr id="2" name="텍스트 개체 틀 5">
            <a:extLst>
              <a:ext uri="{FF2B5EF4-FFF2-40B4-BE49-F238E27FC236}">
                <a16:creationId xmlns:a16="http://schemas.microsoft.com/office/drawing/2014/main" id="{7026D97D-5943-F7EB-3F74-0EA5AD908094}"/>
              </a:ext>
            </a:extLst>
          </p:cNvPr>
          <p:cNvSpPr txBox="1">
            <a:spLocks/>
          </p:cNvSpPr>
          <p:nvPr/>
        </p:nvSpPr>
        <p:spPr>
          <a:xfrm>
            <a:off x="200470" y="973705"/>
            <a:ext cx="9432480" cy="707049"/>
          </a:xfrm>
          <a:prstGeom prst="rect">
            <a:avLst/>
          </a:prstGeom>
        </p:spPr>
        <p:txBody>
          <a:bodyPr lIns="72000" tIns="36000"/>
          <a:lstStyle>
            <a:lvl1pPr marL="0" indent="0" algn="l" rtl="0" eaLnBrk="0" fontAlgn="base" latinLnBrk="0" hangingPunct="0">
              <a:lnSpc>
                <a:spcPct val="100000"/>
              </a:lnSpc>
              <a:spcBef>
                <a:spcPts val="0"/>
              </a:spcBef>
              <a:spcAft>
                <a:spcPct val="0"/>
              </a:spcAft>
              <a:buFont typeface="Arial" charset="0"/>
              <a:buNone/>
              <a:defRPr sz="1400" kern="1200">
                <a:solidFill>
                  <a:schemeClr val="tx1"/>
                </a:solidFill>
                <a:latin typeface="+mn-lt"/>
                <a:ea typeface="+mn-ea"/>
                <a:cs typeface="+mn-cs"/>
              </a:defRPr>
            </a:lvl1pPr>
            <a:lvl2pPr marL="742950" indent="-285750" algn="l" rtl="0" eaLnBrk="0" fontAlgn="base" latinLnBrk="1"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latinLnBrk="1"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latinLnBrk="1"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latinLnBrk="1"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kumimoji="0" lang="en-US" altLang="ko-KR" b="0" dirty="0">
                <a:latin typeface="+mn-ea"/>
              </a:rPr>
              <a:t>2</a:t>
            </a:r>
            <a:r>
              <a:rPr kumimoji="0" lang="ko-KR" altLang="en-US" b="0" dirty="0">
                <a:latin typeface="+mn-ea"/>
              </a:rPr>
              <a:t>년치 데이터의 경우 정비구간 </a:t>
            </a:r>
            <a:r>
              <a:rPr kumimoji="0" lang="en-US" altLang="ko-KR" b="0" dirty="0">
                <a:latin typeface="+mn-ea"/>
              </a:rPr>
              <a:t>(</a:t>
            </a:r>
            <a:r>
              <a:rPr kumimoji="0" lang="ko-KR" altLang="en-US" b="0" dirty="0">
                <a:latin typeface="+mn-ea"/>
              </a:rPr>
              <a:t>발전소가 가동하지 않는 구간</a:t>
            </a:r>
            <a:r>
              <a:rPr kumimoji="0" lang="en-US" altLang="ko-KR" b="0" dirty="0">
                <a:latin typeface="+mn-ea"/>
              </a:rPr>
              <a:t>)</a:t>
            </a:r>
            <a:r>
              <a:rPr kumimoji="0" lang="ko-KR" altLang="en-US" b="0" dirty="0">
                <a:latin typeface="+mn-ea"/>
              </a:rPr>
              <a:t>이 존재함</a:t>
            </a:r>
            <a:r>
              <a:rPr kumimoji="0" lang="en-US" altLang="ko-KR" b="0" dirty="0">
                <a:latin typeface="+mn-ea"/>
              </a:rPr>
              <a:t>. </a:t>
            </a:r>
            <a:r>
              <a:rPr kumimoji="0" lang="ko-KR" altLang="en-US" b="0" dirty="0">
                <a:latin typeface="+mn-ea"/>
              </a:rPr>
              <a:t>정비구간은 총 기간의 </a:t>
            </a:r>
            <a:r>
              <a:rPr kumimoji="0" lang="en-US" altLang="ko-KR" b="0" dirty="0">
                <a:latin typeface="+mn-ea"/>
              </a:rPr>
              <a:t>18% </a:t>
            </a:r>
            <a:r>
              <a:rPr kumimoji="0" lang="ko-KR" altLang="en-US" b="0" dirty="0">
                <a:latin typeface="+mn-ea"/>
              </a:rPr>
              <a:t>정도로 상대적으로 적은 기간에 해당함</a:t>
            </a:r>
            <a:r>
              <a:rPr kumimoji="0" lang="en-US" altLang="ko-KR" b="0" dirty="0">
                <a:latin typeface="+mn-ea"/>
              </a:rPr>
              <a:t>. </a:t>
            </a:r>
            <a:r>
              <a:rPr kumimoji="0" lang="ko-KR" altLang="en-US" b="0" dirty="0">
                <a:latin typeface="+mn-ea"/>
              </a:rPr>
              <a:t>정비구간에 해당하는 데이터는 이상치에 해당하므로 제거함</a:t>
            </a:r>
            <a:r>
              <a:rPr kumimoji="0" lang="en-US" altLang="ko-KR" b="0" dirty="0">
                <a:latin typeface="+mn-ea"/>
              </a:rPr>
              <a:t>.</a:t>
            </a:r>
          </a:p>
        </p:txBody>
      </p:sp>
      <p:grpSp>
        <p:nvGrpSpPr>
          <p:cNvPr id="8" name="그룹 7">
            <a:extLst>
              <a:ext uri="{FF2B5EF4-FFF2-40B4-BE49-F238E27FC236}">
                <a16:creationId xmlns:a16="http://schemas.microsoft.com/office/drawing/2014/main" id="{0A742DC8-B767-87E3-EB75-F6BE7BA8F80B}"/>
              </a:ext>
            </a:extLst>
          </p:cNvPr>
          <p:cNvGrpSpPr/>
          <p:nvPr/>
        </p:nvGrpSpPr>
        <p:grpSpPr>
          <a:xfrm>
            <a:off x="209801" y="1905091"/>
            <a:ext cx="7564437" cy="1284287"/>
            <a:chOff x="200470" y="2147689"/>
            <a:chExt cx="7564437" cy="1284287"/>
          </a:xfrm>
        </p:grpSpPr>
        <p:sp>
          <p:nvSpPr>
            <p:cNvPr id="9" name="Rectangle 2">
              <a:extLst>
                <a:ext uri="{FF2B5EF4-FFF2-40B4-BE49-F238E27FC236}">
                  <a16:creationId xmlns:a16="http://schemas.microsoft.com/office/drawing/2014/main" id="{C3D26046-1B77-C695-4F8C-A9DD0BE6E687}"/>
                </a:ext>
              </a:extLst>
            </p:cNvPr>
            <p:cNvSpPr>
              <a:spLocks noChangeArrowheads="1"/>
            </p:cNvSpPr>
            <p:nvPr/>
          </p:nvSpPr>
          <p:spPr bwMode="auto">
            <a:xfrm>
              <a:off x="200470" y="3187501"/>
              <a:ext cx="1223962"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defTabSz="787400">
                <a:buSzPct val="120000"/>
                <a:defRPr sz="1600">
                  <a:solidFill>
                    <a:schemeClr val="tx1"/>
                  </a:solidFill>
                  <a:latin typeface="Arial" panose="020B0604020202020204" pitchFamily="34" charset="0"/>
                  <a:ea typeface="-윤고딕130" pitchFamily="18" charset="-127"/>
                </a:defRPr>
              </a:lvl1pPr>
              <a:lvl2pPr marL="133350" indent="-131763" defTabSz="787400">
                <a:buSzPct val="120000"/>
                <a:buChar char="•"/>
                <a:defRPr sz="1600">
                  <a:solidFill>
                    <a:schemeClr val="tx1"/>
                  </a:solidFill>
                  <a:latin typeface="Arial" panose="020B0604020202020204" pitchFamily="34" charset="0"/>
                  <a:ea typeface="-윤고딕130" pitchFamily="18" charset="-127"/>
                </a:defRPr>
              </a:lvl2pPr>
              <a:lvl3pPr marL="301625" indent="-150813" defTabSz="787400">
                <a:buChar char="–"/>
                <a:defRPr sz="1600">
                  <a:solidFill>
                    <a:schemeClr val="tx1"/>
                  </a:solidFill>
                  <a:latin typeface="Arial" panose="020B0604020202020204" pitchFamily="34" charset="0"/>
                  <a:ea typeface="-윤고딕130" pitchFamily="18" charset="-127"/>
                </a:defRPr>
              </a:lvl3pPr>
              <a:lvl4pPr marL="439738" indent="-136525" defTabSz="787400">
                <a:buSzPct val="89000"/>
                <a:buChar char="•"/>
                <a:defRPr sz="1600">
                  <a:solidFill>
                    <a:schemeClr val="tx1"/>
                  </a:solidFill>
                  <a:latin typeface="Arial" panose="020B0604020202020204" pitchFamily="34" charset="0"/>
                  <a:ea typeface="-윤고딕130" pitchFamily="18" charset="-127"/>
                </a:defRPr>
              </a:lvl4pPr>
              <a:lvl5pPr marL="603250" indent="-142875" defTabSz="787400">
                <a:buSzPct val="75000"/>
                <a:buChar char="–"/>
                <a:defRPr sz="1600">
                  <a:solidFill>
                    <a:schemeClr val="tx1"/>
                  </a:solidFill>
                  <a:latin typeface="Arial" panose="020B0604020202020204" pitchFamily="34" charset="0"/>
                  <a:ea typeface="-윤고딕130" pitchFamily="18" charset="-127"/>
                </a:defRPr>
              </a:lvl5pPr>
              <a:lvl6pPr marL="1060450" indent="-142875" defTabSz="787400" fontAlgn="base">
                <a:spcBef>
                  <a:spcPct val="0"/>
                </a:spcBef>
                <a:spcAft>
                  <a:spcPct val="0"/>
                </a:spcAft>
                <a:buSzPct val="75000"/>
                <a:buChar char="–"/>
                <a:defRPr sz="1600">
                  <a:solidFill>
                    <a:schemeClr val="tx1"/>
                  </a:solidFill>
                  <a:latin typeface="Arial" panose="020B0604020202020204" pitchFamily="34" charset="0"/>
                  <a:ea typeface="-윤고딕130" pitchFamily="18" charset="-127"/>
                </a:defRPr>
              </a:lvl6pPr>
              <a:lvl7pPr marL="1517650" indent="-142875" defTabSz="787400" fontAlgn="base">
                <a:spcBef>
                  <a:spcPct val="0"/>
                </a:spcBef>
                <a:spcAft>
                  <a:spcPct val="0"/>
                </a:spcAft>
                <a:buSzPct val="75000"/>
                <a:buChar char="–"/>
                <a:defRPr sz="1600">
                  <a:solidFill>
                    <a:schemeClr val="tx1"/>
                  </a:solidFill>
                  <a:latin typeface="Arial" panose="020B0604020202020204" pitchFamily="34" charset="0"/>
                  <a:ea typeface="-윤고딕130" pitchFamily="18" charset="-127"/>
                </a:defRPr>
              </a:lvl7pPr>
              <a:lvl8pPr marL="1974850" indent="-142875" defTabSz="787400" fontAlgn="base">
                <a:spcBef>
                  <a:spcPct val="0"/>
                </a:spcBef>
                <a:spcAft>
                  <a:spcPct val="0"/>
                </a:spcAft>
                <a:buSzPct val="75000"/>
                <a:buChar char="–"/>
                <a:defRPr sz="1600">
                  <a:solidFill>
                    <a:schemeClr val="tx1"/>
                  </a:solidFill>
                  <a:latin typeface="Arial" panose="020B0604020202020204" pitchFamily="34" charset="0"/>
                  <a:ea typeface="-윤고딕130" pitchFamily="18" charset="-127"/>
                </a:defRPr>
              </a:lvl8pPr>
              <a:lvl9pPr marL="2432050" indent="-142875" defTabSz="787400" fontAlgn="base">
                <a:spcBef>
                  <a:spcPct val="0"/>
                </a:spcBef>
                <a:spcAft>
                  <a:spcPct val="0"/>
                </a:spcAft>
                <a:buSzPct val="75000"/>
                <a:buChar char="–"/>
                <a:defRPr sz="1600">
                  <a:solidFill>
                    <a:schemeClr val="tx1"/>
                  </a:solidFill>
                  <a:latin typeface="Arial" panose="020B0604020202020204" pitchFamily="34" charset="0"/>
                  <a:ea typeface="-윤고딕130" pitchFamily="18" charset="-127"/>
                </a:defRPr>
              </a:lvl9pPr>
            </a:lstStyle>
            <a:p>
              <a:pPr marL="0" marR="0" lvl="0" indent="0" defTabSz="787400" eaLnBrk="1" fontAlgn="auto" latinLnBrk="0" hangingPunct="1">
                <a:lnSpc>
                  <a:spcPct val="100000"/>
                </a:lnSpc>
                <a:spcBef>
                  <a:spcPts val="0"/>
                </a:spcBef>
                <a:spcAft>
                  <a:spcPts val="0"/>
                </a:spcAft>
                <a:buClrTx/>
                <a:buSzPct val="120000"/>
                <a:buFontTx/>
                <a:buNone/>
                <a:tabLst/>
                <a:defRPr/>
              </a:pPr>
              <a:r>
                <a:rPr kumimoji="0" lang="ko-KR" altLang="en-US" sz="1600" b="0" i="0" u="none" strike="noStrike" kern="0" cap="none" spc="0" normalizeH="0" baseline="0" noProof="0" dirty="0">
                  <a:ln>
                    <a:noFill/>
                  </a:ln>
                  <a:solidFill>
                    <a:srgbClr val="000000"/>
                  </a:solidFill>
                  <a:effectLst/>
                  <a:uLnTx/>
                  <a:uFillTx/>
                  <a:latin typeface="Arial" panose="020B0604020202020204" pitchFamily="34" charset="0"/>
                  <a:ea typeface="-윤고딕130" pitchFamily="18" charset="-127"/>
                </a:rPr>
                <a:t>발전기</a:t>
              </a:r>
              <a:endParaRPr kumimoji="0" lang="en-US" altLang="zh-CN" sz="1600" b="0" i="0" u="none" strike="noStrike" kern="0" cap="none" spc="0" normalizeH="0" baseline="0" noProof="0" dirty="0">
                <a:ln>
                  <a:noFill/>
                </a:ln>
                <a:solidFill>
                  <a:srgbClr val="000000"/>
                </a:solidFill>
                <a:effectLst/>
                <a:uLnTx/>
                <a:uFillTx/>
                <a:latin typeface="Arial" panose="020B0604020202020204" pitchFamily="34" charset="0"/>
                <a:ea typeface="-윤고딕130" pitchFamily="18" charset="-127"/>
              </a:endParaRPr>
            </a:p>
          </p:txBody>
        </p:sp>
        <p:sp>
          <p:nvSpPr>
            <p:cNvPr id="10" name="Rectangle 4">
              <a:extLst>
                <a:ext uri="{FF2B5EF4-FFF2-40B4-BE49-F238E27FC236}">
                  <a16:creationId xmlns:a16="http://schemas.microsoft.com/office/drawing/2014/main" id="{ACA218C5-60B0-9559-308A-3D5F7E6535D6}"/>
                </a:ext>
              </a:extLst>
            </p:cNvPr>
            <p:cNvSpPr>
              <a:spLocks noChangeArrowheads="1"/>
            </p:cNvSpPr>
            <p:nvPr/>
          </p:nvSpPr>
          <p:spPr bwMode="auto">
            <a:xfrm>
              <a:off x="1570482" y="3187501"/>
              <a:ext cx="1084263"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defTabSz="787400">
                <a:buSzPct val="120000"/>
                <a:defRPr sz="1600">
                  <a:solidFill>
                    <a:schemeClr val="tx1"/>
                  </a:solidFill>
                  <a:latin typeface="Arial" panose="020B0604020202020204" pitchFamily="34" charset="0"/>
                  <a:ea typeface="-윤고딕130" pitchFamily="18" charset="-127"/>
                </a:defRPr>
              </a:lvl1pPr>
              <a:lvl2pPr marL="133350" indent="-131763" defTabSz="787400">
                <a:buSzPct val="120000"/>
                <a:buChar char="•"/>
                <a:defRPr sz="1600">
                  <a:solidFill>
                    <a:schemeClr val="tx1"/>
                  </a:solidFill>
                  <a:latin typeface="Arial" panose="020B0604020202020204" pitchFamily="34" charset="0"/>
                  <a:ea typeface="-윤고딕130" pitchFamily="18" charset="-127"/>
                </a:defRPr>
              </a:lvl2pPr>
              <a:lvl3pPr marL="301625" indent="-150813" defTabSz="787400">
                <a:buChar char="–"/>
                <a:defRPr sz="1600">
                  <a:solidFill>
                    <a:schemeClr val="tx1"/>
                  </a:solidFill>
                  <a:latin typeface="Arial" panose="020B0604020202020204" pitchFamily="34" charset="0"/>
                  <a:ea typeface="-윤고딕130" pitchFamily="18" charset="-127"/>
                </a:defRPr>
              </a:lvl3pPr>
              <a:lvl4pPr marL="439738" indent="-136525" defTabSz="787400">
                <a:buSzPct val="89000"/>
                <a:buChar char="•"/>
                <a:defRPr sz="1600">
                  <a:solidFill>
                    <a:schemeClr val="tx1"/>
                  </a:solidFill>
                  <a:latin typeface="Arial" panose="020B0604020202020204" pitchFamily="34" charset="0"/>
                  <a:ea typeface="-윤고딕130" pitchFamily="18" charset="-127"/>
                </a:defRPr>
              </a:lvl4pPr>
              <a:lvl5pPr marL="603250" indent="-142875" defTabSz="787400">
                <a:buSzPct val="75000"/>
                <a:buChar char="–"/>
                <a:defRPr sz="1600">
                  <a:solidFill>
                    <a:schemeClr val="tx1"/>
                  </a:solidFill>
                  <a:latin typeface="Arial" panose="020B0604020202020204" pitchFamily="34" charset="0"/>
                  <a:ea typeface="-윤고딕130" pitchFamily="18" charset="-127"/>
                </a:defRPr>
              </a:lvl5pPr>
              <a:lvl6pPr marL="1060450" indent="-142875" defTabSz="787400" fontAlgn="base">
                <a:spcBef>
                  <a:spcPct val="0"/>
                </a:spcBef>
                <a:spcAft>
                  <a:spcPct val="0"/>
                </a:spcAft>
                <a:buSzPct val="75000"/>
                <a:buChar char="–"/>
                <a:defRPr sz="1600">
                  <a:solidFill>
                    <a:schemeClr val="tx1"/>
                  </a:solidFill>
                  <a:latin typeface="Arial" panose="020B0604020202020204" pitchFamily="34" charset="0"/>
                  <a:ea typeface="-윤고딕130" pitchFamily="18" charset="-127"/>
                </a:defRPr>
              </a:lvl6pPr>
              <a:lvl7pPr marL="1517650" indent="-142875" defTabSz="787400" fontAlgn="base">
                <a:spcBef>
                  <a:spcPct val="0"/>
                </a:spcBef>
                <a:spcAft>
                  <a:spcPct val="0"/>
                </a:spcAft>
                <a:buSzPct val="75000"/>
                <a:buChar char="–"/>
                <a:defRPr sz="1600">
                  <a:solidFill>
                    <a:schemeClr val="tx1"/>
                  </a:solidFill>
                  <a:latin typeface="Arial" panose="020B0604020202020204" pitchFamily="34" charset="0"/>
                  <a:ea typeface="-윤고딕130" pitchFamily="18" charset="-127"/>
                </a:defRPr>
              </a:lvl7pPr>
              <a:lvl8pPr marL="1974850" indent="-142875" defTabSz="787400" fontAlgn="base">
                <a:spcBef>
                  <a:spcPct val="0"/>
                </a:spcBef>
                <a:spcAft>
                  <a:spcPct val="0"/>
                </a:spcAft>
                <a:buSzPct val="75000"/>
                <a:buChar char="–"/>
                <a:defRPr sz="1600">
                  <a:solidFill>
                    <a:schemeClr val="tx1"/>
                  </a:solidFill>
                  <a:latin typeface="Arial" panose="020B0604020202020204" pitchFamily="34" charset="0"/>
                  <a:ea typeface="-윤고딕130" pitchFamily="18" charset="-127"/>
                </a:defRPr>
              </a:lvl8pPr>
              <a:lvl9pPr marL="2432050" indent="-142875" defTabSz="787400" fontAlgn="base">
                <a:spcBef>
                  <a:spcPct val="0"/>
                </a:spcBef>
                <a:spcAft>
                  <a:spcPct val="0"/>
                </a:spcAft>
                <a:buSzPct val="75000"/>
                <a:buChar char="–"/>
                <a:defRPr sz="1600">
                  <a:solidFill>
                    <a:schemeClr val="tx1"/>
                  </a:solidFill>
                  <a:latin typeface="Arial" panose="020B0604020202020204" pitchFamily="34" charset="0"/>
                  <a:ea typeface="-윤고딕130" pitchFamily="18" charset="-127"/>
                </a:defRPr>
              </a:lvl9pPr>
            </a:lstStyle>
            <a:p>
              <a:pPr marL="0" marR="0" lvl="0" indent="0" defTabSz="787400" eaLnBrk="1" fontAlgn="auto" latinLnBrk="0" hangingPunct="1">
                <a:lnSpc>
                  <a:spcPct val="100000"/>
                </a:lnSpc>
                <a:spcBef>
                  <a:spcPts val="0"/>
                </a:spcBef>
                <a:spcAft>
                  <a:spcPts val="0"/>
                </a:spcAft>
                <a:buClrTx/>
                <a:buSzPct val="120000"/>
                <a:buFontTx/>
                <a:buNone/>
                <a:tabLst/>
                <a:defRPr/>
              </a:pPr>
              <a:r>
                <a:rPr kumimoji="0" lang="ko-KR" altLang="en-US" sz="1600" b="0" i="0" u="none" strike="noStrike" kern="0" cap="none" spc="0" normalizeH="0" baseline="0" noProof="0">
                  <a:ln>
                    <a:noFill/>
                  </a:ln>
                  <a:solidFill>
                    <a:srgbClr val="000000"/>
                  </a:solidFill>
                  <a:effectLst/>
                  <a:uLnTx/>
                  <a:uFillTx/>
                  <a:latin typeface="Arial" panose="020B0604020202020204" pitchFamily="34" charset="0"/>
                  <a:ea typeface="-윤고딕130" pitchFamily="18" charset="-127"/>
                </a:rPr>
                <a:t>가동</a:t>
              </a:r>
              <a:endParaRPr kumimoji="0" lang="en-US" altLang="zh-CN" sz="1600" b="0" i="0" u="none" strike="noStrike" kern="0" cap="none" spc="0" normalizeH="0" baseline="0" noProof="0" dirty="0">
                <a:ln>
                  <a:noFill/>
                </a:ln>
                <a:solidFill>
                  <a:srgbClr val="000000"/>
                </a:solidFill>
                <a:effectLst/>
                <a:uLnTx/>
                <a:uFillTx/>
                <a:latin typeface="Arial" panose="020B0604020202020204" pitchFamily="34" charset="0"/>
                <a:ea typeface="-윤고딕130" pitchFamily="18" charset="-127"/>
              </a:endParaRPr>
            </a:p>
          </p:txBody>
        </p:sp>
        <p:sp>
          <p:nvSpPr>
            <p:cNvPr id="11" name="Rectangle 5">
              <a:extLst>
                <a:ext uri="{FF2B5EF4-FFF2-40B4-BE49-F238E27FC236}">
                  <a16:creationId xmlns:a16="http://schemas.microsoft.com/office/drawing/2014/main" id="{F73B9BE6-5DE7-730C-8E28-4580F83B03EF}"/>
                </a:ext>
              </a:extLst>
            </p:cNvPr>
            <p:cNvSpPr>
              <a:spLocks noChangeArrowheads="1"/>
            </p:cNvSpPr>
            <p:nvPr/>
          </p:nvSpPr>
          <p:spPr bwMode="auto">
            <a:xfrm>
              <a:off x="2942082" y="3187501"/>
              <a:ext cx="1196975"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defTabSz="787400">
                <a:buSzPct val="120000"/>
                <a:defRPr sz="1600">
                  <a:solidFill>
                    <a:schemeClr val="tx1"/>
                  </a:solidFill>
                  <a:latin typeface="Arial" panose="020B0604020202020204" pitchFamily="34" charset="0"/>
                  <a:ea typeface="-윤고딕130" pitchFamily="18" charset="-127"/>
                </a:defRPr>
              </a:lvl1pPr>
              <a:lvl2pPr marL="133350" indent="-131763" defTabSz="787400">
                <a:buSzPct val="120000"/>
                <a:buChar char="•"/>
                <a:defRPr sz="1600">
                  <a:solidFill>
                    <a:schemeClr val="tx1"/>
                  </a:solidFill>
                  <a:latin typeface="Arial" panose="020B0604020202020204" pitchFamily="34" charset="0"/>
                  <a:ea typeface="-윤고딕130" pitchFamily="18" charset="-127"/>
                </a:defRPr>
              </a:lvl2pPr>
              <a:lvl3pPr marL="301625" indent="-150813" defTabSz="787400">
                <a:buChar char="–"/>
                <a:defRPr sz="1600">
                  <a:solidFill>
                    <a:schemeClr val="tx1"/>
                  </a:solidFill>
                  <a:latin typeface="Arial" panose="020B0604020202020204" pitchFamily="34" charset="0"/>
                  <a:ea typeface="-윤고딕130" pitchFamily="18" charset="-127"/>
                </a:defRPr>
              </a:lvl3pPr>
              <a:lvl4pPr marL="439738" indent="-136525" defTabSz="787400">
                <a:buSzPct val="89000"/>
                <a:buChar char="•"/>
                <a:defRPr sz="1600">
                  <a:solidFill>
                    <a:schemeClr val="tx1"/>
                  </a:solidFill>
                  <a:latin typeface="Arial" panose="020B0604020202020204" pitchFamily="34" charset="0"/>
                  <a:ea typeface="-윤고딕130" pitchFamily="18" charset="-127"/>
                </a:defRPr>
              </a:lvl4pPr>
              <a:lvl5pPr marL="603250" indent="-142875" defTabSz="787400">
                <a:buSzPct val="75000"/>
                <a:buChar char="–"/>
                <a:defRPr sz="1600">
                  <a:solidFill>
                    <a:schemeClr val="tx1"/>
                  </a:solidFill>
                  <a:latin typeface="Arial" panose="020B0604020202020204" pitchFamily="34" charset="0"/>
                  <a:ea typeface="-윤고딕130" pitchFamily="18" charset="-127"/>
                </a:defRPr>
              </a:lvl5pPr>
              <a:lvl6pPr marL="1060450" indent="-142875" defTabSz="787400" fontAlgn="base">
                <a:spcBef>
                  <a:spcPct val="0"/>
                </a:spcBef>
                <a:spcAft>
                  <a:spcPct val="0"/>
                </a:spcAft>
                <a:buSzPct val="75000"/>
                <a:buChar char="–"/>
                <a:defRPr sz="1600">
                  <a:solidFill>
                    <a:schemeClr val="tx1"/>
                  </a:solidFill>
                  <a:latin typeface="Arial" panose="020B0604020202020204" pitchFamily="34" charset="0"/>
                  <a:ea typeface="-윤고딕130" pitchFamily="18" charset="-127"/>
                </a:defRPr>
              </a:lvl6pPr>
              <a:lvl7pPr marL="1517650" indent="-142875" defTabSz="787400" fontAlgn="base">
                <a:spcBef>
                  <a:spcPct val="0"/>
                </a:spcBef>
                <a:spcAft>
                  <a:spcPct val="0"/>
                </a:spcAft>
                <a:buSzPct val="75000"/>
                <a:buChar char="–"/>
                <a:defRPr sz="1600">
                  <a:solidFill>
                    <a:schemeClr val="tx1"/>
                  </a:solidFill>
                  <a:latin typeface="Arial" panose="020B0604020202020204" pitchFamily="34" charset="0"/>
                  <a:ea typeface="-윤고딕130" pitchFamily="18" charset="-127"/>
                </a:defRPr>
              </a:lvl7pPr>
              <a:lvl8pPr marL="1974850" indent="-142875" defTabSz="787400" fontAlgn="base">
                <a:spcBef>
                  <a:spcPct val="0"/>
                </a:spcBef>
                <a:spcAft>
                  <a:spcPct val="0"/>
                </a:spcAft>
                <a:buSzPct val="75000"/>
                <a:buChar char="–"/>
                <a:defRPr sz="1600">
                  <a:solidFill>
                    <a:schemeClr val="tx1"/>
                  </a:solidFill>
                  <a:latin typeface="Arial" panose="020B0604020202020204" pitchFamily="34" charset="0"/>
                  <a:ea typeface="-윤고딕130" pitchFamily="18" charset="-127"/>
                </a:defRPr>
              </a:lvl8pPr>
              <a:lvl9pPr marL="2432050" indent="-142875" defTabSz="787400" fontAlgn="base">
                <a:spcBef>
                  <a:spcPct val="0"/>
                </a:spcBef>
                <a:spcAft>
                  <a:spcPct val="0"/>
                </a:spcAft>
                <a:buSzPct val="75000"/>
                <a:buChar char="–"/>
                <a:defRPr sz="1600">
                  <a:solidFill>
                    <a:schemeClr val="tx1"/>
                  </a:solidFill>
                  <a:latin typeface="Arial" panose="020B0604020202020204" pitchFamily="34" charset="0"/>
                  <a:ea typeface="-윤고딕130" pitchFamily="18" charset="-127"/>
                </a:defRPr>
              </a:lvl9pPr>
            </a:lstStyle>
            <a:p>
              <a:pPr marL="0" marR="0" lvl="0" indent="0" defTabSz="787400" eaLnBrk="1" fontAlgn="auto" latinLnBrk="0" hangingPunct="1">
                <a:lnSpc>
                  <a:spcPct val="100000"/>
                </a:lnSpc>
                <a:spcBef>
                  <a:spcPts val="0"/>
                </a:spcBef>
                <a:spcAft>
                  <a:spcPts val="0"/>
                </a:spcAft>
                <a:buClrTx/>
                <a:buSzPct val="120000"/>
                <a:buFontTx/>
                <a:buNone/>
                <a:tabLst/>
                <a:defRPr/>
              </a:pPr>
              <a:r>
                <a:rPr kumimoji="0" lang="ko-KR" altLang="en-US" sz="1600" b="0" i="0" u="none" strike="noStrike" kern="0" cap="none" spc="0" normalizeH="0" baseline="0" noProof="0">
                  <a:ln>
                    <a:noFill/>
                  </a:ln>
                  <a:solidFill>
                    <a:srgbClr val="000000"/>
                  </a:solidFill>
                  <a:effectLst/>
                  <a:uLnTx/>
                  <a:uFillTx/>
                  <a:latin typeface="Arial" panose="020B0604020202020204" pitchFamily="34" charset="0"/>
                  <a:ea typeface="-윤고딕130" pitchFamily="18" charset="-127"/>
                </a:rPr>
                <a:t>중지</a:t>
              </a:r>
              <a:endParaRPr kumimoji="0" lang="en-US" altLang="zh-CN" sz="1600" b="0" i="0" u="none" strike="noStrike" kern="0" cap="none" spc="0" normalizeH="0" baseline="0" noProof="0" dirty="0">
                <a:ln>
                  <a:noFill/>
                </a:ln>
                <a:solidFill>
                  <a:srgbClr val="000000"/>
                </a:solidFill>
                <a:effectLst/>
                <a:uLnTx/>
                <a:uFillTx/>
                <a:latin typeface="Arial" panose="020B0604020202020204" pitchFamily="34" charset="0"/>
                <a:ea typeface="-윤고딕130" pitchFamily="18" charset="-127"/>
              </a:endParaRPr>
            </a:p>
          </p:txBody>
        </p:sp>
        <p:grpSp>
          <p:nvGrpSpPr>
            <p:cNvPr id="12" name="Group 6">
              <a:extLst>
                <a:ext uri="{FF2B5EF4-FFF2-40B4-BE49-F238E27FC236}">
                  <a16:creationId xmlns:a16="http://schemas.microsoft.com/office/drawing/2014/main" id="{71F7485B-9B97-A432-4F21-C5F70508A11C}"/>
                </a:ext>
              </a:extLst>
            </p:cNvPr>
            <p:cNvGrpSpPr>
              <a:grpSpLocks/>
            </p:cNvGrpSpPr>
            <p:nvPr>
              <p:custDataLst>
                <p:tags r:id="rId1"/>
              </p:custDataLst>
            </p:nvPr>
          </p:nvGrpSpPr>
          <p:grpSpPr bwMode="auto">
            <a:xfrm>
              <a:off x="1475232" y="2147689"/>
              <a:ext cx="1371600" cy="914400"/>
              <a:chOff x="484" y="719"/>
              <a:chExt cx="864" cy="576"/>
            </a:xfrm>
          </p:grpSpPr>
          <p:sp>
            <p:nvSpPr>
              <p:cNvPr id="28" name="Freeform 7">
                <a:extLst>
                  <a:ext uri="{FF2B5EF4-FFF2-40B4-BE49-F238E27FC236}">
                    <a16:creationId xmlns:a16="http://schemas.microsoft.com/office/drawing/2014/main" id="{E68E52FF-C2AB-0261-DE35-B5C5B16F97A0}"/>
                  </a:ext>
                </a:extLst>
              </p:cNvPr>
              <p:cNvSpPr>
                <a:spLocks/>
              </p:cNvSpPr>
              <p:nvPr>
                <p:custDataLst>
                  <p:tags r:id="rId14"/>
                </p:custDataLst>
              </p:nvPr>
            </p:nvSpPr>
            <p:spPr bwMode="blackWhite">
              <a:xfrm>
                <a:off x="484" y="719"/>
                <a:ext cx="864" cy="576"/>
              </a:xfrm>
              <a:custGeom>
                <a:avLst/>
                <a:gdLst>
                  <a:gd name="T0" fmla="*/ 0 w 864"/>
                  <a:gd name="T1" fmla="*/ 0 h 576"/>
                  <a:gd name="T2" fmla="*/ 760 w 864"/>
                  <a:gd name="T3" fmla="*/ 0 h 576"/>
                  <a:gd name="T4" fmla="*/ 864 w 864"/>
                  <a:gd name="T5" fmla="*/ 288 h 576"/>
                  <a:gd name="T6" fmla="*/ 760 w 864"/>
                  <a:gd name="T7" fmla="*/ 576 h 576"/>
                  <a:gd name="T8" fmla="*/ 0 w 864"/>
                  <a:gd name="T9" fmla="*/ 576 h 576"/>
                  <a:gd name="T10" fmla="*/ 0 w 864"/>
                  <a:gd name="T11" fmla="*/ 288 h 576"/>
                  <a:gd name="T12" fmla="*/ 0 w 864"/>
                  <a:gd name="T13" fmla="*/ 0 h 576"/>
                </a:gdLst>
                <a:ahLst/>
                <a:cxnLst>
                  <a:cxn ang="0">
                    <a:pos x="T0" y="T1"/>
                  </a:cxn>
                  <a:cxn ang="0">
                    <a:pos x="T2" y="T3"/>
                  </a:cxn>
                  <a:cxn ang="0">
                    <a:pos x="T4" y="T5"/>
                  </a:cxn>
                  <a:cxn ang="0">
                    <a:pos x="T6" y="T7"/>
                  </a:cxn>
                  <a:cxn ang="0">
                    <a:pos x="T8" y="T9"/>
                  </a:cxn>
                  <a:cxn ang="0">
                    <a:pos x="T10" y="T11"/>
                  </a:cxn>
                  <a:cxn ang="0">
                    <a:pos x="T12" y="T13"/>
                  </a:cxn>
                </a:cxnLst>
                <a:rect l="0" t="0" r="r" b="b"/>
                <a:pathLst>
                  <a:path w="864" h="576">
                    <a:moveTo>
                      <a:pt x="0" y="0"/>
                    </a:moveTo>
                    <a:lnTo>
                      <a:pt x="760" y="0"/>
                    </a:lnTo>
                    <a:lnTo>
                      <a:pt x="864" y="288"/>
                    </a:lnTo>
                    <a:lnTo>
                      <a:pt x="760" y="576"/>
                    </a:lnTo>
                    <a:lnTo>
                      <a:pt x="0" y="576"/>
                    </a:lnTo>
                    <a:lnTo>
                      <a:pt x="0" y="288"/>
                    </a:lnTo>
                    <a:lnTo>
                      <a:pt x="0" y="0"/>
                    </a:lnTo>
                    <a:close/>
                  </a:path>
                </a:pathLst>
              </a:custGeom>
              <a:solidFill>
                <a:srgbClr val="FFFFFF"/>
              </a:solidFill>
              <a:ln w="9525" cap="flat"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45720" tIns="0" rIns="4572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ko-KR" altLang="en-US" sz="1600" b="0" i="0" u="none" strike="noStrike" kern="0" cap="none" spc="0" normalizeH="0" baseline="0" noProof="0">
                  <a:ln>
                    <a:noFill/>
                  </a:ln>
                  <a:solidFill>
                    <a:srgbClr val="000000"/>
                  </a:solidFill>
                  <a:effectLst/>
                  <a:uLnTx/>
                  <a:uFillTx/>
                  <a:latin typeface="Arial" panose="020B0604020202020204" pitchFamily="34" charset="0"/>
                  <a:ea typeface="-윤고딕130" pitchFamily="18" charset="-127"/>
                </a:endParaRPr>
              </a:p>
            </p:txBody>
          </p:sp>
          <p:sp>
            <p:nvSpPr>
              <p:cNvPr id="29" name="Rectangle 8">
                <a:extLst>
                  <a:ext uri="{FF2B5EF4-FFF2-40B4-BE49-F238E27FC236}">
                    <a16:creationId xmlns:a16="http://schemas.microsoft.com/office/drawing/2014/main" id="{7C08A503-8FB3-22C9-669A-4EEA7CD823B2}"/>
                  </a:ext>
                </a:extLst>
              </p:cNvPr>
              <p:cNvSpPr>
                <a:spLocks noChangeArrowheads="1"/>
              </p:cNvSpPr>
              <p:nvPr>
                <p:custDataLst>
                  <p:tags r:id="rId15"/>
                </p:custDataLst>
              </p:nvPr>
            </p:nvSpPr>
            <p:spPr bwMode="blackWhite">
              <a:xfrm>
                <a:off x="516" y="751"/>
                <a:ext cx="728" cy="4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45720" tIns="0" rIns="45720" bIns="0" anchor="ctr"/>
              <a:lstStyle>
                <a:lvl1pPr defTabSz="895350">
                  <a:buSzPct val="120000"/>
                  <a:defRPr sz="1600">
                    <a:solidFill>
                      <a:schemeClr val="tx1"/>
                    </a:solidFill>
                    <a:latin typeface="Arial" panose="020B0604020202020204" pitchFamily="34" charset="0"/>
                    <a:ea typeface="-윤고딕130" pitchFamily="18" charset="-127"/>
                  </a:defRPr>
                </a:lvl1pPr>
                <a:lvl2pPr marL="144463" indent="-142875" defTabSz="895350">
                  <a:buSzPct val="120000"/>
                  <a:buChar char="•"/>
                  <a:defRPr sz="1600">
                    <a:solidFill>
                      <a:schemeClr val="tx1"/>
                    </a:solidFill>
                    <a:latin typeface="Arial" panose="020B0604020202020204" pitchFamily="34" charset="0"/>
                    <a:ea typeface="-윤고딕130" pitchFamily="18" charset="-127"/>
                  </a:defRPr>
                </a:lvl2pPr>
                <a:lvl3pPr marL="295275" indent="-149225" defTabSz="895350">
                  <a:buChar char="–"/>
                  <a:defRPr sz="1600">
                    <a:solidFill>
                      <a:schemeClr val="tx1"/>
                    </a:solidFill>
                    <a:latin typeface="Arial" panose="020B0604020202020204" pitchFamily="34" charset="0"/>
                    <a:ea typeface="-윤고딕130" pitchFamily="18" charset="-127"/>
                  </a:defRPr>
                </a:lvl3pPr>
                <a:lvl4pPr marL="431800" indent="-134938" defTabSz="895350">
                  <a:buSzPct val="89000"/>
                  <a:buChar char="•"/>
                  <a:defRPr sz="1600">
                    <a:solidFill>
                      <a:schemeClr val="tx1"/>
                    </a:solidFill>
                    <a:latin typeface="Arial" panose="020B0604020202020204" pitchFamily="34" charset="0"/>
                    <a:ea typeface="-윤고딕130" pitchFamily="18" charset="-127"/>
                  </a:defRPr>
                </a:lvl4pPr>
                <a:lvl5pPr marL="582613" indent="-149225" defTabSz="895350">
                  <a:buSzPct val="75000"/>
                  <a:buChar char="–"/>
                  <a:defRPr sz="1600">
                    <a:solidFill>
                      <a:schemeClr val="tx1"/>
                    </a:solidFill>
                    <a:latin typeface="Arial" panose="020B0604020202020204" pitchFamily="34" charset="0"/>
                    <a:ea typeface="-윤고딕130" pitchFamily="18" charset="-127"/>
                  </a:defRPr>
                </a:lvl5pPr>
                <a:lvl6pPr marL="1039813" indent="-149225" defTabSz="895350" fontAlgn="base">
                  <a:spcBef>
                    <a:spcPct val="0"/>
                  </a:spcBef>
                  <a:spcAft>
                    <a:spcPct val="0"/>
                  </a:spcAft>
                  <a:buSzPct val="75000"/>
                  <a:buChar char="–"/>
                  <a:defRPr sz="1600">
                    <a:solidFill>
                      <a:schemeClr val="tx1"/>
                    </a:solidFill>
                    <a:latin typeface="Arial" panose="020B0604020202020204" pitchFamily="34" charset="0"/>
                    <a:ea typeface="-윤고딕130" pitchFamily="18" charset="-127"/>
                  </a:defRPr>
                </a:lvl6pPr>
                <a:lvl7pPr marL="1497013" indent="-149225" defTabSz="895350" fontAlgn="base">
                  <a:spcBef>
                    <a:spcPct val="0"/>
                  </a:spcBef>
                  <a:spcAft>
                    <a:spcPct val="0"/>
                  </a:spcAft>
                  <a:buSzPct val="75000"/>
                  <a:buChar char="–"/>
                  <a:defRPr sz="1600">
                    <a:solidFill>
                      <a:schemeClr val="tx1"/>
                    </a:solidFill>
                    <a:latin typeface="Arial" panose="020B0604020202020204" pitchFamily="34" charset="0"/>
                    <a:ea typeface="-윤고딕130" pitchFamily="18" charset="-127"/>
                  </a:defRPr>
                </a:lvl7pPr>
                <a:lvl8pPr marL="1954213" indent="-149225" defTabSz="895350" fontAlgn="base">
                  <a:spcBef>
                    <a:spcPct val="0"/>
                  </a:spcBef>
                  <a:spcAft>
                    <a:spcPct val="0"/>
                  </a:spcAft>
                  <a:buSzPct val="75000"/>
                  <a:buChar char="–"/>
                  <a:defRPr sz="1600">
                    <a:solidFill>
                      <a:schemeClr val="tx1"/>
                    </a:solidFill>
                    <a:latin typeface="Arial" panose="020B0604020202020204" pitchFamily="34" charset="0"/>
                    <a:ea typeface="-윤고딕130" pitchFamily="18" charset="-127"/>
                  </a:defRPr>
                </a:lvl8pPr>
                <a:lvl9pPr marL="2411413" indent="-149225" defTabSz="895350" fontAlgn="base">
                  <a:spcBef>
                    <a:spcPct val="0"/>
                  </a:spcBef>
                  <a:spcAft>
                    <a:spcPct val="0"/>
                  </a:spcAft>
                  <a:buSzPct val="75000"/>
                  <a:buChar char="–"/>
                  <a:defRPr sz="1600">
                    <a:solidFill>
                      <a:schemeClr val="tx1"/>
                    </a:solidFill>
                    <a:latin typeface="Arial" panose="020B0604020202020204" pitchFamily="34" charset="0"/>
                    <a:ea typeface="-윤고딕130" pitchFamily="18" charset="-127"/>
                  </a:defRPr>
                </a:lvl9pPr>
              </a:lstStyle>
              <a:p>
                <a:pPr marL="0" marR="0" lvl="0" indent="0" defTabSz="895350" eaLnBrk="1" fontAlgn="auto" latinLnBrk="0" hangingPunct="1">
                  <a:lnSpc>
                    <a:spcPct val="100000"/>
                  </a:lnSpc>
                  <a:spcBef>
                    <a:spcPts val="0"/>
                  </a:spcBef>
                  <a:spcAft>
                    <a:spcPts val="0"/>
                  </a:spcAft>
                  <a:buClrTx/>
                  <a:buSzPct val="120000"/>
                  <a:buFontTx/>
                  <a:buNone/>
                  <a:tabLst/>
                  <a:defRPr/>
                </a:pPr>
                <a:r>
                  <a:rPr kumimoji="0" lang="ko-KR" altLang="en-US" sz="1600" b="0" i="0" u="none" strike="noStrike" kern="0" cap="none" spc="0" normalizeH="0" baseline="0" noProof="0" dirty="0">
                    <a:ln>
                      <a:noFill/>
                    </a:ln>
                    <a:solidFill>
                      <a:srgbClr val="000000"/>
                    </a:solidFill>
                    <a:effectLst/>
                    <a:uLnTx/>
                    <a:uFillTx/>
                    <a:latin typeface="Arial" panose="020B0604020202020204" pitchFamily="34" charset="0"/>
                    <a:ea typeface="-윤고딕130" pitchFamily="18" charset="-127"/>
                  </a:rPr>
                  <a:t>운행구간</a:t>
                </a:r>
                <a:endParaRPr kumimoji="0" lang="en-US" altLang="zh-CN" sz="1600" b="0" i="0" u="none" strike="noStrike" kern="0" cap="none" spc="0" normalizeH="0" baseline="0" noProof="0" dirty="0">
                  <a:ln>
                    <a:noFill/>
                  </a:ln>
                  <a:solidFill>
                    <a:srgbClr val="000000"/>
                  </a:solidFill>
                  <a:effectLst/>
                  <a:uLnTx/>
                  <a:uFillTx/>
                  <a:latin typeface="Arial" panose="020B0604020202020204" pitchFamily="34" charset="0"/>
                  <a:ea typeface="-윤고딕130" pitchFamily="18" charset="-127"/>
                </a:endParaRPr>
              </a:p>
            </p:txBody>
          </p:sp>
        </p:grpSp>
        <p:grpSp>
          <p:nvGrpSpPr>
            <p:cNvPr id="13" name="Group 9">
              <a:extLst>
                <a:ext uri="{FF2B5EF4-FFF2-40B4-BE49-F238E27FC236}">
                  <a16:creationId xmlns:a16="http://schemas.microsoft.com/office/drawing/2014/main" id="{5CD9DA24-395A-6516-20DA-A69207D634E1}"/>
                </a:ext>
              </a:extLst>
            </p:cNvPr>
            <p:cNvGrpSpPr>
              <a:grpSpLocks/>
            </p:cNvGrpSpPr>
            <p:nvPr>
              <p:custDataLst>
                <p:tags r:id="rId2"/>
              </p:custDataLst>
            </p:nvPr>
          </p:nvGrpSpPr>
          <p:grpSpPr bwMode="auto">
            <a:xfrm>
              <a:off x="2678557" y="2147689"/>
              <a:ext cx="1373188" cy="914400"/>
              <a:chOff x="1242" y="719"/>
              <a:chExt cx="865" cy="576"/>
            </a:xfrm>
            <a:solidFill>
              <a:schemeClr val="bg1">
                <a:lumMod val="75000"/>
              </a:schemeClr>
            </a:solidFill>
          </p:grpSpPr>
          <p:sp>
            <p:nvSpPr>
              <p:cNvPr id="26" name="Freeform 10">
                <a:extLst>
                  <a:ext uri="{FF2B5EF4-FFF2-40B4-BE49-F238E27FC236}">
                    <a16:creationId xmlns:a16="http://schemas.microsoft.com/office/drawing/2014/main" id="{F06443CD-B54F-194A-3A81-FFC5FBB85C72}"/>
                  </a:ext>
                </a:extLst>
              </p:cNvPr>
              <p:cNvSpPr>
                <a:spLocks/>
              </p:cNvSpPr>
              <p:nvPr>
                <p:custDataLst>
                  <p:tags r:id="rId12"/>
                </p:custDataLst>
              </p:nvPr>
            </p:nvSpPr>
            <p:spPr bwMode="blackWhite">
              <a:xfrm>
                <a:off x="1242" y="719"/>
                <a:ext cx="865" cy="576"/>
              </a:xfrm>
              <a:custGeom>
                <a:avLst/>
                <a:gdLst>
                  <a:gd name="T0" fmla="*/ 0 w 865"/>
                  <a:gd name="T1" fmla="*/ 0 h 576"/>
                  <a:gd name="T2" fmla="*/ 761 w 865"/>
                  <a:gd name="T3" fmla="*/ 0 h 576"/>
                  <a:gd name="T4" fmla="*/ 865 w 865"/>
                  <a:gd name="T5" fmla="*/ 288 h 576"/>
                  <a:gd name="T6" fmla="*/ 761 w 865"/>
                  <a:gd name="T7" fmla="*/ 576 h 576"/>
                  <a:gd name="T8" fmla="*/ 0 w 865"/>
                  <a:gd name="T9" fmla="*/ 576 h 576"/>
                  <a:gd name="T10" fmla="*/ 104 w 865"/>
                  <a:gd name="T11" fmla="*/ 288 h 576"/>
                  <a:gd name="T12" fmla="*/ 0 w 865"/>
                  <a:gd name="T13" fmla="*/ 0 h 576"/>
                </a:gdLst>
                <a:ahLst/>
                <a:cxnLst>
                  <a:cxn ang="0">
                    <a:pos x="T0" y="T1"/>
                  </a:cxn>
                  <a:cxn ang="0">
                    <a:pos x="T2" y="T3"/>
                  </a:cxn>
                  <a:cxn ang="0">
                    <a:pos x="T4" y="T5"/>
                  </a:cxn>
                  <a:cxn ang="0">
                    <a:pos x="T6" y="T7"/>
                  </a:cxn>
                  <a:cxn ang="0">
                    <a:pos x="T8" y="T9"/>
                  </a:cxn>
                  <a:cxn ang="0">
                    <a:pos x="T10" y="T11"/>
                  </a:cxn>
                  <a:cxn ang="0">
                    <a:pos x="T12" y="T13"/>
                  </a:cxn>
                </a:cxnLst>
                <a:rect l="0" t="0" r="r" b="b"/>
                <a:pathLst>
                  <a:path w="865" h="576">
                    <a:moveTo>
                      <a:pt x="0" y="0"/>
                    </a:moveTo>
                    <a:lnTo>
                      <a:pt x="761" y="0"/>
                    </a:lnTo>
                    <a:lnTo>
                      <a:pt x="865" y="288"/>
                    </a:lnTo>
                    <a:lnTo>
                      <a:pt x="761" y="576"/>
                    </a:lnTo>
                    <a:lnTo>
                      <a:pt x="0" y="576"/>
                    </a:lnTo>
                    <a:lnTo>
                      <a:pt x="104" y="288"/>
                    </a:lnTo>
                    <a:lnTo>
                      <a:pt x="0" y="0"/>
                    </a:lnTo>
                    <a:close/>
                  </a:path>
                </a:pathLst>
              </a:custGeom>
              <a:grpFill/>
              <a:ln w="9525" cap="flat"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45720" tIns="0" rIns="4572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ko-KR" altLang="en-US" sz="1600" b="0" i="0" u="none" strike="noStrike" kern="0" cap="none" spc="0" normalizeH="0" baseline="0" noProof="0">
                  <a:ln>
                    <a:noFill/>
                  </a:ln>
                  <a:solidFill>
                    <a:srgbClr val="000000"/>
                  </a:solidFill>
                  <a:effectLst/>
                  <a:uLnTx/>
                  <a:uFillTx/>
                  <a:latin typeface="Arial" panose="020B0604020202020204" pitchFamily="34" charset="0"/>
                  <a:ea typeface="-윤고딕130" pitchFamily="18" charset="-127"/>
                </a:endParaRPr>
              </a:p>
            </p:txBody>
          </p:sp>
          <p:sp>
            <p:nvSpPr>
              <p:cNvPr id="27" name="Rectangle 11">
                <a:extLst>
                  <a:ext uri="{FF2B5EF4-FFF2-40B4-BE49-F238E27FC236}">
                    <a16:creationId xmlns:a16="http://schemas.microsoft.com/office/drawing/2014/main" id="{6E0F1CA7-6C52-A66D-6C2B-C5ECD4733A5F}"/>
                  </a:ext>
                </a:extLst>
              </p:cNvPr>
              <p:cNvSpPr>
                <a:spLocks noChangeArrowheads="1"/>
              </p:cNvSpPr>
              <p:nvPr>
                <p:custDataLst>
                  <p:tags r:id="rId13"/>
                </p:custDataLst>
              </p:nvPr>
            </p:nvSpPr>
            <p:spPr bwMode="blackWhite">
              <a:xfrm>
                <a:off x="1378" y="751"/>
                <a:ext cx="626" cy="496"/>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45720" tIns="0" rIns="45720" bIns="0" anchor="ctr"/>
              <a:lstStyle>
                <a:lvl1pPr defTabSz="895350">
                  <a:buSzPct val="120000"/>
                  <a:defRPr sz="1600">
                    <a:solidFill>
                      <a:schemeClr val="tx1"/>
                    </a:solidFill>
                    <a:latin typeface="Arial" panose="020B0604020202020204" pitchFamily="34" charset="0"/>
                    <a:ea typeface="-윤고딕130" pitchFamily="18" charset="-127"/>
                  </a:defRPr>
                </a:lvl1pPr>
                <a:lvl2pPr marL="144463" indent="-142875" defTabSz="895350">
                  <a:buSzPct val="120000"/>
                  <a:buChar char="•"/>
                  <a:defRPr sz="1600">
                    <a:solidFill>
                      <a:schemeClr val="tx1"/>
                    </a:solidFill>
                    <a:latin typeface="Arial" panose="020B0604020202020204" pitchFamily="34" charset="0"/>
                    <a:ea typeface="-윤고딕130" pitchFamily="18" charset="-127"/>
                  </a:defRPr>
                </a:lvl2pPr>
                <a:lvl3pPr marL="295275" indent="-149225" defTabSz="895350">
                  <a:buChar char="–"/>
                  <a:defRPr sz="1600">
                    <a:solidFill>
                      <a:schemeClr val="tx1"/>
                    </a:solidFill>
                    <a:latin typeface="Arial" panose="020B0604020202020204" pitchFamily="34" charset="0"/>
                    <a:ea typeface="-윤고딕130" pitchFamily="18" charset="-127"/>
                  </a:defRPr>
                </a:lvl3pPr>
                <a:lvl4pPr marL="431800" indent="-134938" defTabSz="895350">
                  <a:buSzPct val="89000"/>
                  <a:buChar char="•"/>
                  <a:defRPr sz="1600">
                    <a:solidFill>
                      <a:schemeClr val="tx1"/>
                    </a:solidFill>
                    <a:latin typeface="Arial" panose="020B0604020202020204" pitchFamily="34" charset="0"/>
                    <a:ea typeface="-윤고딕130" pitchFamily="18" charset="-127"/>
                  </a:defRPr>
                </a:lvl4pPr>
                <a:lvl5pPr marL="582613" indent="-149225" defTabSz="895350">
                  <a:buSzPct val="75000"/>
                  <a:buChar char="–"/>
                  <a:defRPr sz="1600">
                    <a:solidFill>
                      <a:schemeClr val="tx1"/>
                    </a:solidFill>
                    <a:latin typeface="Arial" panose="020B0604020202020204" pitchFamily="34" charset="0"/>
                    <a:ea typeface="-윤고딕130" pitchFamily="18" charset="-127"/>
                  </a:defRPr>
                </a:lvl5pPr>
                <a:lvl6pPr marL="1039813" indent="-149225" defTabSz="895350" fontAlgn="base">
                  <a:spcBef>
                    <a:spcPct val="0"/>
                  </a:spcBef>
                  <a:spcAft>
                    <a:spcPct val="0"/>
                  </a:spcAft>
                  <a:buSzPct val="75000"/>
                  <a:buChar char="–"/>
                  <a:defRPr sz="1600">
                    <a:solidFill>
                      <a:schemeClr val="tx1"/>
                    </a:solidFill>
                    <a:latin typeface="Arial" panose="020B0604020202020204" pitchFamily="34" charset="0"/>
                    <a:ea typeface="-윤고딕130" pitchFamily="18" charset="-127"/>
                  </a:defRPr>
                </a:lvl6pPr>
                <a:lvl7pPr marL="1497013" indent="-149225" defTabSz="895350" fontAlgn="base">
                  <a:spcBef>
                    <a:spcPct val="0"/>
                  </a:spcBef>
                  <a:spcAft>
                    <a:spcPct val="0"/>
                  </a:spcAft>
                  <a:buSzPct val="75000"/>
                  <a:buChar char="–"/>
                  <a:defRPr sz="1600">
                    <a:solidFill>
                      <a:schemeClr val="tx1"/>
                    </a:solidFill>
                    <a:latin typeface="Arial" panose="020B0604020202020204" pitchFamily="34" charset="0"/>
                    <a:ea typeface="-윤고딕130" pitchFamily="18" charset="-127"/>
                  </a:defRPr>
                </a:lvl7pPr>
                <a:lvl8pPr marL="1954213" indent="-149225" defTabSz="895350" fontAlgn="base">
                  <a:spcBef>
                    <a:spcPct val="0"/>
                  </a:spcBef>
                  <a:spcAft>
                    <a:spcPct val="0"/>
                  </a:spcAft>
                  <a:buSzPct val="75000"/>
                  <a:buChar char="–"/>
                  <a:defRPr sz="1600">
                    <a:solidFill>
                      <a:schemeClr val="tx1"/>
                    </a:solidFill>
                    <a:latin typeface="Arial" panose="020B0604020202020204" pitchFamily="34" charset="0"/>
                    <a:ea typeface="-윤고딕130" pitchFamily="18" charset="-127"/>
                  </a:defRPr>
                </a:lvl8pPr>
                <a:lvl9pPr marL="2411413" indent="-149225" defTabSz="895350" fontAlgn="base">
                  <a:spcBef>
                    <a:spcPct val="0"/>
                  </a:spcBef>
                  <a:spcAft>
                    <a:spcPct val="0"/>
                  </a:spcAft>
                  <a:buSzPct val="75000"/>
                  <a:buChar char="–"/>
                  <a:defRPr sz="1600">
                    <a:solidFill>
                      <a:schemeClr val="tx1"/>
                    </a:solidFill>
                    <a:latin typeface="Arial" panose="020B0604020202020204" pitchFamily="34" charset="0"/>
                    <a:ea typeface="-윤고딕130" pitchFamily="18" charset="-127"/>
                  </a:defRPr>
                </a:lvl9pPr>
              </a:lstStyle>
              <a:p>
                <a:pPr marL="0" marR="0" lvl="0" indent="0" defTabSz="895350" eaLnBrk="1" fontAlgn="auto" latinLnBrk="0" hangingPunct="1">
                  <a:lnSpc>
                    <a:spcPct val="100000"/>
                  </a:lnSpc>
                  <a:spcBef>
                    <a:spcPts val="0"/>
                  </a:spcBef>
                  <a:spcAft>
                    <a:spcPts val="0"/>
                  </a:spcAft>
                  <a:buClrTx/>
                  <a:buSzPct val="120000"/>
                  <a:buFontTx/>
                  <a:buNone/>
                  <a:tabLst/>
                  <a:defRPr/>
                </a:pPr>
                <a:r>
                  <a:rPr kumimoji="0" lang="ko-KR" altLang="en-US" sz="1600" b="0" i="0" u="none" strike="noStrike" kern="0" cap="none" spc="0" normalizeH="0" baseline="0" noProof="0" dirty="0">
                    <a:ln>
                      <a:noFill/>
                    </a:ln>
                    <a:solidFill>
                      <a:srgbClr val="000000"/>
                    </a:solidFill>
                    <a:effectLst/>
                    <a:uLnTx/>
                    <a:uFillTx/>
                    <a:latin typeface="Arial" panose="020B0604020202020204" pitchFamily="34" charset="0"/>
                    <a:ea typeface="-윤고딕130" pitchFamily="18" charset="-127"/>
                  </a:rPr>
                  <a:t>정비구간</a:t>
                </a:r>
                <a:endParaRPr kumimoji="0" lang="en-US" altLang="zh-CN" sz="1600" b="0" i="0" u="none" strike="noStrike" kern="0" cap="none" spc="0" normalizeH="0" baseline="0" noProof="0" dirty="0">
                  <a:ln>
                    <a:noFill/>
                  </a:ln>
                  <a:solidFill>
                    <a:srgbClr val="000000"/>
                  </a:solidFill>
                  <a:effectLst/>
                  <a:uLnTx/>
                  <a:uFillTx/>
                  <a:latin typeface="Arial" panose="020B0604020202020204" pitchFamily="34" charset="0"/>
                  <a:ea typeface="-윤고딕130" pitchFamily="18" charset="-127"/>
                </a:endParaRPr>
              </a:p>
            </p:txBody>
          </p:sp>
        </p:grpSp>
        <p:grpSp>
          <p:nvGrpSpPr>
            <p:cNvPr id="14" name="Group 12">
              <a:extLst>
                <a:ext uri="{FF2B5EF4-FFF2-40B4-BE49-F238E27FC236}">
                  <a16:creationId xmlns:a16="http://schemas.microsoft.com/office/drawing/2014/main" id="{7276F638-A4BB-32B5-D949-1A5BD91D05FA}"/>
                </a:ext>
              </a:extLst>
            </p:cNvPr>
            <p:cNvGrpSpPr>
              <a:grpSpLocks/>
            </p:cNvGrpSpPr>
            <p:nvPr>
              <p:custDataLst>
                <p:tags r:id="rId3"/>
              </p:custDataLst>
            </p:nvPr>
          </p:nvGrpSpPr>
          <p:grpSpPr bwMode="auto">
            <a:xfrm>
              <a:off x="3885057" y="2147689"/>
              <a:ext cx="1374775" cy="914400"/>
              <a:chOff x="2002" y="719"/>
              <a:chExt cx="866" cy="576"/>
            </a:xfrm>
          </p:grpSpPr>
          <p:sp>
            <p:nvSpPr>
              <p:cNvPr id="24" name="Freeform 13">
                <a:extLst>
                  <a:ext uri="{FF2B5EF4-FFF2-40B4-BE49-F238E27FC236}">
                    <a16:creationId xmlns:a16="http://schemas.microsoft.com/office/drawing/2014/main" id="{1DF10A70-1B58-8D86-2DF9-76779C4E5641}"/>
                  </a:ext>
                </a:extLst>
              </p:cNvPr>
              <p:cNvSpPr>
                <a:spLocks/>
              </p:cNvSpPr>
              <p:nvPr>
                <p:custDataLst>
                  <p:tags r:id="rId10"/>
                </p:custDataLst>
              </p:nvPr>
            </p:nvSpPr>
            <p:spPr bwMode="blackWhite">
              <a:xfrm>
                <a:off x="2002" y="719"/>
                <a:ext cx="866" cy="576"/>
              </a:xfrm>
              <a:custGeom>
                <a:avLst/>
                <a:gdLst>
                  <a:gd name="T0" fmla="*/ 0 w 866"/>
                  <a:gd name="T1" fmla="*/ 0 h 576"/>
                  <a:gd name="T2" fmla="*/ 762 w 866"/>
                  <a:gd name="T3" fmla="*/ 0 h 576"/>
                  <a:gd name="T4" fmla="*/ 866 w 866"/>
                  <a:gd name="T5" fmla="*/ 288 h 576"/>
                  <a:gd name="T6" fmla="*/ 762 w 866"/>
                  <a:gd name="T7" fmla="*/ 576 h 576"/>
                  <a:gd name="T8" fmla="*/ 0 w 866"/>
                  <a:gd name="T9" fmla="*/ 576 h 576"/>
                  <a:gd name="T10" fmla="*/ 104 w 866"/>
                  <a:gd name="T11" fmla="*/ 288 h 576"/>
                  <a:gd name="T12" fmla="*/ 0 w 866"/>
                  <a:gd name="T13" fmla="*/ 0 h 576"/>
                </a:gdLst>
                <a:ahLst/>
                <a:cxnLst>
                  <a:cxn ang="0">
                    <a:pos x="T0" y="T1"/>
                  </a:cxn>
                  <a:cxn ang="0">
                    <a:pos x="T2" y="T3"/>
                  </a:cxn>
                  <a:cxn ang="0">
                    <a:pos x="T4" y="T5"/>
                  </a:cxn>
                  <a:cxn ang="0">
                    <a:pos x="T6" y="T7"/>
                  </a:cxn>
                  <a:cxn ang="0">
                    <a:pos x="T8" y="T9"/>
                  </a:cxn>
                  <a:cxn ang="0">
                    <a:pos x="T10" y="T11"/>
                  </a:cxn>
                  <a:cxn ang="0">
                    <a:pos x="T12" y="T13"/>
                  </a:cxn>
                </a:cxnLst>
                <a:rect l="0" t="0" r="r" b="b"/>
                <a:pathLst>
                  <a:path w="866" h="576">
                    <a:moveTo>
                      <a:pt x="0" y="0"/>
                    </a:moveTo>
                    <a:lnTo>
                      <a:pt x="762" y="0"/>
                    </a:lnTo>
                    <a:lnTo>
                      <a:pt x="866" y="288"/>
                    </a:lnTo>
                    <a:lnTo>
                      <a:pt x="762" y="576"/>
                    </a:lnTo>
                    <a:lnTo>
                      <a:pt x="0" y="576"/>
                    </a:lnTo>
                    <a:lnTo>
                      <a:pt x="104" y="288"/>
                    </a:lnTo>
                    <a:lnTo>
                      <a:pt x="0" y="0"/>
                    </a:lnTo>
                    <a:close/>
                  </a:path>
                </a:pathLst>
              </a:custGeom>
              <a:solidFill>
                <a:srgbClr val="FFFFFF"/>
              </a:solidFill>
              <a:ln w="9525" cap="flat"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45720" tIns="0" rIns="4572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ko-KR" altLang="en-US" sz="1600" b="0" i="0" u="none" strike="noStrike" kern="0" cap="none" spc="0" normalizeH="0" baseline="0" noProof="0">
                  <a:ln>
                    <a:noFill/>
                  </a:ln>
                  <a:solidFill>
                    <a:srgbClr val="000000"/>
                  </a:solidFill>
                  <a:effectLst/>
                  <a:uLnTx/>
                  <a:uFillTx/>
                  <a:latin typeface="Arial" panose="020B0604020202020204" pitchFamily="34" charset="0"/>
                  <a:ea typeface="-윤고딕130" pitchFamily="18" charset="-127"/>
                </a:endParaRPr>
              </a:p>
            </p:txBody>
          </p:sp>
          <p:sp>
            <p:nvSpPr>
              <p:cNvPr id="25" name="Rectangle 14">
                <a:extLst>
                  <a:ext uri="{FF2B5EF4-FFF2-40B4-BE49-F238E27FC236}">
                    <a16:creationId xmlns:a16="http://schemas.microsoft.com/office/drawing/2014/main" id="{94753CB0-CE97-2FD5-A03C-4D76C98C804B}"/>
                  </a:ext>
                </a:extLst>
              </p:cNvPr>
              <p:cNvSpPr>
                <a:spLocks noChangeArrowheads="1"/>
              </p:cNvSpPr>
              <p:nvPr>
                <p:custDataLst>
                  <p:tags r:id="rId11"/>
                </p:custDataLst>
              </p:nvPr>
            </p:nvSpPr>
            <p:spPr bwMode="blackWhite">
              <a:xfrm>
                <a:off x="2138" y="751"/>
                <a:ext cx="627" cy="4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45720" tIns="0" rIns="45720" bIns="0" anchor="ctr"/>
              <a:lstStyle>
                <a:lvl1pPr defTabSz="895350">
                  <a:buSzPct val="120000"/>
                  <a:defRPr sz="1600">
                    <a:solidFill>
                      <a:schemeClr val="tx1"/>
                    </a:solidFill>
                    <a:latin typeface="Arial" panose="020B0604020202020204" pitchFamily="34" charset="0"/>
                    <a:ea typeface="-윤고딕130" pitchFamily="18" charset="-127"/>
                  </a:defRPr>
                </a:lvl1pPr>
                <a:lvl2pPr marL="144463" indent="-142875" defTabSz="895350">
                  <a:buSzPct val="120000"/>
                  <a:buChar char="•"/>
                  <a:defRPr sz="1600">
                    <a:solidFill>
                      <a:schemeClr val="tx1"/>
                    </a:solidFill>
                    <a:latin typeface="Arial" panose="020B0604020202020204" pitchFamily="34" charset="0"/>
                    <a:ea typeface="-윤고딕130" pitchFamily="18" charset="-127"/>
                  </a:defRPr>
                </a:lvl2pPr>
                <a:lvl3pPr marL="295275" indent="-149225" defTabSz="895350">
                  <a:buChar char="–"/>
                  <a:defRPr sz="1600">
                    <a:solidFill>
                      <a:schemeClr val="tx1"/>
                    </a:solidFill>
                    <a:latin typeface="Arial" panose="020B0604020202020204" pitchFamily="34" charset="0"/>
                    <a:ea typeface="-윤고딕130" pitchFamily="18" charset="-127"/>
                  </a:defRPr>
                </a:lvl3pPr>
                <a:lvl4pPr marL="431800" indent="-134938" defTabSz="895350">
                  <a:buSzPct val="89000"/>
                  <a:buChar char="•"/>
                  <a:defRPr sz="1600">
                    <a:solidFill>
                      <a:schemeClr val="tx1"/>
                    </a:solidFill>
                    <a:latin typeface="Arial" panose="020B0604020202020204" pitchFamily="34" charset="0"/>
                    <a:ea typeface="-윤고딕130" pitchFamily="18" charset="-127"/>
                  </a:defRPr>
                </a:lvl4pPr>
                <a:lvl5pPr marL="582613" indent="-149225" defTabSz="895350">
                  <a:buSzPct val="75000"/>
                  <a:buChar char="–"/>
                  <a:defRPr sz="1600">
                    <a:solidFill>
                      <a:schemeClr val="tx1"/>
                    </a:solidFill>
                    <a:latin typeface="Arial" panose="020B0604020202020204" pitchFamily="34" charset="0"/>
                    <a:ea typeface="-윤고딕130" pitchFamily="18" charset="-127"/>
                  </a:defRPr>
                </a:lvl5pPr>
                <a:lvl6pPr marL="1039813" indent="-149225" defTabSz="895350" fontAlgn="base">
                  <a:spcBef>
                    <a:spcPct val="0"/>
                  </a:spcBef>
                  <a:spcAft>
                    <a:spcPct val="0"/>
                  </a:spcAft>
                  <a:buSzPct val="75000"/>
                  <a:buChar char="–"/>
                  <a:defRPr sz="1600">
                    <a:solidFill>
                      <a:schemeClr val="tx1"/>
                    </a:solidFill>
                    <a:latin typeface="Arial" panose="020B0604020202020204" pitchFamily="34" charset="0"/>
                    <a:ea typeface="-윤고딕130" pitchFamily="18" charset="-127"/>
                  </a:defRPr>
                </a:lvl6pPr>
                <a:lvl7pPr marL="1497013" indent="-149225" defTabSz="895350" fontAlgn="base">
                  <a:spcBef>
                    <a:spcPct val="0"/>
                  </a:spcBef>
                  <a:spcAft>
                    <a:spcPct val="0"/>
                  </a:spcAft>
                  <a:buSzPct val="75000"/>
                  <a:buChar char="–"/>
                  <a:defRPr sz="1600">
                    <a:solidFill>
                      <a:schemeClr val="tx1"/>
                    </a:solidFill>
                    <a:latin typeface="Arial" panose="020B0604020202020204" pitchFamily="34" charset="0"/>
                    <a:ea typeface="-윤고딕130" pitchFamily="18" charset="-127"/>
                  </a:defRPr>
                </a:lvl7pPr>
                <a:lvl8pPr marL="1954213" indent="-149225" defTabSz="895350" fontAlgn="base">
                  <a:spcBef>
                    <a:spcPct val="0"/>
                  </a:spcBef>
                  <a:spcAft>
                    <a:spcPct val="0"/>
                  </a:spcAft>
                  <a:buSzPct val="75000"/>
                  <a:buChar char="–"/>
                  <a:defRPr sz="1600">
                    <a:solidFill>
                      <a:schemeClr val="tx1"/>
                    </a:solidFill>
                    <a:latin typeface="Arial" panose="020B0604020202020204" pitchFamily="34" charset="0"/>
                    <a:ea typeface="-윤고딕130" pitchFamily="18" charset="-127"/>
                  </a:defRPr>
                </a:lvl8pPr>
                <a:lvl9pPr marL="2411413" indent="-149225" defTabSz="895350" fontAlgn="base">
                  <a:spcBef>
                    <a:spcPct val="0"/>
                  </a:spcBef>
                  <a:spcAft>
                    <a:spcPct val="0"/>
                  </a:spcAft>
                  <a:buSzPct val="75000"/>
                  <a:buChar char="–"/>
                  <a:defRPr sz="1600">
                    <a:solidFill>
                      <a:schemeClr val="tx1"/>
                    </a:solidFill>
                    <a:latin typeface="Arial" panose="020B0604020202020204" pitchFamily="34" charset="0"/>
                    <a:ea typeface="-윤고딕130" pitchFamily="18" charset="-127"/>
                  </a:defRPr>
                </a:lvl9pPr>
              </a:lstStyle>
              <a:p>
                <a:pPr marL="0" marR="0" lvl="0" indent="0" defTabSz="895350" eaLnBrk="1" fontAlgn="auto" latinLnBrk="0" hangingPunct="1">
                  <a:lnSpc>
                    <a:spcPct val="100000"/>
                  </a:lnSpc>
                  <a:spcBef>
                    <a:spcPts val="0"/>
                  </a:spcBef>
                  <a:spcAft>
                    <a:spcPts val="0"/>
                  </a:spcAft>
                  <a:buClrTx/>
                  <a:buSzPct val="120000"/>
                  <a:buFontTx/>
                  <a:buNone/>
                  <a:tabLst/>
                  <a:defRPr/>
                </a:pPr>
                <a:r>
                  <a:rPr kumimoji="0" lang="ko-KR" altLang="en-US" sz="1600" b="0" i="0" u="none" strike="noStrike" kern="0" cap="none" spc="0" normalizeH="0" baseline="0" noProof="0" dirty="0">
                    <a:ln>
                      <a:noFill/>
                    </a:ln>
                    <a:solidFill>
                      <a:srgbClr val="000000"/>
                    </a:solidFill>
                    <a:effectLst/>
                    <a:uLnTx/>
                    <a:uFillTx/>
                    <a:latin typeface="Arial" panose="020B0604020202020204" pitchFamily="34" charset="0"/>
                    <a:ea typeface="-윤고딕130" pitchFamily="18" charset="-127"/>
                  </a:rPr>
                  <a:t>운행구간</a:t>
                </a:r>
                <a:endParaRPr kumimoji="0" lang="en-US" altLang="zh-CN" sz="1600" b="0" i="0" u="none" strike="noStrike" kern="0" cap="none" spc="0" normalizeH="0" baseline="0" noProof="0" dirty="0">
                  <a:ln>
                    <a:noFill/>
                  </a:ln>
                  <a:solidFill>
                    <a:srgbClr val="000000"/>
                  </a:solidFill>
                  <a:effectLst/>
                  <a:uLnTx/>
                  <a:uFillTx/>
                  <a:latin typeface="Arial" panose="020B0604020202020204" pitchFamily="34" charset="0"/>
                  <a:ea typeface="-윤고딕130" pitchFamily="18" charset="-127"/>
                </a:endParaRPr>
              </a:p>
            </p:txBody>
          </p:sp>
        </p:grpSp>
        <p:grpSp>
          <p:nvGrpSpPr>
            <p:cNvPr id="15" name="Group 15">
              <a:extLst>
                <a:ext uri="{FF2B5EF4-FFF2-40B4-BE49-F238E27FC236}">
                  <a16:creationId xmlns:a16="http://schemas.microsoft.com/office/drawing/2014/main" id="{EB1605A3-FE64-C8AD-A951-FFD95D876DE2}"/>
                </a:ext>
              </a:extLst>
            </p:cNvPr>
            <p:cNvGrpSpPr>
              <a:grpSpLocks/>
            </p:cNvGrpSpPr>
            <p:nvPr>
              <p:custDataLst>
                <p:tags r:id="rId4"/>
              </p:custDataLst>
            </p:nvPr>
          </p:nvGrpSpPr>
          <p:grpSpPr bwMode="auto">
            <a:xfrm>
              <a:off x="5096320" y="2147689"/>
              <a:ext cx="1373187" cy="914400"/>
              <a:chOff x="2759" y="719"/>
              <a:chExt cx="865" cy="576"/>
            </a:xfrm>
            <a:solidFill>
              <a:schemeClr val="bg1">
                <a:lumMod val="75000"/>
              </a:schemeClr>
            </a:solidFill>
          </p:grpSpPr>
          <p:sp>
            <p:nvSpPr>
              <p:cNvPr id="22" name="Freeform 16">
                <a:extLst>
                  <a:ext uri="{FF2B5EF4-FFF2-40B4-BE49-F238E27FC236}">
                    <a16:creationId xmlns:a16="http://schemas.microsoft.com/office/drawing/2014/main" id="{A388A925-C91F-7B2D-A914-7B00014D1746}"/>
                  </a:ext>
                </a:extLst>
              </p:cNvPr>
              <p:cNvSpPr>
                <a:spLocks/>
              </p:cNvSpPr>
              <p:nvPr>
                <p:custDataLst>
                  <p:tags r:id="rId8"/>
                </p:custDataLst>
              </p:nvPr>
            </p:nvSpPr>
            <p:spPr bwMode="blackWhite">
              <a:xfrm>
                <a:off x="2759" y="719"/>
                <a:ext cx="865" cy="576"/>
              </a:xfrm>
              <a:custGeom>
                <a:avLst/>
                <a:gdLst>
                  <a:gd name="T0" fmla="*/ 0 w 865"/>
                  <a:gd name="T1" fmla="*/ 0 h 576"/>
                  <a:gd name="T2" fmla="*/ 761 w 865"/>
                  <a:gd name="T3" fmla="*/ 0 h 576"/>
                  <a:gd name="T4" fmla="*/ 865 w 865"/>
                  <a:gd name="T5" fmla="*/ 288 h 576"/>
                  <a:gd name="T6" fmla="*/ 761 w 865"/>
                  <a:gd name="T7" fmla="*/ 576 h 576"/>
                  <a:gd name="T8" fmla="*/ 0 w 865"/>
                  <a:gd name="T9" fmla="*/ 576 h 576"/>
                  <a:gd name="T10" fmla="*/ 104 w 865"/>
                  <a:gd name="T11" fmla="*/ 288 h 576"/>
                  <a:gd name="T12" fmla="*/ 0 w 865"/>
                  <a:gd name="T13" fmla="*/ 0 h 576"/>
                </a:gdLst>
                <a:ahLst/>
                <a:cxnLst>
                  <a:cxn ang="0">
                    <a:pos x="T0" y="T1"/>
                  </a:cxn>
                  <a:cxn ang="0">
                    <a:pos x="T2" y="T3"/>
                  </a:cxn>
                  <a:cxn ang="0">
                    <a:pos x="T4" y="T5"/>
                  </a:cxn>
                  <a:cxn ang="0">
                    <a:pos x="T6" y="T7"/>
                  </a:cxn>
                  <a:cxn ang="0">
                    <a:pos x="T8" y="T9"/>
                  </a:cxn>
                  <a:cxn ang="0">
                    <a:pos x="T10" y="T11"/>
                  </a:cxn>
                  <a:cxn ang="0">
                    <a:pos x="T12" y="T13"/>
                  </a:cxn>
                </a:cxnLst>
                <a:rect l="0" t="0" r="r" b="b"/>
                <a:pathLst>
                  <a:path w="865" h="576">
                    <a:moveTo>
                      <a:pt x="0" y="0"/>
                    </a:moveTo>
                    <a:lnTo>
                      <a:pt x="761" y="0"/>
                    </a:lnTo>
                    <a:lnTo>
                      <a:pt x="865" y="288"/>
                    </a:lnTo>
                    <a:lnTo>
                      <a:pt x="761" y="576"/>
                    </a:lnTo>
                    <a:lnTo>
                      <a:pt x="0" y="576"/>
                    </a:lnTo>
                    <a:lnTo>
                      <a:pt x="104" y="288"/>
                    </a:lnTo>
                    <a:lnTo>
                      <a:pt x="0" y="0"/>
                    </a:lnTo>
                    <a:close/>
                  </a:path>
                </a:pathLst>
              </a:custGeom>
              <a:grpFill/>
              <a:ln w="9525" cap="flat"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45720" tIns="0" rIns="4572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ko-KR" altLang="en-US" sz="1600" b="0" i="0" u="none" strike="noStrike" kern="0" cap="none" spc="0" normalizeH="0" baseline="0" noProof="0" dirty="0">
                  <a:ln>
                    <a:noFill/>
                  </a:ln>
                  <a:solidFill>
                    <a:srgbClr val="000000"/>
                  </a:solidFill>
                  <a:effectLst/>
                  <a:uLnTx/>
                  <a:uFillTx/>
                  <a:latin typeface="Arial" panose="020B0604020202020204" pitchFamily="34" charset="0"/>
                  <a:ea typeface="-윤고딕130" pitchFamily="18" charset="-127"/>
                </a:endParaRPr>
              </a:p>
            </p:txBody>
          </p:sp>
          <p:sp>
            <p:nvSpPr>
              <p:cNvPr id="23" name="Rectangle 17">
                <a:extLst>
                  <a:ext uri="{FF2B5EF4-FFF2-40B4-BE49-F238E27FC236}">
                    <a16:creationId xmlns:a16="http://schemas.microsoft.com/office/drawing/2014/main" id="{EC12F79D-E071-25ED-71DC-58EDA0C7411D}"/>
                  </a:ext>
                </a:extLst>
              </p:cNvPr>
              <p:cNvSpPr>
                <a:spLocks noChangeArrowheads="1"/>
              </p:cNvSpPr>
              <p:nvPr>
                <p:custDataLst>
                  <p:tags r:id="rId9"/>
                </p:custDataLst>
              </p:nvPr>
            </p:nvSpPr>
            <p:spPr bwMode="blackWhite">
              <a:xfrm>
                <a:off x="2895" y="751"/>
                <a:ext cx="626" cy="496"/>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45720" tIns="0" rIns="45720" bIns="0" anchor="ctr"/>
              <a:lstStyle>
                <a:lvl1pPr defTabSz="895350">
                  <a:buSzPct val="120000"/>
                  <a:defRPr sz="1600">
                    <a:solidFill>
                      <a:schemeClr val="tx1"/>
                    </a:solidFill>
                    <a:latin typeface="Arial" panose="020B0604020202020204" pitchFamily="34" charset="0"/>
                    <a:ea typeface="-윤고딕130" pitchFamily="18" charset="-127"/>
                  </a:defRPr>
                </a:lvl1pPr>
                <a:lvl2pPr marL="144463" indent="-142875" defTabSz="895350">
                  <a:buSzPct val="120000"/>
                  <a:buChar char="•"/>
                  <a:defRPr sz="1600">
                    <a:solidFill>
                      <a:schemeClr val="tx1"/>
                    </a:solidFill>
                    <a:latin typeface="Arial" panose="020B0604020202020204" pitchFamily="34" charset="0"/>
                    <a:ea typeface="-윤고딕130" pitchFamily="18" charset="-127"/>
                  </a:defRPr>
                </a:lvl2pPr>
                <a:lvl3pPr marL="295275" indent="-149225" defTabSz="895350">
                  <a:buChar char="–"/>
                  <a:defRPr sz="1600">
                    <a:solidFill>
                      <a:schemeClr val="tx1"/>
                    </a:solidFill>
                    <a:latin typeface="Arial" panose="020B0604020202020204" pitchFamily="34" charset="0"/>
                    <a:ea typeface="-윤고딕130" pitchFamily="18" charset="-127"/>
                  </a:defRPr>
                </a:lvl3pPr>
                <a:lvl4pPr marL="431800" indent="-134938" defTabSz="895350">
                  <a:buSzPct val="89000"/>
                  <a:buChar char="•"/>
                  <a:defRPr sz="1600">
                    <a:solidFill>
                      <a:schemeClr val="tx1"/>
                    </a:solidFill>
                    <a:latin typeface="Arial" panose="020B0604020202020204" pitchFamily="34" charset="0"/>
                    <a:ea typeface="-윤고딕130" pitchFamily="18" charset="-127"/>
                  </a:defRPr>
                </a:lvl4pPr>
                <a:lvl5pPr marL="582613" indent="-149225" defTabSz="895350">
                  <a:buSzPct val="75000"/>
                  <a:buChar char="–"/>
                  <a:defRPr sz="1600">
                    <a:solidFill>
                      <a:schemeClr val="tx1"/>
                    </a:solidFill>
                    <a:latin typeface="Arial" panose="020B0604020202020204" pitchFamily="34" charset="0"/>
                    <a:ea typeface="-윤고딕130" pitchFamily="18" charset="-127"/>
                  </a:defRPr>
                </a:lvl5pPr>
                <a:lvl6pPr marL="1039813" indent="-149225" defTabSz="895350" fontAlgn="base">
                  <a:spcBef>
                    <a:spcPct val="0"/>
                  </a:spcBef>
                  <a:spcAft>
                    <a:spcPct val="0"/>
                  </a:spcAft>
                  <a:buSzPct val="75000"/>
                  <a:buChar char="–"/>
                  <a:defRPr sz="1600">
                    <a:solidFill>
                      <a:schemeClr val="tx1"/>
                    </a:solidFill>
                    <a:latin typeface="Arial" panose="020B0604020202020204" pitchFamily="34" charset="0"/>
                    <a:ea typeface="-윤고딕130" pitchFamily="18" charset="-127"/>
                  </a:defRPr>
                </a:lvl6pPr>
                <a:lvl7pPr marL="1497013" indent="-149225" defTabSz="895350" fontAlgn="base">
                  <a:spcBef>
                    <a:spcPct val="0"/>
                  </a:spcBef>
                  <a:spcAft>
                    <a:spcPct val="0"/>
                  </a:spcAft>
                  <a:buSzPct val="75000"/>
                  <a:buChar char="–"/>
                  <a:defRPr sz="1600">
                    <a:solidFill>
                      <a:schemeClr val="tx1"/>
                    </a:solidFill>
                    <a:latin typeface="Arial" panose="020B0604020202020204" pitchFamily="34" charset="0"/>
                    <a:ea typeface="-윤고딕130" pitchFamily="18" charset="-127"/>
                  </a:defRPr>
                </a:lvl7pPr>
                <a:lvl8pPr marL="1954213" indent="-149225" defTabSz="895350" fontAlgn="base">
                  <a:spcBef>
                    <a:spcPct val="0"/>
                  </a:spcBef>
                  <a:spcAft>
                    <a:spcPct val="0"/>
                  </a:spcAft>
                  <a:buSzPct val="75000"/>
                  <a:buChar char="–"/>
                  <a:defRPr sz="1600">
                    <a:solidFill>
                      <a:schemeClr val="tx1"/>
                    </a:solidFill>
                    <a:latin typeface="Arial" panose="020B0604020202020204" pitchFamily="34" charset="0"/>
                    <a:ea typeface="-윤고딕130" pitchFamily="18" charset="-127"/>
                  </a:defRPr>
                </a:lvl8pPr>
                <a:lvl9pPr marL="2411413" indent="-149225" defTabSz="895350" fontAlgn="base">
                  <a:spcBef>
                    <a:spcPct val="0"/>
                  </a:spcBef>
                  <a:spcAft>
                    <a:spcPct val="0"/>
                  </a:spcAft>
                  <a:buSzPct val="75000"/>
                  <a:buChar char="–"/>
                  <a:defRPr sz="1600">
                    <a:solidFill>
                      <a:schemeClr val="tx1"/>
                    </a:solidFill>
                    <a:latin typeface="Arial" panose="020B0604020202020204" pitchFamily="34" charset="0"/>
                    <a:ea typeface="-윤고딕130" pitchFamily="18" charset="-127"/>
                  </a:defRPr>
                </a:lvl9pPr>
              </a:lstStyle>
              <a:p>
                <a:pPr marL="0" marR="0" lvl="0" indent="0" defTabSz="895350" eaLnBrk="1" fontAlgn="auto" latinLnBrk="0" hangingPunct="1">
                  <a:lnSpc>
                    <a:spcPct val="100000"/>
                  </a:lnSpc>
                  <a:spcBef>
                    <a:spcPts val="0"/>
                  </a:spcBef>
                  <a:spcAft>
                    <a:spcPts val="0"/>
                  </a:spcAft>
                  <a:buClrTx/>
                  <a:buSzPct val="120000"/>
                  <a:buFontTx/>
                  <a:buNone/>
                  <a:tabLst/>
                  <a:defRPr/>
                </a:pPr>
                <a:r>
                  <a:rPr kumimoji="0" lang="ko-KR" altLang="en-US" sz="1600" b="0" i="0" u="none" strike="noStrike" kern="0" cap="none" spc="0" normalizeH="0" baseline="0" noProof="0" dirty="0">
                    <a:ln>
                      <a:noFill/>
                    </a:ln>
                    <a:solidFill>
                      <a:srgbClr val="000000"/>
                    </a:solidFill>
                    <a:effectLst/>
                    <a:uLnTx/>
                    <a:uFillTx/>
                    <a:latin typeface="Arial" panose="020B0604020202020204" pitchFamily="34" charset="0"/>
                    <a:ea typeface="-윤고딕130" pitchFamily="18" charset="-127"/>
                  </a:rPr>
                  <a:t>정비구간</a:t>
                </a:r>
                <a:endParaRPr kumimoji="0" lang="en-US" altLang="zh-CN" sz="1600" b="0" i="0" u="none" strike="noStrike" kern="0" cap="none" spc="0" normalizeH="0" baseline="0" noProof="0" dirty="0">
                  <a:ln>
                    <a:noFill/>
                  </a:ln>
                  <a:solidFill>
                    <a:srgbClr val="000000"/>
                  </a:solidFill>
                  <a:effectLst/>
                  <a:uLnTx/>
                  <a:uFillTx/>
                  <a:latin typeface="Arial" panose="020B0604020202020204" pitchFamily="34" charset="0"/>
                  <a:ea typeface="-윤고딕130" pitchFamily="18" charset="-127"/>
                </a:endParaRPr>
              </a:p>
            </p:txBody>
          </p:sp>
        </p:grpSp>
        <p:grpSp>
          <p:nvGrpSpPr>
            <p:cNvPr id="16" name="Group 18">
              <a:extLst>
                <a:ext uri="{FF2B5EF4-FFF2-40B4-BE49-F238E27FC236}">
                  <a16:creationId xmlns:a16="http://schemas.microsoft.com/office/drawing/2014/main" id="{5B9E9A39-9A29-9566-382C-48C21FCAD138}"/>
                </a:ext>
              </a:extLst>
            </p:cNvPr>
            <p:cNvGrpSpPr>
              <a:grpSpLocks/>
            </p:cNvGrpSpPr>
            <p:nvPr>
              <p:custDataLst>
                <p:tags r:id="rId5"/>
              </p:custDataLst>
            </p:nvPr>
          </p:nvGrpSpPr>
          <p:grpSpPr bwMode="auto">
            <a:xfrm>
              <a:off x="6304407" y="2147689"/>
              <a:ext cx="1373188" cy="914400"/>
              <a:chOff x="3520" y="719"/>
              <a:chExt cx="865" cy="576"/>
            </a:xfrm>
          </p:grpSpPr>
          <p:sp>
            <p:nvSpPr>
              <p:cNvPr id="20" name="Freeform 19">
                <a:extLst>
                  <a:ext uri="{FF2B5EF4-FFF2-40B4-BE49-F238E27FC236}">
                    <a16:creationId xmlns:a16="http://schemas.microsoft.com/office/drawing/2014/main" id="{42C42DF6-3A43-8079-78B2-73772CA8103D}"/>
                  </a:ext>
                </a:extLst>
              </p:cNvPr>
              <p:cNvSpPr>
                <a:spLocks/>
              </p:cNvSpPr>
              <p:nvPr>
                <p:custDataLst>
                  <p:tags r:id="rId6"/>
                </p:custDataLst>
              </p:nvPr>
            </p:nvSpPr>
            <p:spPr bwMode="blackWhite">
              <a:xfrm>
                <a:off x="3520" y="719"/>
                <a:ext cx="865" cy="576"/>
              </a:xfrm>
              <a:custGeom>
                <a:avLst/>
                <a:gdLst>
                  <a:gd name="T0" fmla="*/ 0 w 865"/>
                  <a:gd name="T1" fmla="*/ 0 h 576"/>
                  <a:gd name="T2" fmla="*/ 761 w 865"/>
                  <a:gd name="T3" fmla="*/ 0 h 576"/>
                  <a:gd name="T4" fmla="*/ 865 w 865"/>
                  <a:gd name="T5" fmla="*/ 288 h 576"/>
                  <a:gd name="T6" fmla="*/ 761 w 865"/>
                  <a:gd name="T7" fmla="*/ 576 h 576"/>
                  <a:gd name="T8" fmla="*/ 0 w 865"/>
                  <a:gd name="T9" fmla="*/ 576 h 576"/>
                  <a:gd name="T10" fmla="*/ 104 w 865"/>
                  <a:gd name="T11" fmla="*/ 288 h 576"/>
                  <a:gd name="T12" fmla="*/ 0 w 865"/>
                  <a:gd name="T13" fmla="*/ 0 h 576"/>
                </a:gdLst>
                <a:ahLst/>
                <a:cxnLst>
                  <a:cxn ang="0">
                    <a:pos x="T0" y="T1"/>
                  </a:cxn>
                  <a:cxn ang="0">
                    <a:pos x="T2" y="T3"/>
                  </a:cxn>
                  <a:cxn ang="0">
                    <a:pos x="T4" y="T5"/>
                  </a:cxn>
                  <a:cxn ang="0">
                    <a:pos x="T6" y="T7"/>
                  </a:cxn>
                  <a:cxn ang="0">
                    <a:pos x="T8" y="T9"/>
                  </a:cxn>
                  <a:cxn ang="0">
                    <a:pos x="T10" y="T11"/>
                  </a:cxn>
                  <a:cxn ang="0">
                    <a:pos x="T12" y="T13"/>
                  </a:cxn>
                </a:cxnLst>
                <a:rect l="0" t="0" r="r" b="b"/>
                <a:pathLst>
                  <a:path w="865" h="576">
                    <a:moveTo>
                      <a:pt x="0" y="0"/>
                    </a:moveTo>
                    <a:lnTo>
                      <a:pt x="761" y="0"/>
                    </a:lnTo>
                    <a:lnTo>
                      <a:pt x="865" y="288"/>
                    </a:lnTo>
                    <a:lnTo>
                      <a:pt x="761" y="576"/>
                    </a:lnTo>
                    <a:lnTo>
                      <a:pt x="0" y="576"/>
                    </a:lnTo>
                    <a:lnTo>
                      <a:pt x="104" y="288"/>
                    </a:lnTo>
                    <a:lnTo>
                      <a:pt x="0" y="0"/>
                    </a:lnTo>
                    <a:close/>
                  </a:path>
                </a:pathLst>
              </a:custGeom>
              <a:solidFill>
                <a:srgbClr val="FFFFFF"/>
              </a:solidFill>
              <a:ln w="9525" cap="flat"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45720" tIns="0" rIns="4572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ko-KR" altLang="en-US" sz="1600" b="0" i="0" u="none" strike="noStrike" kern="0" cap="none" spc="0" normalizeH="0" baseline="0" noProof="0">
                  <a:ln>
                    <a:noFill/>
                  </a:ln>
                  <a:solidFill>
                    <a:srgbClr val="000000"/>
                  </a:solidFill>
                  <a:effectLst/>
                  <a:uLnTx/>
                  <a:uFillTx/>
                  <a:latin typeface="Arial" panose="020B0604020202020204" pitchFamily="34" charset="0"/>
                  <a:ea typeface="-윤고딕130" pitchFamily="18" charset="-127"/>
                </a:endParaRPr>
              </a:p>
            </p:txBody>
          </p:sp>
          <p:sp>
            <p:nvSpPr>
              <p:cNvPr id="21" name="Rectangle 20">
                <a:extLst>
                  <a:ext uri="{FF2B5EF4-FFF2-40B4-BE49-F238E27FC236}">
                    <a16:creationId xmlns:a16="http://schemas.microsoft.com/office/drawing/2014/main" id="{AC24104C-C483-2C9F-B644-793CB86EF576}"/>
                  </a:ext>
                </a:extLst>
              </p:cNvPr>
              <p:cNvSpPr>
                <a:spLocks noChangeArrowheads="1"/>
              </p:cNvSpPr>
              <p:nvPr>
                <p:custDataLst>
                  <p:tags r:id="rId7"/>
                </p:custDataLst>
              </p:nvPr>
            </p:nvSpPr>
            <p:spPr bwMode="blackWhite">
              <a:xfrm>
                <a:off x="3656" y="751"/>
                <a:ext cx="626" cy="4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45720" tIns="0" rIns="45720" bIns="0" anchor="ctr"/>
              <a:lstStyle>
                <a:lvl1pPr defTabSz="895350">
                  <a:buSzPct val="120000"/>
                  <a:defRPr sz="1600">
                    <a:solidFill>
                      <a:schemeClr val="tx1"/>
                    </a:solidFill>
                    <a:latin typeface="Arial" panose="020B0604020202020204" pitchFamily="34" charset="0"/>
                    <a:ea typeface="-윤고딕130" pitchFamily="18" charset="-127"/>
                  </a:defRPr>
                </a:lvl1pPr>
                <a:lvl2pPr marL="144463" indent="-142875" defTabSz="895350">
                  <a:buSzPct val="120000"/>
                  <a:buChar char="•"/>
                  <a:defRPr sz="1600">
                    <a:solidFill>
                      <a:schemeClr val="tx1"/>
                    </a:solidFill>
                    <a:latin typeface="Arial" panose="020B0604020202020204" pitchFamily="34" charset="0"/>
                    <a:ea typeface="-윤고딕130" pitchFamily="18" charset="-127"/>
                  </a:defRPr>
                </a:lvl2pPr>
                <a:lvl3pPr marL="295275" indent="-149225" defTabSz="895350">
                  <a:buChar char="–"/>
                  <a:defRPr sz="1600">
                    <a:solidFill>
                      <a:schemeClr val="tx1"/>
                    </a:solidFill>
                    <a:latin typeface="Arial" panose="020B0604020202020204" pitchFamily="34" charset="0"/>
                    <a:ea typeface="-윤고딕130" pitchFamily="18" charset="-127"/>
                  </a:defRPr>
                </a:lvl3pPr>
                <a:lvl4pPr marL="431800" indent="-134938" defTabSz="895350">
                  <a:buSzPct val="89000"/>
                  <a:buChar char="•"/>
                  <a:defRPr sz="1600">
                    <a:solidFill>
                      <a:schemeClr val="tx1"/>
                    </a:solidFill>
                    <a:latin typeface="Arial" panose="020B0604020202020204" pitchFamily="34" charset="0"/>
                    <a:ea typeface="-윤고딕130" pitchFamily="18" charset="-127"/>
                  </a:defRPr>
                </a:lvl4pPr>
                <a:lvl5pPr marL="582613" indent="-149225" defTabSz="895350">
                  <a:buSzPct val="75000"/>
                  <a:buChar char="–"/>
                  <a:defRPr sz="1600">
                    <a:solidFill>
                      <a:schemeClr val="tx1"/>
                    </a:solidFill>
                    <a:latin typeface="Arial" panose="020B0604020202020204" pitchFamily="34" charset="0"/>
                    <a:ea typeface="-윤고딕130" pitchFamily="18" charset="-127"/>
                  </a:defRPr>
                </a:lvl5pPr>
                <a:lvl6pPr marL="1039813" indent="-149225" defTabSz="895350" fontAlgn="base">
                  <a:spcBef>
                    <a:spcPct val="0"/>
                  </a:spcBef>
                  <a:spcAft>
                    <a:spcPct val="0"/>
                  </a:spcAft>
                  <a:buSzPct val="75000"/>
                  <a:buChar char="–"/>
                  <a:defRPr sz="1600">
                    <a:solidFill>
                      <a:schemeClr val="tx1"/>
                    </a:solidFill>
                    <a:latin typeface="Arial" panose="020B0604020202020204" pitchFamily="34" charset="0"/>
                    <a:ea typeface="-윤고딕130" pitchFamily="18" charset="-127"/>
                  </a:defRPr>
                </a:lvl6pPr>
                <a:lvl7pPr marL="1497013" indent="-149225" defTabSz="895350" fontAlgn="base">
                  <a:spcBef>
                    <a:spcPct val="0"/>
                  </a:spcBef>
                  <a:spcAft>
                    <a:spcPct val="0"/>
                  </a:spcAft>
                  <a:buSzPct val="75000"/>
                  <a:buChar char="–"/>
                  <a:defRPr sz="1600">
                    <a:solidFill>
                      <a:schemeClr val="tx1"/>
                    </a:solidFill>
                    <a:latin typeface="Arial" panose="020B0604020202020204" pitchFamily="34" charset="0"/>
                    <a:ea typeface="-윤고딕130" pitchFamily="18" charset="-127"/>
                  </a:defRPr>
                </a:lvl7pPr>
                <a:lvl8pPr marL="1954213" indent="-149225" defTabSz="895350" fontAlgn="base">
                  <a:spcBef>
                    <a:spcPct val="0"/>
                  </a:spcBef>
                  <a:spcAft>
                    <a:spcPct val="0"/>
                  </a:spcAft>
                  <a:buSzPct val="75000"/>
                  <a:buChar char="–"/>
                  <a:defRPr sz="1600">
                    <a:solidFill>
                      <a:schemeClr val="tx1"/>
                    </a:solidFill>
                    <a:latin typeface="Arial" panose="020B0604020202020204" pitchFamily="34" charset="0"/>
                    <a:ea typeface="-윤고딕130" pitchFamily="18" charset="-127"/>
                  </a:defRPr>
                </a:lvl8pPr>
                <a:lvl9pPr marL="2411413" indent="-149225" defTabSz="895350" fontAlgn="base">
                  <a:spcBef>
                    <a:spcPct val="0"/>
                  </a:spcBef>
                  <a:spcAft>
                    <a:spcPct val="0"/>
                  </a:spcAft>
                  <a:buSzPct val="75000"/>
                  <a:buChar char="–"/>
                  <a:defRPr sz="1600">
                    <a:solidFill>
                      <a:schemeClr val="tx1"/>
                    </a:solidFill>
                    <a:latin typeface="Arial" panose="020B0604020202020204" pitchFamily="34" charset="0"/>
                    <a:ea typeface="-윤고딕130" pitchFamily="18" charset="-127"/>
                  </a:defRPr>
                </a:lvl9pPr>
              </a:lstStyle>
              <a:p>
                <a:pPr marL="0" marR="0" lvl="0" indent="0" defTabSz="895350" eaLnBrk="1" fontAlgn="auto" latinLnBrk="0" hangingPunct="1">
                  <a:lnSpc>
                    <a:spcPct val="100000"/>
                  </a:lnSpc>
                  <a:spcBef>
                    <a:spcPts val="0"/>
                  </a:spcBef>
                  <a:spcAft>
                    <a:spcPts val="0"/>
                  </a:spcAft>
                  <a:buClrTx/>
                  <a:buSzPct val="120000"/>
                  <a:buFontTx/>
                  <a:buNone/>
                  <a:tabLst/>
                  <a:defRPr/>
                </a:pPr>
                <a:r>
                  <a:rPr kumimoji="0" lang="ko-KR" altLang="en-US" sz="1600" b="0" i="0" u="none" strike="noStrike" kern="0" cap="none" spc="0" normalizeH="0" baseline="0" noProof="0" dirty="0">
                    <a:ln>
                      <a:noFill/>
                    </a:ln>
                    <a:solidFill>
                      <a:srgbClr val="000000"/>
                    </a:solidFill>
                    <a:effectLst/>
                    <a:uLnTx/>
                    <a:uFillTx/>
                    <a:latin typeface="Arial" panose="020B0604020202020204" pitchFamily="34" charset="0"/>
                    <a:ea typeface="-윤고딕130" pitchFamily="18" charset="-127"/>
                  </a:rPr>
                  <a:t>운행구간</a:t>
                </a:r>
                <a:endParaRPr kumimoji="0" lang="en-US" altLang="zh-CN" sz="1600" b="0" i="0" u="none" strike="noStrike" kern="0" cap="none" spc="0" normalizeH="0" baseline="0" noProof="0" dirty="0">
                  <a:ln>
                    <a:noFill/>
                  </a:ln>
                  <a:solidFill>
                    <a:srgbClr val="000000"/>
                  </a:solidFill>
                  <a:effectLst/>
                  <a:uLnTx/>
                  <a:uFillTx/>
                  <a:latin typeface="Arial" panose="020B0604020202020204" pitchFamily="34" charset="0"/>
                  <a:ea typeface="-윤고딕130" pitchFamily="18" charset="-127"/>
                </a:endParaRPr>
              </a:p>
            </p:txBody>
          </p:sp>
        </p:grpSp>
        <p:sp>
          <p:nvSpPr>
            <p:cNvPr id="17" name="Rectangle 21">
              <a:extLst>
                <a:ext uri="{FF2B5EF4-FFF2-40B4-BE49-F238E27FC236}">
                  <a16:creationId xmlns:a16="http://schemas.microsoft.com/office/drawing/2014/main" id="{3E563EA1-0096-B551-87D1-A972A35EECCA}"/>
                </a:ext>
              </a:extLst>
            </p:cNvPr>
            <p:cNvSpPr>
              <a:spLocks noChangeArrowheads="1"/>
            </p:cNvSpPr>
            <p:nvPr/>
          </p:nvSpPr>
          <p:spPr bwMode="auto">
            <a:xfrm>
              <a:off x="4148582" y="3187501"/>
              <a:ext cx="1196975"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defTabSz="787400">
                <a:buSzPct val="120000"/>
                <a:defRPr sz="1600">
                  <a:solidFill>
                    <a:schemeClr val="tx1"/>
                  </a:solidFill>
                  <a:latin typeface="Arial" panose="020B0604020202020204" pitchFamily="34" charset="0"/>
                  <a:ea typeface="-윤고딕130" pitchFamily="18" charset="-127"/>
                </a:defRPr>
              </a:lvl1pPr>
              <a:lvl2pPr marL="133350" indent="-131763" defTabSz="787400">
                <a:buSzPct val="120000"/>
                <a:buChar char="•"/>
                <a:defRPr sz="1600">
                  <a:solidFill>
                    <a:schemeClr val="tx1"/>
                  </a:solidFill>
                  <a:latin typeface="Arial" panose="020B0604020202020204" pitchFamily="34" charset="0"/>
                  <a:ea typeface="-윤고딕130" pitchFamily="18" charset="-127"/>
                </a:defRPr>
              </a:lvl2pPr>
              <a:lvl3pPr marL="301625" indent="-150813" defTabSz="787400">
                <a:buChar char="–"/>
                <a:defRPr sz="1600">
                  <a:solidFill>
                    <a:schemeClr val="tx1"/>
                  </a:solidFill>
                  <a:latin typeface="Arial" panose="020B0604020202020204" pitchFamily="34" charset="0"/>
                  <a:ea typeface="-윤고딕130" pitchFamily="18" charset="-127"/>
                </a:defRPr>
              </a:lvl3pPr>
              <a:lvl4pPr marL="439738" indent="-136525" defTabSz="787400">
                <a:buSzPct val="89000"/>
                <a:buChar char="•"/>
                <a:defRPr sz="1600">
                  <a:solidFill>
                    <a:schemeClr val="tx1"/>
                  </a:solidFill>
                  <a:latin typeface="Arial" panose="020B0604020202020204" pitchFamily="34" charset="0"/>
                  <a:ea typeface="-윤고딕130" pitchFamily="18" charset="-127"/>
                </a:defRPr>
              </a:lvl4pPr>
              <a:lvl5pPr marL="603250" indent="-142875" defTabSz="787400">
                <a:buSzPct val="75000"/>
                <a:buChar char="–"/>
                <a:defRPr sz="1600">
                  <a:solidFill>
                    <a:schemeClr val="tx1"/>
                  </a:solidFill>
                  <a:latin typeface="Arial" panose="020B0604020202020204" pitchFamily="34" charset="0"/>
                  <a:ea typeface="-윤고딕130" pitchFamily="18" charset="-127"/>
                </a:defRPr>
              </a:lvl5pPr>
              <a:lvl6pPr marL="1060450" indent="-142875" defTabSz="787400" fontAlgn="base">
                <a:spcBef>
                  <a:spcPct val="0"/>
                </a:spcBef>
                <a:spcAft>
                  <a:spcPct val="0"/>
                </a:spcAft>
                <a:buSzPct val="75000"/>
                <a:buChar char="–"/>
                <a:defRPr sz="1600">
                  <a:solidFill>
                    <a:schemeClr val="tx1"/>
                  </a:solidFill>
                  <a:latin typeface="Arial" panose="020B0604020202020204" pitchFamily="34" charset="0"/>
                  <a:ea typeface="-윤고딕130" pitchFamily="18" charset="-127"/>
                </a:defRPr>
              </a:lvl6pPr>
              <a:lvl7pPr marL="1517650" indent="-142875" defTabSz="787400" fontAlgn="base">
                <a:spcBef>
                  <a:spcPct val="0"/>
                </a:spcBef>
                <a:spcAft>
                  <a:spcPct val="0"/>
                </a:spcAft>
                <a:buSzPct val="75000"/>
                <a:buChar char="–"/>
                <a:defRPr sz="1600">
                  <a:solidFill>
                    <a:schemeClr val="tx1"/>
                  </a:solidFill>
                  <a:latin typeface="Arial" panose="020B0604020202020204" pitchFamily="34" charset="0"/>
                  <a:ea typeface="-윤고딕130" pitchFamily="18" charset="-127"/>
                </a:defRPr>
              </a:lvl7pPr>
              <a:lvl8pPr marL="1974850" indent="-142875" defTabSz="787400" fontAlgn="base">
                <a:spcBef>
                  <a:spcPct val="0"/>
                </a:spcBef>
                <a:spcAft>
                  <a:spcPct val="0"/>
                </a:spcAft>
                <a:buSzPct val="75000"/>
                <a:buChar char="–"/>
                <a:defRPr sz="1600">
                  <a:solidFill>
                    <a:schemeClr val="tx1"/>
                  </a:solidFill>
                  <a:latin typeface="Arial" panose="020B0604020202020204" pitchFamily="34" charset="0"/>
                  <a:ea typeface="-윤고딕130" pitchFamily="18" charset="-127"/>
                </a:defRPr>
              </a:lvl8pPr>
              <a:lvl9pPr marL="2432050" indent="-142875" defTabSz="787400" fontAlgn="base">
                <a:spcBef>
                  <a:spcPct val="0"/>
                </a:spcBef>
                <a:spcAft>
                  <a:spcPct val="0"/>
                </a:spcAft>
                <a:buSzPct val="75000"/>
                <a:buChar char="–"/>
                <a:defRPr sz="1600">
                  <a:solidFill>
                    <a:schemeClr val="tx1"/>
                  </a:solidFill>
                  <a:latin typeface="Arial" panose="020B0604020202020204" pitchFamily="34" charset="0"/>
                  <a:ea typeface="-윤고딕130" pitchFamily="18" charset="-127"/>
                </a:defRPr>
              </a:lvl9pPr>
            </a:lstStyle>
            <a:p>
              <a:pPr marL="0" marR="0" lvl="0" indent="0" defTabSz="787400" eaLnBrk="1" fontAlgn="auto" latinLnBrk="0" hangingPunct="1">
                <a:lnSpc>
                  <a:spcPct val="100000"/>
                </a:lnSpc>
                <a:spcBef>
                  <a:spcPts val="0"/>
                </a:spcBef>
                <a:spcAft>
                  <a:spcPts val="0"/>
                </a:spcAft>
                <a:buClrTx/>
                <a:buSzPct val="120000"/>
                <a:buFontTx/>
                <a:buNone/>
                <a:tabLst/>
                <a:defRPr/>
              </a:pPr>
              <a:r>
                <a:rPr kumimoji="0" lang="ko-KR" altLang="en-US" sz="1600" b="0" i="0" u="none" strike="noStrike" kern="0" cap="none" spc="0" normalizeH="0" baseline="0" noProof="0">
                  <a:ln>
                    <a:noFill/>
                  </a:ln>
                  <a:solidFill>
                    <a:srgbClr val="000000"/>
                  </a:solidFill>
                  <a:effectLst/>
                  <a:uLnTx/>
                  <a:uFillTx/>
                  <a:latin typeface="Arial" panose="020B0604020202020204" pitchFamily="34" charset="0"/>
                  <a:ea typeface="-윤고딕130" pitchFamily="18" charset="-127"/>
                </a:rPr>
                <a:t>가동</a:t>
              </a:r>
              <a:endParaRPr kumimoji="0" lang="en-US" altLang="zh-CN" sz="1600" b="0" i="0" u="none" strike="noStrike" kern="0" cap="none" spc="0" normalizeH="0" baseline="0" noProof="0" dirty="0">
                <a:ln>
                  <a:noFill/>
                </a:ln>
                <a:solidFill>
                  <a:srgbClr val="000000"/>
                </a:solidFill>
                <a:effectLst/>
                <a:uLnTx/>
                <a:uFillTx/>
                <a:latin typeface="Arial" panose="020B0604020202020204" pitchFamily="34" charset="0"/>
                <a:ea typeface="-윤고딕130" pitchFamily="18" charset="-127"/>
              </a:endParaRPr>
            </a:p>
          </p:txBody>
        </p:sp>
        <p:sp>
          <p:nvSpPr>
            <p:cNvPr id="18" name="Rectangle 22">
              <a:extLst>
                <a:ext uri="{FF2B5EF4-FFF2-40B4-BE49-F238E27FC236}">
                  <a16:creationId xmlns:a16="http://schemas.microsoft.com/office/drawing/2014/main" id="{B62B7BAC-38A2-418E-51D1-D3FE70684712}"/>
                </a:ext>
              </a:extLst>
            </p:cNvPr>
            <p:cNvSpPr>
              <a:spLocks noChangeArrowheads="1"/>
            </p:cNvSpPr>
            <p:nvPr/>
          </p:nvSpPr>
          <p:spPr bwMode="auto">
            <a:xfrm>
              <a:off x="5353495" y="3187501"/>
              <a:ext cx="1196975"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defTabSz="787400">
                <a:buSzPct val="120000"/>
                <a:defRPr sz="1600">
                  <a:solidFill>
                    <a:schemeClr val="tx1"/>
                  </a:solidFill>
                  <a:latin typeface="Arial" panose="020B0604020202020204" pitchFamily="34" charset="0"/>
                  <a:ea typeface="-윤고딕130" pitchFamily="18" charset="-127"/>
                </a:defRPr>
              </a:lvl1pPr>
              <a:lvl2pPr marL="133350" indent="-131763" defTabSz="787400">
                <a:buSzPct val="120000"/>
                <a:buChar char="•"/>
                <a:defRPr sz="1600">
                  <a:solidFill>
                    <a:schemeClr val="tx1"/>
                  </a:solidFill>
                  <a:latin typeface="Arial" panose="020B0604020202020204" pitchFamily="34" charset="0"/>
                  <a:ea typeface="-윤고딕130" pitchFamily="18" charset="-127"/>
                </a:defRPr>
              </a:lvl2pPr>
              <a:lvl3pPr marL="301625" indent="-150813" defTabSz="787400">
                <a:buChar char="–"/>
                <a:defRPr sz="1600">
                  <a:solidFill>
                    <a:schemeClr val="tx1"/>
                  </a:solidFill>
                  <a:latin typeface="Arial" panose="020B0604020202020204" pitchFamily="34" charset="0"/>
                  <a:ea typeface="-윤고딕130" pitchFamily="18" charset="-127"/>
                </a:defRPr>
              </a:lvl3pPr>
              <a:lvl4pPr marL="439738" indent="-136525" defTabSz="787400">
                <a:buSzPct val="89000"/>
                <a:buChar char="•"/>
                <a:defRPr sz="1600">
                  <a:solidFill>
                    <a:schemeClr val="tx1"/>
                  </a:solidFill>
                  <a:latin typeface="Arial" panose="020B0604020202020204" pitchFamily="34" charset="0"/>
                  <a:ea typeface="-윤고딕130" pitchFamily="18" charset="-127"/>
                </a:defRPr>
              </a:lvl4pPr>
              <a:lvl5pPr marL="603250" indent="-142875" defTabSz="787400">
                <a:buSzPct val="75000"/>
                <a:buChar char="–"/>
                <a:defRPr sz="1600">
                  <a:solidFill>
                    <a:schemeClr val="tx1"/>
                  </a:solidFill>
                  <a:latin typeface="Arial" panose="020B0604020202020204" pitchFamily="34" charset="0"/>
                  <a:ea typeface="-윤고딕130" pitchFamily="18" charset="-127"/>
                </a:defRPr>
              </a:lvl5pPr>
              <a:lvl6pPr marL="1060450" indent="-142875" defTabSz="787400" fontAlgn="base">
                <a:spcBef>
                  <a:spcPct val="0"/>
                </a:spcBef>
                <a:spcAft>
                  <a:spcPct val="0"/>
                </a:spcAft>
                <a:buSzPct val="75000"/>
                <a:buChar char="–"/>
                <a:defRPr sz="1600">
                  <a:solidFill>
                    <a:schemeClr val="tx1"/>
                  </a:solidFill>
                  <a:latin typeface="Arial" panose="020B0604020202020204" pitchFamily="34" charset="0"/>
                  <a:ea typeface="-윤고딕130" pitchFamily="18" charset="-127"/>
                </a:defRPr>
              </a:lvl6pPr>
              <a:lvl7pPr marL="1517650" indent="-142875" defTabSz="787400" fontAlgn="base">
                <a:spcBef>
                  <a:spcPct val="0"/>
                </a:spcBef>
                <a:spcAft>
                  <a:spcPct val="0"/>
                </a:spcAft>
                <a:buSzPct val="75000"/>
                <a:buChar char="–"/>
                <a:defRPr sz="1600">
                  <a:solidFill>
                    <a:schemeClr val="tx1"/>
                  </a:solidFill>
                  <a:latin typeface="Arial" panose="020B0604020202020204" pitchFamily="34" charset="0"/>
                  <a:ea typeface="-윤고딕130" pitchFamily="18" charset="-127"/>
                </a:defRPr>
              </a:lvl7pPr>
              <a:lvl8pPr marL="1974850" indent="-142875" defTabSz="787400" fontAlgn="base">
                <a:spcBef>
                  <a:spcPct val="0"/>
                </a:spcBef>
                <a:spcAft>
                  <a:spcPct val="0"/>
                </a:spcAft>
                <a:buSzPct val="75000"/>
                <a:buChar char="–"/>
                <a:defRPr sz="1600">
                  <a:solidFill>
                    <a:schemeClr val="tx1"/>
                  </a:solidFill>
                  <a:latin typeface="Arial" panose="020B0604020202020204" pitchFamily="34" charset="0"/>
                  <a:ea typeface="-윤고딕130" pitchFamily="18" charset="-127"/>
                </a:defRPr>
              </a:lvl8pPr>
              <a:lvl9pPr marL="2432050" indent="-142875" defTabSz="787400" fontAlgn="base">
                <a:spcBef>
                  <a:spcPct val="0"/>
                </a:spcBef>
                <a:spcAft>
                  <a:spcPct val="0"/>
                </a:spcAft>
                <a:buSzPct val="75000"/>
                <a:buChar char="–"/>
                <a:defRPr sz="1600">
                  <a:solidFill>
                    <a:schemeClr val="tx1"/>
                  </a:solidFill>
                  <a:latin typeface="Arial" panose="020B0604020202020204" pitchFamily="34" charset="0"/>
                  <a:ea typeface="-윤고딕130" pitchFamily="18" charset="-127"/>
                </a:defRPr>
              </a:lvl9pPr>
            </a:lstStyle>
            <a:p>
              <a:pPr marL="0" marR="0" lvl="0" indent="0" defTabSz="787400" eaLnBrk="1" fontAlgn="auto" latinLnBrk="0" hangingPunct="1">
                <a:lnSpc>
                  <a:spcPct val="100000"/>
                </a:lnSpc>
                <a:spcBef>
                  <a:spcPts val="0"/>
                </a:spcBef>
                <a:spcAft>
                  <a:spcPts val="0"/>
                </a:spcAft>
                <a:buClrTx/>
                <a:buSzPct val="120000"/>
                <a:buFontTx/>
                <a:buNone/>
                <a:tabLst/>
                <a:defRPr/>
              </a:pPr>
              <a:r>
                <a:rPr kumimoji="0" lang="ko-KR" altLang="en-US" sz="1600" b="0" i="0" u="none" strike="noStrike" kern="0" cap="none" spc="0" normalizeH="0" baseline="0" noProof="0">
                  <a:ln>
                    <a:noFill/>
                  </a:ln>
                  <a:solidFill>
                    <a:srgbClr val="000000"/>
                  </a:solidFill>
                  <a:effectLst/>
                  <a:uLnTx/>
                  <a:uFillTx/>
                  <a:latin typeface="Arial" panose="020B0604020202020204" pitchFamily="34" charset="0"/>
                  <a:ea typeface="-윤고딕130" pitchFamily="18" charset="-127"/>
                </a:rPr>
                <a:t>중지</a:t>
              </a:r>
              <a:endParaRPr kumimoji="0" lang="en-US" altLang="zh-CN" sz="1600" b="0" i="0" u="none" strike="noStrike" kern="0" cap="none" spc="0" normalizeH="0" baseline="0" noProof="0" dirty="0">
                <a:ln>
                  <a:noFill/>
                </a:ln>
                <a:solidFill>
                  <a:srgbClr val="000000"/>
                </a:solidFill>
                <a:effectLst/>
                <a:uLnTx/>
                <a:uFillTx/>
                <a:latin typeface="Arial" panose="020B0604020202020204" pitchFamily="34" charset="0"/>
                <a:ea typeface="-윤고딕130" pitchFamily="18" charset="-127"/>
              </a:endParaRPr>
            </a:p>
          </p:txBody>
        </p:sp>
        <p:sp>
          <p:nvSpPr>
            <p:cNvPr id="19" name="Rectangle 23">
              <a:extLst>
                <a:ext uri="{FF2B5EF4-FFF2-40B4-BE49-F238E27FC236}">
                  <a16:creationId xmlns:a16="http://schemas.microsoft.com/office/drawing/2014/main" id="{B87CA225-4C46-8211-CFEB-9A6CCB936521}"/>
                </a:ext>
              </a:extLst>
            </p:cNvPr>
            <p:cNvSpPr>
              <a:spLocks noChangeArrowheads="1"/>
            </p:cNvSpPr>
            <p:nvPr/>
          </p:nvSpPr>
          <p:spPr bwMode="auto">
            <a:xfrm>
              <a:off x="6567932" y="3187501"/>
              <a:ext cx="1196975"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defTabSz="787400">
                <a:buSzPct val="120000"/>
                <a:defRPr sz="1600">
                  <a:solidFill>
                    <a:schemeClr val="tx1"/>
                  </a:solidFill>
                  <a:latin typeface="Arial" panose="020B0604020202020204" pitchFamily="34" charset="0"/>
                  <a:ea typeface="-윤고딕130" pitchFamily="18" charset="-127"/>
                </a:defRPr>
              </a:lvl1pPr>
              <a:lvl2pPr marL="133350" indent="-131763" defTabSz="787400">
                <a:buSzPct val="120000"/>
                <a:buChar char="•"/>
                <a:defRPr sz="1600">
                  <a:solidFill>
                    <a:schemeClr val="tx1"/>
                  </a:solidFill>
                  <a:latin typeface="Arial" panose="020B0604020202020204" pitchFamily="34" charset="0"/>
                  <a:ea typeface="-윤고딕130" pitchFamily="18" charset="-127"/>
                </a:defRPr>
              </a:lvl2pPr>
              <a:lvl3pPr marL="301625" indent="-150813" defTabSz="787400">
                <a:buChar char="–"/>
                <a:defRPr sz="1600">
                  <a:solidFill>
                    <a:schemeClr val="tx1"/>
                  </a:solidFill>
                  <a:latin typeface="Arial" panose="020B0604020202020204" pitchFamily="34" charset="0"/>
                  <a:ea typeface="-윤고딕130" pitchFamily="18" charset="-127"/>
                </a:defRPr>
              </a:lvl3pPr>
              <a:lvl4pPr marL="439738" indent="-136525" defTabSz="787400">
                <a:buSzPct val="89000"/>
                <a:buChar char="•"/>
                <a:defRPr sz="1600">
                  <a:solidFill>
                    <a:schemeClr val="tx1"/>
                  </a:solidFill>
                  <a:latin typeface="Arial" panose="020B0604020202020204" pitchFamily="34" charset="0"/>
                  <a:ea typeface="-윤고딕130" pitchFamily="18" charset="-127"/>
                </a:defRPr>
              </a:lvl4pPr>
              <a:lvl5pPr marL="603250" indent="-142875" defTabSz="787400">
                <a:buSzPct val="75000"/>
                <a:buChar char="–"/>
                <a:defRPr sz="1600">
                  <a:solidFill>
                    <a:schemeClr val="tx1"/>
                  </a:solidFill>
                  <a:latin typeface="Arial" panose="020B0604020202020204" pitchFamily="34" charset="0"/>
                  <a:ea typeface="-윤고딕130" pitchFamily="18" charset="-127"/>
                </a:defRPr>
              </a:lvl5pPr>
              <a:lvl6pPr marL="1060450" indent="-142875" defTabSz="787400" fontAlgn="base">
                <a:spcBef>
                  <a:spcPct val="0"/>
                </a:spcBef>
                <a:spcAft>
                  <a:spcPct val="0"/>
                </a:spcAft>
                <a:buSzPct val="75000"/>
                <a:buChar char="–"/>
                <a:defRPr sz="1600">
                  <a:solidFill>
                    <a:schemeClr val="tx1"/>
                  </a:solidFill>
                  <a:latin typeface="Arial" panose="020B0604020202020204" pitchFamily="34" charset="0"/>
                  <a:ea typeface="-윤고딕130" pitchFamily="18" charset="-127"/>
                </a:defRPr>
              </a:lvl6pPr>
              <a:lvl7pPr marL="1517650" indent="-142875" defTabSz="787400" fontAlgn="base">
                <a:spcBef>
                  <a:spcPct val="0"/>
                </a:spcBef>
                <a:spcAft>
                  <a:spcPct val="0"/>
                </a:spcAft>
                <a:buSzPct val="75000"/>
                <a:buChar char="–"/>
                <a:defRPr sz="1600">
                  <a:solidFill>
                    <a:schemeClr val="tx1"/>
                  </a:solidFill>
                  <a:latin typeface="Arial" panose="020B0604020202020204" pitchFamily="34" charset="0"/>
                  <a:ea typeface="-윤고딕130" pitchFamily="18" charset="-127"/>
                </a:defRPr>
              </a:lvl7pPr>
              <a:lvl8pPr marL="1974850" indent="-142875" defTabSz="787400" fontAlgn="base">
                <a:spcBef>
                  <a:spcPct val="0"/>
                </a:spcBef>
                <a:spcAft>
                  <a:spcPct val="0"/>
                </a:spcAft>
                <a:buSzPct val="75000"/>
                <a:buChar char="–"/>
                <a:defRPr sz="1600">
                  <a:solidFill>
                    <a:schemeClr val="tx1"/>
                  </a:solidFill>
                  <a:latin typeface="Arial" panose="020B0604020202020204" pitchFamily="34" charset="0"/>
                  <a:ea typeface="-윤고딕130" pitchFamily="18" charset="-127"/>
                </a:defRPr>
              </a:lvl8pPr>
              <a:lvl9pPr marL="2432050" indent="-142875" defTabSz="787400" fontAlgn="base">
                <a:spcBef>
                  <a:spcPct val="0"/>
                </a:spcBef>
                <a:spcAft>
                  <a:spcPct val="0"/>
                </a:spcAft>
                <a:buSzPct val="75000"/>
                <a:buChar char="–"/>
                <a:defRPr sz="1600">
                  <a:solidFill>
                    <a:schemeClr val="tx1"/>
                  </a:solidFill>
                  <a:latin typeface="Arial" panose="020B0604020202020204" pitchFamily="34" charset="0"/>
                  <a:ea typeface="-윤고딕130" pitchFamily="18" charset="-127"/>
                </a:defRPr>
              </a:lvl9pPr>
            </a:lstStyle>
            <a:p>
              <a:pPr marL="0" marR="0" lvl="0" indent="0" defTabSz="787400" eaLnBrk="1" fontAlgn="auto" latinLnBrk="0" hangingPunct="1">
                <a:lnSpc>
                  <a:spcPct val="100000"/>
                </a:lnSpc>
                <a:spcBef>
                  <a:spcPts val="0"/>
                </a:spcBef>
                <a:spcAft>
                  <a:spcPts val="0"/>
                </a:spcAft>
                <a:buClrTx/>
                <a:buSzPct val="120000"/>
                <a:buFontTx/>
                <a:buNone/>
                <a:tabLst/>
                <a:defRPr/>
              </a:pPr>
              <a:r>
                <a:rPr kumimoji="0" lang="ko-KR" altLang="en-US" sz="1600" b="0" i="0" u="none" strike="noStrike" kern="0" cap="none" spc="0" normalizeH="0" baseline="0" noProof="0">
                  <a:ln>
                    <a:noFill/>
                  </a:ln>
                  <a:solidFill>
                    <a:srgbClr val="000000"/>
                  </a:solidFill>
                  <a:effectLst/>
                  <a:uLnTx/>
                  <a:uFillTx/>
                  <a:latin typeface="Arial" panose="020B0604020202020204" pitchFamily="34" charset="0"/>
                  <a:ea typeface="-윤고딕130" pitchFamily="18" charset="-127"/>
                </a:rPr>
                <a:t>가동</a:t>
              </a:r>
              <a:endParaRPr kumimoji="0" lang="en-US" altLang="zh-CN" sz="1600" b="0" i="0" u="none" strike="noStrike" kern="0" cap="none" spc="0" normalizeH="0" baseline="0" noProof="0" dirty="0">
                <a:ln>
                  <a:noFill/>
                </a:ln>
                <a:solidFill>
                  <a:srgbClr val="000000"/>
                </a:solidFill>
                <a:effectLst/>
                <a:uLnTx/>
                <a:uFillTx/>
                <a:latin typeface="Arial" panose="020B0604020202020204" pitchFamily="34" charset="0"/>
                <a:ea typeface="-윤고딕130" pitchFamily="18" charset="-127"/>
              </a:endParaRPr>
            </a:p>
          </p:txBody>
        </p:sp>
      </p:grpSp>
      <p:pic>
        <p:nvPicPr>
          <p:cNvPr id="30" name="그림 29">
            <a:extLst>
              <a:ext uri="{FF2B5EF4-FFF2-40B4-BE49-F238E27FC236}">
                <a16:creationId xmlns:a16="http://schemas.microsoft.com/office/drawing/2014/main" id="{44451E7F-7189-C5D2-413A-B98A21C7F01F}"/>
              </a:ext>
            </a:extLst>
          </p:cNvPr>
          <p:cNvPicPr>
            <a:picLocks noChangeAspect="1"/>
          </p:cNvPicPr>
          <p:nvPr/>
        </p:nvPicPr>
        <p:blipFill>
          <a:blip r:embed="rId18"/>
          <a:stretch>
            <a:fillRect/>
          </a:stretch>
        </p:blipFill>
        <p:spPr>
          <a:xfrm>
            <a:off x="632467" y="3385137"/>
            <a:ext cx="2639009" cy="3228388"/>
          </a:xfrm>
          <a:prstGeom prst="rect">
            <a:avLst/>
          </a:prstGeom>
        </p:spPr>
      </p:pic>
      <p:pic>
        <p:nvPicPr>
          <p:cNvPr id="31" name="그림 30">
            <a:extLst>
              <a:ext uri="{FF2B5EF4-FFF2-40B4-BE49-F238E27FC236}">
                <a16:creationId xmlns:a16="http://schemas.microsoft.com/office/drawing/2014/main" id="{235F7774-B20D-CEB6-97C6-A13AA76C318B}"/>
              </a:ext>
            </a:extLst>
          </p:cNvPr>
          <p:cNvPicPr>
            <a:picLocks noChangeAspect="1"/>
          </p:cNvPicPr>
          <p:nvPr/>
        </p:nvPicPr>
        <p:blipFill>
          <a:blip r:embed="rId19"/>
          <a:stretch>
            <a:fillRect/>
          </a:stretch>
        </p:blipFill>
        <p:spPr>
          <a:xfrm>
            <a:off x="3408339" y="3385137"/>
            <a:ext cx="2507058" cy="3263573"/>
          </a:xfrm>
          <a:prstGeom prst="rect">
            <a:avLst/>
          </a:prstGeom>
        </p:spPr>
      </p:pic>
      <p:pic>
        <p:nvPicPr>
          <p:cNvPr id="32" name="그림 31">
            <a:extLst>
              <a:ext uri="{FF2B5EF4-FFF2-40B4-BE49-F238E27FC236}">
                <a16:creationId xmlns:a16="http://schemas.microsoft.com/office/drawing/2014/main" id="{9363E1BF-32D7-B80E-6E85-F065975246AC}"/>
              </a:ext>
            </a:extLst>
          </p:cNvPr>
          <p:cNvPicPr>
            <a:picLocks noChangeAspect="1"/>
          </p:cNvPicPr>
          <p:nvPr/>
        </p:nvPicPr>
        <p:blipFill>
          <a:blip r:embed="rId20"/>
          <a:stretch>
            <a:fillRect/>
          </a:stretch>
        </p:blipFill>
        <p:spPr>
          <a:xfrm>
            <a:off x="6044195" y="3417792"/>
            <a:ext cx="2726975" cy="2480668"/>
          </a:xfrm>
          <a:prstGeom prst="rect">
            <a:avLst/>
          </a:prstGeom>
        </p:spPr>
      </p:pic>
    </p:spTree>
    <p:extLst>
      <p:ext uri="{BB962C8B-B14F-4D97-AF65-F5344CB8AC3E}">
        <p14:creationId xmlns:p14="http://schemas.microsoft.com/office/powerpoint/2010/main" val="37200594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EA719F-1DE8-449A-ACD4-1AB1357F13E7}"/>
            </a:ext>
          </a:extLst>
        </p:cNvPr>
        <p:cNvGrpSpPr/>
        <p:nvPr/>
      </p:nvGrpSpPr>
      <p:grpSpPr>
        <a:xfrm>
          <a:off x="0" y="0"/>
          <a:ext cx="0" cy="0"/>
          <a:chOff x="0" y="0"/>
          <a:chExt cx="0" cy="0"/>
        </a:xfrm>
      </p:grpSpPr>
      <p:sp>
        <p:nvSpPr>
          <p:cNvPr id="5" name="텍스트 개체 틀 4">
            <a:extLst>
              <a:ext uri="{FF2B5EF4-FFF2-40B4-BE49-F238E27FC236}">
                <a16:creationId xmlns:a16="http://schemas.microsoft.com/office/drawing/2014/main" id="{51903E0C-6FE0-F0EC-A8C3-C13962C8215D}"/>
              </a:ext>
            </a:extLst>
          </p:cNvPr>
          <p:cNvSpPr>
            <a:spLocks noGrp="1"/>
          </p:cNvSpPr>
          <p:nvPr>
            <p:ph type="body" sz="quarter" idx="10"/>
          </p:nvPr>
        </p:nvSpPr>
        <p:spPr>
          <a:xfrm>
            <a:off x="209708" y="572858"/>
            <a:ext cx="9423242" cy="400110"/>
          </a:xfrm>
        </p:spPr>
        <p:txBody>
          <a:bodyPr/>
          <a:lstStyle/>
          <a:p>
            <a:pPr marL="0" indent="0">
              <a:buNone/>
            </a:pPr>
            <a:r>
              <a:rPr lang="ko-KR" altLang="en-US" dirty="0">
                <a:latin typeface="+mn-ea"/>
              </a:rPr>
              <a:t>이상치 처리 </a:t>
            </a:r>
            <a:r>
              <a:rPr lang="en-US" altLang="ko-KR" dirty="0">
                <a:latin typeface="+mn-ea"/>
              </a:rPr>
              <a:t>: </a:t>
            </a:r>
            <a:r>
              <a:rPr lang="ko-KR" altLang="en-US" dirty="0">
                <a:latin typeface="+mn-ea"/>
              </a:rPr>
              <a:t>기타 이상치 제거</a:t>
            </a:r>
          </a:p>
        </p:txBody>
      </p:sp>
      <p:sp>
        <p:nvSpPr>
          <p:cNvPr id="4" name="제목 3">
            <a:extLst>
              <a:ext uri="{FF2B5EF4-FFF2-40B4-BE49-F238E27FC236}">
                <a16:creationId xmlns:a16="http://schemas.microsoft.com/office/drawing/2014/main" id="{6D920398-F398-C8BB-7334-D0510BB75D2F}"/>
              </a:ext>
            </a:extLst>
          </p:cNvPr>
          <p:cNvSpPr>
            <a:spLocks noGrp="1"/>
          </p:cNvSpPr>
          <p:nvPr>
            <p:ph type="title"/>
          </p:nvPr>
        </p:nvSpPr>
        <p:spPr>
          <a:xfrm>
            <a:off x="200472" y="76562"/>
            <a:ext cx="8543925" cy="400110"/>
          </a:xfrm>
        </p:spPr>
        <p:txBody>
          <a:bodyPr/>
          <a:lstStyle/>
          <a:p>
            <a:r>
              <a:rPr lang="en-US" altLang="ko-KR" dirty="0"/>
              <a:t>250818 </a:t>
            </a:r>
            <a:r>
              <a:rPr lang="ko-KR" altLang="en-US" dirty="0"/>
              <a:t>월 </a:t>
            </a:r>
            <a:r>
              <a:rPr lang="en-US" altLang="ko-KR" dirty="0"/>
              <a:t>| </a:t>
            </a:r>
            <a:r>
              <a:rPr lang="ko-KR" altLang="en-US" dirty="0"/>
              <a:t>원시 데이터 파악</a:t>
            </a:r>
            <a:endParaRPr lang="ko-KR" altLang="en-US" dirty="0">
              <a:latin typeface="+mn-ea"/>
              <a:ea typeface="+mn-ea"/>
            </a:endParaRPr>
          </a:p>
        </p:txBody>
      </p:sp>
      <p:sp>
        <p:nvSpPr>
          <p:cNvPr id="7" name="텍스트 개체 틀 6">
            <a:extLst>
              <a:ext uri="{FF2B5EF4-FFF2-40B4-BE49-F238E27FC236}">
                <a16:creationId xmlns:a16="http://schemas.microsoft.com/office/drawing/2014/main" id="{CEDDD3C4-19A9-C6CA-B214-789E1D14B629}"/>
              </a:ext>
            </a:extLst>
          </p:cNvPr>
          <p:cNvSpPr>
            <a:spLocks noGrp="1"/>
          </p:cNvSpPr>
          <p:nvPr>
            <p:ph type="body" sz="quarter" idx="12"/>
          </p:nvPr>
        </p:nvSpPr>
        <p:spPr/>
        <p:txBody>
          <a:bodyPr/>
          <a:lstStyle/>
          <a:p>
            <a:r>
              <a:rPr lang="ko-KR" altLang="en-US" dirty="0">
                <a:latin typeface="+mn-ea"/>
                <a:ea typeface="+mn-ea"/>
              </a:rPr>
              <a:t>서부발전</a:t>
            </a:r>
          </a:p>
        </p:txBody>
      </p:sp>
      <p:sp>
        <p:nvSpPr>
          <p:cNvPr id="2" name="텍스트 개체 틀 5">
            <a:extLst>
              <a:ext uri="{FF2B5EF4-FFF2-40B4-BE49-F238E27FC236}">
                <a16:creationId xmlns:a16="http://schemas.microsoft.com/office/drawing/2014/main" id="{F2178C2B-27C8-E5AB-545E-E269DC5B5B84}"/>
              </a:ext>
            </a:extLst>
          </p:cNvPr>
          <p:cNvSpPr txBox="1">
            <a:spLocks/>
          </p:cNvSpPr>
          <p:nvPr/>
        </p:nvSpPr>
        <p:spPr>
          <a:xfrm>
            <a:off x="200470" y="973705"/>
            <a:ext cx="9432480" cy="707049"/>
          </a:xfrm>
          <a:prstGeom prst="rect">
            <a:avLst/>
          </a:prstGeom>
        </p:spPr>
        <p:txBody>
          <a:bodyPr lIns="72000" tIns="36000"/>
          <a:lstStyle>
            <a:lvl1pPr marL="0" indent="0" algn="l" rtl="0" eaLnBrk="0" fontAlgn="base" latinLnBrk="0" hangingPunct="0">
              <a:lnSpc>
                <a:spcPct val="100000"/>
              </a:lnSpc>
              <a:spcBef>
                <a:spcPts val="0"/>
              </a:spcBef>
              <a:spcAft>
                <a:spcPct val="0"/>
              </a:spcAft>
              <a:buFont typeface="Arial" charset="0"/>
              <a:buNone/>
              <a:defRPr sz="1400" kern="1200">
                <a:solidFill>
                  <a:schemeClr val="tx1"/>
                </a:solidFill>
                <a:latin typeface="+mn-lt"/>
                <a:ea typeface="+mn-ea"/>
                <a:cs typeface="+mn-cs"/>
              </a:defRPr>
            </a:lvl1pPr>
            <a:lvl2pPr marL="742950" indent="-285750" algn="l" rtl="0" eaLnBrk="0" fontAlgn="base" latinLnBrk="1"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latinLnBrk="1"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latinLnBrk="1"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latinLnBrk="1"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kumimoji="0" lang="ko-KR" altLang="en-US" b="0" dirty="0">
                <a:latin typeface="+mn-ea"/>
              </a:rPr>
              <a:t>초반 공정에 해당하는 컬럼들에 대하여 히스토그램</a:t>
            </a:r>
            <a:r>
              <a:rPr kumimoji="0" lang="en-US" altLang="ko-KR" b="0" dirty="0">
                <a:latin typeface="+mn-ea"/>
              </a:rPr>
              <a:t>, </a:t>
            </a:r>
            <a:r>
              <a:rPr kumimoji="0" lang="ko-KR" altLang="en-US" b="0" dirty="0" err="1">
                <a:latin typeface="+mn-ea"/>
              </a:rPr>
              <a:t>트렌드차트를</a:t>
            </a:r>
            <a:r>
              <a:rPr kumimoji="0" lang="ko-KR" altLang="en-US" b="0" dirty="0">
                <a:latin typeface="+mn-ea"/>
              </a:rPr>
              <a:t> 그려 이상치를 판단할 수 있는 </a:t>
            </a:r>
            <a:r>
              <a:rPr kumimoji="0" lang="ko-KR" altLang="en-US" b="0" dirty="0" err="1">
                <a:latin typeface="+mn-ea"/>
              </a:rPr>
              <a:t>하한값</a:t>
            </a:r>
            <a:r>
              <a:rPr kumimoji="0" lang="en-US" altLang="ko-KR" b="0" dirty="0">
                <a:latin typeface="+mn-ea"/>
              </a:rPr>
              <a:t>(lower limit)</a:t>
            </a:r>
            <a:r>
              <a:rPr kumimoji="0" lang="ko-KR" altLang="en-US" b="0" dirty="0">
                <a:latin typeface="+mn-ea"/>
              </a:rPr>
              <a:t>을 선정하고 이를 통해 이상치를 제거</a:t>
            </a:r>
            <a:r>
              <a:rPr kumimoji="0" lang="en-US" altLang="ko-KR" b="0" dirty="0">
                <a:latin typeface="+mn-ea"/>
              </a:rPr>
              <a:t>.</a:t>
            </a:r>
          </a:p>
          <a:p>
            <a:r>
              <a:rPr kumimoji="0" lang="ko-KR" altLang="en-US" b="0" dirty="0">
                <a:latin typeface="+mn-ea"/>
              </a:rPr>
              <a:t>일주일치 데이터</a:t>
            </a:r>
            <a:r>
              <a:rPr kumimoji="0" lang="en-US" altLang="ko-KR" b="0" dirty="0">
                <a:latin typeface="+mn-ea"/>
              </a:rPr>
              <a:t>, 2</a:t>
            </a:r>
            <a:r>
              <a:rPr kumimoji="0" lang="ko-KR" altLang="en-US" b="0" dirty="0">
                <a:latin typeface="+mn-ea"/>
              </a:rPr>
              <a:t>년치 데이터 모두 적용했으나</a:t>
            </a:r>
            <a:r>
              <a:rPr kumimoji="0" lang="en-US" altLang="ko-KR" b="0" dirty="0">
                <a:latin typeface="+mn-ea"/>
              </a:rPr>
              <a:t>, </a:t>
            </a:r>
            <a:r>
              <a:rPr kumimoji="0" lang="ko-KR" altLang="en-US" b="0" dirty="0">
                <a:latin typeface="+mn-ea"/>
              </a:rPr>
              <a:t>일주일치 데이터에서는 이상치 존재하지 않음</a:t>
            </a:r>
            <a:r>
              <a:rPr kumimoji="0" lang="en-US" altLang="ko-KR" b="0" dirty="0">
                <a:latin typeface="+mn-ea"/>
              </a:rPr>
              <a:t>.</a:t>
            </a:r>
          </a:p>
        </p:txBody>
      </p:sp>
      <p:pic>
        <p:nvPicPr>
          <p:cNvPr id="34" name="그림 33">
            <a:extLst>
              <a:ext uri="{FF2B5EF4-FFF2-40B4-BE49-F238E27FC236}">
                <a16:creationId xmlns:a16="http://schemas.microsoft.com/office/drawing/2014/main" id="{D0E45DCD-059C-F66C-5D64-263B0C967D8C}"/>
              </a:ext>
            </a:extLst>
          </p:cNvPr>
          <p:cNvPicPr>
            <a:picLocks noChangeAspect="1"/>
          </p:cNvPicPr>
          <p:nvPr/>
        </p:nvPicPr>
        <p:blipFill>
          <a:blip r:embed="rId3"/>
          <a:stretch>
            <a:fillRect/>
          </a:stretch>
        </p:blipFill>
        <p:spPr>
          <a:xfrm>
            <a:off x="353084" y="1841188"/>
            <a:ext cx="5703683" cy="2284983"/>
          </a:xfrm>
          <a:prstGeom prst="rect">
            <a:avLst/>
          </a:prstGeom>
        </p:spPr>
      </p:pic>
      <p:pic>
        <p:nvPicPr>
          <p:cNvPr id="36" name="그림 35">
            <a:extLst>
              <a:ext uri="{FF2B5EF4-FFF2-40B4-BE49-F238E27FC236}">
                <a16:creationId xmlns:a16="http://schemas.microsoft.com/office/drawing/2014/main" id="{DE44B8C2-636D-CDB3-654B-C1BDDEE4AE95}"/>
              </a:ext>
            </a:extLst>
          </p:cNvPr>
          <p:cNvPicPr>
            <a:picLocks noChangeAspect="1"/>
          </p:cNvPicPr>
          <p:nvPr/>
        </p:nvPicPr>
        <p:blipFill>
          <a:blip r:embed="rId4"/>
          <a:stretch>
            <a:fillRect/>
          </a:stretch>
        </p:blipFill>
        <p:spPr>
          <a:xfrm>
            <a:off x="353084" y="4234201"/>
            <a:ext cx="5703683" cy="2284983"/>
          </a:xfrm>
          <a:prstGeom prst="rect">
            <a:avLst/>
          </a:prstGeom>
        </p:spPr>
      </p:pic>
      <p:pic>
        <p:nvPicPr>
          <p:cNvPr id="38" name="그림 37">
            <a:extLst>
              <a:ext uri="{FF2B5EF4-FFF2-40B4-BE49-F238E27FC236}">
                <a16:creationId xmlns:a16="http://schemas.microsoft.com/office/drawing/2014/main" id="{CBA3B3A8-9A33-B366-6F9D-516BEB5ADBC9}"/>
              </a:ext>
            </a:extLst>
          </p:cNvPr>
          <p:cNvPicPr>
            <a:picLocks noChangeAspect="1"/>
          </p:cNvPicPr>
          <p:nvPr/>
        </p:nvPicPr>
        <p:blipFill>
          <a:blip r:embed="rId5"/>
          <a:stretch>
            <a:fillRect/>
          </a:stretch>
        </p:blipFill>
        <p:spPr>
          <a:xfrm>
            <a:off x="6403596" y="3024188"/>
            <a:ext cx="3149320" cy="2352504"/>
          </a:xfrm>
          <a:prstGeom prst="rect">
            <a:avLst/>
          </a:prstGeom>
        </p:spPr>
      </p:pic>
    </p:spTree>
    <p:extLst>
      <p:ext uri="{BB962C8B-B14F-4D97-AF65-F5344CB8AC3E}">
        <p14:creationId xmlns:p14="http://schemas.microsoft.com/office/powerpoint/2010/main" val="4724355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CB9926-2DCF-163F-8F5C-AB99B28D1E4F}"/>
            </a:ext>
          </a:extLst>
        </p:cNvPr>
        <p:cNvGrpSpPr/>
        <p:nvPr/>
      </p:nvGrpSpPr>
      <p:grpSpPr>
        <a:xfrm>
          <a:off x="0" y="0"/>
          <a:ext cx="0" cy="0"/>
          <a:chOff x="0" y="0"/>
          <a:chExt cx="0" cy="0"/>
        </a:xfrm>
      </p:grpSpPr>
      <p:sp>
        <p:nvSpPr>
          <p:cNvPr id="5" name="텍스트 개체 틀 4">
            <a:extLst>
              <a:ext uri="{FF2B5EF4-FFF2-40B4-BE49-F238E27FC236}">
                <a16:creationId xmlns:a16="http://schemas.microsoft.com/office/drawing/2014/main" id="{45A79B8B-6EFD-D43A-8411-1D3C9CE69DDA}"/>
              </a:ext>
            </a:extLst>
          </p:cNvPr>
          <p:cNvSpPr>
            <a:spLocks noGrp="1"/>
          </p:cNvSpPr>
          <p:nvPr>
            <p:ph type="body" sz="quarter" idx="10"/>
          </p:nvPr>
        </p:nvSpPr>
        <p:spPr>
          <a:xfrm>
            <a:off x="209708" y="572858"/>
            <a:ext cx="9423242" cy="400110"/>
          </a:xfrm>
        </p:spPr>
        <p:txBody>
          <a:bodyPr/>
          <a:lstStyle/>
          <a:p>
            <a:pPr marL="0" indent="0">
              <a:buNone/>
            </a:pPr>
            <a:r>
              <a:rPr lang="ko-KR" altLang="en-US" dirty="0">
                <a:latin typeface="+mn-ea"/>
              </a:rPr>
              <a:t>이상치 처리</a:t>
            </a:r>
            <a:r>
              <a:rPr lang="en-US" altLang="ko-KR" dirty="0">
                <a:latin typeface="+mn-ea"/>
              </a:rPr>
              <a:t> </a:t>
            </a:r>
            <a:r>
              <a:rPr lang="ko-KR" altLang="en-US" dirty="0">
                <a:latin typeface="+mn-ea"/>
              </a:rPr>
              <a:t>결과</a:t>
            </a:r>
          </a:p>
        </p:txBody>
      </p:sp>
      <p:sp>
        <p:nvSpPr>
          <p:cNvPr id="4" name="제목 3">
            <a:extLst>
              <a:ext uri="{FF2B5EF4-FFF2-40B4-BE49-F238E27FC236}">
                <a16:creationId xmlns:a16="http://schemas.microsoft.com/office/drawing/2014/main" id="{5F2D741D-A84C-7816-3978-98B3A3286DA0}"/>
              </a:ext>
            </a:extLst>
          </p:cNvPr>
          <p:cNvSpPr>
            <a:spLocks noGrp="1"/>
          </p:cNvSpPr>
          <p:nvPr>
            <p:ph type="title"/>
          </p:nvPr>
        </p:nvSpPr>
        <p:spPr>
          <a:xfrm>
            <a:off x="200472" y="76562"/>
            <a:ext cx="8543925" cy="400110"/>
          </a:xfrm>
        </p:spPr>
        <p:txBody>
          <a:bodyPr/>
          <a:lstStyle/>
          <a:p>
            <a:r>
              <a:rPr lang="en-US" altLang="ko-KR" dirty="0"/>
              <a:t>250818 </a:t>
            </a:r>
            <a:r>
              <a:rPr lang="ko-KR" altLang="en-US" dirty="0"/>
              <a:t>월 </a:t>
            </a:r>
            <a:r>
              <a:rPr lang="en-US" altLang="ko-KR" dirty="0"/>
              <a:t>| </a:t>
            </a:r>
            <a:r>
              <a:rPr lang="ko-KR" altLang="en-US" dirty="0"/>
              <a:t>원시 데이터 파악</a:t>
            </a:r>
            <a:endParaRPr lang="ko-KR" altLang="en-US" dirty="0">
              <a:latin typeface="+mn-ea"/>
              <a:ea typeface="+mn-ea"/>
            </a:endParaRPr>
          </a:p>
        </p:txBody>
      </p:sp>
      <p:sp>
        <p:nvSpPr>
          <p:cNvPr id="7" name="텍스트 개체 틀 6">
            <a:extLst>
              <a:ext uri="{FF2B5EF4-FFF2-40B4-BE49-F238E27FC236}">
                <a16:creationId xmlns:a16="http://schemas.microsoft.com/office/drawing/2014/main" id="{B434E870-AFE3-4DB8-F100-228751772DE9}"/>
              </a:ext>
            </a:extLst>
          </p:cNvPr>
          <p:cNvSpPr>
            <a:spLocks noGrp="1"/>
          </p:cNvSpPr>
          <p:nvPr>
            <p:ph type="body" sz="quarter" idx="12"/>
          </p:nvPr>
        </p:nvSpPr>
        <p:spPr/>
        <p:txBody>
          <a:bodyPr/>
          <a:lstStyle/>
          <a:p>
            <a:r>
              <a:rPr lang="ko-KR" altLang="en-US" dirty="0">
                <a:latin typeface="+mn-ea"/>
                <a:ea typeface="+mn-ea"/>
              </a:rPr>
              <a:t>서부발전</a:t>
            </a:r>
          </a:p>
        </p:txBody>
      </p:sp>
      <p:sp>
        <p:nvSpPr>
          <p:cNvPr id="2" name="텍스트 개체 틀 5">
            <a:extLst>
              <a:ext uri="{FF2B5EF4-FFF2-40B4-BE49-F238E27FC236}">
                <a16:creationId xmlns:a16="http://schemas.microsoft.com/office/drawing/2014/main" id="{F1F69BA2-410E-86D0-E055-9E97E1A4D79B}"/>
              </a:ext>
            </a:extLst>
          </p:cNvPr>
          <p:cNvSpPr txBox="1">
            <a:spLocks/>
          </p:cNvSpPr>
          <p:nvPr/>
        </p:nvSpPr>
        <p:spPr>
          <a:xfrm>
            <a:off x="200469" y="973705"/>
            <a:ext cx="9604433" cy="707049"/>
          </a:xfrm>
          <a:prstGeom prst="rect">
            <a:avLst/>
          </a:prstGeom>
        </p:spPr>
        <p:txBody>
          <a:bodyPr lIns="72000" tIns="36000"/>
          <a:lstStyle>
            <a:lvl1pPr marL="0" indent="0" algn="l" rtl="0" eaLnBrk="0" fontAlgn="base" latinLnBrk="0" hangingPunct="0">
              <a:lnSpc>
                <a:spcPct val="100000"/>
              </a:lnSpc>
              <a:spcBef>
                <a:spcPts val="0"/>
              </a:spcBef>
              <a:spcAft>
                <a:spcPct val="0"/>
              </a:spcAft>
              <a:buFont typeface="Arial" charset="0"/>
              <a:buNone/>
              <a:defRPr sz="1400" kern="1200">
                <a:solidFill>
                  <a:schemeClr val="tx1"/>
                </a:solidFill>
                <a:latin typeface="+mn-lt"/>
                <a:ea typeface="+mn-ea"/>
                <a:cs typeface="+mn-cs"/>
              </a:defRPr>
            </a:lvl1pPr>
            <a:lvl2pPr marL="742950" indent="-285750" algn="l" rtl="0" eaLnBrk="0" fontAlgn="base" latinLnBrk="1"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latinLnBrk="1"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latinLnBrk="1"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latinLnBrk="1"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kumimoji="0" lang="ko-KR" altLang="en-US" b="0" dirty="0">
                <a:latin typeface="+mn-ea"/>
              </a:rPr>
              <a:t>일주일치 데이터는 이상치가 존재하지 않았음</a:t>
            </a:r>
            <a:r>
              <a:rPr kumimoji="0" lang="en-US" altLang="ko-KR" b="0" dirty="0">
                <a:latin typeface="+mn-ea"/>
              </a:rPr>
              <a:t>. 2</a:t>
            </a:r>
            <a:r>
              <a:rPr kumimoji="0" lang="ko-KR" altLang="en-US" b="0" dirty="0">
                <a:latin typeface="+mn-ea"/>
              </a:rPr>
              <a:t>년치 데이터에서는 이상치 처리로 </a:t>
            </a:r>
            <a:r>
              <a:rPr kumimoji="0" lang="en-US" altLang="ko-KR" b="0" dirty="0">
                <a:latin typeface="+mn-ea"/>
              </a:rPr>
              <a:t>32%</a:t>
            </a:r>
            <a:r>
              <a:rPr kumimoji="0" lang="ko-KR" altLang="en-US" b="0" dirty="0">
                <a:latin typeface="+mn-ea"/>
              </a:rPr>
              <a:t>의 데이터가 제거됨</a:t>
            </a:r>
            <a:r>
              <a:rPr kumimoji="0" lang="en-US" altLang="ko-KR" b="0" dirty="0">
                <a:latin typeface="+mn-ea"/>
              </a:rPr>
              <a:t>.</a:t>
            </a:r>
          </a:p>
          <a:p>
            <a:r>
              <a:rPr kumimoji="0" lang="ko-KR" altLang="en-US" b="0" dirty="0">
                <a:latin typeface="+mn-ea"/>
              </a:rPr>
              <a:t>이상치로 분류된 구간은 오른쪽 그림과 같음</a:t>
            </a:r>
            <a:r>
              <a:rPr kumimoji="0" lang="en-US" altLang="ko-KR" b="0" dirty="0">
                <a:latin typeface="+mn-ea"/>
              </a:rPr>
              <a:t>. </a:t>
            </a:r>
            <a:r>
              <a:rPr kumimoji="0" lang="ko-KR" altLang="en-US" b="0" dirty="0">
                <a:latin typeface="+mn-ea"/>
              </a:rPr>
              <a:t>그 중 주황색으로 체크한 부분은 정비구간으로 분류된 구간들임</a:t>
            </a:r>
            <a:r>
              <a:rPr kumimoji="0" lang="en-US" altLang="ko-KR" b="0" dirty="0">
                <a:latin typeface="+mn-ea"/>
              </a:rPr>
              <a:t>. </a:t>
            </a:r>
            <a:r>
              <a:rPr kumimoji="0" lang="ko-KR" altLang="en-US" b="0" dirty="0">
                <a:latin typeface="+mn-ea"/>
              </a:rPr>
              <a:t>즉</a:t>
            </a:r>
            <a:r>
              <a:rPr kumimoji="0" lang="en-US" altLang="ko-KR" b="0" dirty="0">
                <a:latin typeface="+mn-ea"/>
              </a:rPr>
              <a:t>, </a:t>
            </a:r>
            <a:r>
              <a:rPr kumimoji="0" lang="ko-KR" altLang="en-US" b="0" dirty="0">
                <a:latin typeface="+mn-ea"/>
              </a:rPr>
              <a:t>그 외의 </a:t>
            </a:r>
            <a:r>
              <a:rPr kumimoji="0" lang="ko-KR" altLang="en-US" b="0" dirty="0" err="1">
                <a:latin typeface="+mn-ea"/>
              </a:rPr>
              <a:t>시간동안에는</a:t>
            </a:r>
            <a:r>
              <a:rPr kumimoji="0" lang="ko-KR" altLang="en-US" b="0" dirty="0">
                <a:latin typeface="+mn-ea"/>
              </a:rPr>
              <a:t> 발전기가 사실상 가동하지 않았는데도 불구하고 정비구간 컬럼에서 정비구간으로 분류하지 않았음</a:t>
            </a:r>
            <a:r>
              <a:rPr kumimoji="0" lang="en-US" altLang="ko-KR" b="0" dirty="0">
                <a:latin typeface="+mn-ea"/>
              </a:rPr>
              <a:t>.</a:t>
            </a:r>
          </a:p>
        </p:txBody>
      </p:sp>
      <p:pic>
        <p:nvPicPr>
          <p:cNvPr id="15" name="그림 14">
            <a:extLst>
              <a:ext uri="{FF2B5EF4-FFF2-40B4-BE49-F238E27FC236}">
                <a16:creationId xmlns:a16="http://schemas.microsoft.com/office/drawing/2014/main" id="{E1D4B823-A0E8-045A-0487-43CD1A450655}"/>
              </a:ext>
            </a:extLst>
          </p:cNvPr>
          <p:cNvPicPr>
            <a:picLocks noChangeAspect="1"/>
          </p:cNvPicPr>
          <p:nvPr/>
        </p:nvPicPr>
        <p:blipFill>
          <a:blip r:embed="rId3"/>
          <a:stretch>
            <a:fillRect/>
          </a:stretch>
        </p:blipFill>
        <p:spPr>
          <a:xfrm>
            <a:off x="398354" y="2177787"/>
            <a:ext cx="3148108" cy="3512472"/>
          </a:xfrm>
          <a:prstGeom prst="rect">
            <a:avLst/>
          </a:prstGeom>
        </p:spPr>
      </p:pic>
      <p:pic>
        <p:nvPicPr>
          <p:cNvPr id="16" name="그림 15">
            <a:extLst>
              <a:ext uri="{FF2B5EF4-FFF2-40B4-BE49-F238E27FC236}">
                <a16:creationId xmlns:a16="http://schemas.microsoft.com/office/drawing/2014/main" id="{EFD0C342-77F0-5524-4B27-90026D55C333}"/>
              </a:ext>
            </a:extLst>
          </p:cNvPr>
          <p:cNvPicPr>
            <a:picLocks noChangeAspect="1"/>
          </p:cNvPicPr>
          <p:nvPr/>
        </p:nvPicPr>
        <p:blipFill>
          <a:blip r:embed="rId4"/>
          <a:stretch>
            <a:fillRect/>
          </a:stretch>
        </p:blipFill>
        <p:spPr>
          <a:xfrm>
            <a:off x="3717099" y="1840288"/>
            <a:ext cx="5915851" cy="4744112"/>
          </a:xfrm>
          <a:prstGeom prst="rect">
            <a:avLst/>
          </a:prstGeom>
        </p:spPr>
      </p:pic>
    </p:spTree>
    <p:extLst>
      <p:ext uri="{BB962C8B-B14F-4D97-AF65-F5344CB8AC3E}">
        <p14:creationId xmlns:p14="http://schemas.microsoft.com/office/powerpoint/2010/main" val="6088844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867DF9-F1AA-6862-7D66-1E2B12D61925}"/>
            </a:ext>
          </a:extLst>
        </p:cNvPr>
        <p:cNvGrpSpPr/>
        <p:nvPr/>
      </p:nvGrpSpPr>
      <p:grpSpPr>
        <a:xfrm>
          <a:off x="0" y="0"/>
          <a:ext cx="0" cy="0"/>
          <a:chOff x="0" y="0"/>
          <a:chExt cx="0" cy="0"/>
        </a:xfrm>
      </p:grpSpPr>
      <p:sp>
        <p:nvSpPr>
          <p:cNvPr id="5" name="텍스트 개체 틀 4">
            <a:extLst>
              <a:ext uri="{FF2B5EF4-FFF2-40B4-BE49-F238E27FC236}">
                <a16:creationId xmlns:a16="http://schemas.microsoft.com/office/drawing/2014/main" id="{70627535-3BB5-C9A5-4BC0-EEFE7BA8D10C}"/>
              </a:ext>
            </a:extLst>
          </p:cNvPr>
          <p:cNvSpPr>
            <a:spLocks noGrp="1"/>
          </p:cNvSpPr>
          <p:nvPr>
            <p:ph type="body" sz="quarter" idx="10"/>
          </p:nvPr>
        </p:nvSpPr>
        <p:spPr/>
        <p:txBody>
          <a:bodyPr/>
          <a:lstStyle/>
          <a:p>
            <a:pPr marL="0" indent="0">
              <a:buNone/>
            </a:pPr>
            <a:r>
              <a:rPr lang="ko-KR" altLang="en-US" dirty="0"/>
              <a:t>가치함수와 </a:t>
            </a:r>
            <a:r>
              <a:rPr lang="en-US" altLang="ko-KR" dirty="0"/>
              <a:t>Bellman equation</a:t>
            </a:r>
            <a:endParaRPr lang="ko-KR" altLang="en-US" dirty="0"/>
          </a:p>
        </p:txBody>
      </p:sp>
      <mc:AlternateContent xmlns:mc="http://schemas.openxmlformats.org/markup-compatibility/2006" xmlns:a14="http://schemas.microsoft.com/office/drawing/2010/main">
        <mc:Choice Requires="a14">
          <p:sp>
            <p:nvSpPr>
              <p:cNvPr id="6" name="텍스트 개체 틀 5">
                <a:extLst>
                  <a:ext uri="{FF2B5EF4-FFF2-40B4-BE49-F238E27FC236}">
                    <a16:creationId xmlns:a16="http://schemas.microsoft.com/office/drawing/2014/main" id="{B63B7140-FA78-8091-8E4C-3F72BD73315E}"/>
                  </a:ext>
                </a:extLst>
              </p:cNvPr>
              <p:cNvSpPr>
                <a:spLocks noGrp="1"/>
              </p:cNvSpPr>
              <p:nvPr>
                <p:ph type="body" sz="quarter" idx="11"/>
              </p:nvPr>
            </p:nvSpPr>
            <p:spPr>
              <a:xfrm>
                <a:off x="200472" y="1060574"/>
                <a:ext cx="4710134" cy="4677285"/>
              </a:xfrm>
            </p:spPr>
            <p:txBody>
              <a:bodyPr/>
              <a:lstStyle/>
              <a:p>
                <a:pPr marL="180000" indent="-180000">
                  <a:buFont typeface="Arial" panose="020B0604020202020204" pitchFamily="34" charset="0"/>
                  <a:buChar char="•"/>
                </a:pPr>
                <a:r>
                  <a:rPr lang="en-US" altLang="ko-KR" dirty="0">
                    <a:latin typeface="+mn-ea"/>
                  </a:rPr>
                  <a:t>state value function</a:t>
                </a:r>
              </a:p>
              <a:p>
                <a:pPr marL="180000" lvl="1" indent="180000">
                  <a:buFont typeface="Arial" panose="020B0604020202020204" pitchFamily="34" charset="0"/>
                  <a:buChar char="•"/>
                </a:pPr>
                <a:r>
                  <a:rPr lang="ko-KR" altLang="en-US" sz="1100" dirty="0">
                    <a:latin typeface="+mn-ea"/>
                  </a:rPr>
                  <a:t>주어진 상태 </a:t>
                </a:r>
                <a14:m>
                  <m:oMath xmlns:m="http://schemas.openxmlformats.org/officeDocument/2006/math">
                    <m:r>
                      <a:rPr lang="en-US" altLang="ko-KR" sz="1100" i="1" dirty="0" smtClean="0">
                        <a:latin typeface="Cambria Math" panose="02040503050406030204" pitchFamily="18" charset="0"/>
                      </a:rPr>
                      <m:t>𝑠</m:t>
                    </m:r>
                  </m:oMath>
                </a14:m>
                <a:r>
                  <a:rPr lang="ko-KR" altLang="en-US" sz="1100" dirty="0">
                    <a:latin typeface="+mn-ea"/>
                  </a:rPr>
                  <a:t>에서의 </a:t>
                </a:r>
                <a14:m>
                  <m:oMath xmlns:m="http://schemas.openxmlformats.org/officeDocument/2006/math">
                    <m:sSub>
                      <m:sSubPr>
                        <m:ctrlPr>
                          <a:rPr lang="en-US" altLang="ko-KR" sz="1100" i="1" dirty="0" smtClean="0">
                            <a:latin typeface="Cambria Math" panose="02040503050406030204" pitchFamily="18" charset="0"/>
                          </a:rPr>
                        </m:ctrlPr>
                      </m:sSubPr>
                      <m:e>
                        <m:r>
                          <a:rPr lang="en-US" altLang="ko-KR" sz="1100" i="1" dirty="0">
                            <a:latin typeface="Cambria Math" panose="02040503050406030204" pitchFamily="18" charset="0"/>
                          </a:rPr>
                          <m:t>𝐺</m:t>
                        </m:r>
                      </m:e>
                      <m:sub>
                        <m:r>
                          <a:rPr lang="en-US" altLang="ko-KR" sz="1100" i="1" dirty="0">
                            <a:latin typeface="Cambria Math" panose="02040503050406030204" pitchFamily="18" charset="0"/>
                          </a:rPr>
                          <m:t>𝑡</m:t>
                        </m:r>
                      </m:sub>
                    </m:sSub>
                    <m:r>
                      <a:rPr lang="ko-KR" altLang="en-US" sz="1100" i="1" dirty="0">
                        <a:latin typeface="Cambria Math" panose="02040503050406030204" pitchFamily="18" charset="0"/>
                      </a:rPr>
                      <m:t>의</m:t>
                    </m:r>
                  </m:oMath>
                </a14:m>
                <a:r>
                  <a:rPr lang="en-US" altLang="ko-KR" sz="1100" dirty="0"/>
                  <a:t> </a:t>
                </a:r>
                <a:r>
                  <a:rPr lang="ko-KR" altLang="en-US" sz="1100" dirty="0"/>
                  <a:t>기댓값</a:t>
                </a:r>
                <a:endParaRPr lang="en-US" altLang="ko-KR" sz="1100" dirty="0"/>
              </a:p>
              <a:p>
                <a:pPr marL="180000" lvl="1" indent="180000">
                  <a:buFont typeface="Arial" panose="020B0604020202020204" pitchFamily="34" charset="0"/>
                  <a:buChar char="•"/>
                </a:pPr>
                <a:r>
                  <a:rPr lang="ko-KR" altLang="en-US" sz="1100" dirty="0"/>
                  <a:t>현재 상태에서의 가치를 </a:t>
                </a:r>
                <a:r>
                  <a:rPr lang="ko-KR" altLang="en-US" sz="1100" dirty="0">
                    <a:latin typeface="+mn-ea"/>
                  </a:rPr>
                  <a:t>나타내는 값</a:t>
                </a:r>
                <a:r>
                  <a:rPr lang="en-US" altLang="ko-KR" sz="1100" dirty="0">
                    <a:latin typeface="+mn-ea"/>
                  </a:rPr>
                  <a:t>.</a:t>
                </a:r>
              </a:p>
              <a:p>
                <a:pPr marL="285750" indent="-285750">
                  <a:buFont typeface="Arial" panose="020B0604020202020204" pitchFamily="34" charset="0"/>
                  <a:buChar char="•"/>
                </a:pPr>
                <a:endParaRPr lang="en-US" altLang="ko-KR" dirty="0">
                  <a:latin typeface="+mn-ea"/>
                </a:endParaRPr>
              </a:p>
              <a:p>
                <a:pPr marL="285750" indent="-285750">
                  <a:buFont typeface="Arial" panose="020B0604020202020204" pitchFamily="34" charset="0"/>
                  <a:buChar char="•"/>
                </a:pPr>
                <a:endParaRPr lang="en-US" altLang="ko-KR" dirty="0">
                  <a:latin typeface="+mn-ea"/>
                </a:endParaRPr>
              </a:p>
              <a:p>
                <a:pPr marL="285750" indent="-285750">
                  <a:buFont typeface="Arial" panose="020B0604020202020204" pitchFamily="34" charset="0"/>
                  <a:buChar char="•"/>
                </a:pPr>
                <a:endParaRPr lang="en-US" altLang="ko-KR" dirty="0">
                  <a:latin typeface="+mn-ea"/>
                </a:endParaRPr>
              </a:p>
              <a:p>
                <a:pPr marL="180000" indent="-180000">
                  <a:buFont typeface="Arial" panose="020B0604020202020204" pitchFamily="34" charset="0"/>
                  <a:buChar char="•"/>
                </a:pPr>
                <a:r>
                  <a:rPr lang="en-US" altLang="ko-KR" dirty="0">
                    <a:latin typeface="+mn-ea"/>
                  </a:rPr>
                  <a:t>action value function</a:t>
                </a:r>
              </a:p>
              <a:p>
                <a:pPr marL="180000" lvl="1" indent="180000">
                  <a:buFont typeface="Arial" panose="020B0604020202020204" pitchFamily="34" charset="0"/>
                  <a:buChar char="•"/>
                </a:pPr>
                <a:r>
                  <a:rPr lang="ko-KR" altLang="en-US" sz="1100" dirty="0">
                    <a:latin typeface="+mn-ea"/>
                  </a:rPr>
                  <a:t>주어진 상태 </a:t>
                </a:r>
                <a14:m>
                  <m:oMath xmlns:m="http://schemas.openxmlformats.org/officeDocument/2006/math">
                    <m:r>
                      <a:rPr lang="en-US" altLang="ko-KR" sz="1100" i="1" dirty="0">
                        <a:latin typeface="Cambria Math" panose="02040503050406030204" pitchFamily="18" charset="0"/>
                      </a:rPr>
                      <m:t>𝑠</m:t>
                    </m:r>
                    <m:r>
                      <a:rPr lang="ko-KR" altLang="en-US" sz="1100" i="1" dirty="0" smtClean="0">
                        <a:latin typeface="Cambria Math" panose="02040503050406030204" pitchFamily="18" charset="0"/>
                      </a:rPr>
                      <m:t>와</m:t>
                    </m:r>
                  </m:oMath>
                </a14:m>
                <a:r>
                  <a:rPr lang="ko-KR" altLang="en-US" sz="1100" dirty="0">
                    <a:latin typeface="+mn-ea"/>
                  </a:rPr>
                  <a:t> 행동 </a:t>
                </a:r>
                <a14:m>
                  <m:oMath xmlns:m="http://schemas.openxmlformats.org/officeDocument/2006/math">
                    <m:r>
                      <a:rPr lang="en-US" altLang="ko-KR" sz="1100" i="1" dirty="0" smtClean="0">
                        <a:latin typeface="Cambria Math" panose="02040503050406030204" pitchFamily="18" charset="0"/>
                      </a:rPr>
                      <m:t>𝑠</m:t>
                    </m:r>
                  </m:oMath>
                </a14:m>
                <a:r>
                  <a:rPr lang="ko-KR" altLang="en-US" sz="1100" dirty="0">
                    <a:latin typeface="+mn-ea"/>
                  </a:rPr>
                  <a:t>에서의 </a:t>
                </a:r>
                <a14:m>
                  <m:oMath xmlns:m="http://schemas.openxmlformats.org/officeDocument/2006/math">
                    <m:sSub>
                      <m:sSubPr>
                        <m:ctrlPr>
                          <a:rPr lang="en-US" altLang="ko-KR" sz="1100" i="1" dirty="0">
                            <a:latin typeface="Cambria Math" panose="02040503050406030204" pitchFamily="18" charset="0"/>
                          </a:rPr>
                        </m:ctrlPr>
                      </m:sSubPr>
                      <m:e>
                        <m:r>
                          <a:rPr lang="en-US" altLang="ko-KR" sz="1100" i="1" dirty="0">
                            <a:latin typeface="Cambria Math" panose="02040503050406030204" pitchFamily="18" charset="0"/>
                          </a:rPr>
                          <m:t>𝐺</m:t>
                        </m:r>
                      </m:e>
                      <m:sub>
                        <m:r>
                          <a:rPr lang="en-US" altLang="ko-KR" sz="1100" i="1" dirty="0">
                            <a:latin typeface="Cambria Math" panose="02040503050406030204" pitchFamily="18" charset="0"/>
                          </a:rPr>
                          <m:t>𝑡</m:t>
                        </m:r>
                      </m:sub>
                    </m:sSub>
                    <m:r>
                      <a:rPr lang="ko-KR" altLang="en-US" sz="1100" i="1" dirty="0">
                        <a:latin typeface="Cambria Math" panose="02040503050406030204" pitchFamily="18" charset="0"/>
                      </a:rPr>
                      <m:t>의</m:t>
                    </m:r>
                  </m:oMath>
                </a14:m>
                <a:r>
                  <a:rPr lang="en-US" altLang="ko-KR" sz="1100" dirty="0"/>
                  <a:t> </a:t>
                </a:r>
                <a:r>
                  <a:rPr lang="ko-KR" altLang="en-US" sz="1100" dirty="0"/>
                  <a:t>기댓값</a:t>
                </a:r>
                <a:endParaRPr lang="en-US" altLang="ko-KR" sz="1100" dirty="0"/>
              </a:p>
              <a:p>
                <a:pPr marL="180000" lvl="1" indent="180000">
                  <a:buFont typeface="Arial" panose="020B0604020202020204" pitchFamily="34" charset="0"/>
                  <a:buChar char="•"/>
                </a:pPr>
                <a:r>
                  <a:rPr lang="ko-KR" altLang="en-US" sz="1100" dirty="0"/>
                  <a:t>현재 상태와 행동에서의 가치를 </a:t>
                </a:r>
                <a:r>
                  <a:rPr lang="ko-KR" altLang="en-US" sz="1100" dirty="0">
                    <a:latin typeface="+mn-ea"/>
                  </a:rPr>
                  <a:t>나타내는 값</a:t>
                </a:r>
                <a:r>
                  <a:rPr lang="en-US" altLang="ko-KR" sz="1100" dirty="0">
                    <a:latin typeface="+mn-ea"/>
                  </a:rPr>
                  <a:t>.</a:t>
                </a:r>
              </a:p>
              <a:p>
                <a:pPr marL="180000" indent="-180000">
                  <a:buFont typeface="Arial" panose="020B0604020202020204" pitchFamily="34" charset="0"/>
                  <a:buChar char="•"/>
                </a:pPr>
                <a:endParaRPr lang="en-US" altLang="ko-KR" dirty="0">
                  <a:latin typeface="+mn-ea"/>
                </a:endParaRPr>
              </a:p>
              <a:p>
                <a:pPr marL="180000" indent="-180000">
                  <a:buFont typeface="Arial" panose="020B0604020202020204" pitchFamily="34" charset="0"/>
                  <a:buChar char="•"/>
                </a:pPr>
                <a:endParaRPr lang="en-US" altLang="ko-KR" dirty="0">
                  <a:latin typeface="+mn-ea"/>
                </a:endParaRPr>
              </a:p>
              <a:p>
                <a:pPr marL="180000" indent="-180000">
                  <a:buFont typeface="Arial" panose="020B0604020202020204" pitchFamily="34" charset="0"/>
                  <a:buChar char="•"/>
                </a:pPr>
                <a:endParaRPr lang="en-US" altLang="ko-KR" dirty="0">
                  <a:latin typeface="+mn-ea"/>
                </a:endParaRPr>
              </a:p>
              <a:p>
                <a:pPr marL="180000" indent="-180000">
                  <a:buFont typeface="Arial" panose="020B0604020202020204" pitchFamily="34" charset="0"/>
                  <a:buChar char="•"/>
                </a:pPr>
                <a:r>
                  <a:rPr lang="en-US" altLang="ko-KR" dirty="0">
                    <a:latin typeface="+mn-ea"/>
                  </a:rPr>
                  <a:t>Bellman</a:t>
                </a:r>
                <a:r>
                  <a:rPr lang="ko-KR" altLang="en-US" dirty="0">
                    <a:latin typeface="+mn-ea"/>
                  </a:rPr>
                  <a:t> </a:t>
                </a:r>
                <a:r>
                  <a:rPr lang="en-US" altLang="ko-KR" dirty="0">
                    <a:latin typeface="+mn-ea"/>
                  </a:rPr>
                  <a:t>equation</a:t>
                </a:r>
              </a:p>
              <a:p>
                <a:pPr marL="180000" lvl="1" indent="180000">
                  <a:buFont typeface="Arial" panose="020B0604020202020204" pitchFamily="34" charset="0"/>
                  <a:buChar char="•"/>
                </a:pPr>
                <a:r>
                  <a:rPr lang="ko-KR" altLang="en-US" sz="1100" dirty="0">
                    <a:latin typeface="+mn-ea"/>
                  </a:rPr>
                  <a:t>인접한 시간차에 대한 가치함수 사이의 관계식</a:t>
                </a:r>
                <a:endParaRPr lang="en-US" altLang="ko-KR" sz="1100" dirty="0">
                  <a:latin typeface="+mn-ea"/>
                </a:endParaRPr>
              </a:p>
              <a:p>
                <a:pPr marL="285750" indent="-285750">
                  <a:buFont typeface="Arial" panose="020B0604020202020204" pitchFamily="34" charset="0"/>
                  <a:buChar char="•"/>
                </a:pPr>
                <a:endParaRPr lang="en-US" altLang="ko-KR" dirty="0">
                  <a:latin typeface="+mn-ea"/>
                </a:endParaRPr>
              </a:p>
              <a:p>
                <a:pPr marL="285750" indent="-285750">
                  <a:buFont typeface="Arial" panose="020B0604020202020204" pitchFamily="34" charset="0"/>
                  <a:buChar char="•"/>
                </a:pPr>
                <a:endParaRPr lang="en-US" altLang="ko-KR" dirty="0">
                  <a:latin typeface="+mn-ea"/>
                </a:endParaRPr>
              </a:p>
              <a:p>
                <a:pPr marL="285750" indent="-285750">
                  <a:buFont typeface="Arial" panose="020B0604020202020204" pitchFamily="34" charset="0"/>
                  <a:buChar char="•"/>
                </a:pPr>
                <a:endParaRPr lang="en-US" altLang="ko-KR" dirty="0">
                  <a:latin typeface="+mn-ea"/>
                </a:endParaRPr>
              </a:p>
              <a:p>
                <a:pPr marL="285750" indent="-285750">
                  <a:buFont typeface="Arial" panose="020B0604020202020204" pitchFamily="34" charset="0"/>
                  <a:buChar char="•"/>
                </a:pPr>
                <a:endParaRPr lang="en-US" altLang="ko-KR" dirty="0">
                  <a:latin typeface="+mn-ea"/>
                </a:endParaRPr>
              </a:p>
              <a:p>
                <a:pPr marL="180000" indent="-180000">
                  <a:buFont typeface="Arial" panose="020B0604020202020204" pitchFamily="34" charset="0"/>
                  <a:buChar char="•"/>
                </a:pPr>
                <a:endParaRPr lang="en-US" altLang="ko-KR" dirty="0">
                  <a:latin typeface="+mn-ea"/>
                </a:endParaRPr>
              </a:p>
              <a:p>
                <a:pPr marL="180000" indent="-180000">
                  <a:buFont typeface="Arial" panose="020B0604020202020204" pitchFamily="34" charset="0"/>
                  <a:buChar char="•"/>
                </a:pPr>
                <a:r>
                  <a:rPr lang="en-US" altLang="ko-KR" dirty="0">
                    <a:latin typeface="+mn-ea"/>
                  </a:rPr>
                  <a:t>Bellman optimal</a:t>
                </a:r>
                <a:r>
                  <a:rPr lang="ko-KR" altLang="en-US" dirty="0">
                    <a:latin typeface="+mn-ea"/>
                  </a:rPr>
                  <a:t> </a:t>
                </a:r>
                <a:r>
                  <a:rPr lang="en-US" altLang="ko-KR" dirty="0">
                    <a:latin typeface="+mn-ea"/>
                  </a:rPr>
                  <a:t>equation</a:t>
                </a:r>
              </a:p>
              <a:p>
                <a:pPr marL="180000" lvl="1" indent="180000">
                  <a:buFont typeface="Arial" panose="020B0604020202020204" pitchFamily="34" charset="0"/>
                  <a:buChar char="•"/>
                </a:pPr>
                <a:r>
                  <a:rPr lang="ko-KR" altLang="en-US" sz="1100" dirty="0">
                    <a:latin typeface="+mn-ea"/>
                  </a:rPr>
                  <a:t>최적 정책에서의 </a:t>
                </a:r>
                <a:r>
                  <a:rPr lang="en-US" altLang="ko-KR" sz="1100" dirty="0">
                    <a:latin typeface="+mn-ea"/>
                  </a:rPr>
                  <a:t>Bellman equation</a:t>
                </a:r>
              </a:p>
              <a:p>
                <a:pPr marL="285750" indent="-285750">
                  <a:buFont typeface="Arial" panose="020B0604020202020204" pitchFamily="34" charset="0"/>
                  <a:buChar char="•"/>
                </a:pPr>
                <a:endParaRPr lang="en-US" altLang="ko-KR" dirty="0">
                  <a:latin typeface="+mn-ea"/>
                </a:endParaRPr>
              </a:p>
            </p:txBody>
          </p:sp>
        </mc:Choice>
        <mc:Fallback xmlns="">
          <p:sp>
            <p:nvSpPr>
              <p:cNvPr id="6" name="텍스트 개체 틀 5">
                <a:extLst>
                  <a:ext uri="{FF2B5EF4-FFF2-40B4-BE49-F238E27FC236}">
                    <a16:creationId xmlns:a16="http://schemas.microsoft.com/office/drawing/2014/main" id="{B63B7140-FA78-8091-8E4C-3F72BD73315E}"/>
                  </a:ext>
                </a:extLst>
              </p:cNvPr>
              <p:cNvSpPr>
                <a:spLocks noGrp="1" noRot="1" noChangeAspect="1" noMove="1" noResize="1" noEditPoints="1" noAdjustHandles="1" noChangeArrowheads="1" noChangeShapeType="1" noTextEdit="1"/>
              </p:cNvSpPr>
              <p:nvPr>
                <p:ph type="body" sz="quarter" idx="11"/>
              </p:nvPr>
            </p:nvSpPr>
            <p:spPr>
              <a:xfrm>
                <a:off x="200472" y="1060574"/>
                <a:ext cx="4710134" cy="4677285"/>
              </a:xfrm>
              <a:blipFill>
                <a:blip r:embed="rId3"/>
                <a:stretch>
                  <a:fillRect l="-647" t="-391"/>
                </a:stretch>
              </a:blipFill>
            </p:spPr>
            <p:txBody>
              <a:bodyPr/>
              <a:lstStyle/>
              <a:p>
                <a:r>
                  <a:rPr lang="ko-KR" altLang="en-US">
                    <a:noFill/>
                  </a:rPr>
                  <a:t> </a:t>
                </a:r>
              </a:p>
            </p:txBody>
          </p:sp>
        </mc:Fallback>
      </mc:AlternateContent>
      <p:sp>
        <p:nvSpPr>
          <p:cNvPr id="4" name="제목 3">
            <a:extLst>
              <a:ext uri="{FF2B5EF4-FFF2-40B4-BE49-F238E27FC236}">
                <a16:creationId xmlns:a16="http://schemas.microsoft.com/office/drawing/2014/main" id="{F0D101A9-7590-A945-777C-19BFAF56242D}"/>
              </a:ext>
            </a:extLst>
          </p:cNvPr>
          <p:cNvSpPr>
            <a:spLocks noGrp="1"/>
          </p:cNvSpPr>
          <p:nvPr>
            <p:ph type="title"/>
          </p:nvPr>
        </p:nvSpPr>
        <p:spPr/>
        <p:txBody>
          <a:bodyPr/>
          <a:lstStyle/>
          <a:p>
            <a:r>
              <a:rPr lang="en-US" altLang="ko-KR" dirty="0"/>
              <a:t>2025. 08. 05 </a:t>
            </a:r>
            <a:r>
              <a:rPr lang="ko-KR" altLang="en-US" dirty="0"/>
              <a:t>화 </a:t>
            </a:r>
            <a:r>
              <a:rPr lang="en-US" altLang="ko-KR" dirty="0"/>
              <a:t>| </a:t>
            </a:r>
            <a:r>
              <a:rPr lang="ko-KR" altLang="en-US" dirty="0"/>
              <a:t>강화학습 이론 파악</a:t>
            </a:r>
          </a:p>
        </p:txBody>
      </p:sp>
      <p:sp>
        <p:nvSpPr>
          <p:cNvPr id="7" name="텍스트 개체 틀 6">
            <a:extLst>
              <a:ext uri="{FF2B5EF4-FFF2-40B4-BE49-F238E27FC236}">
                <a16:creationId xmlns:a16="http://schemas.microsoft.com/office/drawing/2014/main" id="{F46B2654-D8C7-84EE-066A-AB7BF3D0B537}"/>
              </a:ext>
            </a:extLst>
          </p:cNvPr>
          <p:cNvSpPr>
            <a:spLocks noGrp="1"/>
          </p:cNvSpPr>
          <p:nvPr>
            <p:ph type="body" sz="quarter" idx="12"/>
          </p:nvPr>
        </p:nvSpPr>
        <p:spPr/>
        <p:txBody>
          <a:bodyPr/>
          <a:lstStyle/>
          <a:p>
            <a:r>
              <a:rPr lang="ko-KR" altLang="en-US" dirty="0"/>
              <a:t>강화학습</a:t>
            </a:r>
          </a:p>
        </p:txBody>
      </p:sp>
      <p:sp>
        <p:nvSpPr>
          <p:cNvPr id="13" name="직사각형 12">
            <a:extLst>
              <a:ext uri="{FF2B5EF4-FFF2-40B4-BE49-F238E27FC236}">
                <a16:creationId xmlns:a16="http://schemas.microsoft.com/office/drawing/2014/main" id="{264EF269-E9AD-B049-53EE-A6E8DEBC3765}"/>
              </a:ext>
            </a:extLst>
          </p:cNvPr>
          <p:cNvSpPr/>
          <p:nvPr/>
        </p:nvSpPr>
        <p:spPr bwMode="auto">
          <a:xfrm>
            <a:off x="4732774" y="2682910"/>
            <a:ext cx="177832" cy="746090"/>
          </a:xfrm>
          <a:prstGeom prst="rect">
            <a:avLst/>
          </a:prstGeom>
          <a:solidFill>
            <a:schemeClr val="bg1"/>
          </a:solidFill>
          <a:ln>
            <a:solidFill>
              <a:schemeClr val="bg1"/>
            </a:solidFill>
          </a:ln>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1896"/>
            <a:endParaRPr lang="ko-KR" altLang="en-US" dirty="0">
              <a:solidFill>
                <a:prstClr val="white"/>
              </a:solidFill>
              <a:latin typeface="맑은 고딕" panose="020B0503020000020004" pitchFamily="50" charset="-127"/>
              <a:ea typeface="맑은 고딕" panose="020B0503020000020004" pitchFamily="50" charset="-127"/>
            </a:endParaRPr>
          </a:p>
        </p:txBody>
      </p:sp>
      <p:pic>
        <p:nvPicPr>
          <p:cNvPr id="3" name="그림 2">
            <a:extLst>
              <a:ext uri="{FF2B5EF4-FFF2-40B4-BE49-F238E27FC236}">
                <a16:creationId xmlns:a16="http://schemas.microsoft.com/office/drawing/2014/main" id="{92DD5CB5-2064-1A10-B340-6522AF000396}"/>
              </a:ext>
            </a:extLst>
          </p:cNvPr>
          <p:cNvPicPr>
            <a:picLocks noChangeAspect="1"/>
          </p:cNvPicPr>
          <p:nvPr/>
        </p:nvPicPr>
        <p:blipFill>
          <a:blip r:embed="rId4"/>
          <a:stretch>
            <a:fillRect/>
          </a:stretch>
        </p:blipFill>
        <p:spPr>
          <a:xfrm>
            <a:off x="571900" y="1717082"/>
            <a:ext cx="2954651" cy="590930"/>
          </a:xfrm>
          <a:prstGeom prst="rect">
            <a:avLst/>
          </a:prstGeom>
        </p:spPr>
      </p:pic>
      <p:pic>
        <p:nvPicPr>
          <p:cNvPr id="15" name="그림 14">
            <a:extLst>
              <a:ext uri="{FF2B5EF4-FFF2-40B4-BE49-F238E27FC236}">
                <a16:creationId xmlns:a16="http://schemas.microsoft.com/office/drawing/2014/main" id="{C3C999E1-17FE-DD51-396F-AEC88FD243F5}"/>
              </a:ext>
            </a:extLst>
          </p:cNvPr>
          <p:cNvPicPr>
            <a:picLocks noChangeAspect="1"/>
          </p:cNvPicPr>
          <p:nvPr/>
        </p:nvPicPr>
        <p:blipFill>
          <a:blip r:embed="rId5"/>
          <a:stretch>
            <a:fillRect/>
          </a:stretch>
        </p:blipFill>
        <p:spPr>
          <a:xfrm>
            <a:off x="571900" y="3034803"/>
            <a:ext cx="3709851" cy="483593"/>
          </a:xfrm>
          <a:prstGeom prst="rect">
            <a:avLst/>
          </a:prstGeom>
        </p:spPr>
      </p:pic>
      <p:pic>
        <p:nvPicPr>
          <p:cNvPr id="17" name="그림 16">
            <a:extLst>
              <a:ext uri="{FF2B5EF4-FFF2-40B4-BE49-F238E27FC236}">
                <a16:creationId xmlns:a16="http://schemas.microsoft.com/office/drawing/2014/main" id="{C5C3E366-7C87-3B81-6194-8749E3486C59}"/>
              </a:ext>
            </a:extLst>
          </p:cNvPr>
          <p:cNvPicPr>
            <a:picLocks noChangeAspect="1"/>
          </p:cNvPicPr>
          <p:nvPr/>
        </p:nvPicPr>
        <p:blipFill>
          <a:blip r:embed="rId6"/>
          <a:stretch>
            <a:fillRect/>
          </a:stretch>
        </p:blipFill>
        <p:spPr>
          <a:xfrm>
            <a:off x="535666" y="4065274"/>
            <a:ext cx="3557364" cy="451374"/>
          </a:xfrm>
          <a:prstGeom prst="rect">
            <a:avLst/>
          </a:prstGeom>
        </p:spPr>
      </p:pic>
      <p:pic>
        <p:nvPicPr>
          <p:cNvPr id="21" name="그림 20">
            <a:extLst>
              <a:ext uri="{FF2B5EF4-FFF2-40B4-BE49-F238E27FC236}">
                <a16:creationId xmlns:a16="http://schemas.microsoft.com/office/drawing/2014/main" id="{7C19AB52-5A81-4F03-7648-B5623AFA291F}"/>
              </a:ext>
            </a:extLst>
          </p:cNvPr>
          <p:cNvPicPr>
            <a:picLocks noChangeAspect="1"/>
          </p:cNvPicPr>
          <p:nvPr/>
        </p:nvPicPr>
        <p:blipFill>
          <a:blip r:embed="rId7"/>
          <a:stretch>
            <a:fillRect/>
          </a:stretch>
        </p:blipFill>
        <p:spPr>
          <a:xfrm>
            <a:off x="571900" y="4434187"/>
            <a:ext cx="3330870" cy="522602"/>
          </a:xfrm>
          <a:prstGeom prst="rect">
            <a:avLst/>
          </a:prstGeom>
        </p:spPr>
      </p:pic>
      <p:pic>
        <p:nvPicPr>
          <p:cNvPr id="25" name="그림 24">
            <a:extLst>
              <a:ext uri="{FF2B5EF4-FFF2-40B4-BE49-F238E27FC236}">
                <a16:creationId xmlns:a16="http://schemas.microsoft.com/office/drawing/2014/main" id="{C6719444-976F-B5CC-407E-DD4BB4ADE8A2}"/>
              </a:ext>
            </a:extLst>
          </p:cNvPr>
          <p:cNvPicPr>
            <a:picLocks noChangeAspect="1"/>
          </p:cNvPicPr>
          <p:nvPr/>
        </p:nvPicPr>
        <p:blipFill>
          <a:blip r:embed="rId8"/>
          <a:stretch>
            <a:fillRect/>
          </a:stretch>
        </p:blipFill>
        <p:spPr>
          <a:xfrm>
            <a:off x="553083" y="5590006"/>
            <a:ext cx="2845298" cy="417812"/>
          </a:xfrm>
          <a:prstGeom prst="rect">
            <a:avLst/>
          </a:prstGeom>
        </p:spPr>
      </p:pic>
      <p:pic>
        <p:nvPicPr>
          <p:cNvPr id="29" name="그림 28">
            <a:extLst>
              <a:ext uri="{FF2B5EF4-FFF2-40B4-BE49-F238E27FC236}">
                <a16:creationId xmlns:a16="http://schemas.microsoft.com/office/drawing/2014/main" id="{AA5DA636-9068-61C0-C3CC-3DFBE88BA583}"/>
              </a:ext>
            </a:extLst>
          </p:cNvPr>
          <p:cNvPicPr>
            <a:picLocks noChangeAspect="1"/>
          </p:cNvPicPr>
          <p:nvPr/>
        </p:nvPicPr>
        <p:blipFill>
          <a:blip r:embed="rId9"/>
          <a:stretch>
            <a:fillRect/>
          </a:stretch>
        </p:blipFill>
        <p:spPr>
          <a:xfrm>
            <a:off x="535666" y="5928359"/>
            <a:ext cx="3161306" cy="471459"/>
          </a:xfrm>
          <a:prstGeom prst="rect">
            <a:avLst/>
          </a:prstGeom>
        </p:spPr>
      </p:pic>
      <p:sp>
        <p:nvSpPr>
          <p:cNvPr id="30" name="TextBox 29">
            <a:extLst>
              <a:ext uri="{FF2B5EF4-FFF2-40B4-BE49-F238E27FC236}">
                <a16:creationId xmlns:a16="http://schemas.microsoft.com/office/drawing/2014/main" id="{4E005A9B-D08A-2098-9005-B4C492FCF418}"/>
              </a:ext>
            </a:extLst>
          </p:cNvPr>
          <p:cNvSpPr txBox="1"/>
          <p:nvPr/>
        </p:nvSpPr>
        <p:spPr>
          <a:xfrm>
            <a:off x="7889452" y="6293041"/>
            <a:ext cx="1997644" cy="246221"/>
          </a:xfrm>
          <a:prstGeom prst="rect">
            <a:avLst/>
          </a:prstGeom>
          <a:noFill/>
        </p:spPr>
        <p:txBody>
          <a:bodyPr wrap="square" rtlCol="0">
            <a:spAutoFit/>
          </a:bodyPr>
          <a:lstStyle/>
          <a:p>
            <a:r>
              <a:rPr lang="en-US" altLang="ko-KR" sz="1000" dirty="0">
                <a:latin typeface="+mn-ea"/>
                <a:ea typeface="+mn-ea"/>
              </a:rPr>
              <a:t>(Sutton, 2014), 3.7</a:t>
            </a:r>
            <a:r>
              <a:rPr lang="ko-KR" altLang="en-US" sz="1000" dirty="0">
                <a:latin typeface="+mn-ea"/>
                <a:ea typeface="+mn-ea"/>
              </a:rPr>
              <a:t>절 </a:t>
            </a:r>
            <a:r>
              <a:rPr lang="en-US" altLang="ko-KR" sz="1000" dirty="0">
                <a:latin typeface="+mn-ea"/>
                <a:ea typeface="+mn-ea"/>
              </a:rPr>
              <a:t>~ 3.8</a:t>
            </a:r>
            <a:r>
              <a:rPr lang="ko-KR" altLang="en-US" sz="1000" dirty="0">
                <a:latin typeface="+mn-ea"/>
                <a:ea typeface="+mn-ea"/>
              </a:rPr>
              <a:t>절</a:t>
            </a:r>
          </a:p>
        </p:txBody>
      </p:sp>
    </p:spTree>
    <p:extLst>
      <p:ext uri="{BB962C8B-B14F-4D97-AF65-F5344CB8AC3E}">
        <p14:creationId xmlns:p14="http://schemas.microsoft.com/office/powerpoint/2010/main" val="92292005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D64F5C-E56C-C685-3087-0624DCDDDA22}"/>
            </a:ext>
          </a:extLst>
        </p:cNvPr>
        <p:cNvGrpSpPr/>
        <p:nvPr/>
      </p:nvGrpSpPr>
      <p:grpSpPr>
        <a:xfrm>
          <a:off x="0" y="0"/>
          <a:ext cx="0" cy="0"/>
          <a:chOff x="0" y="0"/>
          <a:chExt cx="0" cy="0"/>
        </a:xfrm>
      </p:grpSpPr>
      <p:sp>
        <p:nvSpPr>
          <p:cNvPr id="5" name="텍스트 개체 틀 4">
            <a:extLst>
              <a:ext uri="{FF2B5EF4-FFF2-40B4-BE49-F238E27FC236}">
                <a16:creationId xmlns:a16="http://schemas.microsoft.com/office/drawing/2014/main" id="{5766D2B4-6C16-C02F-8DA7-80C95A98B5C4}"/>
              </a:ext>
            </a:extLst>
          </p:cNvPr>
          <p:cNvSpPr>
            <a:spLocks noGrp="1"/>
          </p:cNvSpPr>
          <p:nvPr>
            <p:ph type="body" sz="quarter" idx="10"/>
          </p:nvPr>
        </p:nvSpPr>
        <p:spPr/>
        <p:txBody>
          <a:bodyPr/>
          <a:lstStyle/>
          <a:p>
            <a:pPr marL="0" indent="0">
              <a:buNone/>
            </a:pPr>
            <a:r>
              <a:rPr lang="ko-KR" altLang="en-US" dirty="0">
                <a:ea typeface="+mj-ea"/>
              </a:rPr>
              <a:t>군집화를 통한 조업현황 분석</a:t>
            </a:r>
          </a:p>
        </p:txBody>
      </p:sp>
      <p:sp>
        <p:nvSpPr>
          <p:cNvPr id="4" name="제목 3">
            <a:extLst>
              <a:ext uri="{FF2B5EF4-FFF2-40B4-BE49-F238E27FC236}">
                <a16:creationId xmlns:a16="http://schemas.microsoft.com/office/drawing/2014/main" id="{919C8868-A310-C3F6-5BDD-AEE91E7AB4A1}"/>
              </a:ext>
            </a:extLst>
          </p:cNvPr>
          <p:cNvSpPr>
            <a:spLocks noGrp="1"/>
          </p:cNvSpPr>
          <p:nvPr>
            <p:ph type="title"/>
          </p:nvPr>
        </p:nvSpPr>
        <p:spPr>
          <a:xfrm>
            <a:off x="200472" y="76562"/>
            <a:ext cx="8543925" cy="400110"/>
          </a:xfrm>
        </p:spPr>
        <p:txBody>
          <a:bodyPr/>
          <a:lstStyle/>
          <a:p>
            <a:r>
              <a:rPr lang="en-US" altLang="ko-KR" dirty="0"/>
              <a:t>250814 </a:t>
            </a:r>
            <a:r>
              <a:rPr lang="ko-KR" altLang="en-US" dirty="0"/>
              <a:t>목 </a:t>
            </a:r>
            <a:r>
              <a:rPr lang="en-US" altLang="ko-KR" dirty="0"/>
              <a:t>| </a:t>
            </a:r>
            <a:r>
              <a:rPr lang="ko-KR" altLang="en-US" dirty="0"/>
              <a:t>군집 분석</a:t>
            </a:r>
            <a:endParaRPr lang="en-US" altLang="ko-KR" dirty="0">
              <a:latin typeface="+mn-lt"/>
              <a:ea typeface="+mj-ea"/>
            </a:endParaRPr>
          </a:p>
        </p:txBody>
      </p:sp>
      <p:sp>
        <p:nvSpPr>
          <p:cNvPr id="7" name="텍스트 개체 틀 6">
            <a:extLst>
              <a:ext uri="{FF2B5EF4-FFF2-40B4-BE49-F238E27FC236}">
                <a16:creationId xmlns:a16="http://schemas.microsoft.com/office/drawing/2014/main" id="{240DF46D-A093-56B2-44B2-8ABB7CECEF3F}"/>
              </a:ext>
            </a:extLst>
          </p:cNvPr>
          <p:cNvSpPr>
            <a:spLocks noGrp="1"/>
          </p:cNvSpPr>
          <p:nvPr>
            <p:ph type="body" sz="quarter" idx="12"/>
          </p:nvPr>
        </p:nvSpPr>
        <p:spPr/>
        <p:txBody>
          <a:bodyPr/>
          <a:lstStyle/>
          <a:p>
            <a:r>
              <a:rPr lang="ko-KR" altLang="en-US" dirty="0">
                <a:latin typeface="+mn-lt"/>
                <a:ea typeface="+mj-ea"/>
              </a:rPr>
              <a:t>서부발전</a:t>
            </a:r>
          </a:p>
        </p:txBody>
      </p:sp>
      <p:sp>
        <p:nvSpPr>
          <p:cNvPr id="10" name="텍스트 개체 틀 5">
            <a:extLst>
              <a:ext uri="{FF2B5EF4-FFF2-40B4-BE49-F238E27FC236}">
                <a16:creationId xmlns:a16="http://schemas.microsoft.com/office/drawing/2014/main" id="{32863C87-B3BC-ABF3-3DEA-F0AD94D04E41}"/>
              </a:ext>
            </a:extLst>
          </p:cNvPr>
          <p:cNvSpPr txBox="1">
            <a:spLocks/>
          </p:cNvSpPr>
          <p:nvPr/>
        </p:nvSpPr>
        <p:spPr>
          <a:xfrm>
            <a:off x="200470" y="973705"/>
            <a:ext cx="9432480" cy="707049"/>
          </a:xfrm>
          <a:prstGeom prst="rect">
            <a:avLst/>
          </a:prstGeom>
        </p:spPr>
        <p:txBody>
          <a:bodyPr lIns="72000" tIns="36000"/>
          <a:lstStyle>
            <a:lvl1pPr marL="0" indent="0" algn="l" rtl="0" eaLnBrk="0" fontAlgn="base" latinLnBrk="0" hangingPunct="0">
              <a:lnSpc>
                <a:spcPct val="100000"/>
              </a:lnSpc>
              <a:spcBef>
                <a:spcPts val="0"/>
              </a:spcBef>
              <a:spcAft>
                <a:spcPct val="0"/>
              </a:spcAft>
              <a:buFont typeface="Arial" charset="0"/>
              <a:buNone/>
              <a:defRPr sz="1400" kern="1200">
                <a:solidFill>
                  <a:schemeClr val="tx1"/>
                </a:solidFill>
                <a:latin typeface="+mn-lt"/>
                <a:ea typeface="+mn-ea"/>
                <a:cs typeface="+mn-cs"/>
              </a:defRPr>
            </a:lvl1pPr>
            <a:lvl2pPr marL="742950" indent="-285750" algn="l" rtl="0" eaLnBrk="0" fontAlgn="base" latinLnBrk="1"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latinLnBrk="1"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latinLnBrk="1"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latinLnBrk="1"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kumimoji="0" lang="ko-KR" altLang="en-US" b="0" dirty="0">
                <a:ea typeface="+mj-ea"/>
              </a:rPr>
              <a:t>모델링 수행에 앞서 조업현황을 파악하기 위해 탐색적 데이터 분석을 수행함</a:t>
            </a:r>
            <a:r>
              <a:rPr kumimoji="0" lang="en-US" altLang="ko-KR" b="0" dirty="0">
                <a:ea typeface="+mj-ea"/>
              </a:rPr>
              <a:t>. </a:t>
            </a:r>
            <a:r>
              <a:rPr kumimoji="0" lang="ko-KR" altLang="en-US" b="0" dirty="0">
                <a:ea typeface="+mj-ea"/>
              </a:rPr>
              <a:t>데이터 군집화를 통해 추후 분석에 이용될 수 있도록 함</a:t>
            </a:r>
            <a:r>
              <a:rPr kumimoji="0" lang="en-US" altLang="ko-KR" b="0" dirty="0">
                <a:ea typeface="+mj-ea"/>
              </a:rPr>
              <a:t>. NOx </a:t>
            </a:r>
            <a:r>
              <a:rPr kumimoji="0" lang="ko-KR" altLang="en-US" b="0" dirty="0">
                <a:ea typeface="+mj-ea"/>
              </a:rPr>
              <a:t>농도와 밀접한 연관이 있는 군집 판별 완료</a:t>
            </a:r>
            <a:r>
              <a:rPr kumimoji="0" lang="en-US" altLang="ko-KR" b="0" dirty="0">
                <a:ea typeface="+mj-ea"/>
              </a:rPr>
              <a:t>.</a:t>
            </a:r>
          </a:p>
        </p:txBody>
      </p:sp>
      <p:sp>
        <p:nvSpPr>
          <p:cNvPr id="39" name="Rectangle 4">
            <a:extLst>
              <a:ext uri="{FF2B5EF4-FFF2-40B4-BE49-F238E27FC236}">
                <a16:creationId xmlns:a16="http://schemas.microsoft.com/office/drawing/2014/main" id="{C8294642-6A72-1383-5C8D-F9DB30633A22}"/>
              </a:ext>
            </a:extLst>
          </p:cNvPr>
          <p:cNvSpPr>
            <a:spLocks noChangeArrowheads="1"/>
          </p:cNvSpPr>
          <p:nvPr/>
        </p:nvSpPr>
        <p:spPr bwMode="auto">
          <a:xfrm>
            <a:off x="355600" y="1828163"/>
            <a:ext cx="1392237" cy="4476750"/>
          </a:xfrm>
          <a:prstGeom prst="rect">
            <a:avLst/>
          </a:prstGeom>
          <a:solidFill>
            <a:srgbClr val="90909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sz="1600" kern="1200">
                <a:solidFill>
                  <a:schemeClr val="tx1"/>
                </a:solidFill>
                <a:latin typeface="Arial" panose="020B0604020202020204" pitchFamily="34" charset="0"/>
                <a:ea typeface="-윤고딕130" pitchFamily="18" charset="-127"/>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윤고딕130" pitchFamily="18" charset="-127"/>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윤고딕130" pitchFamily="18" charset="-127"/>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윤고딕130" pitchFamily="18" charset="-127"/>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윤고딕130" pitchFamily="18" charset="-127"/>
                <a:cs typeface="+mn-cs"/>
              </a:defRPr>
            </a:lvl5pPr>
            <a:lvl6pPr marL="2286000" algn="l" defTabSz="914400" rtl="0" eaLnBrk="1" latinLnBrk="1" hangingPunct="1">
              <a:defRPr sz="1600" kern="1200">
                <a:solidFill>
                  <a:schemeClr val="tx1"/>
                </a:solidFill>
                <a:latin typeface="Arial" panose="020B0604020202020204" pitchFamily="34" charset="0"/>
                <a:ea typeface="-윤고딕130" pitchFamily="18" charset="-127"/>
                <a:cs typeface="+mn-cs"/>
              </a:defRPr>
            </a:lvl6pPr>
            <a:lvl7pPr marL="2743200" algn="l" defTabSz="914400" rtl="0" eaLnBrk="1" latinLnBrk="1" hangingPunct="1">
              <a:defRPr sz="1600" kern="1200">
                <a:solidFill>
                  <a:schemeClr val="tx1"/>
                </a:solidFill>
                <a:latin typeface="Arial" panose="020B0604020202020204" pitchFamily="34" charset="0"/>
                <a:ea typeface="-윤고딕130" pitchFamily="18" charset="-127"/>
                <a:cs typeface="+mn-cs"/>
              </a:defRPr>
            </a:lvl7pPr>
            <a:lvl8pPr marL="3200400" algn="l" defTabSz="914400" rtl="0" eaLnBrk="1" latinLnBrk="1" hangingPunct="1">
              <a:defRPr sz="1600" kern="1200">
                <a:solidFill>
                  <a:schemeClr val="tx1"/>
                </a:solidFill>
                <a:latin typeface="Arial" panose="020B0604020202020204" pitchFamily="34" charset="0"/>
                <a:ea typeface="-윤고딕130" pitchFamily="18" charset="-127"/>
                <a:cs typeface="+mn-cs"/>
              </a:defRPr>
            </a:lvl8pPr>
            <a:lvl9pPr marL="3657600" algn="l" defTabSz="914400" rtl="0" eaLnBrk="1" latinLnBrk="1" hangingPunct="1">
              <a:defRPr sz="1600" kern="1200">
                <a:solidFill>
                  <a:schemeClr val="tx1"/>
                </a:solidFill>
                <a:latin typeface="Arial" panose="020B0604020202020204" pitchFamily="34" charset="0"/>
                <a:ea typeface="-윤고딕130" pitchFamily="18" charset="-127"/>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ko-KR" altLang="en-US" sz="1400" b="0" i="0" u="none" strike="noStrike" kern="1200" cap="none" spc="0" normalizeH="0" baseline="0" noProof="0">
              <a:ln>
                <a:noFill/>
              </a:ln>
              <a:solidFill>
                <a:srgbClr val="000000"/>
              </a:solidFill>
              <a:effectLst/>
              <a:uLnTx/>
              <a:uFillTx/>
              <a:latin typeface="+mn-ea"/>
              <a:ea typeface="+mn-ea"/>
              <a:cs typeface="+mn-cs"/>
            </a:endParaRPr>
          </a:p>
        </p:txBody>
      </p:sp>
      <p:sp>
        <p:nvSpPr>
          <p:cNvPr id="40" name="Line 5">
            <a:extLst>
              <a:ext uri="{FF2B5EF4-FFF2-40B4-BE49-F238E27FC236}">
                <a16:creationId xmlns:a16="http://schemas.microsoft.com/office/drawing/2014/main" id="{996FED60-4E21-A44B-E1CF-8FCDABF3C789}"/>
              </a:ext>
            </a:extLst>
          </p:cNvPr>
          <p:cNvSpPr>
            <a:spLocks noChangeShapeType="1"/>
          </p:cNvSpPr>
          <p:nvPr/>
        </p:nvSpPr>
        <p:spPr bwMode="auto">
          <a:xfrm>
            <a:off x="2752725" y="1829751"/>
            <a:ext cx="5245100" cy="1587"/>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sz="1600" kern="1200">
                <a:solidFill>
                  <a:schemeClr val="tx1"/>
                </a:solidFill>
                <a:latin typeface="Arial" panose="020B0604020202020204" pitchFamily="34" charset="0"/>
                <a:ea typeface="-윤고딕130" pitchFamily="18" charset="-127"/>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윤고딕130" pitchFamily="18" charset="-127"/>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윤고딕130" pitchFamily="18" charset="-127"/>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윤고딕130" pitchFamily="18" charset="-127"/>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윤고딕130" pitchFamily="18" charset="-127"/>
                <a:cs typeface="+mn-cs"/>
              </a:defRPr>
            </a:lvl5pPr>
            <a:lvl6pPr marL="2286000" algn="l" defTabSz="914400" rtl="0" eaLnBrk="1" latinLnBrk="1" hangingPunct="1">
              <a:defRPr sz="1600" kern="1200">
                <a:solidFill>
                  <a:schemeClr val="tx1"/>
                </a:solidFill>
                <a:latin typeface="Arial" panose="020B0604020202020204" pitchFamily="34" charset="0"/>
                <a:ea typeface="-윤고딕130" pitchFamily="18" charset="-127"/>
                <a:cs typeface="+mn-cs"/>
              </a:defRPr>
            </a:lvl6pPr>
            <a:lvl7pPr marL="2743200" algn="l" defTabSz="914400" rtl="0" eaLnBrk="1" latinLnBrk="1" hangingPunct="1">
              <a:defRPr sz="1600" kern="1200">
                <a:solidFill>
                  <a:schemeClr val="tx1"/>
                </a:solidFill>
                <a:latin typeface="Arial" panose="020B0604020202020204" pitchFamily="34" charset="0"/>
                <a:ea typeface="-윤고딕130" pitchFamily="18" charset="-127"/>
                <a:cs typeface="+mn-cs"/>
              </a:defRPr>
            </a:lvl7pPr>
            <a:lvl8pPr marL="3200400" algn="l" defTabSz="914400" rtl="0" eaLnBrk="1" latinLnBrk="1" hangingPunct="1">
              <a:defRPr sz="1600" kern="1200">
                <a:solidFill>
                  <a:schemeClr val="tx1"/>
                </a:solidFill>
                <a:latin typeface="Arial" panose="020B0604020202020204" pitchFamily="34" charset="0"/>
                <a:ea typeface="-윤고딕130" pitchFamily="18" charset="-127"/>
                <a:cs typeface="+mn-cs"/>
              </a:defRPr>
            </a:lvl8pPr>
            <a:lvl9pPr marL="3657600" algn="l" defTabSz="914400" rtl="0" eaLnBrk="1" latinLnBrk="1" hangingPunct="1">
              <a:defRPr sz="1600" kern="1200">
                <a:solidFill>
                  <a:schemeClr val="tx1"/>
                </a:solidFill>
                <a:latin typeface="Arial" panose="020B0604020202020204" pitchFamily="34" charset="0"/>
                <a:ea typeface="-윤고딕130" pitchFamily="18" charset="-127"/>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ko-KR" altLang="en-US" sz="1400" b="0" i="0" u="none" strike="noStrike" kern="1200" cap="none" spc="0" normalizeH="0" baseline="0" noProof="0">
              <a:ln>
                <a:noFill/>
              </a:ln>
              <a:solidFill>
                <a:srgbClr val="000000"/>
              </a:solidFill>
              <a:effectLst/>
              <a:uLnTx/>
              <a:uFillTx/>
              <a:latin typeface="+mn-ea"/>
              <a:ea typeface="+mn-ea"/>
              <a:cs typeface="+mn-cs"/>
            </a:endParaRPr>
          </a:p>
        </p:txBody>
      </p:sp>
      <p:sp>
        <p:nvSpPr>
          <p:cNvPr id="41" name="Rectangle 6">
            <a:extLst>
              <a:ext uri="{FF2B5EF4-FFF2-40B4-BE49-F238E27FC236}">
                <a16:creationId xmlns:a16="http://schemas.microsoft.com/office/drawing/2014/main" id="{6305988D-E14A-6AC5-2787-2499ABC9DEC9}"/>
              </a:ext>
            </a:extLst>
          </p:cNvPr>
          <p:cNvSpPr>
            <a:spLocks noChangeArrowheads="1"/>
          </p:cNvSpPr>
          <p:nvPr/>
        </p:nvSpPr>
        <p:spPr bwMode="auto">
          <a:xfrm>
            <a:off x="2752725" y="1558744"/>
            <a:ext cx="5226050"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b">
            <a:spAutoFit/>
          </a:bodyPr>
          <a:lstStyle>
            <a:defPPr>
              <a:defRPr lang="en-US"/>
            </a:defPPr>
            <a:lvl1pPr algn="l" defTabSz="895350" rtl="0" fontAlgn="base">
              <a:spcBef>
                <a:spcPct val="0"/>
              </a:spcBef>
              <a:spcAft>
                <a:spcPct val="0"/>
              </a:spcAft>
              <a:buSzPct val="120000"/>
              <a:defRPr sz="1600" kern="1200">
                <a:solidFill>
                  <a:schemeClr val="tx1"/>
                </a:solidFill>
                <a:latin typeface="Arial" panose="020B0604020202020204" pitchFamily="34" charset="0"/>
                <a:ea typeface="-윤고딕130" pitchFamily="18" charset="-127"/>
                <a:cs typeface="+mn-cs"/>
              </a:defRPr>
            </a:lvl1pPr>
            <a:lvl2pPr marL="144463" indent="-142875" algn="l" defTabSz="895350" rtl="0" fontAlgn="base">
              <a:spcBef>
                <a:spcPct val="0"/>
              </a:spcBef>
              <a:spcAft>
                <a:spcPct val="0"/>
              </a:spcAft>
              <a:buSzPct val="120000"/>
              <a:buChar char="•"/>
              <a:defRPr sz="1600" kern="1200">
                <a:solidFill>
                  <a:schemeClr val="tx1"/>
                </a:solidFill>
                <a:latin typeface="Arial" panose="020B0604020202020204" pitchFamily="34" charset="0"/>
                <a:ea typeface="-윤고딕130" pitchFamily="18" charset="-127"/>
                <a:cs typeface="+mn-cs"/>
              </a:defRPr>
            </a:lvl2pPr>
            <a:lvl3pPr marL="295275" indent="-149225" algn="l" defTabSz="895350" rtl="0" fontAlgn="base">
              <a:spcBef>
                <a:spcPct val="0"/>
              </a:spcBef>
              <a:spcAft>
                <a:spcPct val="0"/>
              </a:spcAft>
              <a:buChar char="–"/>
              <a:defRPr sz="1600" kern="1200">
                <a:solidFill>
                  <a:schemeClr val="tx1"/>
                </a:solidFill>
                <a:latin typeface="Arial" panose="020B0604020202020204" pitchFamily="34" charset="0"/>
                <a:ea typeface="-윤고딕130" pitchFamily="18" charset="-127"/>
                <a:cs typeface="+mn-cs"/>
              </a:defRPr>
            </a:lvl3pPr>
            <a:lvl4pPr marL="431800" indent="-134938" algn="l" defTabSz="895350" rtl="0" fontAlgn="base">
              <a:spcBef>
                <a:spcPct val="0"/>
              </a:spcBef>
              <a:spcAft>
                <a:spcPct val="0"/>
              </a:spcAft>
              <a:buSzPct val="89000"/>
              <a:buChar char="•"/>
              <a:defRPr sz="1600" kern="1200">
                <a:solidFill>
                  <a:schemeClr val="tx1"/>
                </a:solidFill>
                <a:latin typeface="Arial" panose="020B0604020202020204" pitchFamily="34" charset="0"/>
                <a:ea typeface="-윤고딕130" pitchFamily="18" charset="-127"/>
                <a:cs typeface="+mn-cs"/>
              </a:defRPr>
            </a:lvl4pPr>
            <a:lvl5pPr marL="582613" indent="-149225" algn="l" defTabSz="895350" rtl="0" fontAlgn="base">
              <a:spcBef>
                <a:spcPct val="0"/>
              </a:spcBef>
              <a:spcAft>
                <a:spcPct val="0"/>
              </a:spcAft>
              <a:buSzPct val="75000"/>
              <a:buChar char="–"/>
              <a:defRPr sz="1600" kern="1200">
                <a:solidFill>
                  <a:schemeClr val="tx1"/>
                </a:solidFill>
                <a:latin typeface="Arial" panose="020B0604020202020204" pitchFamily="34" charset="0"/>
                <a:ea typeface="-윤고딕130" pitchFamily="18" charset="-127"/>
                <a:cs typeface="+mn-cs"/>
              </a:defRPr>
            </a:lvl5pPr>
            <a:lvl6pPr marL="1039813" indent="-149225" algn="l" defTabSz="895350" rtl="0" eaLnBrk="1" fontAlgn="base" latinLnBrk="1" hangingPunct="1">
              <a:spcBef>
                <a:spcPct val="0"/>
              </a:spcBef>
              <a:spcAft>
                <a:spcPct val="0"/>
              </a:spcAft>
              <a:buSzPct val="75000"/>
              <a:buChar char="–"/>
              <a:defRPr sz="1600" kern="1200">
                <a:solidFill>
                  <a:schemeClr val="tx1"/>
                </a:solidFill>
                <a:latin typeface="Arial" panose="020B0604020202020204" pitchFamily="34" charset="0"/>
                <a:ea typeface="-윤고딕130" pitchFamily="18" charset="-127"/>
                <a:cs typeface="+mn-cs"/>
              </a:defRPr>
            </a:lvl6pPr>
            <a:lvl7pPr marL="1497013" indent="-149225" algn="l" defTabSz="895350" rtl="0" eaLnBrk="1" fontAlgn="base" latinLnBrk="1" hangingPunct="1">
              <a:spcBef>
                <a:spcPct val="0"/>
              </a:spcBef>
              <a:spcAft>
                <a:spcPct val="0"/>
              </a:spcAft>
              <a:buSzPct val="75000"/>
              <a:buChar char="–"/>
              <a:defRPr sz="1600" kern="1200">
                <a:solidFill>
                  <a:schemeClr val="tx1"/>
                </a:solidFill>
                <a:latin typeface="Arial" panose="020B0604020202020204" pitchFamily="34" charset="0"/>
                <a:ea typeface="-윤고딕130" pitchFamily="18" charset="-127"/>
                <a:cs typeface="+mn-cs"/>
              </a:defRPr>
            </a:lvl7pPr>
            <a:lvl8pPr marL="1954213" indent="-149225" algn="l" defTabSz="895350" rtl="0" eaLnBrk="1" fontAlgn="base" latinLnBrk="1" hangingPunct="1">
              <a:spcBef>
                <a:spcPct val="0"/>
              </a:spcBef>
              <a:spcAft>
                <a:spcPct val="0"/>
              </a:spcAft>
              <a:buSzPct val="75000"/>
              <a:buChar char="–"/>
              <a:defRPr sz="1600" kern="1200">
                <a:solidFill>
                  <a:schemeClr val="tx1"/>
                </a:solidFill>
                <a:latin typeface="Arial" panose="020B0604020202020204" pitchFamily="34" charset="0"/>
                <a:ea typeface="-윤고딕130" pitchFamily="18" charset="-127"/>
                <a:cs typeface="+mn-cs"/>
              </a:defRPr>
            </a:lvl8pPr>
            <a:lvl9pPr marL="2411413" indent="-149225" algn="l" defTabSz="895350" rtl="0" eaLnBrk="1" fontAlgn="base" latinLnBrk="1" hangingPunct="1">
              <a:spcBef>
                <a:spcPct val="0"/>
              </a:spcBef>
              <a:spcAft>
                <a:spcPct val="0"/>
              </a:spcAft>
              <a:buSzPct val="75000"/>
              <a:buChar char="–"/>
              <a:defRPr sz="1600" kern="1200">
                <a:solidFill>
                  <a:schemeClr val="tx1"/>
                </a:solidFill>
                <a:latin typeface="Arial" panose="020B0604020202020204" pitchFamily="34" charset="0"/>
                <a:ea typeface="-윤고딕130" pitchFamily="18" charset="-127"/>
                <a:cs typeface="+mn-cs"/>
              </a:defRPr>
            </a:lvl9pPr>
          </a:lstStyle>
          <a:p>
            <a:r>
              <a:rPr lang="ko-KR" altLang="en-US" sz="1400" b="1" dirty="0">
                <a:latin typeface="+mn-ea"/>
                <a:ea typeface="+mn-ea"/>
              </a:rPr>
              <a:t>내용</a:t>
            </a:r>
            <a:endParaRPr lang="en-US" altLang="ko-KR" sz="1400" b="1" dirty="0">
              <a:latin typeface="+mn-ea"/>
              <a:ea typeface="+mn-ea"/>
            </a:endParaRPr>
          </a:p>
        </p:txBody>
      </p:sp>
      <p:sp>
        <p:nvSpPr>
          <p:cNvPr id="42" name="Rectangle 7">
            <a:extLst>
              <a:ext uri="{FF2B5EF4-FFF2-40B4-BE49-F238E27FC236}">
                <a16:creationId xmlns:a16="http://schemas.microsoft.com/office/drawing/2014/main" id="{27C4EB24-0BD9-5BD8-32BD-F51308C15FD5}"/>
              </a:ext>
            </a:extLst>
          </p:cNvPr>
          <p:cNvSpPr>
            <a:spLocks noChangeArrowheads="1"/>
          </p:cNvSpPr>
          <p:nvPr/>
        </p:nvSpPr>
        <p:spPr bwMode="auto">
          <a:xfrm>
            <a:off x="2752725" y="2110738"/>
            <a:ext cx="6957332" cy="8925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defPPr>
              <a:defRPr lang="en-US"/>
            </a:defPPr>
            <a:lvl1pPr algn="l" defTabSz="895350" rtl="0" fontAlgn="base">
              <a:spcBef>
                <a:spcPct val="0"/>
              </a:spcBef>
              <a:spcAft>
                <a:spcPct val="0"/>
              </a:spcAft>
              <a:buSzPct val="120000"/>
              <a:defRPr sz="1600" kern="1200">
                <a:solidFill>
                  <a:schemeClr val="tx1"/>
                </a:solidFill>
                <a:latin typeface="Arial" panose="020B0604020202020204" pitchFamily="34" charset="0"/>
                <a:ea typeface="-윤고딕130" pitchFamily="18" charset="-127"/>
                <a:cs typeface="+mn-cs"/>
              </a:defRPr>
            </a:lvl1pPr>
            <a:lvl2pPr marL="144463" indent="-142875" algn="l" defTabSz="895350" rtl="0" fontAlgn="base">
              <a:spcBef>
                <a:spcPct val="0"/>
              </a:spcBef>
              <a:spcAft>
                <a:spcPct val="0"/>
              </a:spcAft>
              <a:buSzPct val="120000"/>
              <a:buChar char="•"/>
              <a:defRPr sz="1600" kern="1200">
                <a:solidFill>
                  <a:schemeClr val="tx1"/>
                </a:solidFill>
                <a:latin typeface="Arial" panose="020B0604020202020204" pitchFamily="34" charset="0"/>
                <a:ea typeface="-윤고딕130" pitchFamily="18" charset="-127"/>
                <a:cs typeface="+mn-cs"/>
              </a:defRPr>
            </a:lvl2pPr>
            <a:lvl3pPr marL="295275" indent="-149225" algn="l" defTabSz="895350" rtl="0" fontAlgn="base">
              <a:spcBef>
                <a:spcPct val="0"/>
              </a:spcBef>
              <a:spcAft>
                <a:spcPct val="0"/>
              </a:spcAft>
              <a:buChar char="–"/>
              <a:defRPr sz="1600" kern="1200">
                <a:solidFill>
                  <a:schemeClr val="tx1"/>
                </a:solidFill>
                <a:latin typeface="Arial" panose="020B0604020202020204" pitchFamily="34" charset="0"/>
                <a:ea typeface="-윤고딕130" pitchFamily="18" charset="-127"/>
                <a:cs typeface="+mn-cs"/>
              </a:defRPr>
            </a:lvl3pPr>
            <a:lvl4pPr marL="431800" indent="-134938" algn="l" defTabSz="895350" rtl="0" fontAlgn="base">
              <a:spcBef>
                <a:spcPct val="0"/>
              </a:spcBef>
              <a:spcAft>
                <a:spcPct val="0"/>
              </a:spcAft>
              <a:buSzPct val="89000"/>
              <a:buChar char="•"/>
              <a:defRPr sz="1600" kern="1200">
                <a:solidFill>
                  <a:schemeClr val="tx1"/>
                </a:solidFill>
                <a:latin typeface="Arial" panose="020B0604020202020204" pitchFamily="34" charset="0"/>
                <a:ea typeface="-윤고딕130" pitchFamily="18" charset="-127"/>
                <a:cs typeface="+mn-cs"/>
              </a:defRPr>
            </a:lvl4pPr>
            <a:lvl5pPr marL="582613" indent="-149225" algn="l" defTabSz="895350" rtl="0" fontAlgn="base">
              <a:spcBef>
                <a:spcPct val="0"/>
              </a:spcBef>
              <a:spcAft>
                <a:spcPct val="0"/>
              </a:spcAft>
              <a:buSzPct val="75000"/>
              <a:buChar char="–"/>
              <a:defRPr sz="1600" kern="1200">
                <a:solidFill>
                  <a:schemeClr val="tx1"/>
                </a:solidFill>
                <a:latin typeface="Arial" panose="020B0604020202020204" pitchFamily="34" charset="0"/>
                <a:ea typeface="-윤고딕130" pitchFamily="18" charset="-127"/>
                <a:cs typeface="+mn-cs"/>
              </a:defRPr>
            </a:lvl5pPr>
            <a:lvl6pPr marL="1039813" indent="-149225" algn="l" defTabSz="895350" rtl="0" eaLnBrk="1" fontAlgn="base" latinLnBrk="1" hangingPunct="1">
              <a:spcBef>
                <a:spcPct val="0"/>
              </a:spcBef>
              <a:spcAft>
                <a:spcPct val="0"/>
              </a:spcAft>
              <a:buSzPct val="75000"/>
              <a:buChar char="–"/>
              <a:defRPr sz="1600" kern="1200">
                <a:solidFill>
                  <a:schemeClr val="tx1"/>
                </a:solidFill>
                <a:latin typeface="Arial" panose="020B0604020202020204" pitchFamily="34" charset="0"/>
                <a:ea typeface="-윤고딕130" pitchFamily="18" charset="-127"/>
                <a:cs typeface="+mn-cs"/>
              </a:defRPr>
            </a:lvl6pPr>
            <a:lvl7pPr marL="1497013" indent="-149225" algn="l" defTabSz="895350" rtl="0" eaLnBrk="1" fontAlgn="base" latinLnBrk="1" hangingPunct="1">
              <a:spcBef>
                <a:spcPct val="0"/>
              </a:spcBef>
              <a:spcAft>
                <a:spcPct val="0"/>
              </a:spcAft>
              <a:buSzPct val="75000"/>
              <a:buChar char="–"/>
              <a:defRPr sz="1600" kern="1200">
                <a:solidFill>
                  <a:schemeClr val="tx1"/>
                </a:solidFill>
                <a:latin typeface="Arial" panose="020B0604020202020204" pitchFamily="34" charset="0"/>
                <a:ea typeface="-윤고딕130" pitchFamily="18" charset="-127"/>
                <a:cs typeface="+mn-cs"/>
              </a:defRPr>
            </a:lvl7pPr>
            <a:lvl8pPr marL="1954213" indent="-149225" algn="l" defTabSz="895350" rtl="0" eaLnBrk="1" fontAlgn="base" latinLnBrk="1" hangingPunct="1">
              <a:spcBef>
                <a:spcPct val="0"/>
              </a:spcBef>
              <a:spcAft>
                <a:spcPct val="0"/>
              </a:spcAft>
              <a:buSzPct val="75000"/>
              <a:buChar char="–"/>
              <a:defRPr sz="1600" kern="1200">
                <a:solidFill>
                  <a:schemeClr val="tx1"/>
                </a:solidFill>
                <a:latin typeface="Arial" panose="020B0604020202020204" pitchFamily="34" charset="0"/>
                <a:ea typeface="-윤고딕130" pitchFamily="18" charset="-127"/>
                <a:cs typeface="+mn-cs"/>
              </a:defRPr>
            </a:lvl8pPr>
            <a:lvl9pPr marL="2411413" indent="-149225" algn="l" defTabSz="895350" rtl="0" eaLnBrk="1" fontAlgn="base" latinLnBrk="1" hangingPunct="1">
              <a:spcBef>
                <a:spcPct val="0"/>
              </a:spcBef>
              <a:spcAft>
                <a:spcPct val="0"/>
              </a:spcAft>
              <a:buSzPct val="75000"/>
              <a:buChar char="–"/>
              <a:defRPr sz="1600" kern="1200">
                <a:solidFill>
                  <a:schemeClr val="tx1"/>
                </a:solidFill>
                <a:latin typeface="Arial" panose="020B0604020202020204" pitchFamily="34" charset="0"/>
                <a:ea typeface="-윤고딕130" pitchFamily="18" charset="-127"/>
                <a:cs typeface="+mn-cs"/>
              </a:defRPr>
            </a:lvl9pPr>
          </a:lstStyle>
          <a:p>
            <a:pPr lvl="1"/>
            <a:r>
              <a:rPr lang="ko-KR" altLang="en-US" sz="1400" b="0" dirty="0">
                <a:latin typeface="+mn-ea"/>
                <a:ea typeface="+mn-ea"/>
              </a:rPr>
              <a:t>원천 데이터를 </a:t>
            </a:r>
            <a:r>
              <a:rPr lang="ko-KR" altLang="en-US" sz="1400" b="0" dirty="0" err="1">
                <a:latin typeface="+mn-ea"/>
                <a:ea typeface="+mn-ea"/>
              </a:rPr>
              <a:t>전처리하여</a:t>
            </a:r>
            <a:r>
              <a:rPr lang="en-US" altLang="ko-KR" sz="1400" b="0" dirty="0">
                <a:latin typeface="+mn-ea"/>
                <a:ea typeface="+mn-ea"/>
              </a:rPr>
              <a:t> </a:t>
            </a:r>
            <a:r>
              <a:rPr lang="ko-KR" altLang="en-US" sz="1400" b="0" dirty="0">
                <a:latin typeface="+mn-ea"/>
                <a:ea typeface="+mn-ea"/>
              </a:rPr>
              <a:t>분석용 데이터 생성</a:t>
            </a:r>
            <a:endParaRPr lang="en-US" altLang="ko-KR" sz="1400" b="0" dirty="0">
              <a:latin typeface="+mn-ea"/>
              <a:ea typeface="+mn-ea"/>
            </a:endParaRPr>
          </a:p>
          <a:p>
            <a:pPr marL="180000" indent="-180000">
              <a:buFont typeface="Arial" panose="020B0604020202020204" pitchFamily="34" charset="0"/>
              <a:buChar char="•"/>
            </a:pPr>
            <a:r>
              <a:rPr lang="ko-KR" altLang="en-US" sz="1400" b="0" dirty="0">
                <a:latin typeface="+mn-ea"/>
                <a:ea typeface="+mn-ea"/>
              </a:rPr>
              <a:t>일주일치의 </a:t>
            </a:r>
            <a:r>
              <a:rPr lang="en-US" altLang="ko-KR" sz="1400" b="0" dirty="0">
                <a:latin typeface="+mn-ea"/>
                <a:ea typeface="+mn-ea"/>
              </a:rPr>
              <a:t>20</a:t>
            </a:r>
            <a:r>
              <a:rPr lang="ko-KR" altLang="en-US" sz="1400" b="0" dirty="0">
                <a:latin typeface="+mn-ea"/>
                <a:ea typeface="+mn-ea"/>
              </a:rPr>
              <a:t>초 단위 데이터 </a:t>
            </a:r>
            <a:r>
              <a:rPr lang="en-US" altLang="ko-KR" sz="1400" b="0" dirty="0">
                <a:latin typeface="+mn-ea"/>
              </a:rPr>
              <a:t>(30240</a:t>
            </a:r>
            <a:r>
              <a:rPr lang="ko-KR" altLang="en-US" sz="1400" b="0" dirty="0">
                <a:latin typeface="+mn-ea"/>
              </a:rPr>
              <a:t>개 행</a:t>
            </a:r>
            <a:r>
              <a:rPr lang="en-US" altLang="ko-KR" sz="1400" b="0" dirty="0">
                <a:latin typeface="+mn-ea"/>
              </a:rPr>
              <a:t>, 42</a:t>
            </a:r>
            <a:r>
              <a:rPr lang="ko-KR" altLang="en-US" sz="1400" b="0" dirty="0">
                <a:latin typeface="+mn-ea"/>
              </a:rPr>
              <a:t>개 열</a:t>
            </a:r>
            <a:r>
              <a:rPr lang="en-US" altLang="ko-KR" sz="1400" b="0" dirty="0">
                <a:latin typeface="+mn-ea"/>
              </a:rPr>
              <a:t>, 2025-02-17 ~ 2025-02-23)</a:t>
            </a:r>
            <a:endParaRPr lang="en-US" altLang="ko-KR" b="0" dirty="0">
              <a:latin typeface="+mn-ea"/>
            </a:endParaRPr>
          </a:p>
          <a:p>
            <a:pPr marL="180000" indent="-180000">
              <a:buFont typeface="Arial" panose="020B0604020202020204" pitchFamily="34" charset="0"/>
              <a:buChar char="•"/>
            </a:pPr>
            <a:endParaRPr lang="en-US" altLang="ko-KR" b="0" dirty="0">
              <a:latin typeface="+mn-ea"/>
            </a:endParaRPr>
          </a:p>
          <a:p>
            <a:pPr lvl="1"/>
            <a:endParaRPr lang="en-US" altLang="ko-KR" sz="1400" b="0" dirty="0">
              <a:latin typeface="+mn-ea"/>
              <a:ea typeface="+mn-ea"/>
            </a:endParaRPr>
          </a:p>
        </p:txBody>
      </p:sp>
      <p:grpSp>
        <p:nvGrpSpPr>
          <p:cNvPr id="43" name="Group 8">
            <a:extLst>
              <a:ext uri="{FF2B5EF4-FFF2-40B4-BE49-F238E27FC236}">
                <a16:creationId xmlns:a16="http://schemas.microsoft.com/office/drawing/2014/main" id="{94322649-4049-4301-D8A7-9F8BC578AD2E}"/>
              </a:ext>
            </a:extLst>
          </p:cNvPr>
          <p:cNvGrpSpPr>
            <a:grpSpLocks/>
          </p:cNvGrpSpPr>
          <p:nvPr/>
        </p:nvGrpSpPr>
        <p:grpSpPr bwMode="auto">
          <a:xfrm>
            <a:off x="927100" y="2110739"/>
            <a:ext cx="1524000" cy="596084"/>
            <a:chOff x="2400" y="1968"/>
            <a:chExt cx="960" cy="960"/>
          </a:xfrm>
        </p:grpSpPr>
        <p:sp>
          <p:nvSpPr>
            <p:cNvPr id="52" name="Rectangle 9">
              <a:extLst>
                <a:ext uri="{FF2B5EF4-FFF2-40B4-BE49-F238E27FC236}">
                  <a16:creationId xmlns:a16="http://schemas.microsoft.com/office/drawing/2014/main" id="{EAC1154A-546E-9F8E-C53B-0EC59CDAA0DF}"/>
                </a:ext>
              </a:extLst>
            </p:cNvPr>
            <p:cNvSpPr>
              <a:spLocks noChangeArrowheads="1"/>
            </p:cNvSpPr>
            <p:nvPr/>
          </p:nvSpPr>
          <p:spPr bwMode="blackWhite">
            <a:xfrm>
              <a:off x="2400" y="1968"/>
              <a:ext cx="960" cy="960"/>
            </a:xfrm>
            <a:prstGeom prst="rect">
              <a:avLst/>
            </a:prstGeom>
            <a:solidFill>
              <a:srgbClr val="FFFFFF"/>
            </a:solidFill>
            <a:ln w="9525">
              <a:solidFill>
                <a:srgbClr val="000000"/>
              </a:solidFill>
              <a:miter lim="800000"/>
              <a:headEnd/>
              <a:tailEnd/>
            </a:ln>
            <a:effectLst>
              <a:outerShdw dist="35921" dir="2700000" algn="ctr" rotWithShape="0">
                <a:srgbClr val="000000"/>
              </a:outerShdw>
            </a:effectLst>
          </p:spPr>
          <p:txBody>
            <a:bodyPr wrap="none" anchor="ctr"/>
            <a:lstStyle>
              <a:defPPr>
                <a:defRPr lang="en-US"/>
              </a:defPPr>
              <a:lvl1pPr algn="l" rtl="0" fontAlgn="base">
                <a:spcBef>
                  <a:spcPct val="0"/>
                </a:spcBef>
                <a:spcAft>
                  <a:spcPct val="0"/>
                </a:spcAft>
                <a:defRPr sz="1600" kern="1200">
                  <a:solidFill>
                    <a:schemeClr val="tx1"/>
                  </a:solidFill>
                  <a:latin typeface="Arial" panose="020B0604020202020204" pitchFamily="34" charset="0"/>
                  <a:ea typeface="-윤고딕130" pitchFamily="18" charset="-127"/>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윤고딕130" pitchFamily="18" charset="-127"/>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윤고딕130" pitchFamily="18" charset="-127"/>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윤고딕130" pitchFamily="18" charset="-127"/>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윤고딕130" pitchFamily="18" charset="-127"/>
                  <a:cs typeface="+mn-cs"/>
                </a:defRPr>
              </a:lvl5pPr>
              <a:lvl6pPr marL="2286000" algn="l" defTabSz="914400" rtl="0" eaLnBrk="1" latinLnBrk="1" hangingPunct="1">
                <a:defRPr sz="1600" kern="1200">
                  <a:solidFill>
                    <a:schemeClr val="tx1"/>
                  </a:solidFill>
                  <a:latin typeface="Arial" panose="020B0604020202020204" pitchFamily="34" charset="0"/>
                  <a:ea typeface="-윤고딕130" pitchFamily="18" charset="-127"/>
                  <a:cs typeface="+mn-cs"/>
                </a:defRPr>
              </a:lvl6pPr>
              <a:lvl7pPr marL="2743200" algn="l" defTabSz="914400" rtl="0" eaLnBrk="1" latinLnBrk="1" hangingPunct="1">
                <a:defRPr sz="1600" kern="1200">
                  <a:solidFill>
                    <a:schemeClr val="tx1"/>
                  </a:solidFill>
                  <a:latin typeface="Arial" panose="020B0604020202020204" pitchFamily="34" charset="0"/>
                  <a:ea typeface="-윤고딕130" pitchFamily="18" charset="-127"/>
                  <a:cs typeface="+mn-cs"/>
                </a:defRPr>
              </a:lvl7pPr>
              <a:lvl8pPr marL="3200400" algn="l" defTabSz="914400" rtl="0" eaLnBrk="1" latinLnBrk="1" hangingPunct="1">
                <a:defRPr sz="1600" kern="1200">
                  <a:solidFill>
                    <a:schemeClr val="tx1"/>
                  </a:solidFill>
                  <a:latin typeface="Arial" panose="020B0604020202020204" pitchFamily="34" charset="0"/>
                  <a:ea typeface="-윤고딕130" pitchFamily="18" charset="-127"/>
                  <a:cs typeface="+mn-cs"/>
                </a:defRPr>
              </a:lvl8pPr>
              <a:lvl9pPr marL="3657600" algn="l" defTabSz="914400" rtl="0" eaLnBrk="1" latinLnBrk="1" hangingPunct="1">
                <a:defRPr sz="1600" kern="1200">
                  <a:solidFill>
                    <a:schemeClr val="tx1"/>
                  </a:solidFill>
                  <a:latin typeface="Arial" panose="020B0604020202020204" pitchFamily="34" charset="0"/>
                  <a:ea typeface="-윤고딕130" pitchFamily="18" charset="-127"/>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ko-KR" altLang="en-US" sz="1400" b="0" i="0" u="none" strike="noStrike" kern="1200" cap="none" spc="0" normalizeH="0" baseline="0" noProof="0" dirty="0">
                <a:ln>
                  <a:noFill/>
                </a:ln>
                <a:solidFill>
                  <a:srgbClr val="000000"/>
                </a:solidFill>
                <a:effectLst/>
                <a:uLnTx/>
                <a:uFillTx/>
                <a:latin typeface="+mn-ea"/>
                <a:ea typeface="+mn-ea"/>
                <a:cs typeface="+mn-cs"/>
              </a:endParaRPr>
            </a:p>
          </p:txBody>
        </p:sp>
        <p:sp>
          <p:nvSpPr>
            <p:cNvPr id="53" name="Rectangle 10">
              <a:extLst>
                <a:ext uri="{FF2B5EF4-FFF2-40B4-BE49-F238E27FC236}">
                  <a16:creationId xmlns:a16="http://schemas.microsoft.com/office/drawing/2014/main" id="{54665D9C-A4E7-0160-EED6-F7E57231D9C9}"/>
                </a:ext>
              </a:extLst>
            </p:cNvPr>
            <p:cNvSpPr>
              <a:spLocks noChangeArrowheads="1"/>
            </p:cNvSpPr>
            <p:nvPr/>
          </p:nvSpPr>
          <p:spPr bwMode="blackWhite">
            <a:xfrm>
              <a:off x="2440" y="2008"/>
              <a:ext cx="880" cy="8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3810" tIns="0" rIns="3810" bIns="0" anchor="ctr"/>
            <a:lstStyle>
              <a:defPPr>
                <a:defRPr lang="en-US"/>
              </a:defPPr>
              <a:lvl1pPr algn="l" defTabSz="895350" rtl="0" fontAlgn="base">
                <a:spcBef>
                  <a:spcPct val="0"/>
                </a:spcBef>
                <a:spcAft>
                  <a:spcPct val="0"/>
                </a:spcAft>
                <a:buSzPct val="120000"/>
                <a:defRPr sz="1600" kern="1200">
                  <a:solidFill>
                    <a:schemeClr val="tx1"/>
                  </a:solidFill>
                  <a:latin typeface="Arial" panose="020B0604020202020204" pitchFamily="34" charset="0"/>
                  <a:ea typeface="-윤고딕130" pitchFamily="18" charset="-127"/>
                  <a:cs typeface="+mn-cs"/>
                </a:defRPr>
              </a:lvl1pPr>
              <a:lvl2pPr marL="144463" indent="-142875" algn="l" defTabSz="895350" rtl="0" fontAlgn="base">
                <a:spcBef>
                  <a:spcPct val="0"/>
                </a:spcBef>
                <a:spcAft>
                  <a:spcPct val="0"/>
                </a:spcAft>
                <a:buSzPct val="120000"/>
                <a:buChar char="•"/>
                <a:defRPr sz="1600" kern="1200">
                  <a:solidFill>
                    <a:schemeClr val="tx1"/>
                  </a:solidFill>
                  <a:latin typeface="Arial" panose="020B0604020202020204" pitchFamily="34" charset="0"/>
                  <a:ea typeface="-윤고딕130" pitchFamily="18" charset="-127"/>
                  <a:cs typeface="+mn-cs"/>
                </a:defRPr>
              </a:lvl2pPr>
              <a:lvl3pPr marL="295275" indent="-149225" algn="l" defTabSz="895350" rtl="0" fontAlgn="base">
                <a:spcBef>
                  <a:spcPct val="0"/>
                </a:spcBef>
                <a:spcAft>
                  <a:spcPct val="0"/>
                </a:spcAft>
                <a:buChar char="–"/>
                <a:defRPr sz="1600" kern="1200">
                  <a:solidFill>
                    <a:schemeClr val="tx1"/>
                  </a:solidFill>
                  <a:latin typeface="Arial" panose="020B0604020202020204" pitchFamily="34" charset="0"/>
                  <a:ea typeface="-윤고딕130" pitchFamily="18" charset="-127"/>
                  <a:cs typeface="+mn-cs"/>
                </a:defRPr>
              </a:lvl3pPr>
              <a:lvl4pPr marL="431800" indent="-134938" algn="l" defTabSz="895350" rtl="0" fontAlgn="base">
                <a:spcBef>
                  <a:spcPct val="0"/>
                </a:spcBef>
                <a:spcAft>
                  <a:spcPct val="0"/>
                </a:spcAft>
                <a:buSzPct val="89000"/>
                <a:buChar char="•"/>
                <a:defRPr sz="1600" kern="1200">
                  <a:solidFill>
                    <a:schemeClr val="tx1"/>
                  </a:solidFill>
                  <a:latin typeface="Arial" panose="020B0604020202020204" pitchFamily="34" charset="0"/>
                  <a:ea typeface="-윤고딕130" pitchFamily="18" charset="-127"/>
                  <a:cs typeface="+mn-cs"/>
                </a:defRPr>
              </a:lvl4pPr>
              <a:lvl5pPr marL="582613" indent="-149225" algn="l" defTabSz="895350" rtl="0" fontAlgn="base">
                <a:spcBef>
                  <a:spcPct val="0"/>
                </a:spcBef>
                <a:spcAft>
                  <a:spcPct val="0"/>
                </a:spcAft>
                <a:buSzPct val="75000"/>
                <a:buChar char="–"/>
                <a:defRPr sz="1600" kern="1200">
                  <a:solidFill>
                    <a:schemeClr val="tx1"/>
                  </a:solidFill>
                  <a:latin typeface="Arial" panose="020B0604020202020204" pitchFamily="34" charset="0"/>
                  <a:ea typeface="-윤고딕130" pitchFamily="18" charset="-127"/>
                  <a:cs typeface="+mn-cs"/>
                </a:defRPr>
              </a:lvl5pPr>
              <a:lvl6pPr marL="1039813" indent="-149225" algn="l" defTabSz="895350" rtl="0" eaLnBrk="1" fontAlgn="base" latinLnBrk="1" hangingPunct="1">
                <a:spcBef>
                  <a:spcPct val="0"/>
                </a:spcBef>
                <a:spcAft>
                  <a:spcPct val="0"/>
                </a:spcAft>
                <a:buSzPct val="75000"/>
                <a:buChar char="–"/>
                <a:defRPr sz="1600" kern="1200">
                  <a:solidFill>
                    <a:schemeClr val="tx1"/>
                  </a:solidFill>
                  <a:latin typeface="Arial" panose="020B0604020202020204" pitchFamily="34" charset="0"/>
                  <a:ea typeface="-윤고딕130" pitchFamily="18" charset="-127"/>
                  <a:cs typeface="+mn-cs"/>
                </a:defRPr>
              </a:lvl6pPr>
              <a:lvl7pPr marL="1497013" indent="-149225" algn="l" defTabSz="895350" rtl="0" eaLnBrk="1" fontAlgn="base" latinLnBrk="1" hangingPunct="1">
                <a:spcBef>
                  <a:spcPct val="0"/>
                </a:spcBef>
                <a:spcAft>
                  <a:spcPct val="0"/>
                </a:spcAft>
                <a:buSzPct val="75000"/>
                <a:buChar char="–"/>
                <a:defRPr sz="1600" kern="1200">
                  <a:solidFill>
                    <a:schemeClr val="tx1"/>
                  </a:solidFill>
                  <a:latin typeface="Arial" panose="020B0604020202020204" pitchFamily="34" charset="0"/>
                  <a:ea typeface="-윤고딕130" pitchFamily="18" charset="-127"/>
                  <a:cs typeface="+mn-cs"/>
                </a:defRPr>
              </a:lvl7pPr>
              <a:lvl8pPr marL="1954213" indent="-149225" algn="l" defTabSz="895350" rtl="0" eaLnBrk="1" fontAlgn="base" latinLnBrk="1" hangingPunct="1">
                <a:spcBef>
                  <a:spcPct val="0"/>
                </a:spcBef>
                <a:spcAft>
                  <a:spcPct val="0"/>
                </a:spcAft>
                <a:buSzPct val="75000"/>
                <a:buChar char="–"/>
                <a:defRPr sz="1600" kern="1200">
                  <a:solidFill>
                    <a:schemeClr val="tx1"/>
                  </a:solidFill>
                  <a:latin typeface="Arial" panose="020B0604020202020204" pitchFamily="34" charset="0"/>
                  <a:ea typeface="-윤고딕130" pitchFamily="18" charset="-127"/>
                  <a:cs typeface="+mn-cs"/>
                </a:defRPr>
              </a:lvl8pPr>
              <a:lvl9pPr marL="2411413" indent="-149225" algn="l" defTabSz="895350" rtl="0" eaLnBrk="1" fontAlgn="base" latinLnBrk="1" hangingPunct="1">
                <a:spcBef>
                  <a:spcPct val="0"/>
                </a:spcBef>
                <a:spcAft>
                  <a:spcPct val="0"/>
                </a:spcAft>
                <a:buSzPct val="75000"/>
                <a:buChar char="–"/>
                <a:defRPr sz="1600" kern="1200">
                  <a:solidFill>
                    <a:schemeClr val="tx1"/>
                  </a:solidFill>
                  <a:latin typeface="Arial" panose="020B0604020202020204" pitchFamily="34" charset="0"/>
                  <a:ea typeface="-윤고딕130" pitchFamily="18" charset="-127"/>
                  <a:cs typeface="+mn-cs"/>
                </a:defRPr>
              </a:lvl9pPr>
            </a:lstStyle>
            <a:p>
              <a:pPr marL="0" marR="0" lvl="0" indent="0" algn="l" defTabSz="895350" rtl="0" eaLnBrk="1" fontAlgn="base" latinLnBrk="0" hangingPunct="1">
                <a:lnSpc>
                  <a:spcPct val="100000"/>
                </a:lnSpc>
                <a:spcBef>
                  <a:spcPct val="0"/>
                </a:spcBef>
                <a:spcAft>
                  <a:spcPct val="0"/>
                </a:spcAft>
                <a:buClrTx/>
                <a:buSzPct val="120000"/>
                <a:buFontTx/>
                <a:buNone/>
                <a:tabLst/>
                <a:defRPr/>
              </a:pPr>
              <a:r>
                <a:rPr kumimoji="0" lang="ko-KR" altLang="en-US" sz="1400" b="1" i="0" u="none" strike="noStrike" kern="1200" cap="none" spc="0" normalizeH="0" baseline="0" noProof="0" dirty="0">
                  <a:ln>
                    <a:noFill/>
                  </a:ln>
                  <a:solidFill>
                    <a:srgbClr val="000000"/>
                  </a:solidFill>
                  <a:effectLst/>
                  <a:uLnTx/>
                  <a:uFillTx/>
                  <a:latin typeface="+mn-ea"/>
                  <a:ea typeface="+mn-ea"/>
                  <a:cs typeface="+mn-cs"/>
                </a:rPr>
                <a:t>분석용 데이터</a:t>
              </a:r>
              <a:endParaRPr kumimoji="0" lang="en-US" altLang="ko-KR" sz="1400" b="1" i="0" u="none" strike="noStrike" kern="1200" cap="none" spc="0" normalizeH="0" baseline="0" noProof="0" dirty="0">
                <a:ln>
                  <a:noFill/>
                </a:ln>
                <a:solidFill>
                  <a:srgbClr val="000000"/>
                </a:solidFill>
                <a:effectLst/>
                <a:uLnTx/>
                <a:uFillTx/>
                <a:latin typeface="+mn-ea"/>
                <a:ea typeface="+mn-ea"/>
                <a:cs typeface="+mn-cs"/>
              </a:endParaRPr>
            </a:p>
          </p:txBody>
        </p:sp>
      </p:grpSp>
      <p:sp>
        <p:nvSpPr>
          <p:cNvPr id="44" name="Rectangle 11">
            <a:extLst>
              <a:ext uri="{FF2B5EF4-FFF2-40B4-BE49-F238E27FC236}">
                <a16:creationId xmlns:a16="http://schemas.microsoft.com/office/drawing/2014/main" id="{CE5FFFF5-1971-E633-F91F-BF4A4C35D2D4}"/>
              </a:ext>
            </a:extLst>
          </p:cNvPr>
          <p:cNvSpPr>
            <a:spLocks noChangeArrowheads="1"/>
          </p:cNvSpPr>
          <p:nvPr/>
        </p:nvSpPr>
        <p:spPr bwMode="auto">
          <a:xfrm>
            <a:off x="2752725" y="3748725"/>
            <a:ext cx="6957332"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defPPr>
              <a:defRPr lang="en-US"/>
            </a:defPPr>
            <a:lvl1pPr algn="l" defTabSz="895350" rtl="0" fontAlgn="base">
              <a:spcBef>
                <a:spcPct val="0"/>
              </a:spcBef>
              <a:spcAft>
                <a:spcPct val="0"/>
              </a:spcAft>
              <a:buSzPct val="120000"/>
              <a:defRPr sz="1600" kern="1200">
                <a:solidFill>
                  <a:schemeClr val="tx1"/>
                </a:solidFill>
                <a:latin typeface="Arial" panose="020B0604020202020204" pitchFamily="34" charset="0"/>
                <a:ea typeface="-윤고딕130" pitchFamily="18" charset="-127"/>
                <a:cs typeface="+mn-cs"/>
              </a:defRPr>
            </a:lvl1pPr>
            <a:lvl2pPr marL="144463" indent="-142875" algn="l" defTabSz="895350" rtl="0" fontAlgn="base">
              <a:spcBef>
                <a:spcPct val="0"/>
              </a:spcBef>
              <a:spcAft>
                <a:spcPct val="0"/>
              </a:spcAft>
              <a:buSzPct val="120000"/>
              <a:buChar char="•"/>
              <a:defRPr sz="1600" kern="1200">
                <a:solidFill>
                  <a:schemeClr val="tx1"/>
                </a:solidFill>
                <a:latin typeface="Arial" panose="020B0604020202020204" pitchFamily="34" charset="0"/>
                <a:ea typeface="-윤고딕130" pitchFamily="18" charset="-127"/>
                <a:cs typeface="+mn-cs"/>
              </a:defRPr>
            </a:lvl2pPr>
            <a:lvl3pPr marL="295275" indent="-149225" algn="l" defTabSz="895350" rtl="0" fontAlgn="base">
              <a:spcBef>
                <a:spcPct val="0"/>
              </a:spcBef>
              <a:spcAft>
                <a:spcPct val="0"/>
              </a:spcAft>
              <a:buChar char="–"/>
              <a:defRPr sz="1600" kern="1200">
                <a:solidFill>
                  <a:schemeClr val="tx1"/>
                </a:solidFill>
                <a:latin typeface="Arial" panose="020B0604020202020204" pitchFamily="34" charset="0"/>
                <a:ea typeface="-윤고딕130" pitchFamily="18" charset="-127"/>
                <a:cs typeface="+mn-cs"/>
              </a:defRPr>
            </a:lvl3pPr>
            <a:lvl4pPr marL="431800" indent="-134938" algn="l" defTabSz="895350" rtl="0" fontAlgn="base">
              <a:spcBef>
                <a:spcPct val="0"/>
              </a:spcBef>
              <a:spcAft>
                <a:spcPct val="0"/>
              </a:spcAft>
              <a:buSzPct val="89000"/>
              <a:buChar char="•"/>
              <a:defRPr sz="1600" kern="1200">
                <a:solidFill>
                  <a:schemeClr val="tx1"/>
                </a:solidFill>
                <a:latin typeface="Arial" panose="020B0604020202020204" pitchFamily="34" charset="0"/>
                <a:ea typeface="-윤고딕130" pitchFamily="18" charset="-127"/>
                <a:cs typeface="+mn-cs"/>
              </a:defRPr>
            </a:lvl4pPr>
            <a:lvl5pPr marL="582613" indent="-149225" algn="l" defTabSz="895350" rtl="0" fontAlgn="base">
              <a:spcBef>
                <a:spcPct val="0"/>
              </a:spcBef>
              <a:spcAft>
                <a:spcPct val="0"/>
              </a:spcAft>
              <a:buSzPct val="75000"/>
              <a:buChar char="–"/>
              <a:defRPr sz="1600" kern="1200">
                <a:solidFill>
                  <a:schemeClr val="tx1"/>
                </a:solidFill>
                <a:latin typeface="Arial" panose="020B0604020202020204" pitchFamily="34" charset="0"/>
                <a:ea typeface="-윤고딕130" pitchFamily="18" charset="-127"/>
                <a:cs typeface="+mn-cs"/>
              </a:defRPr>
            </a:lvl5pPr>
            <a:lvl6pPr marL="1039813" indent="-149225" algn="l" defTabSz="895350" rtl="0" eaLnBrk="1" fontAlgn="base" latinLnBrk="1" hangingPunct="1">
              <a:spcBef>
                <a:spcPct val="0"/>
              </a:spcBef>
              <a:spcAft>
                <a:spcPct val="0"/>
              </a:spcAft>
              <a:buSzPct val="75000"/>
              <a:buChar char="–"/>
              <a:defRPr sz="1600" kern="1200">
                <a:solidFill>
                  <a:schemeClr val="tx1"/>
                </a:solidFill>
                <a:latin typeface="Arial" panose="020B0604020202020204" pitchFamily="34" charset="0"/>
                <a:ea typeface="-윤고딕130" pitchFamily="18" charset="-127"/>
                <a:cs typeface="+mn-cs"/>
              </a:defRPr>
            </a:lvl6pPr>
            <a:lvl7pPr marL="1497013" indent="-149225" algn="l" defTabSz="895350" rtl="0" eaLnBrk="1" fontAlgn="base" latinLnBrk="1" hangingPunct="1">
              <a:spcBef>
                <a:spcPct val="0"/>
              </a:spcBef>
              <a:spcAft>
                <a:spcPct val="0"/>
              </a:spcAft>
              <a:buSzPct val="75000"/>
              <a:buChar char="–"/>
              <a:defRPr sz="1600" kern="1200">
                <a:solidFill>
                  <a:schemeClr val="tx1"/>
                </a:solidFill>
                <a:latin typeface="Arial" panose="020B0604020202020204" pitchFamily="34" charset="0"/>
                <a:ea typeface="-윤고딕130" pitchFamily="18" charset="-127"/>
                <a:cs typeface="+mn-cs"/>
              </a:defRPr>
            </a:lvl7pPr>
            <a:lvl8pPr marL="1954213" indent="-149225" algn="l" defTabSz="895350" rtl="0" eaLnBrk="1" fontAlgn="base" latinLnBrk="1" hangingPunct="1">
              <a:spcBef>
                <a:spcPct val="0"/>
              </a:spcBef>
              <a:spcAft>
                <a:spcPct val="0"/>
              </a:spcAft>
              <a:buSzPct val="75000"/>
              <a:buChar char="–"/>
              <a:defRPr sz="1600" kern="1200">
                <a:solidFill>
                  <a:schemeClr val="tx1"/>
                </a:solidFill>
                <a:latin typeface="Arial" panose="020B0604020202020204" pitchFamily="34" charset="0"/>
                <a:ea typeface="-윤고딕130" pitchFamily="18" charset="-127"/>
                <a:cs typeface="+mn-cs"/>
              </a:defRPr>
            </a:lvl8pPr>
            <a:lvl9pPr marL="2411413" indent="-149225" algn="l" defTabSz="895350" rtl="0" eaLnBrk="1" fontAlgn="base" latinLnBrk="1" hangingPunct="1">
              <a:spcBef>
                <a:spcPct val="0"/>
              </a:spcBef>
              <a:spcAft>
                <a:spcPct val="0"/>
              </a:spcAft>
              <a:buSzPct val="75000"/>
              <a:buChar char="–"/>
              <a:defRPr sz="1600" kern="1200">
                <a:solidFill>
                  <a:schemeClr val="tx1"/>
                </a:solidFill>
                <a:latin typeface="Arial" panose="020B0604020202020204" pitchFamily="34" charset="0"/>
                <a:ea typeface="-윤고딕130" pitchFamily="18" charset="-127"/>
                <a:cs typeface="+mn-cs"/>
              </a:defRPr>
            </a:lvl9pPr>
          </a:lstStyle>
          <a:p>
            <a:pPr lvl="1"/>
            <a:r>
              <a:rPr lang="ko-KR" altLang="en-US" sz="1400" b="0" dirty="0">
                <a:latin typeface="+mn-ea"/>
                <a:ea typeface="+mn-ea"/>
              </a:rPr>
              <a:t>주성분 도출 및 차원축소 </a:t>
            </a:r>
            <a:r>
              <a:rPr lang="en-US" altLang="ko-KR" sz="1400" b="0" dirty="0">
                <a:latin typeface="+mn-ea"/>
                <a:ea typeface="+mn-ea"/>
              </a:rPr>
              <a:t>(PCA)</a:t>
            </a:r>
          </a:p>
          <a:p>
            <a:pPr lvl="1"/>
            <a:r>
              <a:rPr lang="en-US" altLang="ko-KR" sz="1400" b="0" dirty="0">
                <a:latin typeface="+mn-ea"/>
                <a:ea typeface="+mn-ea"/>
              </a:rPr>
              <a:t>3</a:t>
            </a:r>
            <a:r>
              <a:rPr lang="ko-KR" altLang="en-US" sz="1400" b="0" dirty="0">
                <a:latin typeface="+mn-ea"/>
                <a:ea typeface="+mn-ea"/>
              </a:rPr>
              <a:t>차원 시각화를 통한 조업현황 관찰</a:t>
            </a:r>
            <a:endParaRPr lang="en-US" altLang="ko-KR" sz="1400" b="0" dirty="0">
              <a:latin typeface="+mn-ea"/>
              <a:ea typeface="+mn-ea"/>
            </a:endParaRPr>
          </a:p>
        </p:txBody>
      </p:sp>
      <p:grpSp>
        <p:nvGrpSpPr>
          <p:cNvPr id="45" name="Group 12">
            <a:extLst>
              <a:ext uri="{FF2B5EF4-FFF2-40B4-BE49-F238E27FC236}">
                <a16:creationId xmlns:a16="http://schemas.microsoft.com/office/drawing/2014/main" id="{0D7CBE4C-0C33-F941-881F-0CCD4BEF40B4}"/>
              </a:ext>
            </a:extLst>
          </p:cNvPr>
          <p:cNvGrpSpPr>
            <a:grpSpLocks/>
          </p:cNvGrpSpPr>
          <p:nvPr/>
        </p:nvGrpSpPr>
        <p:grpSpPr bwMode="auto">
          <a:xfrm>
            <a:off x="927100" y="3731310"/>
            <a:ext cx="1524000" cy="596084"/>
            <a:chOff x="2400" y="1968"/>
            <a:chExt cx="960" cy="960"/>
          </a:xfrm>
        </p:grpSpPr>
        <p:sp>
          <p:nvSpPr>
            <p:cNvPr id="50" name="Rectangle 13">
              <a:extLst>
                <a:ext uri="{FF2B5EF4-FFF2-40B4-BE49-F238E27FC236}">
                  <a16:creationId xmlns:a16="http://schemas.microsoft.com/office/drawing/2014/main" id="{120EF7CB-FFDA-410B-106A-455AEA277E3D}"/>
                </a:ext>
              </a:extLst>
            </p:cNvPr>
            <p:cNvSpPr>
              <a:spLocks noChangeArrowheads="1"/>
            </p:cNvSpPr>
            <p:nvPr/>
          </p:nvSpPr>
          <p:spPr bwMode="blackWhite">
            <a:xfrm>
              <a:off x="2400" y="1968"/>
              <a:ext cx="960" cy="960"/>
            </a:xfrm>
            <a:prstGeom prst="rect">
              <a:avLst/>
            </a:prstGeom>
            <a:solidFill>
              <a:srgbClr val="FFFFFF"/>
            </a:solidFill>
            <a:ln w="9525">
              <a:solidFill>
                <a:srgbClr val="000000"/>
              </a:solidFill>
              <a:miter lim="800000"/>
              <a:headEnd/>
              <a:tailEnd/>
            </a:ln>
            <a:effectLst>
              <a:outerShdw dist="35921" dir="2700000" algn="ctr" rotWithShape="0">
                <a:srgbClr val="000000"/>
              </a:outerShdw>
            </a:effectLst>
          </p:spPr>
          <p:txBody>
            <a:bodyPr wrap="none" anchor="ctr"/>
            <a:lstStyle>
              <a:defPPr>
                <a:defRPr lang="en-US"/>
              </a:defPPr>
              <a:lvl1pPr algn="l" rtl="0" fontAlgn="base">
                <a:spcBef>
                  <a:spcPct val="0"/>
                </a:spcBef>
                <a:spcAft>
                  <a:spcPct val="0"/>
                </a:spcAft>
                <a:defRPr sz="1600" kern="1200">
                  <a:solidFill>
                    <a:schemeClr val="tx1"/>
                  </a:solidFill>
                  <a:latin typeface="Arial" panose="020B0604020202020204" pitchFamily="34" charset="0"/>
                  <a:ea typeface="-윤고딕130" pitchFamily="18" charset="-127"/>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윤고딕130" pitchFamily="18" charset="-127"/>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윤고딕130" pitchFamily="18" charset="-127"/>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윤고딕130" pitchFamily="18" charset="-127"/>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윤고딕130" pitchFamily="18" charset="-127"/>
                  <a:cs typeface="+mn-cs"/>
                </a:defRPr>
              </a:lvl5pPr>
              <a:lvl6pPr marL="2286000" algn="l" defTabSz="914400" rtl="0" eaLnBrk="1" latinLnBrk="1" hangingPunct="1">
                <a:defRPr sz="1600" kern="1200">
                  <a:solidFill>
                    <a:schemeClr val="tx1"/>
                  </a:solidFill>
                  <a:latin typeface="Arial" panose="020B0604020202020204" pitchFamily="34" charset="0"/>
                  <a:ea typeface="-윤고딕130" pitchFamily="18" charset="-127"/>
                  <a:cs typeface="+mn-cs"/>
                </a:defRPr>
              </a:lvl6pPr>
              <a:lvl7pPr marL="2743200" algn="l" defTabSz="914400" rtl="0" eaLnBrk="1" latinLnBrk="1" hangingPunct="1">
                <a:defRPr sz="1600" kern="1200">
                  <a:solidFill>
                    <a:schemeClr val="tx1"/>
                  </a:solidFill>
                  <a:latin typeface="Arial" panose="020B0604020202020204" pitchFamily="34" charset="0"/>
                  <a:ea typeface="-윤고딕130" pitchFamily="18" charset="-127"/>
                  <a:cs typeface="+mn-cs"/>
                </a:defRPr>
              </a:lvl7pPr>
              <a:lvl8pPr marL="3200400" algn="l" defTabSz="914400" rtl="0" eaLnBrk="1" latinLnBrk="1" hangingPunct="1">
                <a:defRPr sz="1600" kern="1200">
                  <a:solidFill>
                    <a:schemeClr val="tx1"/>
                  </a:solidFill>
                  <a:latin typeface="Arial" panose="020B0604020202020204" pitchFamily="34" charset="0"/>
                  <a:ea typeface="-윤고딕130" pitchFamily="18" charset="-127"/>
                  <a:cs typeface="+mn-cs"/>
                </a:defRPr>
              </a:lvl8pPr>
              <a:lvl9pPr marL="3657600" algn="l" defTabSz="914400" rtl="0" eaLnBrk="1" latinLnBrk="1" hangingPunct="1">
                <a:defRPr sz="1600" kern="1200">
                  <a:solidFill>
                    <a:schemeClr val="tx1"/>
                  </a:solidFill>
                  <a:latin typeface="Arial" panose="020B0604020202020204" pitchFamily="34" charset="0"/>
                  <a:ea typeface="-윤고딕130" pitchFamily="18" charset="-127"/>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ko-KR" altLang="en-US" sz="1400" b="0" i="0" u="none" strike="noStrike" kern="1200" cap="none" spc="0" normalizeH="0" baseline="0" noProof="0">
                <a:ln>
                  <a:noFill/>
                </a:ln>
                <a:solidFill>
                  <a:srgbClr val="000000"/>
                </a:solidFill>
                <a:effectLst/>
                <a:uLnTx/>
                <a:uFillTx/>
                <a:latin typeface="+mn-ea"/>
                <a:ea typeface="+mn-ea"/>
                <a:cs typeface="+mn-cs"/>
              </a:endParaRPr>
            </a:p>
          </p:txBody>
        </p:sp>
        <p:sp>
          <p:nvSpPr>
            <p:cNvPr id="51" name="Rectangle 14">
              <a:extLst>
                <a:ext uri="{FF2B5EF4-FFF2-40B4-BE49-F238E27FC236}">
                  <a16:creationId xmlns:a16="http://schemas.microsoft.com/office/drawing/2014/main" id="{D113B8FD-56C9-B957-DD80-E7BC8222C1B0}"/>
                </a:ext>
              </a:extLst>
            </p:cNvPr>
            <p:cNvSpPr>
              <a:spLocks noChangeArrowheads="1"/>
            </p:cNvSpPr>
            <p:nvPr/>
          </p:nvSpPr>
          <p:spPr bwMode="blackWhite">
            <a:xfrm>
              <a:off x="2440" y="2008"/>
              <a:ext cx="880" cy="8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3810" tIns="0" rIns="3810" bIns="0" anchor="ctr"/>
            <a:lstStyle>
              <a:defPPr>
                <a:defRPr lang="en-US"/>
              </a:defPPr>
              <a:lvl1pPr algn="l" defTabSz="895350" rtl="0" fontAlgn="base">
                <a:spcBef>
                  <a:spcPct val="0"/>
                </a:spcBef>
                <a:spcAft>
                  <a:spcPct val="0"/>
                </a:spcAft>
                <a:buSzPct val="120000"/>
                <a:defRPr sz="1600" kern="1200">
                  <a:solidFill>
                    <a:schemeClr val="tx1"/>
                  </a:solidFill>
                  <a:latin typeface="Arial" panose="020B0604020202020204" pitchFamily="34" charset="0"/>
                  <a:ea typeface="-윤고딕130" pitchFamily="18" charset="-127"/>
                  <a:cs typeface="+mn-cs"/>
                </a:defRPr>
              </a:lvl1pPr>
              <a:lvl2pPr marL="144463" indent="-142875" algn="l" defTabSz="895350" rtl="0" fontAlgn="base">
                <a:spcBef>
                  <a:spcPct val="0"/>
                </a:spcBef>
                <a:spcAft>
                  <a:spcPct val="0"/>
                </a:spcAft>
                <a:buSzPct val="120000"/>
                <a:buChar char="•"/>
                <a:defRPr sz="1600" kern="1200">
                  <a:solidFill>
                    <a:schemeClr val="tx1"/>
                  </a:solidFill>
                  <a:latin typeface="Arial" panose="020B0604020202020204" pitchFamily="34" charset="0"/>
                  <a:ea typeface="-윤고딕130" pitchFamily="18" charset="-127"/>
                  <a:cs typeface="+mn-cs"/>
                </a:defRPr>
              </a:lvl2pPr>
              <a:lvl3pPr marL="295275" indent="-149225" algn="l" defTabSz="895350" rtl="0" fontAlgn="base">
                <a:spcBef>
                  <a:spcPct val="0"/>
                </a:spcBef>
                <a:spcAft>
                  <a:spcPct val="0"/>
                </a:spcAft>
                <a:buChar char="–"/>
                <a:defRPr sz="1600" kern="1200">
                  <a:solidFill>
                    <a:schemeClr val="tx1"/>
                  </a:solidFill>
                  <a:latin typeface="Arial" panose="020B0604020202020204" pitchFamily="34" charset="0"/>
                  <a:ea typeface="-윤고딕130" pitchFamily="18" charset="-127"/>
                  <a:cs typeface="+mn-cs"/>
                </a:defRPr>
              </a:lvl3pPr>
              <a:lvl4pPr marL="431800" indent="-134938" algn="l" defTabSz="895350" rtl="0" fontAlgn="base">
                <a:spcBef>
                  <a:spcPct val="0"/>
                </a:spcBef>
                <a:spcAft>
                  <a:spcPct val="0"/>
                </a:spcAft>
                <a:buSzPct val="89000"/>
                <a:buChar char="•"/>
                <a:defRPr sz="1600" kern="1200">
                  <a:solidFill>
                    <a:schemeClr val="tx1"/>
                  </a:solidFill>
                  <a:latin typeface="Arial" panose="020B0604020202020204" pitchFamily="34" charset="0"/>
                  <a:ea typeface="-윤고딕130" pitchFamily="18" charset="-127"/>
                  <a:cs typeface="+mn-cs"/>
                </a:defRPr>
              </a:lvl4pPr>
              <a:lvl5pPr marL="582613" indent="-149225" algn="l" defTabSz="895350" rtl="0" fontAlgn="base">
                <a:spcBef>
                  <a:spcPct val="0"/>
                </a:spcBef>
                <a:spcAft>
                  <a:spcPct val="0"/>
                </a:spcAft>
                <a:buSzPct val="75000"/>
                <a:buChar char="–"/>
                <a:defRPr sz="1600" kern="1200">
                  <a:solidFill>
                    <a:schemeClr val="tx1"/>
                  </a:solidFill>
                  <a:latin typeface="Arial" panose="020B0604020202020204" pitchFamily="34" charset="0"/>
                  <a:ea typeface="-윤고딕130" pitchFamily="18" charset="-127"/>
                  <a:cs typeface="+mn-cs"/>
                </a:defRPr>
              </a:lvl5pPr>
              <a:lvl6pPr marL="1039813" indent="-149225" algn="l" defTabSz="895350" rtl="0" eaLnBrk="1" fontAlgn="base" latinLnBrk="1" hangingPunct="1">
                <a:spcBef>
                  <a:spcPct val="0"/>
                </a:spcBef>
                <a:spcAft>
                  <a:spcPct val="0"/>
                </a:spcAft>
                <a:buSzPct val="75000"/>
                <a:buChar char="–"/>
                <a:defRPr sz="1600" kern="1200">
                  <a:solidFill>
                    <a:schemeClr val="tx1"/>
                  </a:solidFill>
                  <a:latin typeface="Arial" panose="020B0604020202020204" pitchFamily="34" charset="0"/>
                  <a:ea typeface="-윤고딕130" pitchFamily="18" charset="-127"/>
                  <a:cs typeface="+mn-cs"/>
                </a:defRPr>
              </a:lvl6pPr>
              <a:lvl7pPr marL="1497013" indent="-149225" algn="l" defTabSz="895350" rtl="0" eaLnBrk="1" fontAlgn="base" latinLnBrk="1" hangingPunct="1">
                <a:spcBef>
                  <a:spcPct val="0"/>
                </a:spcBef>
                <a:spcAft>
                  <a:spcPct val="0"/>
                </a:spcAft>
                <a:buSzPct val="75000"/>
                <a:buChar char="–"/>
                <a:defRPr sz="1600" kern="1200">
                  <a:solidFill>
                    <a:schemeClr val="tx1"/>
                  </a:solidFill>
                  <a:latin typeface="Arial" panose="020B0604020202020204" pitchFamily="34" charset="0"/>
                  <a:ea typeface="-윤고딕130" pitchFamily="18" charset="-127"/>
                  <a:cs typeface="+mn-cs"/>
                </a:defRPr>
              </a:lvl7pPr>
              <a:lvl8pPr marL="1954213" indent="-149225" algn="l" defTabSz="895350" rtl="0" eaLnBrk="1" fontAlgn="base" latinLnBrk="1" hangingPunct="1">
                <a:spcBef>
                  <a:spcPct val="0"/>
                </a:spcBef>
                <a:spcAft>
                  <a:spcPct val="0"/>
                </a:spcAft>
                <a:buSzPct val="75000"/>
                <a:buChar char="–"/>
                <a:defRPr sz="1600" kern="1200">
                  <a:solidFill>
                    <a:schemeClr val="tx1"/>
                  </a:solidFill>
                  <a:latin typeface="Arial" panose="020B0604020202020204" pitchFamily="34" charset="0"/>
                  <a:ea typeface="-윤고딕130" pitchFamily="18" charset="-127"/>
                  <a:cs typeface="+mn-cs"/>
                </a:defRPr>
              </a:lvl8pPr>
              <a:lvl9pPr marL="2411413" indent="-149225" algn="l" defTabSz="895350" rtl="0" eaLnBrk="1" fontAlgn="base" latinLnBrk="1" hangingPunct="1">
                <a:spcBef>
                  <a:spcPct val="0"/>
                </a:spcBef>
                <a:spcAft>
                  <a:spcPct val="0"/>
                </a:spcAft>
                <a:buSzPct val="75000"/>
                <a:buChar char="–"/>
                <a:defRPr sz="1600" kern="1200">
                  <a:solidFill>
                    <a:schemeClr val="tx1"/>
                  </a:solidFill>
                  <a:latin typeface="Arial" panose="020B0604020202020204" pitchFamily="34" charset="0"/>
                  <a:ea typeface="-윤고딕130" pitchFamily="18" charset="-127"/>
                  <a:cs typeface="+mn-cs"/>
                </a:defRPr>
              </a:lvl9pPr>
            </a:lstStyle>
            <a:p>
              <a:pPr marL="0" marR="0" lvl="0" indent="0" algn="l" defTabSz="895350" rtl="0" eaLnBrk="1" fontAlgn="base" latinLnBrk="0" hangingPunct="1">
                <a:lnSpc>
                  <a:spcPct val="100000"/>
                </a:lnSpc>
                <a:spcBef>
                  <a:spcPct val="0"/>
                </a:spcBef>
                <a:spcAft>
                  <a:spcPct val="0"/>
                </a:spcAft>
                <a:buClrTx/>
                <a:buSzPct val="120000"/>
                <a:buFontTx/>
                <a:buNone/>
                <a:tabLst/>
                <a:defRPr/>
              </a:pPr>
              <a:r>
                <a:rPr kumimoji="0" lang="ko-KR" altLang="en-US" sz="1400" b="1" i="0" u="none" strike="noStrike" kern="1200" cap="none" spc="0" normalizeH="0" baseline="0" noProof="0" dirty="0">
                  <a:ln>
                    <a:noFill/>
                  </a:ln>
                  <a:solidFill>
                    <a:srgbClr val="000000"/>
                  </a:solidFill>
                  <a:effectLst/>
                  <a:uLnTx/>
                  <a:uFillTx/>
                  <a:latin typeface="+mn-ea"/>
                  <a:ea typeface="+mn-ea"/>
                  <a:cs typeface="+mn-cs"/>
                </a:rPr>
                <a:t>주성분 분석</a:t>
              </a:r>
              <a:endParaRPr kumimoji="0" lang="en-US" altLang="ko-KR" sz="1400" b="1" i="0" u="none" strike="noStrike" kern="1200" cap="none" spc="0" normalizeH="0" baseline="0" noProof="0" dirty="0">
                <a:ln>
                  <a:noFill/>
                </a:ln>
                <a:solidFill>
                  <a:srgbClr val="000000"/>
                </a:solidFill>
                <a:effectLst/>
                <a:uLnTx/>
                <a:uFillTx/>
                <a:latin typeface="+mn-ea"/>
                <a:ea typeface="+mn-ea"/>
                <a:cs typeface="+mn-cs"/>
              </a:endParaRPr>
            </a:p>
          </p:txBody>
        </p:sp>
      </p:grpSp>
      <p:sp>
        <p:nvSpPr>
          <p:cNvPr id="58" name="Rectangle 11">
            <a:extLst>
              <a:ext uri="{FF2B5EF4-FFF2-40B4-BE49-F238E27FC236}">
                <a16:creationId xmlns:a16="http://schemas.microsoft.com/office/drawing/2014/main" id="{DF50F39D-2962-818A-8D49-32C4CCC6849C}"/>
              </a:ext>
            </a:extLst>
          </p:cNvPr>
          <p:cNvSpPr>
            <a:spLocks noChangeArrowheads="1"/>
          </p:cNvSpPr>
          <p:nvPr/>
        </p:nvSpPr>
        <p:spPr bwMode="auto">
          <a:xfrm>
            <a:off x="2752725" y="2936827"/>
            <a:ext cx="6957332"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defPPr>
              <a:defRPr lang="en-US"/>
            </a:defPPr>
            <a:lvl1pPr algn="l" defTabSz="895350" rtl="0" fontAlgn="base">
              <a:spcBef>
                <a:spcPct val="0"/>
              </a:spcBef>
              <a:spcAft>
                <a:spcPct val="0"/>
              </a:spcAft>
              <a:buSzPct val="120000"/>
              <a:defRPr sz="1600" kern="1200">
                <a:solidFill>
                  <a:schemeClr val="tx1"/>
                </a:solidFill>
                <a:latin typeface="Arial" panose="020B0604020202020204" pitchFamily="34" charset="0"/>
                <a:ea typeface="-윤고딕130" pitchFamily="18" charset="-127"/>
                <a:cs typeface="+mn-cs"/>
              </a:defRPr>
            </a:lvl1pPr>
            <a:lvl2pPr marL="144463" indent="-142875" algn="l" defTabSz="895350" rtl="0" fontAlgn="base">
              <a:spcBef>
                <a:spcPct val="0"/>
              </a:spcBef>
              <a:spcAft>
                <a:spcPct val="0"/>
              </a:spcAft>
              <a:buSzPct val="120000"/>
              <a:buChar char="•"/>
              <a:defRPr sz="1600" kern="1200">
                <a:solidFill>
                  <a:schemeClr val="tx1"/>
                </a:solidFill>
                <a:latin typeface="Arial" panose="020B0604020202020204" pitchFamily="34" charset="0"/>
                <a:ea typeface="-윤고딕130" pitchFamily="18" charset="-127"/>
                <a:cs typeface="+mn-cs"/>
              </a:defRPr>
            </a:lvl2pPr>
            <a:lvl3pPr marL="295275" indent="-149225" algn="l" defTabSz="895350" rtl="0" fontAlgn="base">
              <a:spcBef>
                <a:spcPct val="0"/>
              </a:spcBef>
              <a:spcAft>
                <a:spcPct val="0"/>
              </a:spcAft>
              <a:buChar char="–"/>
              <a:defRPr sz="1600" kern="1200">
                <a:solidFill>
                  <a:schemeClr val="tx1"/>
                </a:solidFill>
                <a:latin typeface="Arial" panose="020B0604020202020204" pitchFamily="34" charset="0"/>
                <a:ea typeface="-윤고딕130" pitchFamily="18" charset="-127"/>
                <a:cs typeface="+mn-cs"/>
              </a:defRPr>
            </a:lvl3pPr>
            <a:lvl4pPr marL="431800" indent="-134938" algn="l" defTabSz="895350" rtl="0" fontAlgn="base">
              <a:spcBef>
                <a:spcPct val="0"/>
              </a:spcBef>
              <a:spcAft>
                <a:spcPct val="0"/>
              </a:spcAft>
              <a:buSzPct val="89000"/>
              <a:buChar char="•"/>
              <a:defRPr sz="1600" kern="1200">
                <a:solidFill>
                  <a:schemeClr val="tx1"/>
                </a:solidFill>
                <a:latin typeface="Arial" panose="020B0604020202020204" pitchFamily="34" charset="0"/>
                <a:ea typeface="-윤고딕130" pitchFamily="18" charset="-127"/>
                <a:cs typeface="+mn-cs"/>
              </a:defRPr>
            </a:lvl4pPr>
            <a:lvl5pPr marL="582613" indent="-149225" algn="l" defTabSz="895350" rtl="0" fontAlgn="base">
              <a:spcBef>
                <a:spcPct val="0"/>
              </a:spcBef>
              <a:spcAft>
                <a:spcPct val="0"/>
              </a:spcAft>
              <a:buSzPct val="75000"/>
              <a:buChar char="–"/>
              <a:defRPr sz="1600" kern="1200">
                <a:solidFill>
                  <a:schemeClr val="tx1"/>
                </a:solidFill>
                <a:latin typeface="Arial" panose="020B0604020202020204" pitchFamily="34" charset="0"/>
                <a:ea typeface="-윤고딕130" pitchFamily="18" charset="-127"/>
                <a:cs typeface="+mn-cs"/>
              </a:defRPr>
            </a:lvl5pPr>
            <a:lvl6pPr marL="1039813" indent="-149225" algn="l" defTabSz="895350" rtl="0" eaLnBrk="1" fontAlgn="base" latinLnBrk="1" hangingPunct="1">
              <a:spcBef>
                <a:spcPct val="0"/>
              </a:spcBef>
              <a:spcAft>
                <a:spcPct val="0"/>
              </a:spcAft>
              <a:buSzPct val="75000"/>
              <a:buChar char="–"/>
              <a:defRPr sz="1600" kern="1200">
                <a:solidFill>
                  <a:schemeClr val="tx1"/>
                </a:solidFill>
                <a:latin typeface="Arial" panose="020B0604020202020204" pitchFamily="34" charset="0"/>
                <a:ea typeface="-윤고딕130" pitchFamily="18" charset="-127"/>
                <a:cs typeface="+mn-cs"/>
              </a:defRPr>
            </a:lvl6pPr>
            <a:lvl7pPr marL="1497013" indent="-149225" algn="l" defTabSz="895350" rtl="0" eaLnBrk="1" fontAlgn="base" latinLnBrk="1" hangingPunct="1">
              <a:spcBef>
                <a:spcPct val="0"/>
              </a:spcBef>
              <a:spcAft>
                <a:spcPct val="0"/>
              </a:spcAft>
              <a:buSzPct val="75000"/>
              <a:buChar char="–"/>
              <a:defRPr sz="1600" kern="1200">
                <a:solidFill>
                  <a:schemeClr val="tx1"/>
                </a:solidFill>
                <a:latin typeface="Arial" panose="020B0604020202020204" pitchFamily="34" charset="0"/>
                <a:ea typeface="-윤고딕130" pitchFamily="18" charset="-127"/>
                <a:cs typeface="+mn-cs"/>
              </a:defRPr>
            </a:lvl7pPr>
            <a:lvl8pPr marL="1954213" indent="-149225" algn="l" defTabSz="895350" rtl="0" eaLnBrk="1" fontAlgn="base" latinLnBrk="1" hangingPunct="1">
              <a:spcBef>
                <a:spcPct val="0"/>
              </a:spcBef>
              <a:spcAft>
                <a:spcPct val="0"/>
              </a:spcAft>
              <a:buSzPct val="75000"/>
              <a:buChar char="–"/>
              <a:defRPr sz="1600" kern="1200">
                <a:solidFill>
                  <a:schemeClr val="tx1"/>
                </a:solidFill>
                <a:latin typeface="Arial" panose="020B0604020202020204" pitchFamily="34" charset="0"/>
                <a:ea typeface="-윤고딕130" pitchFamily="18" charset="-127"/>
                <a:cs typeface="+mn-cs"/>
              </a:defRPr>
            </a:lvl8pPr>
            <a:lvl9pPr marL="2411413" indent="-149225" algn="l" defTabSz="895350" rtl="0" eaLnBrk="1" fontAlgn="base" latinLnBrk="1" hangingPunct="1">
              <a:spcBef>
                <a:spcPct val="0"/>
              </a:spcBef>
              <a:spcAft>
                <a:spcPct val="0"/>
              </a:spcAft>
              <a:buSzPct val="75000"/>
              <a:buChar char="–"/>
              <a:defRPr sz="1600" kern="1200">
                <a:solidFill>
                  <a:schemeClr val="tx1"/>
                </a:solidFill>
                <a:latin typeface="Arial" panose="020B0604020202020204" pitchFamily="34" charset="0"/>
                <a:ea typeface="-윤고딕130" pitchFamily="18" charset="-127"/>
                <a:cs typeface="+mn-cs"/>
              </a:defRPr>
            </a:lvl9pPr>
          </a:lstStyle>
          <a:p>
            <a:pPr lvl="1"/>
            <a:r>
              <a:rPr lang="ko-KR" altLang="en-US" sz="1400" b="0" dirty="0">
                <a:latin typeface="+mn-ea"/>
                <a:ea typeface="+mn-ea"/>
              </a:rPr>
              <a:t>주요인자에 대하여 기본차트 그리기 </a:t>
            </a:r>
            <a:r>
              <a:rPr lang="en-US" altLang="ko-KR" sz="1400" b="0" dirty="0">
                <a:latin typeface="+mn-ea"/>
                <a:ea typeface="+mn-ea"/>
              </a:rPr>
              <a:t>: </a:t>
            </a:r>
            <a:r>
              <a:rPr lang="ko-KR" altLang="en-US" sz="1400" b="0" dirty="0" err="1">
                <a:latin typeface="+mn-ea"/>
                <a:ea typeface="+mn-ea"/>
              </a:rPr>
              <a:t>트렌드차트</a:t>
            </a:r>
            <a:r>
              <a:rPr lang="en-US" altLang="ko-KR" sz="1400" b="0" dirty="0">
                <a:latin typeface="+mn-ea"/>
                <a:ea typeface="+mn-ea"/>
              </a:rPr>
              <a:t>, (</a:t>
            </a:r>
            <a:r>
              <a:rPr lang="ko-KR" altLang="en-US" sz="1400" b="0" dirty="0">
                <a:latin typeface="+mn-ea"/>
                <a:ea typeface="+mn-ea"/>
              </a:rPr>
              <a:t>시간에 따른</a:t>
            </a:r>
            <a:r>
              <a:rPr lang="en-US" altLang="ko-KR" sz="1400" b="0" dirty="0">
                <a:latin typeface="+mn-ea"/>
                <a:ea typeface="+mn-ea"/>
              </a:rPr>
              <a:t>) </a:t>
            </a:r>
            <a:r>
              <a:rPr lang="ko-KR" altLang="en-US" sz="1400" b="0" dirty="0">
                <a:latin typeface="+mn-ea"/>
                <a:ea typeface="+mn-ea"/>
              </a:rPr>
              <a:t>매트릭스</a:t>
            </a:r>
            <a:r>
              <a:rPr lang="en-US" altLang="ko-KR" sz="1400" b="0" dirty="0">
                <a:latin typeface="+mn-ea"/>
                <a:ea typeface="+mn-ea"/>
              </a:rPr>
              <a:t>GL</a:t>
            </a:r>
            <a:r>
              <a:rPr lang="ko-KR" altLang="en-US" sz="1400" b="0" dirty="0">
                <a:latin typeface="+mn-ea"/>
                <a:ea typeface="+mn-ea"/>
              </a:rPr>
              <a:t>차트 등</a:t>
            </a:r>
            <a:endParaRPr lang="en-US" altLang="ko-KR" sz="1400" b="0" dirty="0">
              <a:latin typeface="+mn-ea"/>
              <a:ea typeface="+mn-ea"/>
            </a:endParaRPr>
          </a:p>
          <a:p>
            <a:pPr lvl="1"/>
            <a:r>
              <a:rPr lang="ko-KR" altLang="en-US" sz="1400" b="0" dirty="0">
                <a:latin typeface="+mn-ea"/>
                <a:ea typeface="+mn-ea"/>
              </a:rPr>
              <a:t>주요인자 목록 </a:t>
            </a:r>
            <a:r>
              <a:rPr lang="en-US" altLang="ko-KR" sz="1400" b="0" dirty="0">
                <a:latin typeface="+mn-ea"/>
                <a:ea typeface="+mn-ea"/>
              </a:rPr>
              <a:t>: </a:t>
            </a:r>
            <a:r>
              <a:rPr lang="ko-KR" altLang="en-US" sz="1400" b="0" dirty="0">
                <a:latin typeface="+mn-ea"/>
                <a:ea typeface="+mn-ea"/>
              </a:rPr>
              <a:t>연료 유량</a:t>
            </a:r>
            <a:r>
              <a:rPr lang="en-US" altLang="ko-KR" sz="1400" b="0" dirty="0">
                <a:latin typeface="+mn-ea"/>
                <a:ea typeface="+mn-ea"/>
              </a:rPr>
              <a:t>, </a:t>
            </a:r>
            <a:r>
              <a:rPr lang="ko-KR" altLang="en-US" sz="1400" b="0" dirty="0">
                <a:latin typeface="+mn-ea"/>
                <a:ea typeface="+mn-ea"/>
              </a:rPr>
              <a:t>발전기 출력</a:t>
            </a:r>
            <a:r>
              <a:rPr lang="en-US" altLang="ko-KR" sz="1400" b="0" dirty="0">
                <a:latin typeface="+mn-ea"/>
                <a:ea typeface="+mn-ea"/>
              </a:rPr>
              <a:t>, </a:t>
            </a:r>
            <a:r>
              <a:rPr lang="ko-KR" altLang="en-US" sz="1400" b="0" dirty="0">
                <a:latin typeface="+mn-ea"/>
                <a:ea typeface="+mn-ea"/>
              </a:rPr>
              <a:t>대기온도</a:t>
            </a:r>
            <a:r>
              <a:rPr lang="en-US" altLang="ko-KR" sz="1400" b="0" dirty="0">
                <a:latin typeface="+mn-ea"/>
                <a:ea typeface="+mn-ea"/>
              </a:rPr>
              <a:t>, NOx </a:t>
            </a:r>
            <a:r>
              <a:rPr lang="ko-KR" altLang="en-US" sz="1400" b="0" dirty="0">
                <a:latin typeface="+mn-ea"/>
                <a:ea typeface="+mn-ea"/>
              </a:rPr>
              <a:t>농도</a:t>
            </a:r>
            <a:r>
              <a:rPr lang="en-US" altLang="ko-KR" sz="1400" b="0" dirty="0">
                <a:latin typeface="+mn-ea"/>
                <a:ea typeface="+mn-ea"/>
              </a:rPr>
              <a:t>, DGAN </a:t>
            </a:r>
            <a:r>
              <a:rPr lang="ko-KR" altLang="en-US" sz="1400" b="0" dirty="0">
                <a:latin typeface="+mn-ea"/>
                <a:ea typeface="+mn-ea"/>
              </a:rPr>
              <a:t>유량</a:t>
            </a:r>
            <a:r>
              <a:rPr lang="en-US" altLang="ko-KR" sz="1400" b="0" dirty="0">
                <a:latin typeface="+mn-ea"/>
                <a:ea typeface="+mn-ea"/>
              </a:rPr>
              <a:t>, NPR</a:t>
            </a:r>
          </a:p>
        </p:txBody>
      </p:sp>
      <p:grpSp>
        <p:nvGrpSpPr>
          <p:cNvPr id="59" name="Group 12">
            <a:extLst>
              <a:ext uri="{FF2B5EF4-FFF2-40B4-BE49-F238E27FC236}">
                <a16:creationId xmlns:a16="http://schemas.microsoft.com/office/drawing/2014/main" id="{F60462E7-1E24-478C-0EFA-2E4F109457C5}"/>
              </a:ext>
            </a:extLst>
          </p:cNvPr>
          <p:cNvGrpSpPr>
            <a:grpSpLocks/>
          </p:cNvGrpSpPr>
          <p:nvPr/>
        </p:nvGrpSpPr>
        <p:grpSpPr bwMode="auto">
          <a:xfrm>
            <a:off x="927100" y="2936830"/>
            <a:ext cx="1524000" cy="596084"/>
            <a:chOff x="2400" y="1968"/>
            <a:chExt cx="960" cy="960"/>
          </a:xfrm>
        </p:grpSpPr>
        <p:sp>
          <p:nvSpPr>
            <p:cNvPr id="60" name="Rectangle 13">
              <a:extLst>
                <a:ext uri="{FF2B5EF4-FFF2-40B4-BE49-F238E27FC236}">
                  <a16:creationId xmlns:a16="http://schemas.microsoft.com/office/drawing/2014/main" id="{93A8B90F-9A94-332A-7A3B-EDD6C2DEFBB7}"/>
                </a:ext>
              </a:extLst>
            </p:cNvPr>
            <p:cNvSpPr>
              <a:spLocks noChangeArrowheads="1"/>
            </p:cNvSpPr>
            <p:nvPr/>
          </p:nvSpPr>
          <p:spPr bwMode="blackWhite">
            <a:xfrm>
              <a:off x="2400" y="1968"/>
              <a:ext cx="960" cy="960"/>
            </a:xfrm>
            <a:prstGeom prst="rect">
              <a:avLst/>
            </a:prstGeom>
            <a:solidFill>
              <a:srgbClr val="FFFFFF"/>
            </a:solidFill>
            <a:ln w="9525">
              <a:solidFill>
                <a:srgbClr val="000000"/>
              </a:solidFill>
              <a:miter lim="800000"/>
              <a:headEnd/>
              <a:tailEnd/>
            </a:ln>
            <a:effectLst>
              <a:outerShdw dist="35921" dir="2700000" algn="ctr" rotWithShape="0">
                <a:srgbClr val="000000"/>
              </a:outerShdw>
            </a:effectLst>
          </p:spPr>
          <p:txBody>
            <a:bodyPr wrap="none" anchor="ctr"/>
            <a:lstStyle>
              <a:defPPr>
                <a:defRPr lang="en-US"/>
              </a:defPPr>
              <a:lvl1pPr algn="l" rtl="0" fontAlgn="base">
                <a:spcBef>
                  <a:spcPct val="0"/>
                </a:spcBef>
                <a:spcAft>
                  <a:spcPct val="0"/>
                </a:spcAft>
                <a:defRPr sz="1600" kern="1200">
                  <a:solidFill>
                    <a:schemeClr val="tx1"/>
                  </a:solidFill>
                  <a:latin typeface="Arial" panose="020B0604020202020204" pitchFamily="34" charset="0"/>
                  <a:ea typeface="-윤고딕130" pitchFamily="18" charset="-127"/>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윤고딕130" pitchFamily="18" charset="-127"/>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윤고딕130" pitchFamily="18" charset="-127"/>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윤고딕130" pitchFamily="18" charset="-127"/>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윤고딕130" pitchFamily="18" charset="-127"/>
                  <a:cs typeface="+mn-cs"/>
                </a:defRPr>
              </a:lvl5pPr>
              <a:lvl6pPr marL="2286000" algn="l" defTabSz="914400" rtl="0" eaLnBrk="1" latinLnBrk="1" hangingPunct="1">
                <a:defRPr sz="1600" kern="1200">
                  <a:solidFill>
                    <a:schemeClr val="tx1"/>
                  </a:solidFill>
                  <a:latin typeface="Arial" panose="020B0604020202020204" pitchFamily="34" charset="0"/>
                  <a:ea typeface="-윤고딕130" pitchFamily="18" charset="-127"/>
                  <a:cs typeface="+mn-cs"/>
                </a:defRPr>
              </a:lvl6pPr>
              <a:lvl7pPr marL="2743200" algn="l" defTabSz="914400" rtl="0" eaLnBrk="1" latinLnBrk="1" hangingPunct="1">
                <a:defRPr sz="1600" kern="1200">
                  <a:solidFill>
                    <a:schemeClr val="tx1"/>
                  </a:solidFill>
                  <a:latin typeface="Arial" panose="020B0604020202020204" pitchFamily="34" charset="0"/>
                  <a:ea typeface="-윤고딕130" pitchFamily="18" charset="-127"/>
                  <a:cs typeface="+mn-cs"/>
                </a:defRPr>
              </a:lvl7pPr>
              <a:lvl8pPr marL="3200400" algn="l" defTabSz="914400" rtl="0" eaLnBrk="1" latinLnBrk="1" hangingPunct="1">
                <a:defRPr sz="1600" kern="1200">
                  <a:solidFill>
                    <a:schemeClr val="tx1"/>
                  </a:solidFill>
                  <a:latin typeface="Arial" panose="020B0604020202020204" pitchFamily="34" charset="0"/>
                  <a:ea typeface="-윤고딕130" pitchFamily="18" charset="-127"/>
                  <a:cs typeface="+mn-cs"/>
                </a:defRPr>
              </a:lvl8pPr>
              <a:lvl9pPr marL="3657600" algn="l" defTabSz="914400" rtl="0" eaLnBrk="1" latinLnBrk="1" hangingPunct="1">
                <a:defRPr sz="1600" kern="1200">
                  <a:solidFill>
                    <a:schemeClr val="tx1"/>
                  </a:solidFill>
                  <a:latin typeface="Arial" panose="020B0604020202020204" pitchFamily="34" charset="0"/>
                  <a:ea typeface="-윤고딕130" pitchFamily="18" charset="-127"/>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ko-KR" altLang="en-US" sz="1400" b="0" i="0" u="none" strike="noStrike" kern="1200" cap="none" spc="0" normalizeH="0" baseline="0" noProof="0" dirty="0">
                <a:ln>
                  <a:noFill/>
                </a:ln>
                <a:solidFill>
                  <a:srgbClr val="000000"/>
                </a:solidFill>
                <a:effectLst/>
                <a:uLnTx/>
                <a:uFillTx/>
                <a:latin typeface="+mn-ea"/>
                <a:ea typeface="+mn-ea"/>
                <a:cs typeface="+mn-cs"/>
              </a:endParaRPr>
            </a:p>
          </p:txBody>
        </p:sp>
        <p:sp>
          <p:nvSpPr>
            <p:cNvPr id="61" name="Rectangle 14">
              <a:extLst>
                <a:ext uri="{FF2B5EF4-FFF2-40B4-BE49-F238E27FC236}">
                  <a16:creationId xmlns:a16="http://schemas.microsoft.com/office/drawing/2014/main" id="{2DD60B06-E05D-434F-3C1D-444410776466}"/>
                </a:ext>
              </a:extLst>
            </p:cNvPr>
            <p:cNvSpPr>
              <a:spLocks noChangeArrowheads="1"/>
            </p:cNvSpPr>
            <p:nvPr/>
          </p:nvSpPr>
          <p:spPr bwMode="blackWhite">
            <a:xfrm>
              <a:off x="2440" y="2008"/>
              <a:ext cx="880" cy="8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3810" tIns="0" rIns="3810" bIns="0" anchor="ctr"/>
            <a:lstStyle>
              <a:defPPr>
                <a:defRPr lang="en-US"/>
              </a:defPPr>
              <a:lvl1pPr algn="l" defTabSz="895350" rtl="0" fontAlgn="base">
                <a:spcBef>
                  <a:spcPct val="0"/>
                </a:spcBef>
                <a:spcAft>
                  <a:spcPct val="0"/>
                </a:spcAft>
                <a:buSzPct val="120000"/>
                <a:defRPr sz="1600" kern="1200">
                  <a:solidFill>
                    <a:schemeClr val="tx1"/>
                  </a:solidFill>
                  <a:latin typeface="Arial" panose="020B0604020202020204" pitchFamily="34" charset="0"/>
                  <a:ea typeface="-윤고딕130" pitchFamily="18" charset="-127"/>
                  <a:cs typeface="+mn-cs"/>
                </a:defRPr>
              </a:lvl1pPr>
              <a:lvl2pPr marL="144463" indent="-142875" algn="l" defTabSz="895350" rtl="0" fontAlgn="base">
                <a:spcBef>
                  <a:spcPct val="0"/>
                </a:spcBef>
                <a:spcAft>
                  <a:spcPct val="0"/>
                </a:spcAft>
                <a:buSzPct val="120000"/>
                <a:buChar char="•"/>
                <a:defRPr sz="1600" kern="1200">
                  <a:solidFill>
                    <a:schemeClr val="tx1"/>
                  </a:solidFill>
                  <a:latin typeface="Arial" panose="020B0604020202020204" pitchFamily="34" charset="0"/>
                  <a:ea typeface="-윤고딕130" pitchFamily="18" charset="-127"/>
                  <a:cs typeface="+mn-cs"/>
                </a:defRPr>
              </a:lvl2pPr>
              <a:lvl3pPr marL="295275" indent="-149225" algn="l" defTabSz="895350" rtl="0" fontAlgn="base">
                <a:spcBef>
                  <a:spcPct val="0"/>
                </a:spcBef>
                <a:spcAft>
                  <a:spcPct val="0"/>
                </a:spcAft>
                <a:buChar char="–"/>
                <a:defRPr sz="1600" kern="1200">
                  <a:solidFill>
                    <a:schemeClr val="tx1"/>
                  </a:solidFill>
                  <a:latin typeface="Arial" panose="020B0604020202020204" pitchFamily="34" charset="0"/>
                  <a:ea typeface="-윤고딕130" pitchFamily="18" charset="-127"/>
                  <a:cs typeface="+mn-cs"/>
                </a:defRPr>
              </a:lvl3pPr>
              <a:lvl4pPr marL="431800" indent="-134938" algn="l" defTabSz="895350" rtl="0" fontAlgn="base">
                <a:spcBef>
                  <a:spcPct val="0"/>
                </a:spcBef>
                <a:spcAft>
                  <a:spcPct val="0"/>
                </a:spcAft>
                <a:buSzPct val="89000"/>
                <a:buChar char="•"/>
                <a:defRPr sz="1600" kern="1200">
                  <a:solidFill>
                    <a:schemeClr val="tx1"/>
                  </a:solidFill>
                  <a:latin typeface="Arial" panose="020B0604020202020204" pitchFamily="34" charset="0"/>
                  <a:ea typeface="-윤고딕130" pitchFamily="18" charset="-127"/>
                  <a:cs typeface="+mn-cs"/>
                </a:defRPr>
              </a:lvl4pPr>
              <a:lvl5pPr marL="582613" indent="-149225" algn="l" defTabSz="895350" rtl="0" fontAlgn="base">
                <a:spcBef>
                  <a:spcPct val="0"/>
                </a:spcBef>
                <a:spcAft>
                  <a:spcPct val="0"/>
                </a:spcAft>
                <a:buSzPct val="75000"/>
                <a:buChar char="–"/>
                <a:defRPr sz="1600" kern="1200">
                  <a:solidFill>
                    <a:schemeClr val="tx1"/>
                  </a:solidFill>
                  <a:latin typeface="Arial" panose="020B0604020202020204" pitchFamily="34" charset="0"/>
                  <a:ea typeface="-윤고딕130" pitchFamily="18" charset="-127"/>
                  <a:cs typeface="+mn-cs"/>
                </a:defRPr>
              </a:lvl5pPr>
              <a:lvl6pPr marL="1039813" indent="-149225" algn="l" defTabSz="895350" rtl="0" eaLnBrk="1" fontAlgn="base" latinLnBrk="1" hangingPunct="1">
                <a:spcBef>
                  <a:spcPct val="0"/>
                </a:spcBef>
                <a:spcAft>
                  <a:spcPct val="0"/>
                </a:spcAft>
                <a:buSzPct val="75000"/>
                <a:buChar char="–"/>
                <a:defRPr sz="1600" kern="1200">
                  <a:solidFill>
                    <a:schemeClr val="tx1"/>
                  </a:solidFill>
                  <a:latin typeface="Arial" panose="020B0604020202020204" pitchFamily="34" charset="0"/>
                  <a:ea typeface="-윤고딕130" pitchFamily="18" charset="-127"/>
                  <a:cs typeface="+mn-cs"/>
                </a:defRPr>
              </a:lvl6pPr>
              <a:lvl7pPr marL="1497013" indent="-149225" algn="l" defTabSz="895350" rtl="0" eaLnBrk="1" fontAlgn="base" latinLnBrk="1" hangingPunct="1">
                <a:spcBef>
                  <a:spcPct val="0"/>
                </a:spcBef>
                <a:spcAft>
                  <a:spcPct val="0"/>
                </a:spcAft>
                <a:buSzPct val="75000"/>
                <a:buChar char="–"/>
                <a:defRPr sz="1600" kern="1200">
                  <a:solidFill>
                    <a:schemeClr val="tx1"/>
                  </a:solidFill>
                  <a:latin typeface="Arial" panose="020B0604020202020204" pitchFamily="34" charset="0"/>
                  <a:ea typeface="-윤고딕130" pitchFamily="18" charset="-127"/>
                  <a:cs typeface="+mn-cs"/>
                </a:defRPr>
              </a:lvl7pPr>
              <a:lvl8pPr marL="1954213" indent="-149225" algn="l" defTabSz="895350" rtl="0" eaLnBrk="1" fontAlgn="base" latinLnBrk="1" hangingPunct="1">
                <a:spcBef>
                  <a:spcPct val="0"/>
                </a:spcBef>
                <a:spcAft>
                  <a:spcPct val="0"/>
                </a:spcAft>
                <a:buSzPct val="75000"/>
                <a:buChar char="–"/>
                <a:defRPr sz="1600" kern="1200">
                  <a:solidFill>
                    <a:schemeClr val="tx1"/>
                  </a:solidFill>
                  <a:latin typeface="Arial" panose="020B0604020202020204" pitchFamily="34" charset="0"/>
                  <a:ea typeface="-윤고딕130" pitchFamily="18" charset="-127"/>
                  <a:cs typeface="+mn-cs"/>
                </a:defRPr>
              </a:lvl8pPr>
              <a:lvl9pPr marL="2411413" indent="-149225" algn="l" defTabSz="895350" rtl="0" eaLnBrk="1" fontAlgn="base" latinLnBrk="1" hangingPunct="1">
                <a:spcBef>
                  <a:spcPct val="0"/>
                </a:spcBef>
                <a:spcAft>
                  <a:spcPct val="0"/>
                </a:spcAft>
                <a:buSzPct val="75000"/>
                <a:buChar char="–"/>
                <a:defRPr sz="1600" kern="1200">
                  <a:solidFill>
                    <a:schemeClr val="tx1"/>
                  </a:solidFill>
                  <a:latin typeface="Arial" panose="020B0604020202020204" pitchFamily="34" charset="0"/>
                  <a:ea typeface="-윤고딕130" pitchFamily="18" charset="-127"/>
                  <a:cs typeface="+mn-cs"/>
                </a:defRPr>
              </a:lvl9pPr>
            </a:lstStyle>
            <a:p>
              <a:pPr marL="0" marR="0" lvl="0" indent="0" algn="l" defTabSz="895350" rtl="0" eaLnBrk="1" fontAlgn="base" latinLnBrk="0" hangingPunct="1">
                <a:lnSpc>
                  <a:spcPct val="100000"/>
                </a:lnSpc>
                <a:spcBef>
                  <a:spcPct val="0"/>
                </a:spcBef>
                <a:spcAft>
                  <a:spcPct val="0"/>
                </a:spcAft>
                <a:buClrTx/>
                <a:buSzPct val="120000"/>
                <a:buFontTx/>
                <a:buNone/>
                <a:tabLst/>
                <a:defRPr/>
              </a:pPr>
              <a:r>
                <a:rPr kumimoji="0" lang="ko-KR" altLang="en-US" sz="1400" b="1" i="0" u="none" strike="noStrike" kern="1200" cap="none" spc="0" normalizeH="0" baseline="0" noProof="0" dirty="0">
                  <a:ln>
                    <a:noFill/>
                  </a:ln>
                  <a:solidFill>
                    <a:srgbClr val="000000"/>
                  </a:solidFill>
                  <a:effectLst/>
                  <a:uLnTx/>
                  <a:uFillTx/>
                  <a:latin typeface="+mn-ea"/>
                  <a:ea typeface="+mn-ea"/>
                  <a:cs typeface="+mn-cs"/>
                </a:rPr>
                <a:t>기본차트</a:t>
              </a:r>
              <a:endParaRPr kumimoji="0" lang="en-US" altLang="ko-KR" sz="1400" b="1" i="0" u="none" strike="noStrike" kern="1200" cap="none" spc="0" normalizeH="0" baseline="0" noProof="0" dirty="0">
                <a:ln>
                  <a:noFill/>
                </a:ln>
                <a:solidFill>
                  <a:srgbClr val="000000"/>
                </a:solidFill>
                <a:effectLst/>
                <a:uLnTx/>
                <a:uFillTx/>
                <a:latin typeface="+mn-ea"/>
                <a:ea typeface="+mn-ea"/>
                <a:cs typeface="+mn-cs"/>
              </a:endParaRPr>
            </a:p>
          </p:txBody>
        </p:sp>
      </p:grpSp>
      <p:sp>
        <p:nvSpPr>
          <p:cNvPr id="62" name="Rectangle 15">
            <a:extLst>
              <a:ext uri="{FF2B5EF4-FFF2-40B4-BE49-F238E27FC236}">
                <a16:creationId xmlns:a16="http://schemas.microsoft.com/office/drawing/2014/main" id="{E859DF29-34C1-C5DB-A728-A545347D6D24}"/>
              </a:ext>
            </a:extLst>
          </p:cNvPr>
          <p:cNvSpPr>
            <a:spLocks noChangeArrowheads="1"/>
          </p:cNvSpPr>
          <p:nvPr/>
        </p:nvSpPr>
        <p:spPr bwMode="auto">
          <a:xfrm>
            <a:off x="2752725" y="4583521"/>
            <a:ext cx="6957332"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defPPr>
              <a:defRPr lang="en-US"/>
            </a:defPPr>
            <a:lvl1pPr algn="l" defTabSz="895350" rtl="0" fontAlgn="base">
              <a:spcBef>
                <a:spcPct val="0"/>
              </a:spcBef>
              <a:spcAft>
                <a:spcPct val="0"/>
              </a:spcAft>
              <a:buSzPct val="120000"/>
              <a:defRPr sz="1600" kern="1200">
                <a:solidFill>
                  <a:schemeClr val="tx1"/>
                </a:solidFill>
                <a:latin typeface="Arial" panose="020B0604020202020204" pitchFamily="34" charset="0"/>
                <a:ea typeface="-윤고딕130" pitchFamily="18" charset="-127"/>
                <a:cs typeface="+mn-cs"/>
              </a:defRPr>
            </a:lvl1pPr>
            <a:lvl2pPr marL="144463" indent="-142875" algn="l" defTabSz="895350" rtl="0" fontAlgn="base">
              <a:spcBef>
                <a:spcPct val="0"/>
              </a:spcBef>
              <a:spcAft>
                <a:spcPct val="0"/>
              </a:spcAft>
              <a:buSzPct val="120000"/>
              <a:buChar char="•"/>
              <a:defRPr sz="1600" kern="1200">
                <a:solidFill>
                  <a:schemeClr val="tx1"/>
                </a:solidFill>
                <a:latin typeface="Arial" panose="020B0604020202020204" pitchFamily="34" charset="0"/>
                <a:ea typeface="-윤고딕130" pitchFamily="18" charset="-127"/>
                <a:cs typeface="+mn-cs"/>
              </a:defRPr>
            </a:lvl2pPr>
            <a:lvl3pPr marL="295275" indent="-149225" algn="l" defTabSz="895350" rtl="0" fontAlgn="base">
              <a:spcBef>
                <a:spcPct val="0"/>
              </a:spcBef>
              <a:spcAft>
                <a:spcPct val="0"/>
              </a:spcAft>
              <a:buChar char="–"/>
              <a:defRPr sz="1600" kern="1200">
                <a:solidFill>
                  <a:schemeClr val="tx1"/>
                </a:solidFill>
                <a:latin typeface="Arial" panose="020B0604020202020204" pitchFamily="34" charset="0"/>
                <a:ea typeface="-윤고딕130" pitchFamily="18" charset="-127"/>
                <a:cs typeface="+mn-cs"/>
              </a:defRPr>
            </a:lvl3pPr>
            <a:lvl4pPr marL="431800" indent="-134938" algn="l" defTabSz="895350" rtl="0" fontAlgn="base">
              <a:spcBef>
                <a:spcPct val="0"/>
              </a:spcBef>
              <a:spcAft>
                <a:spcPct val="0"/>
              </a:spcAft>
              <a:buSzPct val="89000"/>
              <a:buChar char="•"/>
              <a:defRPr sz="1600" kern="1200">
                <a:solidFill>
                  <a:schemeClr val="tx1"/>
                </a:solidFill>
                <a:latin typeface="Arial" panose="020B0604020202020204" pitchFamily="34" charset="0"/>
                <a:ea typeface="-윤고딕130" pitchFamily="18" charset="-127"/>
                <a:cs typeface="+mn-cs"/>
              </a:defRPr>
            </a:lvl4pPr>
            <a:lvl5pPr marL="582613" indent="-149225" algn="l" defTabSz="895350" rtl="0" fontAlgn="base">
              <a:spcBef>
                <a:spcPct val="0"/>
              </a:spcBef>
              <a:spcAft>
                <a:spcPct val="0"/>
              </a:spcAft>
              <a:buSzPct val="75000"/>
              <a:buChar char="–"/>
              <a:defRPr sz="1600" kern="1200">
                <a:solidFill>
                  <a:schemeClr val="tx1"/>
                </a:solidFill>
                <a:latin typeface="Arial" panose="020B0604020202020204" pitchFamily="34" charset="0"/>
                <a:ea typeface="-윤고딕130" pitchFamily="18" charset="-127"/>
                <a:cs typeface="+mn-cs"/>
              </a:defRPr>
            </a:lvl5pPr>
            <a:lvl6pPr marL="1039813" indent="-149225" algn="l" defTabSz="895350" rtl="0" eaLnBrk="1" fontAlgn="base" latinLnBrk="1" hangingPunct="1">
              <a:spcBef>
                <a:spcPct val="0"/>
              </a:spcBef>
              <a:spcAft>
                <a:spcPct val="0"/>
              </a:spcAft>
              <a:buSzPct val="75000"/>
              <a:buChar char="–"/>
              <a:defRPr sz="1600" kern="1200">
                <a:solidFill>
                  <a:schemeClr val="tx1"/>
                </a:solidFill>
                <a:latin typeface="Arial" panose="020B0604020202020204" pitchFamily="34" charset="0"/>
                <a:ea typeface="-윤고딕130" pitchFamily="18" charset="-127"/>
                <a:cs typeface="+mn-cs"/>
              </a:defRPr>
            </a:lvl6pPr>
            <a:lvl7pPr marL="1497013" indent="-149225" algn="l" defTabSz="895350" rtl="0" eaLnBrk="1" fontAlgn="base" latinLnBrk="1" hangingPunct="1">
              <a:spcBef>
                <a:spcPct val="0"/>
              </a:spcBef>
              <a:spcAft>
                <a:spcPct val="0"/>
              </a:spcAft>
              <a:buSzPct val="75000"/>
              <a:buChar char="–"/>
              <a:defRPr sz="1600" kern="1200">
                <a:solidFill>
                  <a:schemeClr val="tx1"/>
                </a:solidFill>
                <a:latin typeface="Arial" panose="020B0604020202020204" pitchFamily="34" charset="0"/>
                <a:ea typeface="-윤고딕130" pitchFamily="18" charset="-127"/>
                <a:cs typeface="+mn-cs"/>
              </a:defRPr>
            </a:lvl7pPr>
            <a:lvl8pPr marL="1954213" indent="-149225" algn="l" defTabSz="895350" rtl="0" eaLnBrk="1" fontAlgn="base" latinLnBrk="1" hangingPunct="1">
              <a:spcBef>
                <a:spcPct val="0"/>
              </a:spcBef>
              <a:spcAft>
                <a:spcPct val="0"/>
              </a:spcAft>
              <a:buSzPct val="75000"/>
              <a:buChar char="–"/>
              <a:defRPr sz="1600" kern="1200">
                <a:solidFill>
                  <a:schemeClr val="tx1"/>
                </a:solidFill>
                <a:latin typeface="Arial" panose="020B0604020202020204" pitchFamily="34" charset="0"/>
                <a:ea typeface="-윤고딕130" pitchFamily="18" charset="-127"/>
                <a:cs typeface="+mn-cs"/>
              </a:defRPr>
            </a:lvl8pPr>
            <a:lvl9pPr marL="2411413" indent="-149225" algn="l" defTabSz="895350" rtl="0" eaLnBrk="1" fontAlgn="base" latinLnBrk="1" hangingPunct="1">
              <a:spcBef>
                <a:spcPct val="0"/>
              </a:spcBef>
              <a:spcAft>
                <a:spcPct val="0"/>
              </a:spcAft>
              <a:buSzPct val="75000"/>
              <a:buChar char="–"/>
              <a:defRPr sz="1600" kern="1200">
                <a:solidFill>
                  <a:schemeClr val="tx1"/>
                </a:solidFill>
                <a:latin typeface="Arial" panose="020B0604020202020204" pitchFamily="34" charset="0"/>
                <a:ea typeface="-윤고딕130" pitchFamily="18" charset="-127"/>
                <a:cs typeface="+mn-cs"/>
              </a:defRPr>
            </a:lvl9pPr>
          </a:lstStyle>
          <a:p>
            <a:pPr lvl="1"/>
            <a:r>
              <a:rPr lang="ko-KR" altLang="en-US" sz="1400" b="0" dirty="0">
                <a:latin typeface="+mn-ea"/>
                <a:ea typeface="+mn-ea"/>
              </a:rPr>
              <a:t>처음 </a:t>
            </a:r>
            <a:r>
              <a:rPr lang="en-US" altLang="ko-KR" sz="1400" b="0" dirty="0">
                <a:latin typeface="+mn-ea"/>
                <a:ea typeface="+mn-ea"/>
              </a:rPr>
              <a:t>3</a:t>
            </a:r>
            <a:r>
              <a:rPr lang="ko-KR" altLang="en-US" sz="1400" b="0" dirty="0">
                <a:latin typeface="+mn-ea"/>
                <a:ea typeface="+mn-ea"/>
              </a:rPr>
              <a:t>개의 주성분을 기반으로 군집화 </a:t>
            </a:r>
            <a:r>
              <a:rPr lang="en-US" altLang="ko-KR" sz="1400" b="0" dirty="0">
                <a:latin typeface="+mn-ea"/>
                <a:ea typeface="+mn-ea"/>
              </a:rPr>
              <a:t>(</a:t>
            </a:r>
            <a:r>
              <a:rPr lang="ko-KR" altLang="en-US" sz="1400" b="0" dirty="0">
                <a:latin typeface="+mn-ea"/>
              </a:rPr>
              <a:t>군집 수 </a:t>
            </a:r>
            <a:r>
              <a:rPr lang="en-US" altLang="ko-KR" sz="1400" b="0" dirty="0">
                <a:latin typeface="+mn-ea"/>
              </a:rPr>
              <a:t>: 3</a:t>
            </a:r>
            <a:r>
              <a:rPr lang="ko-KR" altLang="en-US" sz="1400" b="0" dirty="0">
                <a:latin typeface="+mn-ea"/>
              </a:rPr>
              <a:t>개</a:t>
            </a:r>
            <a:r>
              <a:rPr lang="en-US" altLang="ko-KR" sz="1400" b="0" dirty="0">
                <a:latin typeface="+mn-ea"/>
              </a:rPr>
              <a:t>)</a:t>
            </a:r>
            <a:endParaRPr lang="en-US" altLang="ko-KR" sz="1400" b="0" dirty="0">
              <a:latin typeface="+mn-ea"/>
              <a:ea typeface="+mn-ea"/>
            </a:endParaRPr>
          </a:p>
          <a:p>
            <a:pPr lvl="1"/>
            <a:r>
              <a:rPr lang="ko-KR" altLang="en-US" sz="1400" b="0" dirty="0">
                <a:latin typeface="+mn-ea"/>
                <a:ea typeface="+mn-ea"/>
              </a:rPr>
              <a:t>군집별로 </a:t>
            </a:r>
            <a:r>
              <a:rPr lang="en-US" altLang="ko-KR" sz="1400" b="0" dirty="0">
                <a:latin typeface="+mn-ea"/>
                <a:ea typeface="+mn-ea"/>
              </a:rPr>
              <a:t>NOx </a:t>
            </a:r>
            <a:r>
              <a:rPr lang="ko-KR" altLang="en-US" sz="1400" b="0" dirty="0">
                <a:latin typeface="+mn-ea"/>
                <a:ea typeface="+mn-ea"/>
              </a:rPr>
              <a:t>농도가 크게 바뀌는 것을 확인</a:t>
            </a:r>
            <a:endParaRPr lang="en-US" altLang="ko-KR" sz="1400" b="0" dirty="0">
              <a:latin typeface="+mn-ea"/>
              <a:ea typeface="+mn-ea"/>
            </a:endParaRPr>
          </a:p>
          <a:p>
            <a:pPr lvl="1"/>
            <a:r>
              <a:rPr lang="ko-KR" altLang="en-US" sz="1400" b="0" dirty="0" err="1">
                <a:latin typeface="+mn-ea"/>
                <a:ea typeface="+mn-ea"/>
              </a:rPr>
              <a:t>군집별</a:t>
            </a:r>
            <a:r>
              <a:rPr lang="ko-KR" altLang="en-US" sz="1400" b="0" dirty="0">
                <a:latin typeface="+mn-ea"/>
                <a:ea typeface="+mn-ea"/>
              </a:rPr>
              <a:t> 특징 도출</a:t>
            </a:r>
            <a:endParaRPr lang="en-US" altLang="ko-KR" sz="1400" b="0" dirty="0">
              <a:latin typeface="+mn-ea"/>
              <a:ea typeface="+mn-ea"/>
            </a:endParaRPr>
          </a:p>
        </p:txBody>
      </p:sp>
      <p:grpSp>
        <p:nvGrpSpPr>
          <p:cNvPr id="63" name="Group 16">
            <a:extLst>
              <a:ext uri="{FF2B5EF4-FFF2-40B4-BE49-F238E27FC236}">
                <a16:creationId xmlns:a16="http://schemas.microsoft.com/office/drawing/2014/main" id="{64028942-FA62-584E-DBA4-95273FAB8DE3}"/>
              </a:ext>
            </a:extLst>
          </p:cNvPr>
          <p:cNvGrpSpPr>
            <a:grpSpLocks/>
          </p:cNvGrpSpPr>
          <p:nvPr/>
        </p:nvGrpSpPr>
        <p:grpSpPr bwMode="auto">
          <a:xfrm>
            <a:off x="927100" y="4557400"/>
            <a:ext cx="1524000" cy="596084"/>
            <a:chOff x="2400" y="1968"/>
            <a:chExt cx="960" cy="960"/>
          </a:xfrm>
        </p:grpSpPr>
        <p:sp>
          <p:nvSpPr>
            <p:cNvPr id="64" name="Rectangle 17">
              <a:extLst>
                <a:ext uri="{FF2B5EF4-FFF2-40B4-BE49-F238E27FC236}">
                  <a16:creationId xmlns:a16="http://schemas.microsoft.com/office/drawing/2014/main" id="{0204653A-85A7-6417-16F8-3F4A7698E72E}"/>
                </a:ext>
              </a:extLst>
            </p:cNvPr>
            <p:cNvSpPr>
              <a:spLocks noChangeArrowheads="1"/>
            </p:cNvSpPr>
            <p:nvPr/>
          </p:nvSpPr>
          <p:spPr bwMode="blackWhite">
            <a:xfrm>
              <a:off x="2400" y="1968"/>
              <a:ext cx="960" cy="960"/>
            </a:xfrm>
            <a:prstGeom prst="rect">
              <a:avLst/>
            </a:prstGeom>
            <a:solidFill>
              <a:srgbClr val="FFFFFF"/>
            </a:solidFill>
            <a:ln w="9525">
              <a:solidFill>
                <a:srgbClr val="000000"/>
              </a:solidFill>
              <a:miter lim="800000"/>
              <a:headEnd/>
              <a:tailEnd/>
            </a:ln>
            <a:effectLst>
              <a:outerShdw dist="35921" dir="2700000" algn="ctr" rotWithShape="0">
                <a:srgbClr val="000000"/>
              </a:outerShdw>
            </a:effectLst>
          </p:spPr>
          <p:txBody>
            <a:bodyPr wrap="none" anchor="ctr"/>
            <a:lstStyle>
              <a:defPPr>
                <a:defRPr lang="en-US"/>
              </a:defPPr>
              <a:lvl1pPr algn="l" rtl="0" fontAlgn="base">
                <a:spcBef>
                  <a:spcPct val="0"/>
                </a:spcBef>
                <a:spcAft>
                  <a:spcPct val="0"/>
                </a:spcAft>
                <a:defRPr sz="1600" kern="1200">
                  <a:solidFill>
                    <a:schemeClr val="tx1"/>
                  </a:solidFill>
                  <a:latin typeface="Arial" panose="020B0604020202020204" pitchFamily="34" charset="0"/>
                  <a:ea typeface="-윤고딕130" pitchFamily="18" charset="-127"/>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윤고딕130" pitchFamily="18" charset="-127"/>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윤고딕130" pitchFamily="18" charset="-127"/>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윤고딕130" pitchFamily="18" charset="-127"/>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윤고딕130" pitchFamily="18" charset="-127"/>
                  <a:cs typeface="+mn-cs"/>
                </a:defRPr>
              </a:lvl5pPr>
              <a:lvl6pPr marL="2286000" algn="l" defTabSz="914400" rtl="0" eaLnBrk="1" latinLnBrk="1" hangingPunct="1">
                <a:defRPr sz="1600" kern="1200">
                  <a:solidFill>
                    <a:schemeClr val="tx1"/>
                  </a:solidFill>
                  <a:latin typeface="Arial" panose="020B0604020202020204" pitchFamily="34" charset="0"/>
                  <a:ea typeface="-윤고딕130" pitchFamily="18" charset="-127"/>
                  <a:cs typeface="+mn-cs"/>
                </a:defRPr>
              </a:lvl6pPr>
              <a:lvl7pPr marL="2743200" algn="l" defTabSz="914400" rtl="0" eaLnBrk="1" latinLnBrk="1" hangingPunct="1">
                <a:defRPr sz="1600" kern="1200">
                  <a:solidFill>
                    <a:schemeClr val="tx1"/>
                  </a:solidFill>
                  <a:latin typeface="Arial" panose="020B0604020202020204" pitchFamily="34" charset="0"/>
                  <a:ea typeface="-윤고딕130" pitchFamily="18" charset="-127"/>
                  <a:cs typeface="+mn-cs"/>
                </a:defRPr>
              </a:lvl7pPr>
              <a:lvl8pPr marL="3200400" algn="l" defTabSz="914400" rtl="0" eaLnBrk="1" latinLnBrk="1" hangingPunct="1">
                <a:defRPr sz="1600" kern="1200">
                  <a:solidFill>
                    <a:schemeClr val="tx1"/>
                  </a:solidFill>
                  <a:latin typeface="Arial" panose="020B0604020202020204" pitchFamily="34" charset="0"/>
                  <a:ea typeface="-윤고딕130" pitchFamily="18" charset="-127"/>
                  <a:cs typeface="+mn-cs"/>
                </a:defRPr>
              </a:lvl8pPr>
              <a:lvl9pPr marL="3657600" algn="l" defTabSz="914400" rtl="0" eaLnBrk="1" latinLnBrk="1" hangingPunct="1">
                <a:defRPr sz="1600" kern="1200">
                  <a:solidFill>
                    <a:schemeClr val="tx1"/>
                  </a:solidFill>
                  <a:latin typeface="Arial" panose="020B0604020202020204" pitchFamily="34" charset="0"/>
                  <a:ea typeface="-윤고딕130" pitchFamily="18" charset="-127"/>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ko-KR" altLang="en-US" sz="1400" b="0" i="0" u="none" strike="noStrike" kern="1200" cap="none" spc="0" normalizeH="0" baseline="0" noProof="0">
                <a:ln>
                  <a:noFill/>
                </a:ln>
                <a:solidFill>
                  <a:srgbClr val="000000"/>
                </a:solidFill>
                <a:effectLst/>
                <a:uLnTx/>
                <a:uFillTx/>
                <a:latin typeface="+mn-ea"/>
                <a:ea typeface="+mn-ea"/>
                <a:cs typeface="+mn-cs"/>
              </a:endParaRPr>
            </a:p>
          </p:txBody>
        </p:sp>
        <p:sp>
          <p:nvSpPr>
            <p:cNvPr id="65" name="Rectangle 18">
              <a:extLst>
                <a:ext uri="{FF2B5EF4-FFF2-40B4-BE49-F238E27FC236}">
                  <a16:creationId xmlns:a16="http://schemas.microsoft.com/office/drawing/2014/main" id="{5DDEF92E-7ECE-2EFD-B465-EB0614E89FD5}"/>
                </a:ext>
              </a:extLst>
            </p:cNvPr>
            <p:cNvSpPr>
              <a:spLocks noChangeArrowheads="1"/>
            </p:cNvSpPr>
            <p:nvPr/>
          </p:nvSpPr>
          <p:spPr bwMode="blackWhite">
            <a:xfrm>
              <a:off x="2440" y="2008"/>
              <a:ext cx="880" cy="8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3810" tIns="0" rIns="3810" bIns="0" anchor="ctr"/>
            <a:lstStyle>
              <a:defPPr>
                <a:defRPr lang="en-US"/>
              </a:defPPr>
              <a:lvl1pPr algn="l" defTabSz="895350" rtl="0" fontAlgn="base">
                <a:spcBef>
                  <a:spcPct val="0"/>
                </a:spcBef>
                <a:spcAft>
                  <a:spcPct val="0"/>
                </a:spcAft>
                <a:buSzPct val="120000"/>
                <a:defRPr sz="1600" kern="1200">
                  <a:solidFill>
                    <a:schemeClr val="tx1"/>
                  </a:solidFill>
                  <a:latin typeface="Arial" panose="020B0604020202020204" pitchFamily="34" charset="0"/>
                  <a:ea typeface="-윤고딕130" pitchFamily="18" charset="-127"/>
                  <a:cs typeface="+mn-cs"/>
                </a:defRPr>
              </a:lvl1pPr>
              <a:lvl2pPr marL="144463" indent="-142875" algn="l" defTabSz="895350" rtl="0" fontAlgn="base">
                <a:spcBef>
                  <a:spcPct val="0"/>
                </a:spcBef>
                <a:spcAft>
                  <a:spcPct val="0"/>
                </a:spcAft>
                <a:buSzPct val="120000"/>
                <a:buChar char="•"/>
                <a:defRPr sz="1600" kern="1200">
                  <a:solidFill>
                    <a:schemeClr val="tx1"/>
                  </a:solidFill>
                  <a:latin typeface="Arial" panose="020B0604020202020204" pitchFamily="34" charset="0"/>
                  <a:ea typeface="-윤고딕130" pitchFamily="18" charset="-127"/>
                  <a:cs typeface="+mn-cs"/>
                </a:defRPr>
              </a:lvl2pPr>
              <a:lvl3pPr marL="295275" indent="-149225" algn="l" defTabSz="895350" rtl="0" fontAlgn="base">
                <a:spcBef>
                  <a:spcPct val="0"/>
                </a:spcBef>
                <a:spcAft>
                  <a:spcPct val="0"/>
                </a:spcAft>
                <a:buChar char="–"/>
                <a:defRPr sz="1600" kern="1200">
                  <a:solidFill>
                    <a:schemeClr val="tx1"/>
                  </a:solidFill>
                  <a:latin typeface="Arial" panose="020B0604020202020204" pitchFamily="34" charset="0"/>
                  <a:ea typeface="-윤고딕130" pitchFamily="18" charset="-127"/>
                  <a:cs typeface="+mn-cs"/>
                </a:defRPr>
              </a:lvl3pPr>
              <a:lvl4pPr marL="431800" indent="-134938" algn="l" defTabSz="895350" rtl="0" fontAlgn="base">
                <a:spcBef>
                  <a:spcPct val="0"/>
                </a:spcBef>
                <a:spcAft>
                  <a:spcPct val="0"/>
                </a:spcAft>
                <a:buSzPct val="89000"/>
                <a:buChar char="•"/>
                <a:defRPr sz="1600" kern="1200">
                  <a:solidFill>
                    <a:schemeClr val="tx1"/>
                  </a:solidFill>
                  <a:latin typeface="Arial" panose="020B0604020202020204" pitchFamily="34" charset="0"/>
                  <a:ea typeface="-윤고딕130" pitchFamily="18" charset="-127"/>
                  <a:cs typeface="+mn-cs"/>
                </a:defRPr>
              </a:lvl4pPr>
              <a:lvl5pPr marL="582613" indent="-149225" algn="l" defTabSz="895350" rtl="0" fontAlgn="base">
                <a:spcBef>
                  <a:spcPct val="0"/>
                </a:spcBef>
                <a:spcAft>
                  <a:spcPct val="0"/>
                </a:spcAft>
                <a:buSzPct val="75000"/>
                <a:buChar char="–"/>
                <a:defRPr sz="1600" kern="1200">
                  <a:solidFill>
                    <a:schemeClr val="tx1"/>
                  </a:solidFill>
                  <a:latin typeface="Arial" panose="020B0604020202020204" pitchFamily="34" charset="0"/>
                  <a:ea typeface="-윤고딕130" pitchFamily="18" charset="-127"/>
                  <a:cs typeface="+mn-cs"/>
                </a:defRPr>
              </a:lvl5pPr>
              <a:lvl6pPr marL="1039813" indent="-149225" algn="l" defTabSz="895350" rtl="0" eaLnBrk="1" fontAlgn="base" latinLnBrk="1" hangingPunct="1">
                <a:spcBef>
                  <a:spcPct val="0"/>
                </a:spcBef>
                <a:spcAft>
                  <a:spcPct val="0"/>
                </a:spcAft>
                <a:buSzPct val="75000"/>
                <a:buChar char="–"/>
                <a:defRPr sz="1600" kern="1200">
                  <a:solidFill>
                    <a:schemeClr val="tx1"/>
                  </a:solidFill>
                  <a:latin typeface="Arial" panose="020B0604020202020204" pitchFamily="34" charset="0"/>
                  <a:ea typeface="-윤고딕130" pitchFamily="18" charset="-127"/>
                  <a:cs typeface="+mn-cs"/>
                </a:defRPr>
              </a:lvl6pPr>
              <a:lvl7pPr marL="1497013" indent="-149225" algn="l" defTabSz="895350" rtl="0" eaLnBrk="1" fontAlgn="base" latinLnBrk="1" hangingPunct="1">
                <a:spcBef>
                  <a:spcPct val="0"/>
                </a:spcBef>
                <a:spcAft>
                  <a:spcPct val="0"/>
                </a:spcAft>
                <a:buSzPct val="75000"/>
                <a:buChar char="–"/>
                <a:defRPr sz="1600" kern="1200">
                  <a:solidFill>
                    <a:schemeClr val="tx1"/>
                  </a:solidFill>
                  <a:latin typeface="Arial" panose="020B0604020202020204" pitchFamily="34" charset="0"/>
                  <a:ea typeface="-윤고딕130" pitchFamily="18" charset="-127"/>
                  <a:cs typeface="+mn-cs"/>
                </a:defRPr>
              </a:lvl7pPr>
              <a:lvl8pPr marL="1954213" indent="-149225" algn="l" defTabSz="895350" rtl="0" eaLnBrk="1" fontAlgn="base" latinLnBrk="1" hangingPunct="1">
                <a:spcBef>
                  <a:spcPct val="0"/>
                </a:spcBef>
                <a:spcAft>
                  <a:spcPct val="0"/>
                </a:spcAft>
                <a:buSzPct val="75000"/>
                <a:buChar char="–"/>
                <a:defRPr sz="1600" kern="1200">
                  <a:solidFill>
                    <a:schemeClr val="tx1"/>
                  </a:solidFill>
                  <a:latin typeface="Arial" panose="020B0604020202020204" pitchFamily="34" charset="0"/>
                  <a:ea typeface="-윤고딕130" pitchFamily="18" charset="-127"/>
                  <a:cs typeface="+mn-cs"/>
                </a:defRPr>
              </a:lvl8pPr>
              <a:lvl9pPr marL="2411413" indent="-149225" algn="l" defTabSz="895350" rtl="0" eaLnBrk="1" fontAlgn="base" latinLnBrk="1" hangingPunct="1">
                <a:spcBef>
                  <a:spcPct val="0"/>
                </a:spcBef>
                <a:spcAft>
                  <a:spcPct val="0"/>
                </a:spcAft>
                <a:buSzPct val="75000"/>
                <a:buChar char="–"/>
                <a:defRPr sz="1600" kern="1200">
                  <a:solidFill>
                    <a:schemeClr val="tx1"/>
                  </a:solidFill>
                  <a:latin typeface="Arial" panose="020B0604020202020204" pitchFamily="34" charset="0"/>
                  <a:ea typeface="-윤고딕130" pitchFamily="18" charset="-127"/>
                  <a:cs typeface="+mn-cs"/>
                </a:defRPr>
              </a:lvl9pPr>
            </a:lstStyle>
            <a:p>
              <a:pPr marL="0" marR="0" lvl="0" indent="0" algn="l" defTabSz="895350" rtl="0" eaLnBrk="1" fontAlgn="base" latinLnBrk="0" hangingPunct="1">
                <a:lnSpc>
                  <a:spcPct val="100000"/>
                </a:lnSpc>
                <a:spcBef>
                  <a:spcPct val="0"/>
                </a:spcBef>
                <a:spcAft>
                  <a:spcPct val="0"/>
                </a:spcAft>
                <a:buClrTx/>
                <a:buSzPct val="120000"/>
                <a:buFontTx/>
                <a:buNone/>
                <a:tabLst/>
                <a:defRPr/>
              </a:pPr>
              <a:r>
                <a:rPr kumimoji="0" lang="ko-KR" altLang="en-US" sz="1400" b="1" i="0" u="none" strike="noStrike" kern="1200" cap="none" spc="0" normalizeH="0" baseline="0" noProof="0" dirty="0">
                  <a:ln>
                    <a:noFill/>
                  </a:ln>
                  <a:solidFill>
                    <a:srgbClr val="000000"/>
                  </a:solidFill>
                  <a:effectLst/>
                  <a:uLnTx/>
                  <a:uFillTx/>
                  <a:latin typeface="+mn-ea"/>
                  <a:ea typeface="+mn-ea"/>
                  <a:cs typeface="+mn-cs"/>
                </a:rPr>
                <a:t>조업현황 군집화</a:t>
              </a:r>
              <a:endParaRPr kumimoji="0" lang="en-US" altLang="ko-KR" sz="1400" b="1" i="0" u="none" strike="noStrike" kern="1200" cap="none" spc="0" normalizeH="0" baseline="0" noProof="0" dirty="0">
                <a:ln>
                  <a:noFill/>
                </a:ln>
                <a:solidFill>
                  <a:srgbClr val="000000"/>
                </a:solidFill>
                <a:effectLst/>
                <a:uLnTx/>
                <a:uFillTx/>
                <a:latin typeface="+mn-ea"/>
                <a:ea typeface="+mn-ea"/>
                <a:cs typeface="+mn-cs"/>
              </a:endParaRPr>
            </a:p>
          </p:txBody>
        </p:sp>
      </p:grpSp>
      <p:sp>
        <p:nvSpPr>
          <p:cNvPr id="2" name="Rectangle 15">
            <a:extLst>
              <a:ext uri="{FF2B5EF4-FFF2-40B4-BE49-F238E27FC236}">
                <a16:creationId xmlns:a16="http://schemas.microsoft.com/office/drawing/2014/main" id="{1BDF9944-422D-D8F2-C6BE-076B5B2DCB52}"/>
              </a:ext>
            </a:extLst>
          </p:cNvPr>
          <p:cNvSpPr>
            <a:spLocks noChangeArrowheads="1"/>
          </p:cNvSpPr>
          <p:nvPr/>
        </p:nvSpPr>
        <p:spPr bwMode="auto">
          <a:xfrm>
            <a:off x="2752725" y="5408728"/>
            <a:ext cx="6957332"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defPPr>
              <a:defRPr lang="en-US"/>
            </a:defPPr>
            <a:lvl1pPr algn="l" defTabSz="895350" rtl="0" fontAlgn="base">
              <a:spcBef>
                <a:spcPct val="0"/>
              </a:spcBef>
              <a:spcAft>
                <a:spcPct val="0"/>
              </a:spcAft>
              <a:buSzPct val="120000"/>
              <a:defRPr sz="1600" kern="1200">
                <a:solidFill>
                  <a:schemeClr val="tx1"/>
                </a:solidFill>
                <a:latin typeface="Arial" panose="020B0604020202020204" pitchFamily="34" charset="0"/>
                <a:ea typeface="-윤고딕130" pitchFamily="18" charset="-127"/>
                <a:cs typeface="+mn-cs"/>
              </a:defRPr>
            </a:lvl1pPr>
            <a:lvl2pPr marL="144463" indent="-142875" algn="l" defTabSz="895350" rtl="0" fontAlgn="base">
              <a:spcBef>
                <a:spcPct val="0"/>
              </a:spcBef>
              <a:spcAft>
                <a:spcPct val="0"/>
              </a:spcAft>
              <a:buSzPct val="120000"/>
              <a:buChar char="•"/>
              <a:defRPr sz="1600" kern="1200">
                <a:solidFill>
                  <a:schemeClr val="tx1"/>
                </a:solidFill>
                <a:latin typeface="Arial" panose="020B0604020202020204" pitchFamily="34" charset="0"/>
                <a:ea typeface="-윤고딕130" pitchFamily="18" charset="-127"/>
                <a:cs typeface="+mn-cs"/>
              </a:defRPr>
            </a:lvl2pPr>
            <a:lvl3pPr marL="295275" indent="-149225" algn="l" defTabSz="895350" rtl="0" fontAlgn="base">
              <a:spcBef>
                <a:spcPct val="0"/>
              </a:spcBef>
              <a:spcAft>
                <a:spcPct val="0"/>
              </a:spcAft>
              <a:buChar char="–"/>
              <a:defRPr sz="1600" kern="1200">
                <a:solidFill>
                  <a:schemeClr val="tx1"/>
                </a:solidFill>
                <a:latin typeface="Arial" panose="020B0604020202020204" pitchFamily="34" charset="0"/>
                <a:ea typeface="-윤고딕130" pitchFamily="18" charset="-127"/>
                <a:cs typeface="+mn-cs"/>
              </a:defRPr>
            </a:lvl3pPr>
            <a:lvl4pPr marL="431800" indent="-134938" algn="l" defTabSz="895350" rtl="0" fontAlgn="base">
              <a:spcBef>
                <a:spcPct val="0"/>
              </a:spcBef>
              <a:spcAft>
                <a:spcPct val="0"/>
              </a:spcAft>
              <a:buSzPct val="89000"/>
              <a:buChar char="•"/>
              <a:defRPr sz="1600" kern="1200">
                <a:solidFill>
                  <a:schemeClr val="tx1"/>
                </a:solidFill>
                <a:latin typeface="Arial" panose="020B0604020202020204" pitchFamily="34" charset="0"/>
                <a:ea typeface="-윤고딕130" pitchFamily="18" charset="-127"/>
                <a:cs typeface="+mn-cs"/>
              </a:defRPr>
            </a:lvl4pPr>
            <a:lvl5pPr marL="582613" indent="-149225" algn="l" defTabSz="895350" rtl="0" fontAlgn="base">
              <a:spcBef>
                <a:spcPct val="0"/>
              </a:spcBef>
              <a:spcAft>
                <a:spcPct val="0"/>
              </a:spcAft>
              <a:buSzPct val="75000"/>
              <a:buChar char="–"/>
              <a:defRPr sz="1600" kern="1200">
                <a:solidFill>
                  <a:schemeClr val="tx1"/>
                </a:solidFill>
                <a:latin typeface="Arial" panose="020B0604020202020204" pitchFamily="34" charset="0"/>
                <a:ea typeface="-윤고딕130" pitchFamily="18" charset="-127"/>
                <a:cs typeface="+mn-cs"/>
              </a:defRPr>
            </a:lvl5pPr>
            <a:lvl6pPr marL="1039813" indent="-149225" algn="l" defTabSz="895350" rtl="0" eaLnBrk="1" fontAlgn="base" latinLnBrk="1" hangingPunct="1">
              <a:spcBef>
                <a:spcPct val="0"/>
              </a:spcBef>
              <a:spcAft>
                <a:spcPct val="0"/>
              </a:spcAft>
              <a:buSzPct val="75000"/>
              <a:buChar char="–"/>
              <a:defRPr sz="1600" kern="1200">
                <a:solidFill>
                  <a:schemeClr val="tx1"/>
                </a:solidFill>
                <a:latin typeface="Arial" panose="020B0604020202020204" pitchFamily="34" charset="0"/>
                <a:ea typeface="-윤고딕130" pitchFamily="18" charset="-127"/>
                <a:cs typeface="+mn-cs"/>
              </a:defRPr>
            </a:lvl6pPr>
            <a:lvl7pPr marL="1497013" indent="-149225" algn="l" defTabSz="895350" rtl="0" eaLnBrk="1" fontAlgn="base" latinLnBrk="1" hangingPunct="1">
              <a:spcBef>
                <a:spcPct val="0"/>
              </a:spcBef>
              <a:spcAft>
                <a:spcPct val="0"/>
              </a:spcAft>
              <a:buSzPct val="75000"/>
              <a:buChar char="–"/>
              <a:defRPr sz="1600" kern="1200">
                <a:solidFill>
                  <a:schemeClr val="tx1"/>
                </a:solidFill>
                <a:latin typeface="Arial" panose="020B0604020202020204" pitchFamily="34" charset="0"/>
                <a:ea typeface="-윤고딕130" pitchFamily="18" charset="-127"/>
                <a:cs typeface="+mn-cs"/>
              </a:defRPr>
            </a:lvl7pPr>
            <a:lvl8pPr marL="1954213" indent="-149225" algn="l" defTabSz="895350" rtl="0" eaLnBrk="1" fontAlgn="base" latinLnBrk="1" hangingPunct="1">
              <a:spcBef>
                <a:spcPct val="0"/>
              </a:spcBef>
              <a:spcAft>
                <a:spcPct val="0"/>
              </a:spcAft>
              <a:buSzPct val="75000"/>
              <a:buChar char="–"/>
              <a:defRPr sz="1600" kern="1200">
                <a:solidFill>
                  <a:schemeClr val="tx1"/>
                </a:solidFill>
                <a:latin typeface="Arial" panose="020B0604020202020204" pitchFamily="34" charset="0"/>
                <a:ea typeface="-윤고딕130" pitchFamily="18" charset="-127"/>
                <a:cs typeface="+mn-cs"/>
              </a:defRPr>
            </a:lvl8pPr>
            <a:lvl9pPr marL="2411413" indent="-149225" algn="l" defTabSz="895350" rtl="0" eaLnBrk="1" fontAlgn="base" latinLnBrk="1" hangingPunct="1">
              <a:spcBef>
                <a:spcPct val="0"/>
              </a:spcBef>
              <a:spcAft>
                <a:spcPct val="0"/>
              </a:spcAft>
              <a:buSzPct val="75000"/>
              <a:buChar char="–"/>
              <a:defRPr sz="1600" kern="1200">
                <a:solidFill>
                  <a:schemeClr val="tx1"/>
                </a:solidFill>
                <a:latin typeface="Arial" panose="020B0604020202020204" pitchFamily="34" charset="0"/>
                <a:ea typeface="-윤고딕130" pitchFamily="18" charset="-127"/>
                <a:cs typeface="+mn-cs"/>
              </a:defRPr>
            </a:lvl9pPr>
          </a:lstStyle>
          <a:p>
            <a:pPr marL="180000" indent="-180000">
              <a:buFont typeface="Arial" panose="020B0604020202020204" pitchFamily="34" charset="0"/>
              <a:buChar char="•"/>
            </a:pPr>
            <a:r>
              <a:rPr lang="ko-KR" altLang="en-US" sz="1400" b="0" dirty="0">
                <a:latin typeface="+mn-ea"/>
                <a:ea typeface="+mn-ea"/>
              </a:rPr>
              <a:t>일주일치의 </a:t>
            </a:r>
            <a:r>
              <a:rPr lang="en-US" altLang="ko-KR" sz="1400" b="0" dirty="0">
                <a:latin typeface="+mn-ea"/>
                <a:ea typeface="+mn-ea"/>
              </a:rPr>
              <a:t>5</a:t>
            </a:r>
            <a:r>
              <a:rPr lang="ko-KR" altLang="en-US" sz="1400" b="0" dirty="0">
                <a:latin typeface="+mn-ea"/>
                <a:ea typeface="+mn-ea"/>
              </a:rPr>
              <a:t>초 단위 데이터 </a:t>
            </a:r>
            <a:r>
              <a:rPr lang="en-US" altLang="ko-KR" sz="1400" b="0" dirty="0">
                <a:latin typeface="+mn-ea"/>
                <a:ea typeface="+mn-ea"/>
              </a:rPr>
              <a:t>(604800</a:t>
            </a:r>
            <a:r>
              <a:rPr lang="ko-KR" altLang="en-US" sz="1400" b="0" dirty="0">
                <a:latin typeface="+mn-ea"/>
                <a:ea typeface="+mn-ea"/>
              </a:rPr>
              <a:t>개 행</a:t>
            </a:r>
            <a:r>
              <a:rPr lang="en-US" altLang="ko-KR" sz="1400" b="0" dirty="0">
                <a:latin typeface="+mn-ea"/>
                <a:ea typeface="+mn-ea"/>
              </a:rPr>
              <a:t>, 42</a:t>
            </a:r>
            <a:r>
              <a:rPr lang="ko-KR" altLang="en-US" sz="1400" b="0" dirty="0">
                <a:latin typeface="+mn-ea"/>
                <a:ea typeface="+mn-ea"/>
              </a:rPr>
              <a:t>개 열</a:t>
            </a:r>
            <a:r>
              <a:rPr lang="en-US" altLang="ko-KR" sz="1400" b="0" dirty="0">
                <a:latin typeface="+mn-ea"/>
                <a:ea typeface="+mn-ea"/>
              </a:rPr>
              <a:t>, 2025-02-17 ~ 2025-02-23)</a:t>
            </a:r>
          </a:p>
          <a:p>
            <a:pPr marL="180000" indent="-180000">
              <a:buFont typeface="Arial" panose="020B0604020202020204" pitchFamily="34" charset="0"/>
              <a:buChar char="•"/>
            </a:pPr>
            <a:r>
              <a:rPr lang="en-US" altLang="ko-KR" sz="1400" b="0" dirty="0">
                <a:latin typeface="+mn-ea"/>
                <a:ea typeface="+mn-ea"/>
              </a:rPr>
              <a:t>6</a:t>
            </a:r>
            <a:r>
              <a:rPr lang="ko-KR" altLang="en-US" sz="1400" b="0" dirty="0">
                <a:latin typeface="+mn-ea"/>
                <a:ea typeface="+mn-ea"/>
              </a:rPr>
              <a:t>개월치의 </a:t>
            </a:r>
            <a:r>
              <a:rPr lang="en-US" altLang="ko-KR" sz="1400" b="0" dirty="0">
                <a:latin typeface="+mn-ea"/>
                <a:ea typeface="+mn-ea"/>
              </a:rPr>
              <a:t>1</a:t>
            </a:r>
            <a:r>
              <a:rPr lang="ko-KR" altLang="en-US" sz="1400" b="0" dirty="0">
                <a:latin typeface="+mn-ea"/>
                <a:ea typeface="+mn-ea"/>
              </a:rPr>
              <a:t>분 단위 데이터 </a:t>
            </a:r>
            <a:r>
              <a:rPr lang="en-US" altLang="ko-KR" sz="1400" b="0" dirty="0">
                <a:latin typeface="+mn-ea"/>
                <a:ea typeface="+mn-ea"/>
              </a:rPr>
              <a:t>(199316</a:t>
            </a:r>
            <a:r>
              <a:rPr lang="ko-KR" altLang="en-US" sz="1400" b="0" dirty="0">
                <a:latin typeface="+mn-ea"/>
                <a:ea typeface="+mn-ea"/>
              </a:rPr>
              <a:t>개 행</a:t>
            </a:r>
            <a:r>
              <a:rPr lang="en-US" altLang="ko-KR" sz="1400" b="0" dirty="0">
                <a:latin typeface="+mn-ea"/>
                <a:ea typeface="+mn-ea"/>
              </a:rPr>
              <a:t>, 42</a:t>
            </a:r>
            <a:r>
              <a:rPr lang="ko-KR" altLang="en-US" sz="1400" b="0" dirty="0">
                <a:latin typeface="+mn-ea"/>
                <a:ea typeface="+mn-ea"/>
              </a:rPr>
              <a:t>개 열</a:t>
            </a:r>
            <a:r>
              <a:rPr lang="en-US" altLang="ko-KR" sz="1400" b="0" dirty="0">
                <a:latin typeface="+mn-ea"/>
                <a:ea typeface="+mn-ea"/>
              </a:rPr>
              <a:t>, 2024-10-01 ~ 2025-03-08)</a:t>
            </a:r>
          </a:p>
          <a:p>
            <a:pPr marL="180000" indent="-180000">
              <a:buFont typeface="Arial" panose="020B0604020202020204" pitchFamily="34" charset="0"/>
              <a:buChar char="•"/>
            </a:pPr>
            <a:r>
              <a:rPr lang="ko-KR" altLang="en-US" sz="1400" b="0" dirty="0">
                <a:latin typeface="+mn-ea"/>
                <a:ea typeface="+mn-ea"/>
              </a:rPr>
              <a:t>데이터에 </a:t>
            </a:r>
            <a:r>
              <a:rPr lang="ko-KR" altLang="en-US" sz="1400" b="0">
                <a:latin typeface="+mn-ea"/>
                <a:ea typeface="+mn-ea"/>
              </a:rPr>
              <a:t>따라 일관된 </a:t>
            </a:r>
            <a:r>
              <a:rPr lang="ko-KR" altLang="en-US" sz="1400" b="0" dirty="0">
                <a:latin typeface="+mn-ea"/>
                <a:ea typeface="+mn-ea"/>
              </a:rPr>
              <a:t>결과가 나오지는 않음</a:t>
            </a:r>
            <a:r>
              <a:rPr lang="en-US" altLang="ko-KR" sz="1400" b="0" dirty="0">
                <a:latin typeface="+mn-ea"/>
                <a:ea typeface="+mn-ea"/>
              </a:rPr>
              <a:t>.</a:t>
            </a:r>
          </a:p>
        </p:txBody>
      </p:sp>
      <p:grpSp>
        <p:nvGrpSpPr>
          <p:cNvPr id="3" name="Group 16">
            <a:extLst>
              <a:ext uri="{FF2B5EF4-FFF2-40B4-BE49-F238E27FC236}">
                <a16:creationId xmlns:a16="http://schemas.microsoft.com/office/drawing/2014/main" id="{5DAE2DB4-3AB5-C647-C811-388AFC9C9CF2}"/>
              </a:ext>
            </a:extLst>
          </p:cNvPr>
          <p:cNvGrpSpPr>
            <a:grpSpLocks/>
          </p:cNvGrpSpPr>
          <p:nvPr/>
        </p:nvGrpSpPr>
        <p:grpSpPr bwMode="auto">
          <a:xfrm>
            <a:off x="927100" y="5382607"/>
            <a:ext cx="1524000" cy="596084"/>
            <a:chOff x="2400" y="1968"/>
            <a:chExt cx="960" cy="960"/>
          </a:xfrm>
        </p:grpSpPr>
        <p:sp>
          <p:nvSpPr>
            <p:cNvPr id="6" name="Rectangle 17">
              <a:extLst>
                <a:ext uri="{FF2B5EF4-FFF2-40B4-BE49-F238E27FC236}">
                  <a16:creationId xmlns:a16="http://schemas.microsoft.com/office/drawing/2014/main" id="{B98B5184-14ED-FE07-A6A9-1595F729FF10}"/>
                </a:ext>
              </a:extLst>
            </p:cNvPr>
            <p:cNvSpPr>
              <a:spLocks noChangeArrowheads="1"/>
            </p:cNvSpPr>
            <p:nvPr/>
          </p:nvSpPr>
          <p:spPr bwMode="blackWhite">
            <a:xfrm>
              <a:off x="2400" y="1968"/>
              <a:ext cx="960" cy="960"/>
            </a:xfrm>
            <a:prstGeom prst="rect">
              <a:avLst/>
            </a:prstGeom>
            <a:solidFill>
              <a:srgbClr val="FFFFFF"/>
            </a:solidFill>
            <a:ln w="9525">
              <a:solidFill>
                <a:srgbClr val="000000"/>
              </a:solidFill>
              <a:miter lim="800000"/>
              <a:headEnd/>
              <a:tailEnd/>
            </a:ln>
            <a:effectLst>
              <a:outerShdw dist="35921" dir="2700000" algn="ctr" rotWithShape="0">
                <a:srgbClr val="000000"/>
              </a:outerShdw>
            </a:effectLst>
          </p:spPr>
          <p:txBody>
            <a:bodyPr wrap="none" anchor="ctr"/>
            <a:lstStyle>
              <a:defPPr>
                <a:defRPr lang="en-US"/>
              </a:defPPr>
              <a:lvl1pPr algn="l" rtl="0" fontAlgn="base">
                <a:spcBef>
                  <a:spcPct val="0"/>
                </a:spcBef>
                <a:spcAft>
                  <a:spcPct val="0"/>
                </a:spcAft>
                <a:defRPr sz="1600" kern="1200">
                  <a:solidFill>
                    <a:schemeClr val="tx1"/>
                  </a:solidFill>
                  <a:latin typeface="Arial" panose="020B0604020202020204" pitchFamily="34" charset="0"/>
                  <a:ea typeface="-윤고딕130" pitchFamily="18" charset="-127"/>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윤고딕130" pitchFamily="18" charset="-127"/>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윤고딕130" pitchFamily="18" charset="-127"/>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윤고딕130" pitchFamily="18" charset="-127"/>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윤고딕130" pitchFamily="18" charset="-127"/>
                  <a:cs typeface="+mn-cs"/>
                </a:defRPr>
              </a:lvl5pPr>
              <a:lvl6pPr marL="2286000" algn="l" defTabSz="914400" rtl="0" eaLnBrk="1" latinLnBrk="1" hangingPunct="1">
                <a:defRPr sz="1600" kern="1200">
                  <a:solidFill>
                    <a:schemeClr val="tx1"/>
                  </a:solidFill>
                  <a:latin typeface="Arial" panose="020B0604020202020204" pitchFamily="34" charset="0"/>
                  <a:ea typeface="-윤고딕130" pitchFamily="18" charset="-127"/>
                  <a:cs typeface="+mn-cs"/>
                </a:defRPr>
              </a:lvl6pPr>
              <a:lvl7pPr marL="2743200" algn="l" defTabSz="914400" rtl="0" eaLnBrk="1" latinLnBrk="1" hangingPunct="1">
                <a:defRPr sz="1600" kern="1200">
                  <a:solidFill>
                    <a:schemeClr val="tx1"/>
                  </a:solidFill>
                  <a:latin typeface="Arial" panose="020B0604020202020204" pitchFamily="34" charset="0"/>
                  <a:ea typeface="-윤고딕130" pitchFamily="18" charset="-127"/>
                  <a:cs typeface="+mn-cs"/>
                </a:defRPr>
              </a:lvl7pPr>
              <a:lvl8pPr marL="3200400" algn="l" defTabSz="914400" rtl="0" eaLnBrk="1" latinLnBrk="1" hangingPunct="1">
                <a:defRPr sz="1600" kern="1200">
                  <a:solidFill>
                    <a:schemeClr val="tx1"/>
                  </a:solidFill>
                  <a:latin typeface="Arial" panose="020B0604020202020204" pitchFamily="34" charset="0"/>
                  <a:ea typeface="-윤고딕130" pitchFamily="18" charset="-127"/>
                  <a:cs typeface="+mn-cs"/>
                </a:defRPr>
              </a:lvl8pPr>
              <a:lvl9pPr marL="3657600" algn="l" defTabSz="914400" rtl="0" eaLnBrk="1" latinLnBrk="1" hangingPunct="1">
                <a:defRPr sz="1600" kern="1200">
                  <a:solidFill>
                    <a:schemeClr val="tx1"/>
                  </a:solidFill>
                  <a:latin typeface="Arial" panose="020B0604020202020204" pitchFamily="34" charset="0"/>
                  <a:ea typeface="-윤고딕130" pitchFamily="18" charset="-127"/>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ko-KR" altLang="en-US" sz="1400" b="0" i="0" u="none" strike="noStrike" kern="1200" cap="none" spc="0" normalizeH="0" baseline="0" noProof="0">
                <a:ln>
                  <a:noFill/>
                </a:ln>
                <a:solidFill>
                  <a:srgbClr val="000000"/>
                </a:solidFill>
                <a:effectLst/>
                <a:uLnTx/>
                <a:uFillTx/>
                <a:latin typeface="+mn-ea"/>
                <a:ea typeface="+mn-ea"/>
                <a:cs typeface="+mn-cs"/>
              </a:endParaRPr>
            </a:p>
          </p:txBody>
        </p:sp>
        <p:sp>
          <p:nvSpPr>
            <p:cNvPr id="8" name="Rectangle 18">
              <a:extLst>
                <a:ext uri="{FF2B5EF4-FFF2-40B4-BE49-F238E27FC236}">
                  <a16:creationId xmlns:a16="http://schemas.microsoft.com/office/drawing/2014/main" id="{6339306C-56E2-BA15-5239-15F3580500F3}"/>
                </a:ext>
              </a:extLst>
            </p:cNvPr>
            <p:cNvSpPr>
              <a:spLocks noChangeArrowheads="1"/>
            </p:cNvSpPr>
            <p:nvPr/>
          </p:nvSpPr>
          <p:spPr bwMode="blackWhite">
            <a:xfrm>
              <a:off x="2440" y="2008"/>
              <a:ext cx="880" cy="8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3810" tIns="0" rIns="3810" bIns="0" anchor="ctr"/>
            <a:lstStyle>
              <a:defPPr>
                <a:defRPr lang="en-US"/>
              </a:defPPr>
              <a:lvl1pPr algn="l" defTabSz="895350" rtl="0" fontAlgn="base">
                <a:spcBef>
                  <a:spcPct val="0"/>
                </a:spcBef>
                <a:spcAft>
                  <a:spcPct val="0"/>
                </a:spcAft>
                <a:buSzPct val="120000"/>
                <a:defRPr sz="1600" kern="1200">
                  <a:solidFill>
                    <a:schemeClr val="tx1"/>
                  </a:solidFill>
                  <a:latin typeface="Arial" panose="020B0604020202020204" pitchFamily="34" charset="0"/>
                  <a:ea typeface="-윤고딕130" pitchFamily="18" charset="-127"/>
                  <a:cs typeface="+mn-cs"/>
                </a:defRPr>
              </a:lvl1pPr>
              <a:lvl2pPr marL="144463" indent="-142875" algn="l" defTabSz="895350" rtl="0" fontAlgn="base">
                <a:spcBef>
                  <a:spcPct val="0"/>
                </a:spcBef>
                <a:spcAft>
                  <a:spcPct val="0"/>
                </a:spcAft>
                <a:buSzPct val="120000"/>
                <a:buChar char="•"/>
                <a:defRPr sz="1600" kern="1200">
                  <a:solidFill>
                    <a:schemeClr val="tx1"/>
                  </a:solidFill>
                  <a:latin typeface="Arial" panose="020B0604020202020204" pitchFamily="34" charset="0"/>
                  <a:ea typeface="-윤고딕130" pitchFamily="18" charset="-127"/>
                  <a:cs typeface="+mn-cs"/>
                </a:defRPr>
              </a:lvl2pPr>
              <a:lvl3pPr marL="295275" indent="-149225" algn="l" defTabSz="895350" rtl="0" fontAlgn="base">
                <a:spcBef>
                  <a:spcPct val="0"/>
                </a:spcBef>
                <a:spcAft>
                  <a:spcPct val="0"/>
                </a:spcAft>
                <a:buChar char="–"/>
                <a:defRPr sz="1600" kern="1200">
                  <a:solidFill>
                    <a:schemeClr val="tx1"/>
                  </a:solidFill>
                  <a:latin typeface="Arial" panose="020B0604020202020204" pitchFamily="34" charset="0"/>
                  <a:ea typeface="-윤고딕130" pitchFamily="18" charset="-127"/>
                  <a:cs typeface="+mn-cs"/>
                </a:defRPr>
              </a:lvl3pPr>
              <a:lvl4pPr marL="431800" indent="-134938" algn="l" defTabSz="895350" rtl="0" fontAlgn="base">
                <a:spcBef>
                  <a:spcPct val="0"/>
                </a:spcBef>
                <a:spcAft>
                  <a:spcPct val="0"/>
                </a:spcAft>
                <a:buSzPct val="89000"/>
                <a:buChar char="•"/>
                <a:defRPr sz="1600" kern="1200">
                  <a:solidFill>
                    <a:schemeClr val="tx1"/>
                  </a:solidFill>
                  <a:latin typeface="Arial" panose="020B0604020202020204" pitchFamily="34" charset="0"/>
                  <a:ea typeface="-윤고딕130" pitchFamily="18" charset="-127"/>
                  <a:cs typeface="+mn-cs"/>
                </a:defRPr>
              </a:lvl4pPr>
              <a:lvl5pPr marL="582613" indent="-149225" algn="l" defTabSz="895350" rtl="0" fontAlgn="base">
                <a:spcBef>
                  <a:spcPct val="0"/>
                </a:spcBef>
                <a:spcAft>
                  <a:spcPct val="0"/>
                </a:spcAft>
                <a:buSzPct val="75000"/>
                <a:buChar char="–"/>
                <a:defRPr sz="1600" kern="1200">
                  <a:solidFill>
                    <a:schemeClr val="tx1"/>
                  </a:solidFill>
                  <a:latin typeface="Arial" panose="020B0604020202020204" pitchFamily="34" charset="0"/>
                  <a:ea typeface="-윤고딕130" pitchFamily="18" charset="-127"/>
                  <a:cs typeface="+mn-cs"/>
                </a:defRPr>
              </a:lvl5pPr>
              <a:lvl6pPr marL="1039813" indent="-149225" algn="l" defTabSz="895350" rtl="0" eaLnBrk="1" fontAlgn="base" latinLnBrk="1" hangingPunct="1">
                <a:spcBef>
                  <a:spcPct val="0"/>
                </a:spcBef>
                <a:spcAft>
                  <a:spcPct val="0"/>
                </a:spcAft>
                <a:buSzPct val="75000"/>
                <a:buChar char="–"/>
                <a:defRPr sz="1600" kern="1200">
                  <a:solidFill>
                    <a:schemeClr val="tx1"/>
                  </a:solidFill>
                  <a:latin typeface="Arial" panose="020B0604020202020204" pitchFamily="34" charset="0"/>
                  <a:ea typeface="-윤고딕130" pitchFamily="18" charset="-127"/>
                  <a:cs typeface="+mn-cs"/>
                </a:defRPr>
              </a:lvl6pPr>
              <a:lvl7pPr marL="1497013" indent="-149225" algn="l" defTabSz="895350" rtl="0" eaLnBrk="1" fontAlgn="base" latinLnBrk="1" hangingPunct="1">
                <a:spcBef>
                  <a:spcPct val="0"/>
                </a:spcBef>
                <a:spcAft>
                  <a:spcPct val="0"/>
                </a:spcAft>
                <a:buSzPct val="75000"/>
                <a:buChar char="–"/>
                <a:defRPr sz="1600" kern="1200">
                  <a:solidFill>
                    <a:schemeClr val="tx1"/>
                  </a:solidFill>
                  <a:latin typeface="Arial" panose="020B0604020202020204" pitchFamily="34" charset="0"/>
                  <a:ea typeface="-윤고딕130" pitchFamily="18" charset="-127"/>
                  <a:cs typeface="+mn-cs"/>
                </a:defRPr>
              </a:lvl7pPr>
              <a:lvl8pPr marL="1954213" indent="-149225" algn="l" defTabSz="895350" rtl="0" eaLnBrk="1" fontAlgn="base" latinLnBrk="1" hangingPunct="1">
                <a:spcBef>
                  <a:spcPct val="0"/>
                </a:spcBef>
                <a:spcAft>
                  <a:spcPct val="0"/>
                </a:spcAft>
                <a:buSzPct val="75000"/>
                <a:buChar char="–"/>
                <a:defRPr sz="1600" kern="1200">
                  <a:solidFill>
                    <a:schemeClr val="tx1"/>
                  </a:solidFill>
                  <a:latin typeface="Arial" panose="020B0604020202020204" pitchFamily="34" charset="0"/>
                  <a:ea typeface="-윤고딕130" pitchFamily="18" charset="-127"/>
                  <a:cs typeface="+mn-cs"/>
                </a:defRPr>
              </a:lvl8pPr>
              <a:lvl9pPr marL="2411413" indent="-149225" algn="l" defTabSz="895350" rtl="0" eaLnBrk="1" fontAlgn="base" latinLnBrk="1" hangingPunct="1">
                <a:spcBef>
                  <a:spcPct val="0"/>
                </a:spcBef>
                <a:spcAft>
                  <a:spcPct val="0"/>
                </a:spcAft>
                <a:buSzPct val="75000"/>
                <a:buChar char="–"/>
                <a:defRPr sz="1600" kern="1200">
                  <a:solidFill>
                    <a:schemeClr val="tx1"/>
                  </a:solidFill>
                  <a:latin typeface="Arial" panose="020B0604020202020204" pitchFamily="34" charset="0"/>
                  <a:ea typeface="-윤고딕130" pitchFamily="18" charset="-127"/>
                  <a:cs typeface="+mn-cs"/>
                </a:defRPr>
              </a:lvl9pPr>
            </a:lstStyle>
            <a:p>
              <a:pPr marL="0" marR="0" lvl="0" indent="0" algn="l" defTabSz="895350" rtl="0" eaLnBrk="1" fontAlgn="base" latinLnBrk="0" hangingPunct="1">
                <a:lnSpc>
                  <a:spcPct val="100000"/>
                </a:lnSpc>
                <a:spcBef>
                  <a:spcPct val="0"/>
                </a:spcBef>
                <a:spcAft>
                  <a:spcPct val="0"/>
                </a:spcAft>
                <a:buClrTx/>
                <a:buSzPct val="120000"/>
                <a:buFontTx/>
                <a:buNone/>
                <a:tabLst/>
                <a:defRPr/>
              </a:pPr>
              <a:r>
                <a:rPr kumimoji="0" lang="ko-KR" altLang="en-US" sz="1400">
                  <a:solidFill>
                    <a:srgbClr val="000000"/>
                  </a:solidFill>
                  <a:latin typeface="+mn-ea"/>
                  <a:ea typeface="+mn-ea"/>
                </a:rPr>
                <a:t>다른 </a:t>
              </a:r>
              <a:r>
                <a:rPr kumimoji="0" lang="ko-KR" altLang="en-US" sz="1400" dirty="0">
                  <a:solidFill>
                    <a:srgbClr val="000000"/>
                  </a:solidFill>
                  <a:latin typeface="+mn-ea"/>
                  <a:ea typeface="+mn-ea"/>
                </a:rPr>
                <a:t>데이터로 군집화 재실행</a:t>
              </a:r>
              <a:endParaRPr kumimoji="0" lang="en-US" altLang="ko-KR" sz="1400" b="1" i="0" u="none" strike="noStrike" kern="1200" cap="none" spc="0" normalizeH="0" baseline="0" noProof="0" dirty="0">
                <a:ln>
                  <a:noFill/>
                </a:ln>
                <a:solidFill>
                  <a:srgbClr val="000000"/>
                </a:solidFill>
                <a:effectLst/>
                <a:uLnTx/>
                <a:uFillTx/>
                <a:latin typeface="+mn-ea"/>
                <a:ea typeface="+mn-ea"/>
                <a:cs typeface="+mn-cs"/>
              </a:endParaRPr>
            </a:p>
          </p:txBody>
        </p:sp>
      </p:grpSp>
    </p:spTree>
    <p:extLst>
      <p:ext uri="{BB962C8B-B14F-4D97-AF65-F5344CB8AC3E}">
        <p14:creationId xmlns:p14="http://schemas.microsoft.com/office/powerpoint/2010/main" val="40909462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638BA9-6328-8B96-496C-F14636689569}"/>
            </a:ext>
          </a:extLst>
        </p:cNvPr>
        <p:cNvGrpSpPr/>
        <p:nvPr/>
      </p:nvGrpSpPr>
      <p:grpSpPr>
        <a:xfrm>
          <a:off x="0" y="0"/>
          <a:ext cx="0" cy="0"/>
          <a:chOff x="0" y="0"/>
          <a:chExt cx="0" cy="0"/>
        </a:xfrm>
      </p:grpSpPr>
      <p:sp>
        <p:nvSpPr>
          <p:cNvPr id="5" name="텍스트 개체 틀 4">
            <a:extLst>
              <a:ext uri="{FF2B5EF4-FFF2-40B4-BE49-F238E27FC236}">
                <a16:creationId xmlns:a16="http://schemas.microsoft.com/office/drawing/2014/main" id="{6DE95A8D-D40F-971E-11B8-EB7A6B38D292}"/>
              </a:ext>
            </a:extLst>
          </p:cNvPr>
          <p:cNvSpPr>
            <a:spLocks noGrp="1"/>
          </p:cNvSpPr>
          <p:nvPr>
            <p:ph type="body" sz="quarter" idx="10"/>
          </p:nvPr>
        </p:nvSpPr>
        <p:spPr/>
        <p:txBody>
          <a:bodyPr/>
          <a:lstStyle/>
          <a:p>
            <a:pPr marL="0" indent="0">
              <a:buNone/>
            </a:pPr>
            <a:r>
              <a:rPr lang="ko-KR" altLang="en-US" dirty="0">
                <a:ea typeface="+mj-ea"/>
              </a:rPr>
              <a:t>분석용 데이터</a:t>
            </a:r>
          </a:p>
        </p:txBody>
      </p:sp>
      <p:sp>
        <p:nvSpPr>
          <p:cNvPr id="4" name="제목 3">
            <a:extLst>
              <a:ext uri="{FF2B5EF4-FFF2-40B4-BE49-F238E27FC236}">
                <a16:creationId xmlns:a16="http://schemas.microsoft.com/office/drawing/2014/main" id="{3A40BF77-B41E-8F02-6E79-4181EA12A533}"/>
              </a:ext>
            </a:extLst>
          </p:cNvPr>
          <p:cNvSpPr>
            <a:spLocks noGrp="1"/>
          </p:cNvSpPr>
          <p:nvPr>
            <p:ph type="title"/>
          </p:nvPr>
        </p:nvSpPr>
        <p:spPr>
          <a:xfrm>
            <a:off x="200472" y="76562"/>
            <a:ext cx="8543925" cy="400110"/>
          </a:xfrm>
        </p:spPr>
        <p:txBody>
          <a:bodyPr/>
          <a:lstStyle/>
          <a:p>
            <a:r>
              <a:rPr lang="en-US" altLang="ko-KR" dirty="0"/>
              <a:t>250814 </a:t>
            </a:r>
            <a:r>
              <a:rPr lang="ko-KR" altLang="en-US" dirty="0"/>
              <a:t>목 </a:t>
            </a:r>
            <a:r>
              <a:rPr lang="en-US" altLang="ko-KR" dirty="0"/>
              <a:t>| </a:t>
            </a:r>
            <a:r>
              <a:rPr lang="ko-KR" altLang="en-US" dirty="0"/>
              <a:t>군집 분석</a:t>
            </a:r>
            <a:endParaRPr lang="ko-KR" altLang="en-US" dirty="0">
              <a:latin typeface="+mn-lt"/>
              <a:ea typeface="+mj-ea"/>
            </a:endParaRPr>
          </a:p>
        </p:txBody>
      </p:sp>
      <p:sp>
        <p:nvSpPr>
          <p:cNvPr id="7" name="텍스트 개체 틀 6">
            <a:extLst>
              <a:ext uri="{FF2B5EF4-FFF2-40B4-BE49-F238E27FC236}">
                <a16:creationId xmlns:a16="http://schemas.microsoft.com/office/drawing/2014/main" id="{FBB4B62D-ECA5-E968-E3BA-B47DF1F560D7}"/>
              </a:ext>
            </a:extLst>
          </p:cNvPr>
          <p:cNvSpPr>
            <a:spLocks noGrp="1"/>
          </p:cNvSpPr>
          <p:nvPr>
            <p:ph type="body" sz="quarter" idx="12"/>
          </p:nvPr>
        </p:nvSpPr>
        <p:spPr/>
        <p:txBody>
          <a:bodyPr/>
          <a:lstStyle/>
          <a:p>
            <a:r>
              <a:rPr lang="ko-KR" altLang="en-US" dirty="0">
                <a:latin typeface="+mn-lt"/>
                <a:ea typeface="+mj-ea"/>
              </a:rPr>
              <a:t>서부발전</a:t>
            </a:r>
          </a:p>
        </p:txBody>
      </p:sp>
      <p:sp>
        <p:nvSpPr>
          <p:cNvPr id="2" name="텍스트 개체 틀 5">
            <a:extLst>
              <a:ext uri="{FF2B5EF4-FFF2-40B4-BE49-F238E27FC236}">
                <a16:creationId xmlns:a16="http://schemas.microsoft.com/office/drawing/2014/main" id="{613C679C-E4D2-410D-2C23-5D2D3BE147EB}"/>
              </a:ext>
            </a:extLst>
          </p:cNvPr>
          <p:cNvSpPr txBox="1">
            <a:spLocks/>
          </p:cNvSpPr>
          <p:nvPr/>
        </p:nvSpPr>
        <p:spPr>
          <a:xfrm>
            <a:off x="200470" y="973705"/>
            <a:ext cx="9432480" cy="585129"/>
          </a:xfrm>
          <a:prstGeom prst="rect">
            <a:avLst/>
          </a:prstGeom>
        </p:spPr>
        <p:txBody>
          <a:bodyPr lIns="72000" tIns="36000"/>
          <a:lstStyle>
            <a:lvl1pPr marL="0" indent="0" algn="l" rtl="0" eaLnBrk="0" fontAlgn="base" latinLnBrk="0" hangingPunct="0">
              <a:lnSpc>
                <a:spcPct val="100000"/>
              </a:lnSpc>
              <a:spcBef>
                <a:spcPts val="0"/>
              </a:spcBef>
              <a:spcAft>
                <a:spcPct val="0"/>
              </a:spcAft>
              <a:buFont typeface="Arial" charset="0"/>
              <a:buNone/>
              <a:defRPr sz="1400" kern="1200">
                <a:solidFill>
                  <a:schemeClr val="tx1"/>
                </a:solidFill>
                <a:latin typeface="+mn-lt"/>
                <a:ea typeface="+mn-ea"/>
                <a:cs typeface="+mn-cs"/>
              </a:defRPr>
            </a:lvl1pPr>
            <a:lvl2pPr marL="742950" indent="-285750" algn="l" rtl="0" eaLnBrk="0" fontAlgn="base" latinLnBrk="1"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latinLnBrk="1"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latinLnBrk="1"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latinLnBrk="1"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180000" indent="-180000">
              <a:buFont typeface="Arial" panose="020B0604020202020204" pitchFamily="34" charset="0"/>
              <a:buChar char="•"/>
            </a:pPr>
            <a:r>
              <a:rPr lang="ko-KR" altLang="en-US" b="0" dirty="0">
                <a:latin typeface="+mn-ea"/>
              </a:rPr>
              <a:t>원천 데이터를 </a:t>
            </a:r>
            <a:r>
              <a:rPr lang="ko-KR" altLang="en-US" b="0" dirty="0" err="1">
                <a:latin typeface="+mn-ea"/>
              </a:rPr>
              <a:t>전처리</a:t>
            </a:r>
            <a:r>
              <a:rPr lang="en-US" altLang="ko-KR" b="0" dirty="0">
                <a:latin typeface="+mn-ea"/>
              </a:rPr>
              <a:t>(</a:t>
            </a:r>
            <a:r>
              <a:rPr lang="ko-KR" altLang="en-US" b="0" dirty="0" err="1">
                <a:latin typeface="+mn-ea"/>
              </a:rPr>
              <a:t>결측치</a:t>
            </a:r>
            <a:r>
              <a:rPr lang="ko-KR" altLang="en-US" b="0" dirty="0">
                <a:latin typeface="+mn-ea"/>
              </a:rPr>
              <a:t> 및 이상치 제거</a:t>
            </a:r>
            <a:r>
              <a:rPr lang="en-US" altLang="ko-KR" b="0" dirty="0">
                <a:latin typeface="+mn-ea"/>
              </a:rPr>
              <a:t>) </a:t>
            </a:r>
            <a:r>
              <a:rPr lang="ko-KR" altLang="en-US" b="0" dirty="0">
                <a:latin typeface="+mn-ea"/>
              </a:rPr>
              <a:t>하여</a:t>
            </a:r>
            <a:r>
              <a:rPr lang="en-US" altLang="ko-KR" b="0" dirty="0">
                <a:latin typeface="+mn-ea"/>
              </a:rPr>
              <a:t> </a:t>
            </a:r>
            <a:r>
              <a:rPr lang="ko-KR" altLang="en-US" b="0" dirty="0">
                <a:latin typeface="+mn-ea"/>
              </a:rPr>
              <a:t>분석용 데이터 생성</a:t>
            </a:r>
            <a:endParaRPr lang="en-US" altLang="ko-KR" b="0" dirty="0">
              <a:latin typeface="+mn-ea"/>
            </a:endParaRPr>
          </a:p>
          <a:p>
            <a:pPr marL="180000" indent="-180000">
              <a:buFont typeface="Arial" panose="020B0604020202020204" pitchFamily="34" charset="0"/>
              <a:buChar char="•"/>
            </a:pPr>
            <a:r>
              <a:rPr lang="ko-KR" altLang="en-US" b="0" dirty="0">
                <a:latin typeface="+mn-ea"/>
              </a:rPr>
              <a:t>일주일치의 </a:t>
            </a:r>
            <a:r>
              <a:rPr lang="en-US" altLang="ko-KR" b="0" dirty="0">
                <a:latin typeface="+mn-ea"/>
              </a:rPr>
              <a:t>20</a:t>
            </a:r>
            <a:r>
              <a:rPr lang="ko-KR" altLang="en-US" b="0" dirty="0">
                <a:latin typeface="+mn-ea"/>
              </a:rPr>
              <a:t>초 단위 데이터 </a:t>
            </a:r>
            <a:r>
              <a:rPr lang="en-US" altLang="ko-KR" b="0" dirty="0">
                <a:latin typeface="+mn-ea"/>
              </a:rPr>
              <a:t>(30240</a:t>
            </a:r>
            <a:r>
              <a:rPr lang="ko-KR" altLang="en-US" b="0" dirty="0">
                <a:latin typeface="+mn-ea"/>
              </a:rPr>
              <a:t>개 행</a:t>
            </a:r>
            <a:r>
              <a:rPr lang="en-US" altLang="ko-KR" b="0" dirty="0">
                <a:latin typeface="+mn-ea"/>
              </a:rPr>
              <a:t>, 42</a:t>
            </a:r>
            <a:r>
              <a:rPr lang="ko-KR" altLang="en-US" b="0" dirty="0">
                <a:latin typeface="+mn-ea"/>
              </a:rPr>
              <a:t>개 열</a:t>
            </a:r>
            <a:r>
              <a:rPr lang="en-US" altLang="ko-KR" b="0" dirty="0">
                <a:latin typeface="+mn-ea"/>
              </a:rPr>
              <a:t>, 2025-02-17 ~ 2025-02-23)</a:t>
            </a:r>
          </a:p>
          <a:p>
            <a:pPr marL="180000" indent="-180000">
              <a:buFont typeface="Arial" panose="020B0604020202020204" pitchFamily="34" charset="0"/>
              <a:buChar char="•"/>
            </a:pPr>
            <a:endParaRPr lang="en-US" altLang="ko-KR" b="0" dirty="0">
              <a:latin typeface="+mn-ea"/>
            </a:endParaRPr>
          </a:p>
          <a:p>
            <a:pPr marL="180000" indent="-180000">
              <a:buFont typeface="Arial" panose="020B0604020202020204" pitchFamily="34" charset="0"/>
              <a:buChar char="•"/>
            </a:pPr>
            <a:endParaRPr kumimoji="0" lang="en-US" altLang="ko-KR" b="0" dirty="0">
              <a:latin typeface="+mn-ea"/>
            </a:endParaRPr>
          </a:p>
        </p:txBody>
      </p:sp>
      <p:pic>
        <p:nvPicPr>
          <p:cNvPr id="8" name="그림 7">
            <a:extLst>
              <a:ext uri="{FF2B5EF4-FFF2-40B4-BE49-F238E27FC236}">
                <a16:creationId xmlns:a16="http://schemas.microsoft.com/office/drawing/2014/main" id="{794B6347-BB0F-74ED-1EB0-A251F1D26B43}"/>
              </a:ext>
            </a:extLst>
          </p:cNvPr>
          <p:cNvPicPr>
            <a:picLocks noChangeAspect="1"/>
          </p:cNvPicPr>
          <p:nvPr/>
        </p:nvPicPr>
        <p:blipFill>
          <a:blip r:embed="rId3"/>
          <a:stretch>
            <a:fillRect/>
          </a:stretch>
        </p:blipFill>
        <p:spPr>
          <a:xfrm>
            <a:off x="531223" y="1569276"/>
            <a:ext cx="8325394" cy="4591080"/>
          </a:xfrm>
          <a:prstGeom prst="rect">
            <a:avLst/>
          </a:prstGeom>
        </p:spPr>
      </p:pic>
    </p:spTree>
    <p:extLst>
      <p:ext uri="{BB962C8B-B14F-4D97-AF65-F5344CB8AC3E}">
        <p14:creationId xmlns:p14="http://schemas.microsoft.com/office/powerpoint/2010/main" val="38459540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B715E0-E0CB-46A8-D0F7-890BDA71AC08}"/>
            </a:ext>
          </a:extLst>
        </p:cNvPr>
        <p:cNvGrpSpPr/>
        <p:nvPr/>
      </p:nvGrpSpPr>
      <p:grpSpPr>
        <a:xfrm>
          <a:off x="0" y="0"/>
          <a:ext cx="0" cy="0"/>
          <a:chOff x="0" y="0"/>
          <a:chExt cx="0" cy="0"/>
        </a:xfrm>
      </p:grpSpPr>
      <p:sp>
        <p:nvSpPr>
          <p:cNvPr id="5" name="텍스트 개체 틀 4">
            <a:extLst>
              <a:ext uri="{FF2B5EF4-FFF2-40B4-BE49-F238E27FC236}">
                <a16:creationId xmlns:a16="http://schemas.microsoft.com/office/drawing/2014/main" id="{8E1226BD-38A0-7823-94A6-7D908FA96868}"/>
              </a:ext>
            </a:extLst>
          </p:cNvPr>
          <p:cNvSpPr>
            <a:spLocks noGrp="1"/>
          </p:cNvSpPr>
          <p:nvPr>
            <p:ph type="body" sz="quarter" idx="10"/>
          </p:nvPr>
        </p:nvSpPr>
        <p:spPr/>
        <p:txBody>
          <a:bodyPr/>
          <a:lstStyle/>
          <a:p>
            <a:pPr marL="0" lvl="0" indent="0" defTabSz="895350" eaLnBrk="1" latinLnBrk="0" hangingPunct="1">
              <a:spcBef>
                <a:spcPct val="0"/>
              </a:spcBef>
              <a:buSzPct val="120000"/>
              <a:buNone/>
              <a:tabLst/>
              <a:defRPr/>
            </a:pPr>
            <a:r>
              <a:rPr lang="ko-KR" altLang="en-US" dirty="0">
                <a:solidFill>
                  <a:srgbClr val="000000"/>
                </a:solidFill>
                <a:latin typeface="+mn-ea"/>
              </a:rPr>
              <a:t>기본차트</a:t>
            </a:r>
            <a:r>
              <a:rPr lang="en-US" altLang="ko-KR" dirty="0">
                <a:solidFill>
                  <a:srgbClr val="000000"/>
                </a:solidFill>
                <a:latin typeface="+mn-ea"/>
              </a:rPr>
              <a:t>(</a:t>
            </a:r>
            <a:r>
              <a:rPr lang="ko-KR" altLang="en-US" dirty="0">
                <a:solidFill>
                  <a:srgbClr val="000000"/>
                </a:solidFill>
                <a:latin typeface="+mn-ea"/>
              </a:rPr>
              <a:t>트렌드 차트</a:t>
            </a:r>
            <a:r>
              <a:rPr lang="en-US" altLang="ko-KR" dirty="0">
                <a:solidFill>
                  <a:srgbClr val="000000"/>
                </a:solidFill>
                <a:latin typeface="+mn-ea"/>
              </a:rPr>
              <a:t>)</a:t>
            </a:r>
          </a:p>
        </p:txBody>
      </p:sp>
      <p:sp>
        <p:nvSpPr>
          <p:cNvPr id="4" name="제목 3">
            <a:extLst>
              <a:ext uri="{FF2B5EF4-FFF2-40B4-BE49-F238E27FC236}">
                <a16:creationId xmlns:a16="http://schemas.microsoft.com/office/drawing/2014/main" id="{951AB6C8-FEF7-7546-7150-83BABCD0C39D}"/>
              </a:ext>
            </a:extLst>
          </p:cNvPr>
          <p:cNvSpPr>
            <a:spLocks noGrp="1"/>
          </p:cNvSpPr>
          <p:nvPr>
            <p:ph type="title"/>
          </p:nvPr>
        </p:nvSpPr>
        <p:spPr>
          <a:xfrm>
            <a:off x="200472" y="76562"/>
            <a:ext cx="8543925" cy="400110"/>
          </a:xfrm>
        </p:spPr>
        <p:txBody>
          <a:bodyPr/>
          <a:lstStyle/>
          <a:p>
            <a:r>
              <a:rPr lang="en-US" altLang="ko-KR" dirty="0"/>
              <a:t>250814 </a:t>
            </a:r>
            <a:r>
              <a:rPr lang="ko-KR" altLang="en-US" dirty="0"/>
              <a:t>목 </a:t>
            </a:r>
            <a:r>
              <a:rPr lang="en-US" altLang="ko-KR" dirty="0"/>
              <a:t>| </a:t>
            </a:r>
            <a:r>
              <a:rPr lang="ko-KR" altLang="en-US" dirty="0"/>
              <a:t>군집 분석</a:t>
            </a:r>
            <a:endParaRPr lang="ko-KR" altLang="en-US" dirty="0">
              <a:latin typeface="+mn-lt"/>
              <a:ea typeface="+mj-ea"/>
            </a:endParaRPr>
          </a:p>
        </p:txBody>
      </p:sp>
      <p:sp>
        <p:nvSpPr>
          <p:cNvPr id="7" name="텍스트 개체 틀 6">
            <a:extLst>
              <a:ext uri="{FF2B5EF4-FFF2-40B4-BE49-F238E27FC236}">
                <a16:creationId xmlns:a16="http://schemas.microsoft.com/office/drawing/2014/main" id="{D25648BD-D7A2-8E0C-E80A-B1E6C3764807}"/>
              </a:ext>
            </a:extLst>
          </p:cNvPr>
          <p:cNvSpPr>
            <a:spLocks noGrp="1"/>
          </p:cNvSpPr>
          <p:nvPr>
            <p:ph type="body" sz="quarter" idx="12"/>
          </p:nvPr>
        </p:nvSpPr>
        <p:spPr/>
        <p:txBody>
          <a:bodyPr/>
          <a:lstStyle/>
          <a:p>
            <a:r>
              <a:rPr lang="ko-KR" altLang="en-US" dirty="0">
                <a:latin typeface="+mn-lt"/>
                <a:ea typeface="+mj-ea"/>
              </a:rPr>
              <a:t>서부발전</a:t>
            </a:r>
          </a:p>
        </p:txBody>
      </p:sp>
      <p:pic>
        <p:nvPicPr>
          <p:cNvPr id="12" name="그림 11">
            <a:extLst>
              <a:ext uri="{FF2B5EF4-FFF2-40B4-BE49-F238E27FC236}">
                <a16:creationId xmlns:a16="http://schemas.microsoft.com/office/drawing/2014/main" id="{6043C737-0B48-8805-4E7A-A5D87A0BEC09}"/>
              </a:ext>
            </a:extLst>
          </p:cNvPr>
          <p:cNvPicPr>
            <a:picLocks noChangeAspect="1"/>
          </p:cNvPicPr>
          <p:nvPr/>
        </p:nvPicPr>
        <p:blipFill>
          <a:blip r:embed="rId3"/>
          <a:stretch>
            <a:fillRect/>
          </a:stretch>
        </p:blipFill>
        <p:spPr>
          <a:xfrm>
            <a:off x="299177" y="1269585"/>
            <a:ext cx="8966744" cy="4850298"/>
          </a:xfrm>
          <a:prstGeom prst="rect">
            <a:avLst/>
          </a:prstGeom>
        </p:spPr>
      </p:pic>
      <p:sp>
        <p:nvSpPr>
          <p:cNvPr id="2" name="Rectangle 11">
            <a:extLst>
              <a:ext uri="{FF2B5EF4-FFF2-40B4-BE49-F238E27FC236}">
                <a16:creationId xmlns:a16="http://schemas.microsoft.com/office/drawing/2014/main" id="{C28EDF83-AA2C-4032-FE01-DA92BBC86480}"/>
              </a:ext>
            </a:extLst>
          </p:cNvPr>
          <p:cNvSpPr>
            <a:spLocks noChangeArrowheads="1"/>
          </p:cNvSpPr>
          <p:nvPr/>
        </p:nvSpPr>
        <p:spPr bwMode="auto">
          <a:xfrm>
            <a:off x="253357" y="995026"/>
            <a:ext cx="8873225"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defPPr>
              <a:defRPr lang="en-US"/>
            </a:defPPr>
            <a:lvl1pPr algn="l" defTabSz="895350" rtl="0" fontAlgn="base">
              <a:spcBef>
                <a:spcPct val="0"/>
              </a:spcBef>
              <a:spcAft>
                <a:spcPct val="0"/>
              </a:spcAft>
              <a:buSzPct val="120000"/>
              <a:defRPr sz="1600" kern="1200">
                <a:solidFill>
                  <a:schemeClr val="tx1"/>
                </a:solidFill>
                <a:latin typeface="Arial" panose="020B0604020202020204" pitchFamily="34" charset="0"/>
                <a:ea typeface="-윤고딕130" pitchFamily="18" charset="-127"/>
                <a:cs typeface="+mn-cs"/>
              </a:defRPr>
            </a:lvl1pPr>
            <a:lvl2pPr marL="144463" indent="-142875" algn="l" defTabSz="895350" rtl="0" fontAlgn="base">
              <a:spcBef>
                <a:spcPct val="0"/>
              </a:spcBef>
              <a:spcAft>
                <a:spcPct val="0"/>
              </a:spcAft>
              <a:buSzPct val="120000"/>
              <a:buChar char="•"/>
              <a:defRPr sz="1600" kern="1200">
                <a:solidFill>
                  <a:schemeClr val="tx1"/>
                </a:solidFill>
                <a:latin typeface="Arial" panose="020B0604020202020204" pitchFamily="34" charset="0"/>
                <a:ea typeface="-윤고딕130" pitchFamily="18" charset="-127"/>
                <a:cs typeface="+mn-cs"/>
              </a:defRPr>
            </a:lvl2pPr>
            <a:lvl3pPr marL="295275" indent="-149225" algn="l" defTabSz="895350" rtl="0" fontAlgn="base">
              <a:spcBef>
                <a:spcPct val="0"/>
              </a:spcBef>
              <a:spcAft>
                <a:spcPct val="0"/>
              </a:spcAft>
              <a:buChar char="–"/>
              <a:defRPr sz="1600" kern="1200">
                <a:solidFill>
                  <a:schemeClr val="tx1"/>
                </a:solidFill>
                <a:latin typeface="Arial" panose="020B0604020202020204" pitchFamily="34" charset="0"/>
                <a:ea typeface="-윤고딕130" pitchFamily="18" charset="-127"/>
                <a:cs typeface="+mn-cs"/>
              </a:defRPr>
            </a:lvl3pPr>
            <a:lvl4pPr marL="431800" indent="-134938" algn="l" defTabSz="895350" rtl="0" fontAlgn="base">
              <a:spcBef>
                <a:spcPct val="0"/>
              </a:spcBef>
              <a:spcAft>
                <a:spcPct val="0"/>
              </a:spcAft>
              <a:buSzPct val="89000"/>
              <a:buChar char="•"/>
              <a:defRPr sz="1600" kern="1200">
                <a:solidFill>
                  <a:schemeClr val="tx1"/>
                </a:solidFill>
                <a:latin typeface="Arial" panose="020B0604020202020204" pitchFamily="34" charset="0"/>
                <a:ea typeface="-윤고딕130" pitchFamily="18" charset="-127"/>
                <a:cs typeface="+mn-cs"/>
              </a:defRPr>
            </a:lvl4pPr>
            <a:lvl5pPr marL="582613" indent="-149225" algn="l" defTabSz="895350" rtl="0" fontAlgn="base">
              <a:spcBef>
                <a:spcPct val="0"/>
              </a:spcBef>
              <a:spcAft>
                <a:spcPct val="0"/>
              </a:spcAft>
              <a:buSzPct val="75000"/>
              <a:buChar char="–"/>
              <a:defRPr sz="1600" kern="1200">
                <a:solidFill>
                  <a:schemeClr val="tx1"/>
                </a:solidFill>
                <a:latin typeface="Arial" panose="020B0604020202020204" pitchFamily="34" charset="0"/>
                <a:ea typeface="-윤고딕130" pitchFamily="18" charset="-127"/>
                <a:cs typeface="+mn-cs"/>
              </a:defRPr>
            </a:lvl5pPr>
            <a:lvl6pPr marL="1039813" indent="-149225" algn="l" defTabSz="895350" rtl="0" eaLnBrk="1" fontAlgn="base" latinLnBrk="1" hangingPunct="1">
              <a:spcBef>
                <a:spcPct val="0"/>
              </a:spcBef>
              <a:spcAft>
                <a:spcPct val="0"/>
              </a:spcAft>
              <a:buSzPct val="75000"/>
              <a:buChar char="–"/>
              <a:defRPr sz="1600" kern="1200">
                <a:solidFill>
                  <a:schemeClr val="tx1"/>
                </a:solidFill>
                <a:latin typeface="Arial" panose="020B0604020202020204" pitchFamily="34" charset="0"/>
                <a:ea typeface="-윤고딕130" pitchFamily="18" charset="-127"/>
                <a:cs typeface="+mn-cs"/>
              </a:defRPr>
            </a:lvl6pPr>
            <a:lvl7pPr marL="1497013" indent="-149225" algn="l" defTabSz="895350" rtl="0" eaLnBrk="1" fontAlgn="base" latinLnBrk="1" hangingPunct="1">
              <a:spcBef>
                <a:spcPct val="0"/>
              </a:spcBef>
              <a:spcAft>
                <a:spcPct val="0"/>
              </a:spcAft>
              <a:buSzPct val="75000"/>
              <a:buChar char="–"/>
              <a:defRPr sz="1600" kern="1200">
                <a:solidFill>
                  <a:schemeClr val="tx1"/>
                </a:solidFill>
                <a:latin typeface="Arial" panose="020B0604020202020204" pitchFamily="34" charset="0"/>
                <a:ea typeface="-윤고딕130" pitchFamily="18" charset="-127"/>
                <a:cs typeface="+mn-cs"/>
              </a:defRPr>
            </a:lvl7pPr>
            <a:lvl8pPr marL="1954213" indent="-149225" algn="l" defTabSz="895350" rtl="0" eaLnBrk="1" fontAlgn="base" latinLnBrk="1" hangingPunct="1">
              <a:spcBef>
                <a:spcPct val="0"/>
              </a:spcBef>
              <a:spcAft>
                <a:spcPct val="0"/>
              </a:spcAft>
              <a:buSzPct val="75000"/>
              <a:buChar char="–"/>
              <a:defRPr sz="1600" kern="1200">
                <a:solidFill>
                  <a:schemeClr val="tx1"/>
                </a:solidFill>
                <a:latin typeface="Arial" panose="020B0604020202020204" pitchFamily="34" charset="0"/>
                <a:ea typeface="-윤고딕130" pitchFamily="18" charset="-127"/>
                <a:cs typeface="+mn-cs"/>
              </a:defRPr>
            </a:lvl8pPr>
            <a:lvl9pPr marL="2411413" indent="-149225" algn="l" defTabSz="895350" rtl="0" eaLnBrk="1" fontAlgn="base" latinLnBrk="1" hangingPunct="1">
              <a:spcBef>
                <a:spcPct val="0"/>
              </a:spcBef>
              <a:spcAft>
                <a:spcPct val="0"/>
              </a:spcAft>
              <a:buSzPct val="75000"/>
              <a:buChar char="–"/>
              <a:defRPr sz="1600" kern="1200">
                <a:solidFill>
                  <a:schemeClr val="tx1"/>
                </a:solidFill>
                <a:latin typeface="Arial" panose="020B0604020202020204" pitchFamily="34" charset="0"/>
                <a:ea typeface="-윤고딕130" pitchFamily="18" charset="-127"/>
                <a:cs typeface="+mn-cs"/>
              </a:defRPr>
            </a:lvl9pPr>
          </a:lstStyle>
          <a:p>
            <a:pPr lvl="1"/>
            <a:r>
              <a:rPr lang="ko-KR" altLang="en-US" sz="1400" b="0" dirty="0">
                <a:latin typeface="+mn-ea"/>
                <a:ea typeface="+mn-ea"/>
              </a:rPr>
              <a:t>주요인자</a:t>
            </a:r>
            <a:r>
              <a:rPr lang="en-US" altLang="ko-KR" sz="1400" b="0" dirty="0">
                <a:latin typeface="+mn-ea"/>
                <a:ea typeface="+mn-ea"/>
              </a:rPr>
              <a:t>(</a:t>
            </a:r>
            <a:r>
              <a:rPr lang="ko-KR" altLang="en-US" sz="1400" b="0" dirty="0">
                <a:latin typeface="+mn-ea"/>
                <a:ea typeface="+mn-ea"/>
              </a:rPr>
              <a:t>연료 유량</a:t>
            </a:r>
            <a:r>
              <a:rPr lang="en-US" altLang="ko-KR" sz="1400" b="0" dirty="0">
                <a:latin typeface="+mn-ea"/>
                <a:ea typeface="+mn-ea"/>
              </a:rPr>
              <a:t>, </a:t>
            </a:r>
            <a:r>
              <a:rPr lang="ko-KR" altLang="en-US" sz="1400" b="0" dirty="0">
                <a:latin typeface="+mn-ea"/>
                <a:ea typeface="+mn-ea"/>
              </a:rPr>
              <a:t>발전기 출력</a:t>
            </a:r>
            <a:r>
              <a:rPr lang="en-US" altLang="ko-KR" sz="1400" b="0" dirty="0">
                <a:latin typeface="+mn-ea"/>
                <a:ea typeface="+mn-ea"/>
              </a:rPr>
              <a:t>, </a:t>
            </a:r>
            <a:r>
              <a:rPr lang="ko-KR" altLang="en-US" sz="1400" b="0" dirty="0">
                <a:latin typeface="+mn-ea"/>
                <a:ea typeface="+mn-ea"/>
              </a:rPr>
              <a:t>대기온도</a:t>
            </a:r>
            <a:r>
              <a:rPr lang="en-US" altLang="ko-KR" sz="1400" b="0" dirty="0">
                <a:latin typeface="+mn-ea"/>
                <a:ea typeface="+mn-ea"/>
              </a:rPr>
              <a:t>, NOx </a:t>
            </a:r>
            <a:r>
              <a:rPr lang="ko-KR" altLang="en-US" sz="1400" b="0" dirty="0">
                <a:latin typeface="+mn-ea"/>
                <a:ea typeface="+mn-ea"/>
              </a:rPr>
              <a:t>농도</a:t>
            </a:r>
            <a:r>
              <a:rPr lang="en-US" altLang="ko-KR" sz="1400" b="0" dirty="0">
                <a:latin typeface="+mn-ea"/>
                <a:ea typeface="+mn-ea"/>
              </a:rPr>
              <a:t>, DGAN </a:t>
            </a:r>
            <a:r>
              <a:rPr lang="ko-KR" altLang="en-US" sz="1400" b="0" dirty="0">
                <a:latin typeface="+mn-ea"/>
                <a:ea typeface="+mn-ea"/>
              </a:rPr>
              <a:t>유량</a:t>
            </a:r>
            <a:r>
              <a:rPr lang="en-US" altLang="ko-KR" sz="1400" b="0" dirty="0">
                <a:latin typeface="+mn-ea"/>
                <a:ea typeface="+mn-ea"/>
              </a:rPr>
              <a:t>, NPR)</a:t>
            </a:r>
            <a:r>
              <a:rPr lang="ko-KR" altLang="en-US" sz="1400" b="0" dirty="0">
                <a:latin typeface="+mn-ea"/>
                <a:ea typeface="+mn-ea"/>
              </a:rPr>
              <a:t>에 대한 그래프 플롯</a:t>
            </a:r>
            <a:endParaRPr lang="en-US" altLang="ko-KR" sz="1400" b="0" dirty="0">
              <a:latin typeface="+mn-ea"/>
              <a:ea typeface="+mn-ea"/>
            </a:endParaRPr>
          </a:p>
        </p:txBody>
      </p:sp>
    </p:spTree>
    <p:extLst>
      <p:ext uri="{BB962C8B-B14F-4D97-AF65-F5344CB8AC3E}">
        <p14:creationId xmlns:p14="http://schemas.microsoft.com/office/powerpoint/2010/main" val="133949677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CAB0C5-1449-4C5D-1B37-A05707ABCF7E}"/>
            </a:ext>
          </a:extLst>
        </p:cNvPr>
        <p:cNvGrpSpPr/>
        <p:nvPr/>
      </p:nvGrpSpPr>
      <p:grpSpPr>
        <a:xfrm>
          <a:off x="0" y="0"/>
          <a:ext cx="0" cy="0"/>
          <a:chOff x="0" y="0"/>
          <a:chExt cx="0" cy="0"/>
        </a:xfrm>
      </p:grpSpPr>
      <p:sp>
        <p:nvSpPr>
          <p:cNvPr id="5" name="텍스트 개체 틀 4">
            <a:extLst>
              <a:ext uri="{FF2B5EF4-FFF2-40B4-BE49-F238E27FC236}">
                <a16:creationId xmlns:a16="http://schemas.microsoft.com/office/drawing/2014/main" id="{EEFB2C65-7D27-A05C-3660-6E3ACD1F9881}"/>
              </a:ext>
            </a:extLst>
          </p:cNvPr>
          <p:cNvSpPr>
            <a:spLocks noGrp="1"/>
          </p:cNvSpPr>
          <p:nvPr>
            <p:ph type="body" sz="quarter" idx="10"/>
          </p:nvPr>
        </p:nvSpPr>
        <p:spPr/>
        <p:txBody>
          <a:bodyPr/>
          <a:lstStyle/>
          <a:p>
            <a:pPr marL="0" lvl="0" indent="0" defTabSz="895350" eaLnBrk="1" latinLnBrk="0" hangingPunct="1">
              <a:spcBef>
                <a:spcPct val="0"/>
              </a:spcBef>
              <a:buSzPct val="120000"/>
              <a:buNone/>
              <a:tabLst/>
              <a:defRPr/>
            </a:pPr>
            <a:r>
              <a:rPr lang="ko-KR" altLang="en-US" dirty="0">
                <a:solidFill>
                  <a:srgbClr val="000000"/>
                </a:solidFill>
                <a:latin typeface="+mn-ea"/>
              </a:rPr>
              <a:t>기본차트</a:t>
            </a:r>
            <a:r>
              <a:rPr lang="en-US" altLang="ko-KR" dirty="0">
                <a:solidFill>
                  <a:srgbClr val="000000"/>
                </a:solidFill>
                <a:latin typeface="+mn-ea"/>
              </a:rPr>
              <a:t>(</a:t>
            </a:r>
            <a:r>
              <a:rPr lang="ko-KR" altLang="en-US" dirty="0">
                <a:latin typeface="+mn-ea"/>
              </a:rPr>
              <a:t>매트릭스</a:t>
            </a:r>
            <a:r>
              <a:rPr lang="en-US" altLang="ko-KR" dirty="0">
                <a:latin typeface="+mn-ea"/>
              </a:rPr>
              <a:t>GL</a:t>
            </a:r>
            <a:r>
              <a:rPr lang="ko-KR" altLang="en-US" dirty="0">
                <a:latin typeface="+mn-ea"/>
              </a:rPr>
              <a:t>차트</a:t>
            </a:r>
            <a:r>
              <a:rPr lang="en-US" altLang="ko-KR" dirty="0">
                <a:solidFill>
                  <a:srgbClr val="000000"/>
                </a:solidFill>
                <a:latin typeface="+mn-ea"/>
              </a:rPr>
              <a:t>)</a:t>
            </a:r>
          </a:p>
        </p:txBody>
      </p:sp>
      <p:sp>
        <p:nvSpPr>
          <p:cNvPr id="4" name="제목 3">
            <a:extLst>
              <a:ext uri="{FF2B5EF4-FFF2-40B4-BE49-F238E27FC236}">
                <a16:creationId xmlns:a16="http://schemas.microsoft.com/office/drawing/2014/main" id="{0C928497-BEF5-FD91-12C4-E9BCED24FD10}"/>
              </a:ext>
            </a:extLst>
          </p:cNvPr>
          <p:cNvSpPr>
            <a:spLocks noGrp="1"/>
          </p:cNvSpPr>
          <p:nvPr>
            <p:ph type="title"/>
          </p:nvPr>
        </p:nvSpPr>
        <p:spPr>
          <a:xfrm>
            <a:off x="200472" y="76562"/>
            <a:ext cx="8543925" cy="400110"/>
          </a:xfrm>
        </p:spPr>
        <p:txBody>
          <a:bodyPr/>
          <a:lstStyle/>
          <a:p>
            <a:r>
              <a:rPr lang="en-US" altLang="ko-KR" dirty="0"/>
              <a:t>250814 </a:t>
            </a:r>
            <a:r>
              <a:rPr lang="ko-KR" altLang="en-US" dirty="0"/>
              <a:t>목 </a:t>
            </a:r>
            <a:r>
              <a:rPr lang="en-US" altLang="ko-KR" dirty="0"/>
              <a:t>| </a:t>
            </a:r>
            <a:r>
              <a:rPr lang="ko-KR" altLang="en-US" dirty="0"/>
              <a:t>군집 분석</a:t>
            </a:r>
            <a:endParaRPr lang="ko-KR" altLang="en-US" dirty="0">
              <a:latin typeface="+mn-lt"/>
              <a:ea typeface="+mj-ea"/>
            </a:endParaRPr>
          </a:p>
        </p:txBody>
      </p:sp>
      <p:sp>
        <p:nvSpPr>
          <p:cNvPr id="7" name="텍스트 개체 틀 6">
            <a:extLst>
              <a:ext uri="{FF2B5EF4-FFF2-40B4-BE49-F238E27FC236}">
                <a16:creationId xmlns:a16="http://schemas.microsoft.com/office/drawing/2014/main" id="{EA3B5F79-168A-5B8F-0C1E-8888B269847D}"/>
              </a:ext>
            </a:extLst>
          </p:cNvPr>
          <p:cNvSpPr>
            <a:spLocks noGrp="1"/>
          </p:cNvSpPr>
          <p:nvPr>
            <p:ph type="body" sz="quarter" idx="12"/>
          </p:nvPr>
        </p:nvSpPr>
        <p:spPr/>
        <p:txBody>
          <a:bodyPr/>
          <a:lstStyle/>
          <a:p>
            <a:r>
              <a:rPr lang="ko-KR" altLang="en-US" dirty="0">
                <a:latin typeface="+mn-lt"/>
                <a:ea typeface="+mj-ea"/>
              </a:rPr>
              <a:t>서부발전</a:t>
            </a:r>
          </a:p>
        </p:txBody>
      </p:sp>
      <p:sp>
        <p:nvSpPr>
          <p:cNvPr id="6" name="텍스트 개체 틀 5">
            <a:extLst>
              <a:ext uri="{FF2B5EF4-FFF2-40B4-BE49-F238E27FC236}">
                <a16:creationId xmlns:a16="http://schemas.microsoft.com/office/drawing/2014/main" id="{F48ADD0C-6EA7-019E-6171-4FEAD112B886}"/>
              </a:ext>
            </a:extLst>
          </p:cNvPr>
          <p:cNvSpPr txBox="1">
            <a:spLocks/>
          </p:cNvSpPr>
          <p:nvPr/>
        </p:nvSpPr>
        <p:spPr>
          <a:xfrm>
            <a:off x="200470" y="973705"/>
            <a:ext cx="9945016" cy="776718"/>
          </a:xfrm>
          <a:prstGeom prst="rect">
            <a:avLst/>
          </a:prstGeom>
        </p:spPr>
        <p:txBody>
          <a:bodyPr lIns="72000" tIns="36000"/>
          <a:lstStyle>
            <a:lvl1pPr marL="0" indent="0" algn="l" rtl="0" eaLnBrk="0" fontAlgn="base" latinLnBrk="0" hangingPunct="0">
              <a:lnSpc>
                <a:spcPct val="100000"/>
              </a:lnSpc>
              <a:spcBef>
                <a:spcPts val="0"/>
              </a:spcBef>
              <a:spcAft>
                <a:spcPct val="0"/>
              </a:spcAft>
              <a:buFont typeface="Arial" charset="0"/>
              <a:buNone/>
              <a:defRPr sz="1400" kern="1200">
                <a:solidFill>
                  <a:schemeClr val="tx1"/>
                </a:solidFill>
                <a:latin typeface="+mn-lt"/>
                <a:ea typeface="+mn-ea"/>
                <a:cs typeface="+mn-cs"/>
              </a:defRPr>
            </a:lvl1pPr>
            <a:lvl2pPr marL="742950" indent="-285750" algn="l" rtl="0" eaLnBrk="0" fontAlgn="base" latinLnBrk="1"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latinLnBrk="1"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latinLnBrk="1"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latinLnBrk="1"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180000" indent="-180000">
              <a:buFont typeface="Arial" panose="020B0604020202020204" pitchFamily="34" charset="0"/>
              <a:buChar char="•"/>
            </a:pPr>
            <a:r>
              <a:rPr lang="ko-KR" altLang="en-US" b="0" dirty="0">
                <a:latin typeface="+mn-ea"/>
              </a:rPr>
              <a:t>주요인자</a:t>
            </a:r>
            <a:r>
              <a:rPr lang="en-US" altLang="ko-KR" b="0" dirty="0">
                <a:latin typeface="+mn-ea"/>
              </a:rPr>
              <a:t>(</a:t>
            </a:r>
            <a:r>
              <a:rPr lang="ko-KR" altLang="en-US" b="0" dirty="0">
                <a:latin typeface="+mn-ea"/>
              </a:rPr>
              <a:t>연료 유량</a:t>
            </a:r>
            <a:r>
              <a:rPr lang="en-US" altLang="ko-KR" b="0" dirty="0">
                <a:latin typeface="+mn-ea"/>
              </a:rPr>
              <a:t>, </a:t>
            </a:r>
            <a:r>
              <a:rPr lang="ko-KR" altLang="en-US" b="0" dirty="0">
                <a:latin typeface="+mn-ea"/>
              </a:rPr>
              <a:t>발전기 출력</a:t>
            </a:r>
            <a:r>
              <a:rPr lang="en-US" altLang="ko-KR" b="0" dirty="0">
                <a:latin typeface="+mn-ea"/>
              </a:rPr>
              <a:t>, </a:t>
            </a:r>
            <a:r>
              <a:rPr lang="ko-KR" altLang="en-US" b="0" dirty="0">
                <a:latin typeface="+mn-ea"/>
              </a:rPr>
              <a:t>대기온도</a:t>
            </a:r>
            <a:r>
              <a:rPr lang="en-US" altLang="ko-KR" b="0" dirty="0">
                <a:latin typeface="+mn-ea"/>
              </a:rPr>
              <a:t>, Nox </a:t>
            </a:r>
            <a:r>
              <a:rPr lang="ko-KR" altLang="en-US" b="0" dirty="0">
                <a:latin typeface="+mn-ea"/>
              </a:rPr>
              <a:t>농도</a:t>
            </a:r>
            <a:r>
              <a:rPr lang="en-US" altLang="ko-KR" b="0" dirty="0">
                <a:latin typeface="+mn-ea"/>
              </a:rPr>
              <a:t>, DGAN </a:t>
            </a:r>
            <a:r>
              <a:rPr lang="ko-KR" altLang="en-US" b="0" dirty="0">
                <a:latin typeface="+mn-ea"/>
              </a:rPr>
              <a:t>유량</a:t>
            </a:r>
            <a:r>
              <a:rPr lang="en-US" altLang="ko-KR" b="0" dirty="0">
                <a:latin typeface="+mn-ea"/>
              </a:rPr>
              <a:t>, NPR)</a:t>
            </a:r>
            <a:r>
              <a:rPr lang="ko-KR" altLang="en-US" b="0" dirty="0">
                <a:latin typeface="+mn-ea"/>
              </a:rPr>
              <a:t>에 대한 그래프 플롯</a:t>
            </a:r>
            <a:endParaRPr lang="en-US" altLang="ko-KR" b="0" dirty="0">
              <a:latin typeface="+mn-ea"/>
            </a:endParaRPr>
          </a:p>
          <a:p>
            <a:pPr marL="180000" indent="-180000">
              <a:buFont typeface="Arial" panose="020B0604020202020204" pitchFamily="34" charset="0"/>
              <a:buChar char="•"/>
            </a:pPr>
            <a:r>
              <a:rPr kumimoji="0" lang="ko-KR" altLang="en-US" b="0" dirty="0">
                <a:latin typeface="+mn-ea"/>
              </a:rPr>
              <a:t>합성가스유량과 발전기출력은 비례관계</a:t>
            </a:r>
            <a:endParaRPr kumimoji="0" lang="en-US" altLang="ko-KR" b="0" dirty="0">
              <a:latin typeface="+mn-ea"/>
            </a:endParaRPr>
          </a:p>
          <a:p>
            <a:pPr marL="180000" indent="-180000">
              <a:buFont typeface="Arial" panose="020B0604020202020204" pitchFamily="34" charset="0"/>
              <a:buChar char="•"/>
            </a:pPr>
            <a:r>
              <a:rPr kumimoji="0" lang="en-US" altLang="ko-KR" b="0" dirty="0">
                <a:latin typeface="+mn-ea"/>
              </a:rPr>
              <a:t>Nox </a:t>
            </a:r>
            <a:r>
              <a:rPr kumimoji="0" lang="ko-KR" altLang="en-US" b="0" dirty="0">
                <a:latin typeface="+mn-ea"/>
              </a:rPr>
              <a:t>농도가 높은 경우는 합성가스유량</a:t>
            </a:r>
            <a:r>
              <a:rPr kumimoji="0" lang="en-US" altLang="ko-KR" b="0" dirty="0">
                <a:latin typeface="+mn-ea"/>
              </a:rPr>
              <a:t>-DGAN</a:t>
            </a:r>
            <a:r>
              <a:rPr kumimoji="0" lang="ko-KR" altLang="en-US" b="0" dirty="0">
                <a:latin typeface="+mn-ea"/>
              </a:rPr>
              <a:t>유량</a:t>
            </a:r>
            <a:r>
              <a:rPr kumimoji="0" lang="en-US" altLang="ko-KR" b="0" dirty="0">
                <a:latin typeface="+mn-ea"/>
              </a:rPr>
              <a:t> </a:t>
            </a:r>
            <a:r>
              <a:rPr kumimoji="0" lang="ko-KR" altLang="en-US" b="0" dirty="0" err="1">
                <a:latin typeface="+mn-ea"/>
              </a:rPr>
              <a:t>산점도에서의</a:t>
            </a:r>
            <a:r>
              <a:rPr kumimoji="0" lang="ko-KR" altLang="en-US" b="0" dirty="0">
                <a:latin typeface="+mn-ea"/>
              </a:rPr>
              <a:t> 특수 영역</a:t>
            </a:r>
            <a:r>
              <a:rPr kumimoji="0" lang="en-US" altLang="ko-KR" b="0" dirty="0">
                <a:latin typeface="+mn-ea"/>
              </a:rPr>
              <a:t>(</a:t>
            </a:r>
            <a:r>
              <a:rPr kumimoji="0" lang="ko-KR" altLang="en-US" b="0" dirty="0">
                <a:latin typeface="+mn-ea"/>
              </a:rPr>
              <a:t>비례관계 그래프의 오른쪽 아래</a:t>
            </a:r>
            <a:r>
              <a:rPr kumimoji="0" lang="en-US" altLang="ko-KR" b="0" dirty="0">
                <a:latin typeface="+mn-ea"/>
              </a:rPr>
              <a:t>)</a:t>
            </a:r>
            <a:r>
              <a:rPr kumimoji="0" lang="ko-KR" altLang="en-US" b="0" dirty="0">
                <a:latin typeface="+mn-ea"/>
              </a:rPr>
              <a:t>에 해당함</a:t>
            </a:r>
            <a:r>
              <a:rPr kumimoji="0" lang="en-US" altLang="ko-KR" b="0" dirty="0">
                <a:latin typeface="+mn-ea"/>
              </a:rPr>
              <a:t>.</a:t>
            </a:r>
          </a:p>
        </p:txBody>
      </p:sp>
      <p:pic>
        <p:nvPicPr>
          <p:cNvPr id="12" name="그림 11">
            <a:extLst>
              <a:ext uri="{FF2B5EF4-FFF2-40B4-BE49-F238E27FC236}">
                <a16:creationId xmlns:a16="http://schemas.microsoft.com/office/drawing/2014/main" id="{CAF5CDEC-9BF3-399D-05C6-310217B1A182}"/>
              </a:ext>
            </a:extLst>
          </p:cNvPr>
          <p:cNvPicPr>
            <a:picLocks noChangeAspect="1"/>
          </p:cNvPicPr>
          <p:nvPr/>
        </p:nvPicPr>
        <p:blipFill>
          <a:blip r:embed="rId3"/>
          <a:stretch>
            <a:fillRect/>
          </a:stretch>
        </p:blipFill>
        <p:spPr>
          <a:xfrm>
            <a:off x="433973" y="1855270"/>
            <a:ext cx="8965474" cy="4255763"/>
          </a:xfrm>
          <a:prstGeom prst="rect">
            <a:avLst/>
          </a:prstGeom>
        </p:spPr>
      </p:pic>
    </p:spTree>
    <p:extLst>
      <p:ext uri="{BB962C8B-B14F-4D97-AF65-F5344CB8AC3E}">
        <p14:creationId xmlns:p14="http://schemas.microsoft.com/office/powerpoint/2010/main" val="429287874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1A8397-7D38-C2BA-9D8E-DEE0BD0811C3}"/>
            </a:ext>
          </a:extLst>
        </p:cNvPr>
        <p:cNvGrpSpPr/>
        <p:nvPr/>
      </p:nvGrpSpPr>
      <p:grpSpPr>
        <a:xfrm>
          <a:off x="0" y="0"/>
          <a:ext cx="0" cy="0"/>
          <a:chOff x="0" y="0"/>
          <a:chExt cx="0" cy="0"/>
        </a:xfrm>
      </p:grpSpPr>
      <p:sp>
        <p:nvSpPr>
          <p:cNvPr id="5" name="텍스트 개체 틀 4">
            <a:extLst>
              <a:ext uri="{FF2B5EF4-FFF2-40B4-BE49-F238E27FC236}">
                <a16:creationId xmlns:a16="http://schemas.microsoft.com/office/drawing/2014/main" id="{622B2C58-E576-907B-E0BB-ABEAFBEB6895}"/>
              </a:ext>
            </a:extLst>
          </p:cNvPr>
          <p:cNvSpPr>
            <a:spLocks noGrp="1"/>
          </p:cNvSpPr>
          <p:nvPr>
            <p:ph type="body" sz="quarter" idx="10"/>
          </p:nvPr>
        </p:nvSpPr>
        <p:spPr/>
        <p:txBody>
          <a:bodyPr/>
          <a:lstStyle/>
          <a:p>
            <a:pPr marL="0" lvl="0" indent="0" defTabSz="895350" eaLnBrk="1" latinLnBrk="0" hangingPunct="1">
              <a:spcBef>
                <a:spcPct val="0"/>
              </a:spcBef>
              <a:buSzPct val="120000"/>
              <a:buNone/>
              <a:tabLst/>
              <a:defRPr/>
            </a:pPr>
            <a:r>
              <a:rPr lang="ko-KR" altLang="en-US" dirty="0">
                <a:solidFill>
                  <a:srgbClr val="000000"/>
                </a:solidFill>
                <a:latin typeface="+mn-ea"/>
              </a:rPr>
              <a:t>기본차트</a:t>
            </a:r>
            <a:r>
              <a:rPr lang="en-US" altLang="ko-KR" dirty="0">
                <a:solidFill>
                  <a:srgbClr val="000000"/>
                </a:solidFill>
                <a:latin typeface="+mn-ea"/>
              </a:rPr>
              <a:t>(</a:t>
            </a:r>
            <a:r>
              <a:rPr lang="ko-KR" altLang="en-US" dirty="0">
                <a:solidFill>
                  <a:srgbClr val="000000"/>
                </a:solidFill>
                <a:latin typeface="+mn-ea"/>
              </a:rPr>
              <a:t>시간에 따른 </a:t>
            </a:r>
            <a:r>
              <a:rPr lang="ko-KR" altLang="en-US" dirty="0">
                <a:latin typeface="+mn-ea"/>
              </a:rPr>
              <a:t>매트릭스</a:t>
            </a:r>
            <a:r>
              <a:rPr lang="en-US" altLang="ko-KR" dirty="0">
                <a:latin typeface="+mn-ea"/>
              </a:rPr>
              <a:t>GL</a:t>
            </a:r>
            <a:r>
              <a:rPr lang="ko-KR" altLang="en-US" dirty="0">
                <a:latin typeface="+mn-ea"/>
              </a:rPr>
              <a:t>차트</a:t>
            </a:r>
            <a:r>
              <a:rPr lang="en-US" altLang="ko-KR" dirty="0">
                <a:solidFill>
                  <a:srgbClr val="000000"/>
                </a:solidFill>
                <a:latin typeface="+mn-ea"/>
              </a:rPr>
              <a:t>)</a:t>
            </a:r>
          </a:p>
        </p:txBody>
      </p:sp>
      <p:sp>
        <p:nvSpPr>
          <p:cNvPr id="4" name="제목 3">
            <a:extLst>
              <a:ext uri="{FF2B5EF4-FFF2-40B4-BE49-F238E27FC236}">
                <a16:creationId xmlns:a16="http://schemas.microsoft.com/office/drawing/2014/main" id="{FDE76FEE-EBEE-8443-3C8F-00425484AADB}"/>
              </a:ext>
            </a:extLst>
          </p:cNvPr>
          <p:cNvSpPr>
            <a:spLocks noGrp="1"/>
          </p:cNvSpPr>
          <p:nvPr>
            <p:ph type="title"/>
          </p:nvPr>
        </p:nvSpPr>
        <p:spPr>
          <a:xfrm>
            <a:off x="200472" y="76562"/>
            <a:ext cx="8543925" cy="400110"/>
          </a:xfrm>
        </p:spPr>
        <p:txBody>
          <a:bodyPr/>
          <a:lstStyle/>
          <a:p>
            <a:r>
              <a:rPr lang="en-US" altLang="ko-KR" dirty="0"/>
              <a:t>250814 </a:t>
            </a:r>
            <a:r>
              <a:rPr lang="ko-KR" altLang="en-US" dirty="0"/>
              <a:t>목 </a:t>
            </a:r>
            <a:r>
              <a:rPr lang="en-US" altLang="ko-KR" dirty="0"/>
              <a:t>| </a:t>
            </a:r>
            <a:r>
              <a:rPr lang="ko-KR" altLang="en-US" dirty="0"/>
              <a:t>군집 분석</a:t>
            </a:r>
            <a:endParaRPr lang="ko-KR" altLang="en-US" dirty="0">
              <a:latin typeface="+mn-lt"/>
              <a:ea typeface="+mj-ea"/>
            </a:endParaRPr>
          </a:p>
        </p:txBody>
      </p:sp>
      <p:sp>
        <p:nvSpPr>
          <p:cNvPr id="7" name="텍스트 개체 틀 6">
            <a:extLst>
              <a:ext uri="{FF2B5EF4-FFF2-40B4-BE49-F238E27FC236}">
                <a16:creationId xmlns:a16="http://schemas.microsoft.com/office/drawing/2014/main" id="{96F4F9D7-77B2-66D0-A861-E112DFE2D1CC}"/>
              </a:ext>
            </a:extLst>
          </p:cNvPr>
          <p:cNvSpPr>
            <a:spLocks noGrp="1"/>
          </p:cNvSpPr>
          <p:nvPr>
            <p:ph type="body" sz="quarter" idx="12"/>
          </p:nvPr>
        </p:nvSpPr>
        <p:spPr/>
        <p:txBody>
          <a:bodyPr/>
          <a:lstStyle/>
          <a:p>
            <a:r>
              <a:rPr lang="ko-KR" altLang="en-US" dirty="0">
                <a:latin typeface="+mn-lt"/>
                <a:ea typeface="+mj-ea"/>
              </a:rPr>
              <a:t>서부발전</a:t>
            </a:r>
          </a:p>
        </p:txBody>
      </p:sp>
      <p:sp>
        <p:nvSpPr>
          <p:cNvPr id="9" name="텍스트 개체 틀 5">
            <a:extLst>
              <a:ext uri="{FF2B5EF4-FFF2-40B4-BE49-F238E27FC236}">
                <a16:creationId xmlns:a16="http://schemas.microsoft.com/office/drawing/2014/main" id="{B7E9FD43-EF37-337E-C32E-ED8379550BFE}"/>
              </a:ext>
            </a:extLst>
          </p:cNvPr>
          <p:cNvSpPr txBox="1">
            <a:spLocks/>
          </p:cNvSpPr>
          <p:nvPr/>
        </p:nvSpPr>
        <p:spPr>
          <a:xfrm>
            <a:off x="200470" y="973705"/>
            <a:ext cx="9432480" cy="585129"/>
          </a:xfrm>
          <a:prstGeom prst="rect">
            <a:avLst/>
          </a:prstGeom>
        </p:spPr>
        <p:txBody>
          <a:bodyPr lIns="72000" tIns="36000"/>
          <a:lstStyle>
            <a:lvl1pPr marL="0" indent="0" algn="l" rtl="0" eaLnBrk="0" fontAlgn="base" latinLnBrk="0" hangingPunct="0">
              <a:lnSpc>
                <a:spcPct val="100000"/>
              </a:lnSpc>
              <a:spcBef>
                <a:spcPts val="0"/>
              </a:spcBef>
              <a:spcAft>
                <a:spcPct val="0"/>
              </a:spcAft>
              <a:buFont typeface="Arial" charset="0"/>
              <a:buNone/>
              <a:defRPr sz="1400" kern="1200">
                <a:solidFill>
                  <a:schemeClr val="tx1"/>
                </a:solidFill>
                <a:latin typeface="+mn-lt"/>
                <a:ea typeface="+mn-ea"/>
                <a:cs typeface="+mn-cs"/>
              </a:defRPr>
            </a:lvl1pPr>
            <a:lvl2pPr marL="742950" indent="-285750" algn="l" rtl="0" eaLnBrk="0" fontAlgn="base" latinLnBrk="1"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latinLnBrk="1"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latinLnBrk="1"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latinLnBrk="1"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180000" indent="-180000">
              <a:buFont typeface="Arial" panose="020B0604020202020204" pitchFamily="34" charset="0"/>
              <a:buChar char="•"/>
            </a:pPr>
            <a:r>
              <a:rPr lang="ko-KR" altLang="en-US" b="0" dirty="0">
                <a:latin typeface="+mn-ea"/>
              </a:rPr>
              <a:t>주요인자</a:t>
            </a:r>
            <a:r>
              <a:rPr lang="en-US" altLang="ko-KR" b="0" dirty="0">
                <a:latin typeface="+mn-ea"/>
              </a:rPr>
              <a:t>(</a:t>
            </a:r>
            <a:r>
              <a:rPr lang="ko-KR" altLang="en-US" b="0" dirty="0">
                <a:latin typeface="+mn-ea"/>
              </a:rPr>
              <a:t>연료 유량</a:t>
            </a:r>
            <a:r>
              <a:rPr lang="en-US" altLang="ko-KR" b="0" dirty="0">
                <a:latin typeface="+mn-ea"/>
              </a:rPr>
              <a:t>, </a:t>
            </a:r>
            <a:r>
              <a:rPr lang="ko-KR" altLang="en-US" b="0" dirty="0">
                <a:latin typeface="+mn-ea"/>
              </a:rPr>
              <a:t>발전기 출력</a:t>
            </a:r>
            <a:r>
              <a:rPr lang="en-US" altLang="ko-KR" b="0" dirty="0">
                <a:latin typeface="+mn-ea"/>
              </a:rPr>
              <a:t>, </a:t>
            </a:r>
            <a:r>
              <a:rPr lang="ko-KR" altLang="en-US" b="0" dirty="0">
                <a:latin typeface="+mn-ea"/>
              </a:rPr>
              <a:t>대기온도</a:t>
            </a:r>
            <a:r>
              <a:rPr lang="en-US" altLang="ko-KR" b="0" dirty="0">
                <a:latin typeface="+mn-ea"/>
              </a:rPr>
              <a:t>, Nox </a:t>
            </a:r>
            <a:r>
              <a:rPr lang="ko-KR" altLang="en-US" b="0" dirty="0">
                <a:latin typeface="+mn-ea"/>
              </a:rPr>
              <a:t>농도</a:t>
            </a:r>
            <a:r>
              <a:rPr lang="en-US" altLang="ko-KR" b="0" dirty="0">
                <a:latin typeface="+mn-ea"/>
              </a:rPr>
              <a:t>, DGAN </a:t>
            </a:r>
            <a:r>
              <a:rPr lang="ko-KR" altLang="en-US" b="0" dirty="0">
                <a:latin typeface="+mn-ea"/>
              </a:rPr>
              <a:t>유량</a:t>
            </a:r>
            <a:r>
              <a:rPr lang="en-US" altLang="ko-KR" b="0" dirty="0">
                <a:latin typeface="+mn-ea"/>
              </a:rPr>
              <a:t>, NPR)</a:t>
            </a:r>
            <a:r>
              <a:rPr lang="ko-KR" altLang="en-US" b="0" dirty="0">
                <a:latin typeface="+mn-ea"/>
              </a:rPr>
              <a:t>에 대한 그래프 플롯</a:t>
            </a:r>
            <a:endParaRPr lang="en-US" altLang="ko-KR" b="0" dirty="0">
              <a:latin typeface="+mn-ea"/>
            </a:endParaRPr>
          </a:p>
          <a:p>
            <a:pPr marL="180000" indent="-180000">
              <a:buFont typeface="Arial" panose="020B0604020202020204" pitchFamily="34" charset="0"/>
              <a:buChar char="•"/>
            </a:pPr>
            <a:r>
              <a:rPr kumimoji="0" lang="en-US" altLang="ko-KR" b="0" dirty="0">
                <a:latin typeface="+mn-ea"/>
              </a:rPr>
              <a:t>NOx</a:t>
            </a:r>
            <a:r>
              <a:rPr kumimoji="0" lang="ko-KR" altLang="en-US" b="0" dirty="0">
                <a:latin typeface="+mn-ea"/>
              </a:rPr>
              <a:t>가 높아지는 순간</a:t>
            </a:r>
            <a:r>
              <a:rPr kumimoji="0" lang="en-US" altLang="ko-KR" b="0" dirty="0">
                <a:latin typeface="+mn-ea"/>
              </a:rPr>
              <a:t>, </a:t>
            </a:r>
            <a:r>
              <a:rPr kumimoji="0" lang="ko-KR" altLang="en-US" b="0" dirty="0">
                <a:latin typeface="+mn-ea"/>
              </a:rPr>
              <a:t>합성가스유량</a:t>
            </a:r>
            <a:r>
              <a:rPr kumimoji="0" lang="en-US" altLang="ko-KR" b="0" dirty="0">
                <a:latin typeface="+mn-ea"/>
              </a:rPr>
              <a:t>-DGAN</a:t>
            </a:r>
            <a:r>
              <a:rPr kumimoji="0" lang="ko-KR" altLang="en-US" b="0" dirty="0">
                <a:latin typeface="+mn-ea"/>
              </a:rPr>
              <a:t>유량의 분포가 달라짐을 확인</a:t>
            </a:r>
            <a:endParaRPr kumimoji="0" lang="en-US" altLang="ko-KR" b="0" dirty="0">
              <a:latin typeface="+mn-ea"/>
            </a:endParaRPr>
          </a:p>
        </p:txBody>
      </p:sp>
      <p:pic>
        <p:nvPicPr>
          <p:cNvPr id="2" name="그림 1" descr="텍스트, 도표, 그래프, 스크린샷이(가) 표시된 사진&#10;&#10;AI 생성 콘텐츠는 정확하지 않을 수 있습니다.">
            <a:extLst>
              <a:ext uri="{FF2B5EF4-FFF2-40B4-BE49-F238E27FC236}">
                <a16:creationId xmlns:a16="http://schemas.microsoft.com/office/drawing/2014/main" id="{39B268BA-9EB0-DB91-BC63-6765845F6E9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0254" y="1776547"/>
            <a:ext cx="7723432" cy="3959071"/>
          </a:xfrm>
          <a:prstGeom prst="rect">
            <a:avLst/>
          </a:prstGeom>
        </p:spPr>
      </p:pic>
    </p:spTree>
    <p:extLst>
      <p:ext uri="{BB962C8B-B14F-4D97-AF65-F5344CB8AC3E}">
        <p14:creationId xmlns:p14="http://schemas.microsoft.com/office/powerpoint/2010/main" val="371341368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7CD7FC-06CC-6340-4496-B815D25F8A93}"/>
            </a:ext>
          </a:extLst>
        </p:cNvPr>
        <p:cNvGrpSpPr/>
        <p:nvPr/>
      </p:nvGrpSpPr>
      <p:grpSpPr>
        <a:xfrm>
          <a:off x="0" y="0"/>
          <a:ext cx="0" cy="0"/>
          <a:chOff x="0" y="0"/>
          <a:chExt cx="0" cy="0"/>
        </a:xfrm>
      </p:grpSpPr>
      <p:sp>
        <p:nvSpPr>
          <p:cNvPr id="5" name="텍스트 개체 틀 4">
            <a:extLst>
              <a:ext uri="{FF2B5EF4-FFF2-40B4-BE49-F238E27FC236}">
                <a16:creationId xmlns:a16="http://schemas.microsoft.com/office/drawing/2014/main" id="{EF112857-61C3-CF16-AB42-996E35E2A217}"/>
              </a:ext>
            </a:extLst>
          </p:cNvPr>
          <p:cNvSpPr>
            <a:spLocks noGrp="1"/>
          </p:cNvSpPr>
          <p:nvPr>
            <p:ph type="body" sz="quarter" idx="10"/>
          </p:nvPr>
        </p:nvSpPr>
        <p:spPr/>
        <p:txBody>
          <a:bodyPr/>
          <a:lstStyle/>
          <a:p>
            <a:pPr marL="0" lvl="0" indent="0" defTabSz="895350" eaLnBrk="1" latinLnBrk="0" hangingPunct="1">
              <a:spcBef>
                <a:spcPct val="0"/>
              </a:spcBef>
              <a:buSzPct val="120000"/>
              <a:buNone/>
              <a:tabLst/>
              <a:defRPr/>
            </a:pPr>
            <a:r>
              <a:rPr lang="ko-KR" altLang="en-US" dirty="0">
                <a:solidFill>
                  <a:srgbClr val="000000"/>
                </a:solidFill>
                <a:latin typeface="+mn-ea"/>
              </a:rPr>
              <a:t>주성분 분석 </a:t>
            </a:r>
            <a:r>
              <a:rPr lang="en-US" altLang="ko-KR" dirty="0">
                <a:solidFill>
                  <a:srgbClr val="000000"/>
                </a:solidFill>
                <a:latin typeface="+mn-ea"/>
              </a:rPr>
              <a:t>(2</a:t>
            </a:r>
            <a:r>
              <a:rPr lang="ko-KR" altLang="en-US" dirty="0">
                <a:solidFill>
                  <a:srgbClr val="000000"/>
                </a:solidFill>
                <a:latin typeface="+mn-ea"/>
              </a:rPr>
              <a:t>차원 시각화</a:t>
            </a:r>
            <a:r>
              <a:rPr lang="en-US" altLang="ko-KR" dirty="0">
                <a:solidFill>
                  <a:srgbClr val="000000"/>
                </a:solidFill>
                <a:latin typeface="+mn-ea"/>
              </a:rPr>
              <a:t>)</a:t>
            </a:r>
          </a:p>
        </p:txBody>
      </p:sp>
      <p:sp>
        <p:nvSpPr>
          <p:cNvPr id="4" name="제목 3">
            <a:extLst>
              <a:ext uri="{FF2B5EF4-FFF2-40B4-BE49-F238E27FC236}">
                <a16:creationId xmlns:a16="http://schemas.microsoft.com/office/drawing/2014/main" id="{C4EB6B02-A596-7E94-7154-219462160A6B}"/>
              </a:ext>
            </a:extLst>
          </p:cNvPr>
          <p:cNvSpPr>
            <a:spLocks noGrp="1"/>
          </p:cNvSpPr>
          <p:nvPr>
            <p:ph type="title"/>
          </p:nvPr>
        </p:nvSpPr>
        <p:spPr>
          <a:xfrm>
            <a:off x="200472" y="76562"/>
            <a:ext cx="8543925" cy="400110"/>
          </a:xfrm>
        </p:spPr>
        <p:txBody>
          <a:bodyPr/>
          <a:lstStyle/>
          <a:p>
            <a:r>
              <a:rPr lang="en-US" altLang="ko-KR" dirty="0"/>
              <a:t>250814 </a:t>
            </a:r>
            <a:r>
              <a:rPr lang="ko-KR" altLang="en-US" dirty="0"/>
              <a:t>목 </a:t>
            </a:r>
            <a:r>
              <a:rPr lang="en-US" altLang="ko-KR" dirty="0"/>
              <a:t>| </a:t>
            </a:r>
            <a:r>
              <a:rPr lang="ko-KR" altLang="en-US" dirty="0"/>
              <a:t>군집 분석</a:t>
            </a:r>
            <a:endParaRPr lang="ko-KR" altLang="en-US" dirty="0">
              <a:latin typeface="+mn-lt"/>
              <a:ea typeface="+mj-ea"/>
            </a:endParaRPr>
          </a:p>
        </p:txBody>
      </p:sp>
      <p:sp>
        <p:nvSpPr>
          <p:cNvPr id="7" name="텍스트 개체 틀 6">
            <a:extLst>
              <a:ext uri="{FF2B5EF4-FFF2-40B4-BE49-F238E27FC236}">
                <a16:creationId xmlns:a16="http://schemas.microsoft.com/office/drawing/2014/main" id="{470FC417-3E79-2247-7EE1-5AFD8AF4EC66}"/>
              </a:ext>
            </a:extLst>
          </p:cNvPr>
          <p:cNvSpPr>
            <a:spLocks noGrp="1"/>
          </p:cNvSpPr>
          <p:nvPr>
            <p:ph type="body" sz="quarter" idx="12"/>
          </p:nvPr>
        </p:nvSpPr>
        <p:spPr/>
        <p:txBody>
          <a:bodyPr/>
          <a:lstStyle/>
          <a:p>
            <a:r>
              <a:rPr lang="ko-KR" altLang="en-US" dirty="0">
                <a:latin typeface="+mn-lt"/>
                <a:ea typeface="+mj-ea"/>
              </a:rPr>
              <a:t>서부발전</a:t>
            </a:r>
          </a:p>
        </p:txBody>
      </p:sp>
      <p:sp>
        <p:nvSpPr>
          <p:cNvPr id="2" name="Rectangle 11">
            <a:extLst>
              <a:ext uri="{FF2B5EF4-FFF2-40B4-BE49-F238E27FC236}">
                <a16:creationId xmlns:a16="http://schemas.microsoft.com/office/drawing/2014/main" id="{F3C76370-81EE-67AC-ACD4-015F5F7D875B}"/>
              </a:ext>
            </a:extLst>
          </p:cNvPr>
          <p:cNvSpPr>
            <a:spLocks noChangeArrowheads="1"/>
          </p:cNvSpPr>
          <p:nvPr/>
        </p:nvSpPr>
        <p:spPr bwMode="auto">
          <a:xfrm>
            <a:off x="279491" y="1025191"/>
            <a:ext cx="6957332"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defPPr>
              <a:defRPr lang="en-US"/>
            </a:defPPr>
            <a:lvl1pPr algn="l" defTabSz="895350" rtl="0" fontAlgn="base">
              <a:spcBef>
                <a:spcPct val="0"/>
              </a:spcBef>
              <a:spcAft>
                <a:spcPct val="0"/>
              </a:spcAft>
              <a:buSzPct val="120000"/>
              <a:defRPr sz="1600" kern="1200">
                <a:solidFill>
                  <a:schemeClr val="tx1"/>
                </a:solidFill>
                <a:latin typeface="Arial" panose="020B0604020202020204" pitchFamily="34" charset="0"/>
                <a:ea typeface="-윤고딕130" pitchFamily="18" charset="-127"/>
                <a:cs typeface="+mn-cs"/>
              </a:defRPr>
            </a:lvl1pPr>
            <a:lvl2pPr marL="144463" indent="-142875" algn="l" defTabSz="895350" rtl="0" fontAlgn="base">
              <a:spcBef>
                <a:spcPct val="0"/>
              </a:spcBef>
              <a:spcAft>
                <a:spcPct val="0"/>
              </a:spcAft>
              <a:buSzPct val="120000"/>
              <a:buChar char="•"/>
              <a:defRPr sz="1600" kern="1200">
                <a:solidFill>
                  <a:schemeClr val="tx1"/>
                </a:solidFill>
                <a:latin typeface="Arial" panose="020B0604020202020204" pitchFamily="34" charset="0"/>
                <a:ea typeface="-윤고딕130" pitchFamily="18" charset="-127"/>
                <a:cs typeface="+mn-cs"/>
              </a:defRPr>
            </a:lvl2pPr>
            <a:lvl3pPr marL="295275" indent="-149225" algn="l" defTabSz="895350" rtl="0" fontAlgn="base">
              <a:spcBef>
                <a:spcPct val="0"/>
              </a:spcBef>
              <a:spcAft>
                <a:spcPct val="0"/>
              </a:spcAft>
              <a:buChar char="–"/>
              <a:defRPr sz="1600" kern="1200">
                <a:solidFill>
                  <a:schemeClr val="tx1"/>
                </a:solidFill>
                <a:latin typeface="Arial" panose="020B0604020202020204" pitchFamily="34" charset="0"/>
                <a:ea typeface="-윤고딕130" pitchFamily="18" charset="-127"/>
                <a:cs typeface="+mn-cs"/>
              </a:defRPr>
            </a:lvl3pPr>
            <a:lvl4pPr marL="431800" indent="-134938" algn="l" defTabSz="895350" rtl="0" fontAlgn="base">
              <a:spcBef>
                <a:spcPct val="0"/>
              </a:spcBef>
              <a:spcAft>
                <a:spcPct val="0"/>
              </a:spcAft>
              <a:buSzPct val="89000"/>
              <a:buChar char="•"/>
              <a:defRPr sz="1600" kern="1200">
                <a:solidFill>
                  <a:schemeClr val="tx1"/>
                </a:solidFill>
                <a:latin typeface="Arial" panose="020B0604020202020204" pitchFamily="34" charset="0"/>
                <a:ea typeface="-윤고딕130" pitchFamily="18" charset="-127"/>
                <a:cs typeface="+mn-cs"/>
              </a:defRPr>
            </a:lvl4pPr>
            <a:lvl5pPr marL="582613" indent="-149225" algn="l" defTabSz="895350" rtl="0" fontAlgn="base">
              <a:spcBef>
                <a:spcPct val="0"/>
              </a:spcBef>
              <a:spcAft>
                <a:spcPct val="0"/>
              </a:spcAft>
              <a:buSzPct val="75000"/>
              <a:buChar char="–"/>
              <a:defRPr sz="1600" kern="1200">
                <a:solidFill>
                  <a:schemeClr val="tx1"/>
                </a:solidFill>
                <a:latin typeface="Arial" panose="020B0604020202020204" pitchFamily="34" charset="0"/>
                <a:ea typeface="-윤고딕130" pitchFamily="18" charset="-127"/>
                <a:cs typeface="+mn-cs"/>
              </a:defRPr>
            </a:lvl5pPr>
            <a:lvl6pPr marL="1039813" indent="-149225" algn="l" defTabSz="895350" rtl="0" eaLnBrk="1" fontAlgn="base" latinLnBrk="1" hangingPunct="1">
              <a:spcBef>
                <a:spcPct val="0"/>
              </a:spcBef>
              <a:spcAft>
                <a:spcPct val="0"/>
              </a:spcAft>
              <a:buSzPct val="75000"/>
              <a:buChar char="–"/>
              <a:defRPr sz="1600" kern="1200">
                <a:solidFill>
                  <a:schemeClr val="tx1"/>
                </a:solidFill>
                <a:latin typeface="Arial" panose="020B0604020202020204" pitchFamily="34" charset="0"/>
                <a:ea typeface="-윤고딕130" pitchFamily="18" charset="-127"/>
                <a:cs typeface="+mn-cs"/>
              </a:defRPr>
            </a:lvl6pPr>
            <a:lvl7pPr marL="1497013" indent="-149225" algn="l" defTabSz="895350" rtl="0" eaLnBrk="1" fontAlgn="base" latinLnBrk="1" hangingPunct="1">
              <a:spcBef>
                <a:spcPct val="0"/>
              </a:spcBef>
              <a:spcAft>
                <a:spcPct val="0"/>
              </a:spcAft>
              <a:buSzPct val="75000"/>
              <a:buChar char="–"/>
              <a:defRPr sz="1600" kern="1200">
                <a:solidFill>
                  <a:schemeClr val="tx1"/>
                </a:solidFill>
                <a:latin typeface="Arial" panose="020B0604020202020204" pitchFamily="34" charset="0"/>
                <a:ea typeface="-윤고딕130" pitchFamily="18" charset="-127"/>
                <a:cs typeface="+mn-cs"/>
              </a:defRPr>
            </a:lvl7pPr>
            <a:lvl8pPr marL="1954213" indent="-149225" algn="l" defTabSz="895350" rtl="0" eaLnBrk="1" fontAlgn="base" latinLnBrk="1" hangingPunct="1">
              <a:spcBef>
                <a:spcPct val="0"/>
              </a:spcBef>
              <a:spcAft>
                <a:spcPct val="0"/>
              </a:spcAft>
              <a:buSzPct val="75000"/>
              <a:buChar char="–"/>
              <a:defRPr sz="1600" kern="1200">
                <a:solidFill>
                  <a:schemeClr val="tx1"/>
                </a:solidFill>
                <a:latin typeface="Arial" panose="020B0604020202020204" pitchFamily="34" charset="0"/>
                <a:ea typeface="-윤고딕130" pitchFamily="18" charset="-127"/>
                <a:cs typeface="+mn-cs"/>
              </a:defRPr>
            </a:lvl8pPr>
            <a:lvl9pPr marL="2411413" indent="-149225" algn="l" defTabSz="895350" rtl="0" eaLnBrk="1" fontAlgn="base" latinLnBrk="1" hangingPunct="1">
              <a:spcBef>
                <a:spcPct val="0"/>
              </a:spcBef>
              <a:spcAft>
                <a:spcPct val="0"/>
              </a:spcAft>
              <a:buSzPct val="75000"/>
              <a:buChar char="–"/>
              <a:defRPr sz="1600" kern="1200">
                <a:solidFill>
                  <a:schemeClr val="tx1"/>
                </a:solidFill>
                <a:latin typeface="Arial" panose="020B0604020202020204" pitchFamily="34" charset="0"/>
                <a:ea typeface="-윤고딕130" pitchFamily="18" charset="-127"/>
                <a:cs typeface="+mn-cs"/>
              </a:defRPr>
            </a:lvl9pPr>
          </a:lstStyle>
          <a:p>
            <a:pPr lvl="1"/>
            <a:r>
              <a:rPr lang="en-US" altLang="ko-KR" sz="1400" b="0" dirty="0">
                <a:latin typeface="+mn-ea"/>
                <a:ea typeface="+mn-ea"/>
              </a:rPr>
              <a:t>PCA</a:t>
            </a:r>
            <a:r>
              <a:rPr lang="ko-KR" altLang="en-US" sz="1400" b="0" dirty="0">
                <a:latin typeface="+mn-ea"/>
                <a:ea typeface="+mn-ea"/>
              </a:rPr>
              <a:t>를 통한 시각화 </a:t>
            </a:r>
            <a:r>
              <a:rPr lang="en-US" altLang="ko-KR" sz="1400" b="0" dirty="0">
                <a:latin typeface="+mn-ea"/>
                <a:ea typeface="+mn-ea"/>
              </a:rPr>
              <a:t>(</a:t>
            </a:r>
            <a:r>
              <a:rPr lang="ko-KR" altLang="en-US" sz="1400" b="0" dirty="0">
                <a:latin typeface="+mn-ea"/>
                <a:ea typeface="+mn-ea"/>
              </a:rPr>
              <a:t>두 개의 주성분</a:t>
            </a:r>
            <a:r>
              <a:rPr lang="en-US" altLang="ko-KR" sz="1400" b="0" dirty="0">
                <a:latin typeface="+mn-ea"/>
                <a:ea typeface="+mn-ea"/>
              </a:rPr>
              <a:t>)</a:t>
            </a:r>
          </a:p>
          <a:p>
            <a:pPr lvl="1"/>
            <a:r>
              <a:rPr lang="ko-KR" altLang="en-US" sz="1400" b="0" dirty="0">
                <a:latin typeface="+mn-ea"/>
                <a:ea typeface="+mn-ea"/>
              </a:rPr>
              <a:t>세 개의 뚜렷한 군이 관찰됨</a:t>
            </a:r>
            <a:r>
              <a:rPr lang="en-US" altLang="ko-KR" sz="1400" b="0" dirty="0">
                <a:latin typeface="+mn-ea"/>
                <a:ea typeface="+mn-ea"/>
              </a:rPr>
              <a:t>.</a:t>
            </a:r>
          </a:p>
        </p:txBody>
      </p:sp>
      <p:pic>
        <p:nvPicPr>
          <p:cNvPr id="6" name="그림 5">
            <a:extLst>
              <a:ext uri="{FF2B5EF4-FFF2-40B4-BE49-F238E27FC236}">
                <a16:creationId xmlns:a16="http://schemas.microsoft.com/office/drawing/2014/main" id="{F74414BC-9DDA-EF87-5062-2721FCECB28E}"/>
              </a:ext>
            </a:extLst>
          </p:cNvPr>
          <p:cNvPicPr>
            <a:picLocks noChangeAspect="1"/>
          </p:cNvPicPr>
          <p:nvPr/>
        </p:nvPicPr>
        <p:blipFill>
          <a:blip r:embed="rId3"/>
          <a:stretch>
            <a:fillRect/>
          </a:stretch>
        </p:blipFill>
        <p:spPr>
          <a:xfrm>
            <a:off x="200472" y="1673764"/>
            <a:ext cx="9197836" cy="4474488"/>
          </a:xfrm>
          <a:prstGeom prst="rect">
            <a:avLst/>
          </a:prstGeom>
        </p:spPr>
      </p:pic>
    </p:spTree>
    <p:extLst>
      <p:ext uri="{BB962C8B-B14F-4D97-AF65-F5344CB8AC3E}">
        <p14:creationId xmlns:p14="http://schemas.microsoft.com/office/powerpoint/2010/main" val="115854161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A7C9F7-E0F5-C49A-B8F7-D44955ED96D8}"/>
            </a:ext>
          </a:extLst>
        </p:cNvPr>
        <p:cNvGrpSpPr/>
        <p:nvPr/>
      </p:nvGrpSpPr>
      <p:grpSpPr>
        <a:xfrm>
          <a:off x="0" y="0"/>
          <a:ext cx="0" cy="0"/>
          <a:chOff x="0" y="0"/>
          <a:chExt cx="0" cy="0"/>
        </a:xfrm>
      </p:grpSpPr>
      <p:pic>
        <p:nvPicPr>
          <p:cNvPr id="23" name="그림 22">
            <a:extLst>
              <a:ext uri="{FF2B5EF4-FFF2-40B4-BE49-F238E27FC236}">
                <a16:creationId xmlns:a16="http://schemas.microsoft.com/office/drawing/2014/main" id="{511A91A7-87F3-DDB0-5818-D62362FF9052}"/>
              </a:ext>
            </a:extLst>
          </p:cNvPr>
          <p:cNvPicPr>
            <a:picLocks noChangeAspect="1"/>
          </p:cNvPicPr>
          <p:nvPr/>
        </p:nvPicPr>
        <p:blipFill>
          <a:blip r:embed="rId3"/>
          <a:stretch>
            <a:fillRect/>
          </a:stretch>
        </p:blipFill>
        <p:spPr>
          <a:xfrm>
            <a:off x="279490" y="2057202"/>
            <a:ext cx="8042365" cy="4030342"/>
          </a:xfrm>
          <a:prstGeom prst="rect">
            <a:avLst/>
          </a:prstGeom>
        </p:spPr>
      </p:pic>
      <p:sp>
        <p:nvSpPr>
          <p:cNvPr id="4" name="제목 3">
            <a:extLst>
              <a:ext uri="{FF2B5EF4-FFF2-40B4-BE49-F238E27FC236}">
                <a16:creationId xmlns:a16="http://schemas.microsoft.com/office/drawing/2014/main" id="{E8CB6FF9-18C3-E90F-5D57-1162ECC85D5B}"/>
              </a:ext>
            </a:extLst>
          </p:cNvPr>
          <p:cNvSpPr>
            <a:spLocks noGrp="1"/>
          </p:cNvSpPr>
          <p:nvPr>
            <p:ph type="title"/>
          </p:nvPr>
        </p:nvSpPr>
        <p:spPr>
          <a:xfrm>
            <a:off x="200472" y="76562"/>
            <a:ext cx="8543925" cy="400110"/>
          </a:xfrm>
        </p:spPr>
        <p:txBody>
          <a:bodyPr/>
          <a:lstStyle/>
          <a:p>
            <a:r>
              <a:rPr lang="en-US" altLang="ko-KR" dirty="0"/>
              <a:t>250814 </a:t>
            </a:r>
            <a:r>
              <a:rPr lang="ko-KR" altLang="en-US" dirty="0"/>
              <a:t>목 </a:t>
            </a:r>
            <a:r>
              <a:rPr lang="en-US" altLang="ko-KR" dirty="0"/>
              <a:t>| </a:t>
            </a:r>
            <a:r>
              <a:rPr lang="ko-KR" altLang="en-US" dirty="0"/>
              <a:t>군집 분석</a:t>
            </a:r>
            <a:endParaRPr lang="ko-KR" altLang="en-US" dirty="0">
              <a:latin typeface="+mn-lt"/>
              <a:ea typeface="+mj-ea"/>
            </a:endParaRPr>
          </a:p>
        </p:txBody>
      </p:sp>
      <p:sp>
        <p:nvSpPr>
          <p:cNvPr id="7" name="텍스트 개체 틀 6">
            <a:extLst>
              <a:ext uri="{FF2B5EF4-FFF2-40B4-BE49-F238E27FC236}">
                <a16:creationId xmlns:a16="http://schemas.microsoft.com/office/drawing/2014/main" id="{00E47FFE-7E33-3334-C3E7-E417C742C7C3}"/>
              </a:ext>
            </a:extLst>
          </p:cNvPr>
          <p:cNvSpPr>
            <a:spLocks noGrp="1"/>
          </p:cNvSpPr>
          <p:nvPr>
            <p:ph type="body" sz="quarter" idx="12"/>
          </p:nvPr>
        </p:nvSpPr>
        <p:spPr/>
        <p:txBody>
          <a:bodyPr/>
          <a:lstStyle/>
          <a:p>
            <a:r>
              <a:rPr lang="ko-KR" altLang="en-US" dirty="0">
                <a:latin typeface="+mn-lt"/>
                <a:ea typeface="+mj-ea"/>
              </a:rPr>
              <a:t>서부발전</a:t>
            </a:r>
          </a:p>
        </p:txBody>
      </p:sp>
      <p:sp>
        <p:nvSpPr>
          <p:cNvPr id="2" name="Rectangle 11">
            <a:extLst>
              <a:ext uri="{FF2B5EF4-FFF2-40B4-BE49-F238E27FC236}">
                <a16:creationId xmlns:a16="http://schemas.microsoft.com/office/drawing/2014/main" id="{00D56E9F-439E-7426-BDD0-382FB2F0F7EB}"/>
              </a:ext>
            </a:extLst>
          </p:cNvPr>
          <p:cNvSpPr>
            <a:spLocks noChangeArrowheads="1"/>
          </p:cNvSpPr>
          <p:nvPr/>
        </p:nvSpPr>
        <p:spPr bwMode="auto">
          <a:xfrm>
            <a:off x="279490" y="1015860"/>
            <a:ext cx="7828189"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defPPr>
              <a:defRPr lang="en-US"/>
            </a:defPPr>
            <a:lvl1pPr algn="l" defTabSz="895350" rtl="0" fontAlgn="base">
              <a:spcBef>
                <a:spcPct val="0"/>
              </a:spcBef>
              <a:spcAft>
                <a:spcPct val="0"/>
              </a:spcAft>
              <a:buSzPct val="120000"/>
              <a:defRPr sz="1600" kern="1200">
                <a:solidFill>
                  <a:schemeClr val="tx1"/>
                </a:solidFill>
                <a:latin typeface="Arial" panose="020B0604020202020204" pitchFamily="34" charset="0"/>
                <a:ea typeface="-윤고딕130" pitchFamily="18" charset="-127"/>
                <a:cs typeface="+mn-cs"/>
              </a:defRPr>
            </a:lvl1pPr>
            <a:lvl2pPr marL="144463" indent="-142875" algn="l" defTabSz="895350" rtl="0" fontAlgn="base">
              <a:spcBef>
                <a:spcPct val="0"/>
              </a:spcBef>
              <a:spcAft>
                <a:spcPct val="0"/>
              </a:spcAft>
              <a:buSzPct val="120000"/>
              <a:buChar char="•"/>
              <a:defRPr sz="1600" kern="1200">
                <a:solidFill>
                  <a:schemeClr val="tx1"/>
                </a:solidFill>
                <a:latin typeface="Arial" panose="020B0604020202020204" pitchFamily="34" charset="0"/>
                <a:ea typeface="-윤고딕130" pitchFamily="18" charset="-127"/>
                <a:cs typeface="+mn-cs"/>
              </a:defRPr>
            </a:lvl2pPr>
            <a:lvl3pPr marL="295275" indent="-149225" algn="l" defTabSz="895350" rtl="0" fontAlgn="base">
              <a:spcBef>
                <a:spcPct val="0"/>
              </a:spcBef>
              <a:spcAft>
                <a:spcPct val="0"/>
              </a:spcAft>
              <a:buChar char="–"/>
              <a:defRPr sz="1600" kern="1200">
                <a:solidFill>
                  <a:schemeClr val="tx1"/>
                </a:solidFill>
                <a:latin typeface="Arial" panose="020B0604020202020204" pitchFamily="34" charset="0"/>
                <a:ea typeface="-윤고딕130" pitchFamily="18" charset="-127"/>
                <a:cs typeface="+mn-cs"/>
              </a:defRPr>
            </a:lvl3pPr>
            <a:lvl4pPr marL="431800" indent="-134938" algn="l" defTabSz="895350" rtl="0" fontAlgn="base">
              <a:spcBef>
                <a:spcPct val="0"/>
              </a:spcBef>
              <a:spcAft>
                <a:spcPct val="0"/>
              </a:spcAft>
              <a:buSzPct val="89000"/>
              <a:buChar char="•"/>
              <a:defRPr sz="1600" kern="1200">
                <a:solidFill>
                  <a:schemeClr val="tx1"/>
                </a:solidFill>
                <a:latin typeface="Arial" panose="020B0604020202020204" pitchFamily="34" charset="0"/>
                <a:ea typeface="-윤고딕130" pitchFamily="18" charset="-127"/>
                <a:cs typeface="+mn-cs"/>
              </a:defRPr>
            </a:lvl4pPr>
            <a:lvl5pPr marL="582613" indent="-149225" algn="l" defTabSz="895350" rtl="0" fontAlgn="base">
              <a:spcBef>
                <a:spcPct val="0"/>
              </a:spcBef>
              <a:spcAft>
                <a:spcPct val="0"/>
              </a:spcAft>
              <a:buSzPct val="75000"/>
              <a:buChar char="–"/>
              <a:defRPr sz="1600" kern="1200">
                <a:solidFill>
                  <a:schemeClr val="tx1"/>
                </a:solidFill>
                <a:latin typeface="Arial" panose="020B0604020202020204" pitchFamily="34" charset="0"/>
                <a:ea typeface="-윤고딕130" pitchFamily="18" charset="-127"/>
                <a:cs typeface="+mn-cs"/>
              </a:defRPr>
            </a:lvl5pPr>
            <a:lvl6pPr marL="1039813" indent="-149225" algn="l" defTabSz="895350" rtl="0" eaLnBrk="1" fontAlgn="base" latinLnBrk="1" hangingPunct="1">
              <a:spcBef>
                <a:spcPct val="0"/>
              </a:spcBef>
              <a:spcAft>
                <a:spcPct val="0"/>
              </a:spcAft>
              <a:buSzPct val="75000"/>
              <a:buChar char="–"/>
              <a:defRPr sz="1600" kern="1200">
                <a:solidFill>
                  <a:schemeClr val="tx1"/>
                </a:solidFill>
                <a:latin typeface="Arial" panose="020B0604020202020204" pitchFamily="34" charset="0"/>
                <a:ea typeface="-윤고딕130" pitchFamily="18" charset="-127"/>
                <a:cs typeface="+mn-cs"/>
              </a:defRPr>
            </a:lvl6pPr>
            <a:lvl7pPr marL="1497013" indent="-149225" algn="l" defTabSz="895350" rtl="0" eaLnBrk="1" fontAlgn="base" latinLnBrk="1" hangingPunct="1">
              <a:spcBef>
                <a:spcPct val="0"/>
              </a:spcBef>
              <a:spcAft>
                <a:spcPct val="0"/>
              </a:spcAft>
              <a:buSzPct val="75000"/>
              <a:buChar char="–"/>
              <a:defRPr sz="1600" kern="1200">
                <a:solidFill>
                  <a:schemeClr val="tx1"/>
                </a:solidFill>
                <a:latin typeface="Arial" panose="020B0604020202020204" pitchFamily="34" charset="0"/>
                <a:ea typeface="-윤고딕130" pitchFamily="18" charset="-127"/>
                <a:cs typeface="+mn-cs"/>
              </a:defRPr>
            </a:lvl7pPr>
            <a:lvl8pPr marL="1954213" indent="-149225" algn="l" defTabSz="895350" rtl="0" eaLnBrk="1" fontAlgn="base" latinLnBrk="1" hangingPunct="1">
              <a:spcBef>
                <a:spcPct val="0"/>
              </a:spcBef>
              <a:spcAft>
                <a:spcPct val="0"/>
              </a:spcAft>
              <a:buSzPct val="75000"/>
              <a:buChar char="–"/>
              <a:defRPr sz="1600" kern="1200">
                <a:solidFill>
                  <a:schemeClr val="tx1"/>
                </a:solidFill>
                <a:latin typeface="Arial" panose="020B0604020202020204" pitchFamily="34" charset="0"/>
                <a:ea typeface="-윤고딕130" pitchFamily="18" charset="-127"/>
                <a:cs typeface="+mn-cs"/>
              </a:defRPr>
            </a:lvl8pPr>
            <a:lvl9pPr marL="2411413" indent="-149225" algn="l" defTabSz="895350" rtl="0" eaLnBrk="1" fontAlgn="base" latinLnBrk="1" hangingPunct="1">
              <a:spcBef>
                <a:spcPct val="0"/>
              </a:spcBef>
              <a:spcAft>
                <a:spcPct val="0"/>
              </a:spcAft>
              <a:buSzPct val="75000"/>
              <a:buChar char="–"/>
              <a:defRPr sz="1600" kern="1200">
                <a:solidFill>
                  <a:schemeClr val="tx1"/>
                </a:solidFill>
                <a:latin typeface="Arial" panose="020B0604020202020204" pitchFamily="34" charset="0"/>
                <a:ea typeface="-윤고딕130" pitchFamily="18" charset="-127"/>
                <a:cs typeface="+mn-cs"/>
              </a:defRPr>
            </a:lvl9pPr>
          </a:lstStyle>
          <a:p>
            <a:pPr lvl="1"/>
            <a:r>
              <a:rPr lang="en-US" altLang="ko-KR" sz="1400" b="0" dirty="0">
                <a:latin typeface="+mn-ea"/>
              </a:rPr>
              <a:t>PCA</a:t>
            </a:r>
            <a:r>
              <a:rPr lang="ko-KR" altLang="en-US" sz="1400" b="0" dirty="0">
                <a:latin typeface="+mn-ea"/>
              </a:rPr>
              <a:t>를 통한 시각화 </a:t>
            </a:r>
            <a:r>
              <a:rPr lang="en-US" altLang="ko-KR" sz="1400" b="0" dirty="0">
                <a:latin typeface="+mn-ea"/>
              </a:rPr>
              <a:t>(</a:t>
            </a:r>
            <a:r>
              <a:rPr lang="ko-KR" altLang="en-US" sz="1400" b="0" dirty="0">
                <a:latin typeface="+mn-ea"/>
              </a:rPr>
              <a:t>세 개의 주성분</a:t>
            </a:r>
            <a:r>
              <a:rPr lang="en-US" altLang="ko-KR" sz="1400" b="0" dirty="0">
                <a:latin typeface="+mn-ea"/>
              </a:rPr>
              <a:t>)</a:t>
            </a:r>
          </a:p>
          <a:p>
            <a:pPr lvl="1"/>
            <a:r>
              <a:rPr lang="ko-KR" altLang="en-US" sz="1400" b="0" dirty="0">
                <a:latin typeface="+mn-ea"/>
              </a:rPr>
              <a:t>세 개의 뚜렷한 군이 관찰됨</a:t>
            </a:r>
            <a:r>
              <a:rPr lang="en-US" altLang="ko-KR" sz="1400" b="0" dirty="0">
                <a:latin typeface="+mn-ea"/>
              </a:rPr>
              <a:t>.</a:t>
            </a:r>
          </a:p>
          <a:p>
            <a:pPr lvl="1"/>
            <a:r>
              <a:rPr lang="ko-KR" altLang="en-US" sz="1400" b="0" dirty="0">
                <a:latin typeface="+mn-ea"/>
              </a:rPr>
              <a:t>뒤따른 군집화 결과도 소급하여 적용함</a:t>
            </a:r>
            <a:r>
              <a:rPr lang="en-US" altLang="ko-KR" sz="1400" b="0" dirty="0">
                <a:latin typeface="+mn-ea"/>
              </a:rPr>
              <a:t>.</a:t>
            </a:r>
            <a:endParaRPr lang="en-US" altLang="ko-KR" sz="1200" b="0" dirty="0">
              <a:latin typeface="+mn-ea"/>
            </a:endParaRPr>
          </a:p>
        </p:txBody>
      </p:sp>
      <p:sp>
        <p:nvSpPr>
          <p:cNvPr id="8" name="TextBox 7">
            <a:extLst>
              <a:ext uri="{FF2B5EF4-FFF2-40B4-BE49-F238E27FC236}">
                <a16:creationId xmlns:a16="http://schemas.microsoft.com/office/drawing/2014/main" id="{EC6FF35D-ED22-2629-FC69-5CD98A148C34}"/>
              </a:ext>
            </a:extLst>
          </p:cNvPr>
          <p:cNvSpPr txBox="1"/>
          <p:nvPr/>
        </p:nvSpPr>
        <p:spPr>
          <a:xfrm>
            <a:off x="3928187" y="2547258"/>
            <a:ext cx="1619354" cy="307777"/>
          </a:xfrm>
          <a:prstGeom prst="rect">
            <a:avLst/>
          </a:prstGeom>
          <a:noFill/>
        </p:spPr>
        <p:txBody>
          <a:bodyPr wrap="none" rtlCol="0">
            <a:spAutoFit/>
          </a:bodyPr>
          <a:lstStyle/>
          <a:p>
            <a:pPr algn="l"/>
            <a:r>
              <a:rPr lang="ko-KR" altLang="en-US" dirty="0">
                <a:latin typeface="+mn-ea"/>
                <a:ea typeface="+mn-ea"/>
              </a:rPr>
              <a:t>군집 </a:t>
            </a:r>
            <a:r>
              <a:rPr lang="en-US" altLang="ko-KR" dirty="0">
                <a:latin typeface="+mn-ea"/>
                <a:ea typeface="+mn-ea"/>
              </a:rPr>
              <a:t>3, NOx </a:t>
            </a:r>
            <a:r>
              <a:rPr lang="ko-KR" altLang="en-US" dirty="0">
                <a:latin typeface="+mn-ea"/>
                <a:ea typeface="+mn-ea"/>
              </a:rPr>
              <a:t>보통</a:t>
            </a:r>
          </a:p>
        </p:txBody>
      </p:sp>
      <p:sp>
        <p:nvSpPr>
          <p:cNvPr id="9" name="TextBox 8">
            <a:extLst>
              <a:ext uri="{FF2B5EF4-FFF2-40B4-BE49-F238E27FC236}">
                <a16:creationId xmlns:a16="http://schemas.microsoft.com/office/drawing/2014/main" id="{F086A3B0-0E88-FA90-4AD9-F52B92EAD144}"/>
              </a:ext>
            </a:extLst>
          </p:cNvPr>
          <p:cNvSpPr txBox="1"/>
          <p:nvPr/>
        </p:nvSpPr>
        <p:spPr>
          <a:xfrm>
            <a:off x="1132736" y="4690944"/>
            <a:ext cx="1619354" cy="307777"/>
          </a:xfrm>
          <a:prstGeom prst="rect">
            <a:avLst/>
          </a:prstGeom>
          <a:noFill/>
        </p:spPr>
        <p:txBody>
          <a:bodyPr wrap="none" rtlCol="0">
            <a:spAutoFit/>
          </a:bodyPr>
          <a:lstStyle/>
          <a:p>
            <a:pPr algn="l"/>
            <a:r>
              <a:rPr lang="ko-KR" altLang="en-US" dirty="0">
                <a:latin typeface="+mn-ea"/>
                <a:ea typeface="+mn-ea"/>
              </a:rPr>
              <a:t>군집 </a:t>
            </a:r>
            <a:r>
              <a:rPr lang="en-US" altLang="ko-KR" dirty="0">
                <a:latin typeface="+mn-ea"/>
                <a:ea typeface="+mn-ea"/>
              </a:rPr>
              <a:t>1, NOx </a:t>
            </a:r>
            <a:r>
              <a:rPr lang="ko-KR" altLang="en-US" dirty="0">
                <a:latin typeface="+mn-ea"/>
                <a:ea typeface="+mn-ea"/>
              </a:rPr>
              <a:t>낮음</a:t>
            </a:r>
          </a:p>
        </p:txBody>
      </p:sp>
      <p:sp>
        <p:nvSpPr>
          <p:cNvPr id="11" name="TextBox 10">
            <a:extLst>
              <a:ext uri="{FF2B5EF4-FFF2-40B4-BE49-F238E27FC236}">
                <a16:creationId xmlns:a16="http://schemas.microsoft.com/office/drawing/2014/main" id="{E4896C8B-1485-533F-00D9-9DF4F9F47FC4}"/>
              </a:ext>
            </a:extLst>
          </p:cNvPr>
          <p:cNvSpPr txBox="1"/>
          <p:nvPr/>
        </p:nvSpPr>
        <p:spPr>
          <a:xfrm>
            <a:off x="5124186" y="5148145"/>
            <a:ext cx="1619354" cy="307777"/>
          </a:xfrm>
          <a:prstGeom prst="rect">
            <a:avLst/>
          </a:prstGeom>
          <a:noFill/>
        </p:spPr>
        <p:txBody>
          <a:bodyPr wrap="none" rtlCol="0">
            <a:spAutoFit/>
          </a:bodyPr>
          <a:lstStyle/>
          <a:p>
            <a:pPr algn="l"/>
            <a:r>
              <a:rPr lang="ko-KR" altLang="en-US" dirty="0">
                <a:latin typeface="+mn-ea"/>
                <a:ea typeface="+mn-ea"/>
              </a:rPr>
              <a:t>군집 </a:t>
            </a:r>
            <a:r>
              <a:rPr lang="en-US" altLang="ko-KR" dirty="0">
                <a:latin typeface="+mn-ea"/>
                <a:ea typeface="+mn-ea"/>
              </a:rPr>
              <a:t>2, NOx </a:t>
            </a:r>
            <a:r>
              <a:rPr lang="ko-KR" altLang="en-US" dirty="0">
                <a:latin typeface="+mn-ea"/>
                <a:ea typeface="+mn-ea"/>
              </a:rPr>
              <a:t>높음</a:t>
            </a:r>
          </a:p>
        </p:txBody>
      </p:sp>
      <p:sp>
        <p:nvSpPr>
          <p:cNvPr id="19" name="텍스트 개체 틀 4">
            <a:extLst>
              <a:ext uri="{FF2B5EF4-FFF2-40B4-BE49-F238E27FC236}">
                <a16:creationId xmlns:a16="http://schemas.microsoft.com/office/drawing/2014/main" id="{18884409-8A7C-030D-21CA-63A09FC6A7B7}"/>
              </a:ext>
            </a:extLst>
          </p:cNvPr>
          <p:cNvSpPr>
            <a:spLocks noGrp="1"/>
          </p:cNvSpPr>
          <p:nvPr>
            <p:ph type="body" sz="quarter" idx="10"/>
          </p:nvPr>
        </p:nvSpPr>
        <p:spPr>
          <a:xfrm>
            <a:off x="209708" y="572858"/>
            <a:ext cx="9423242" cy="400110"/>
          </a:xfrm>
        </p:spPr>
        <p:txBody>
          <a:bodyPr/>
          <a:lstStyle/>
          <a:p>
            <a:pPr marL="0" lvl="0" indent="0" defTabSz="895350" eaLnBrk="1" latinLnBrk="0" hangingPunct="1">
              <a:spcBef>
                <a:spcPct val="0"/>
              </a:spcBef>
              <a:buSzPct val="120000"/>
              <a:buNone/>
              <a:tabLst/>
              <a:defRPr/>
            </a:pPr>
            <a:r>
              <a:rPr lang="ko-KR" altLang="en-US" dirty="0">
                <a:solidFill>
                  <a:srgbClr val="000000"/>
                </a:solidFill>
                <a:latin typeface="+mn-ea"/>
              </a:rPr>
              <a:t>주성분 분석 </a:t>
            </a:r>
            <a:r>
              <a:rPr lang="en-US" altLang="ko-KR" dirty="0">
                <a:solidFill>
                  <a:srgbClr val="000000"/>
                </a:solidFill>
                <a:latin typeface="+mn-ea"/>
              </a:rPr>
              <a:t>(3</a:t>
            </a:r>
            <a:r>
              <a:rPr lang="ko-KR" altLang="en-US" dirty="0">
                <a:solidFill>
                  <a:srgbClr val="000000"/>
                </a:solidFill>
                <a:latin typeface="+mn-ea"/>
              </a:rPr>
              <a:t>차원 시각화</a:t>
            </a:r>
            <a:r>
              <a:rPr lang="en-US" altLang="ko-KR" dirty="0">
                <a:solidFill>
                  <a:srgbClr val="000000"/>
                </a:solidFill>
                <a:latin typeface="+mn-ea"/>
              </a:rPr>
              <a:t>)</a:t>
            </a:r>
          </a:p>
        </p:txBody>
      </p:sp>
    </p:spTree>
    <p:extLst>
      <p:ext uri="{BB962C8B-B14F-4D97-AF65-F5344CB8AC3E}">
        <p14:creationId xmlns:p14="http://schemas.microsoft.com/office/powerpoint/2010/main" val="53589331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AC4E65-C286-DAE5-6F17-4CEDEEA15165}"/>
            </a:ext>
          </a:extLst>
        </p:cNvPr>
        <p:cNvGrpSpPr/>
        <p:nvPr/>
      </p:nvGrpSpPr>
      <p:grpSpPr>
        <a:xfrm>
          <a:off x="0" y="0"/>
          <a:ext cx="0" cy="0"/>
          <a:chOff x="0" y="0"/>
          <a:chExt cx="0" cy="0"/>
        </a:xfrm>
      </p:grpSpPr>
      <p:sp>
        <p:nvSpPr>
          <p:cNvPr id="5" name="텍스트 개체 틀 4">
            <a:extLst>
              <a:ext uri="{FF2B5EF4-FFF2-40B4-BE49-F238E27FC236}">
                <a16:creationId xmlns:a16="http://schemas.microsoft.com/office/drawing/2014/main" id="{13712D07-ABC0-EF7F-4E56-0F3084224CFD}"/>
              </a:ext>
            </a:extLst>
          </p:cNvPr>
          <p:cNvSpPr>
            <a:spLocks noGrp="1"/>
          </p:cNvSpPr>
          <p:nvPr>
            <p:ph type="body" sz="quarter" idx="10"/>
          </p:nvPr>
        </p:nvSpPr>
        <p:spPr/>
        <p:txBody>
          <a:bodyPr/>
          <a:lstStyle/>
          <a:p>
            <a:pPr marL="0" lvl="0" indent="0" defTabSz="895350" eaLnBrk="1" latinLnBrk="0" hangingPunct="1">
              <a:spcBef>
                <a:spcPct val="0"/>
              </a:spcBef>
              <a:buSzPct val="120000"/>
              <a:buNone/>
              <a:tabLst/>
              <a:defRPr/>
            </a:pPr>
            <a:r>
              <a:rPr lang="ko-KR" altLang="en-US" dirty="0">
                <a:solidFill>
                  <a:srgbClr val="000000"/>
                </a:solidFill>
                <a:latin typeface="+mn-ea"/>
              </a:rPr>
              <a:t>조업현황 군집화</a:t>
            </a:r>
            <a:endParaRPr lang="en-US" altLang="ko-KR" dirty="0">
              <a:solidFill>
                <a:srgbClr val="000000"/>
              </a:solidFill>
              <a:latin typeface="+mn-ea"/>
            </a:endParaRPr>
          </a:p>
        </p:txBody>
      </p:sp>
      <p:sp>
        <p:nvSpPr>
          <p:cNvPr id="4" name="제목 3">
            <a:extLst>
              <a:ext uri="{FF2B5EF4-FFF2-40B4-BE49-F238E27FC236}">
                <a16:creationId xmlns:a16="http://schemas.microsoft.com/office/drawing/2014/main" id="{ABE81C61-786D-8C25-7083-0FC3CA2328E3}"/>
              </a:ext>
            </a:extLst>
          </p:cNvPr>
          <p:cNvSpPr>
            <a:spLocks noGrp="1"/>
          </p:cNvSpPr>
          <p:nvPr>
            <p:ph type="title"/>
          </p:nvPr>
        </p:nvSpPr>
        <p:spPr>
          <a:xfrm>
            <a:off x="200472" y="76562"/>
            <a:ext cx="8543925" cy="400110"/>
          </a:xfrm>
        </p:spPr>
        <p:txBody>
          <a:bodyPr/>
          <a:lstStyle/>
          <a:p>
            <a:r>
              <a:rPr lang="en-US" altLang="ko-KR" dirty="0"/>
              <a:t>250814 </a:t>
            </a:r>
            <a:r>
              <a:rPr lang="ko-KR" altLang="en-US" dirty="0"/>
              <a:t>목 </a:t>
            </a:r>
            <a:r>
              <a:rPr lang="en-US" altLang="ko-KR" dirty="0"/>
              <a:t>| </a:t>
            </a:r>
            <a:r>
              <a:rPr lang="ko-KR" altLang="en-US" dirty="0"/>
              <a:t>군집 분석</a:t>
            </a:r>
            <a:endParaRPr lang="ko-KR" altLang="en-US" dirty="0">
              <a:latin typeface="+mn-lt"/>
              <a:ea typeface="+mj-ea"/>
            </a:endParaRPr>
          </a:p>
        </p:txBody>
      </p:sp>
      <p:sp>
        <p:nvSpPr>
          <p:cNvPr id="7" name="텍스트 개체 틀 6">
            <a:extLst>
              <a:ext uri="{FF2B5EF4-FFF2-40B4-BE49-F238E27FC236}">
                <a16:creationId xmlns:a16="http://schemas.microsoft.com/office/drawing/2014/main" id="{22AA6E00-B218-231F-0D1E-1A05DF0FA183}"/>
              </a:ext>
            </a:extLst>
          </p:cNvPr>
          <p:cNvSpPr>
            <a:spLocks noGrp="1"/>
          </p:cNvSpPr>
          <p:nvPr>
            <p:ph type="body" sz="quarter" idx="12"/>
          </p:nvPr>
        </p:nvSpPr>
        <p:spPr/>
        <p:txBody>
          <a:bodyPr/>
          <a:lstStyle/>
          <a:p>
            <a:r>
              <a:rPr lang="ko-KR" altLang="en-US" dirty="0">
                <a:latin typeface="+mn-lt"/>
                <a:ea typeface="+mj-ea"/>
              </a:rPr>
              <a:t>서부발전</a:t>
            </a:r>
          </a:p>
        </p:txBody>
      </p:sp>
      <p:sp>
        <p:nvSpPr>
          <p:cNvPr id="2" name="Rectangle 11">
            <a:extLst>
              <a:ext uri="{FF2B5EF4-FFF2-40B4-BE49-F238E27FC236}">
                <a16:creationId xmlns:a16="http://schemas.microsoft.com/office/drawing/2014/main" id="{520BE088-32A3-97A8-D7A0-F241A50E184F}"/>
              </a:ext>
            </a:extLst>
          </p:cNvPr>
          <p:cNvSpPr>
            <a:spLocks noChangeArrowheads="1"/>
          </p:cNvSpPr>
          <p:nvPr/>
        </p:nvSpPr>
        <p:spPr bwMode="auto">
          <a:xfrm>
            <a:off x="279491" y="1025191"/>
            <a:ext cx="6957332"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defPPr>
              <a:defRPr lang="en-US"/>
            </a:defPPr>
            <a:lvl1pPr algn="l" defTabSz="895350" rtl="0" fontAlgn="base">
              <a:spcBef>
                <a:spcPct val="0"/>
              </a:spcBef>
              <a:spcAft>
                <a:spcPct val="0"/>
              </a:spcAft>
              <a:buSzPct val="120000"/>
              <a:defRPr sz="1600" kern="1200">
                <a:solidFill>
                  <a:schemeClr val="tx1"/>
                </a:solidFill>
                <a:latin typeface="Arial" panose="020B0604020202020204" pitchFamily="34" charset="0"/>
                <a:ea typeface="-윤고딕130" pitchFamily="18" charset="-127"/>
                <a:cs typeface="+mn-cs"/>
              </a:defRPr>
            </a:lvl1pPr>
            <a:lvl2pPr marL="144463" indent="-142875" algn="l" defTabSz="895350" rtl="0" fontAlgn="base">
              <a:spcBef>
                <a:spcPct val="0"/>
              </a:spcBef>
              <a:spcAft>
                <a:spcPct val="0"/>
              </a:spcAft>
              <a:buSzPct val="120000"/>
              <a:buChar char="•"/>
              <a:defRPr sz="1600" kern="1200">
                <a:solidFill>
                  <a:schemeClr val="tx1"/>
                </a:solidFill>
                <a:latin typeface="Arial" panose="020B0604020202020204" pitchFamily="34" charset="0"/>
                <a:ea typeface="-윤고딕130" pitchFamily="18" charset="-127"/>
                <a:cs typeface="+mn-cs"/>
              </a:defRPr>
            </a:lvl2pPr>
            <a:lvl3pPr marL="295275" indent="-149225" algn="l" defTabSz="895350" rtl="0" fontAlgn="base">
              <a:spcBef>
                <a:spcPct val="0"/>
              </a:spcBef>
              <a:spcAft>
                <a:spcPct val="0"/>
              </a:spcAft>
              <a:buChar char="–"/>
              <a:defRPr sz="1600" kern="1200">
                <a:solidFill>
                  <a:schemeClr val="tx1"/>
                </a:solidFill>
                <a:latin typeface="Arial" panose="020B0604020202020204" pitchFamily="34" charset="0"/>
                <a:ea typeface="-윤고딕130" pitchFamily="18" charset="-127"/>
                <a:cs typeface="+mn-cs"/>
              </a:defRPr>
            </a:lvl3pPr>
            <a:lvl4pPr marL="431800" indent="-134938" algn="l" defTabSz="895350" rtl="0" fontAlgn="base">
              <a:spcBef>
                <a:spcPct val="0"/>
              </a:spcBef>
              <a:spcAft>
                <a:spcPct val="0"/>
              </a:spcAft>
              <a:buSzPct val="89000"/>
              <a:buChar char="•"/>
              <a:defRPr sz="1600" kern="1200">
                <a:solidFill>
                  <a:schemeClr val="tx1"/>
                </a:solidFill>
                <a:latin typeface="Arial" panose="020B0604020202020204" pitchFamily="34" charset="0"/>
                <a:ea typeface="-윤고딕130" pitchFamily="18" charset="-127"/>
                <a:cs typeface="+mn-cs"/>
              </a:defRPr>
            </a:lvl4pPr>
            <a:lvl5pPr marL="582613" indent="-149225" algn="l" defTabSz="895350" rtl="0" fontAlgn="base">
              <a:spcBef>
                <a:spcPct val="0"/>
              </a:spcBef>
              <a:spcAft>
                <a:spcPct val="0"/>
              </a:spcAft>
              <a:buSzPct val="75000"/>
              <a:buChar char="–"/>
              <a:defRPr sz="1600" kern="1200">
                <a:solidFill>
                  <a:schemeClr val="tx1"/>
                </a:solidFill>
                <a:latin typeface="Arial" panose="020B0604020202020204" pitchFamily="34" charset="0"/>
                <a:ea typeface="-윤고딕130" pitchFamily="18" charset="-127"/>
                <a:cs typeface="+mn-cs"/>
              </a:defRPr>
            </a:lvl5pPr>
            <a:lvl6pPr marL="1039813" indent="-149225" algn="l" defTabSz="895350" rtl="0" eaLnBrk="1" fontAlgn="base" latinLnBrk="1" hangingPunct="1">
              <a:spcBef>
                <a:spcPct val="0"/>
              </a:spcBef>
              <a:spcAft>
                <a:spcPct val="0"/>
              </a:spcAft>
              <a:buSzPct val="75000"/>
              <a:buChar char="–"/>
              <a:defRPr sz="1600" kern="1200">
                <a:solidFill>
                  <a:schemeClr val="tx1"/>
                </a:solidFill>
                <a:latin typeface="Arial" panose="020B0604020202020204" pitchFamily="34" charset="0"/>
                <a:ea typeface="-윤고딕130" pitchFamily="18" charset="-127"/>
                <a:cs typeface="+mn-cs"/>
              </a:defRPr>
            </a:lvl6pPr>
            <a:lvl7pPr marL="1497013" indent="-149225" algn="l" defTabSz="895350" rtl="0" eaLnBrk="1" fontAlgn="base" latinLnBrk="1" hangingPunct="1">
              <a:spcBef>
                <a:spcPct val="0"/>
              </a:spcBef>
              <a:spcAft>
                <a:spcPct val="0"/>
              </a:spcAft>
              <a:buSzPct val="75000"/>
              <a:buChar char="–"/>
              <a:defRPr sz="1600" kern="1200">
                <a:solidFill>
                  <a:schemeClr val="tx1"/>
                </a:solidFill>
                <a:latin typeface="Arial" panose="020B0604020202020204" pitchFamily="34" charset="0"/>
                <a:ea typeface="-윤고딕130" pitchFamily="18" charset="-127"/>
                <a:cs typeface="+mn-cs"/>
              </a:defRPr>
            </a:lvl7pPr>
            <a:lvl8pPr marL="1954213" indent="-149225" algn="l" defTabSz="895350" rtl="0" eaLnBrk="1" fontAlgn="base" latinLnBrk="1" hangingPunct="1">
              <a:spcBef>
                <a:spcPct val="0"/>
              </a:spcBef>
              <a:spcAft>
                <a:spcPct val="0"/>
              </a:spcAft>
              <a:buSzPct val="75000"/>
              <a:buChar char="–"/>
              <a:defRPr sz="1600" kern="1200">
                <a:solidFill>
                  <a:schemeClr val="tx1"/>
                </a:solidFill>
                <a:latin typeface="Arial" panose="020B0604020202020204" pitchFamily="34" charset="0"/>
                <a:ea typeface="-윤고딕130" pitchFamily="18" charset="-127"/>
                <a:cs typeface="+mn-cs"/>
              </a:defRPr>
            </a:lvl8pPr>
            <a:lvl9pPr marL="2411413" indent="-149225" algn="l" defTabSz="895350" rtl="0" eaLnBrk="1" fontAlgn="base" latinLnBrk="1" hangingPunct="1">
              <a:spcBef>
                <a:spcPct val="0"/>
              </a:spcBef>
              <a:spcAft>
                <a:spcPct val="0"/>
              </a:spcAft>
              <a:buSzPct val="75000"/>
              <a:buChar char="–"/>
              <a:defRPr sz="1600" kern="1200">
                <a:solidFill>
                  <a:schemeClr val="tx1"/>
                </a:solidFill>
                <a:latin typeface="Arial" panose="020B0604020202020204" pitchFamily="34" charset="0"/>
                <a:ea typeface="-윤고딕130" pitchFamily="18" charset="-127"/>
                <a:cs typeface="+mn-cs"/>
              </a:defRPr>
            </a:lvl9pPr>
          </a:lstStyle>
          <a:p>
            <a:pPr lvl="1"/>
            <a:r>
              <a:rPr lang="ko-KR" altLang="en-US" sz="1400" b="0" dirty="0">
                <a:latin typeface="+mn-ea"/>
              </a:rPr>
              <a:t>군집에 따라 </a:t>
            </a:r>
            <a:r>
              <a:rPr lang="en-US" altLang="ko-KR" sz="1400" b="0" dirty="0">
                <a:latin typeface="+mn-ea"/>
              </a:rPr>
              <a:t>NOx </a:t>
            </a:r>
            <a:r>
              <a:rPr lang="ko-KR" altLang="en-US" sz="1400" b="0" dirty="0">
                <a:latin typeface="+mn-ea"/>
              </a:rPr>
              <a:t>농도가 분명히 구분됨</a:t>
            </a:r>
            <a:r>
              <a:rPr lang="en-US" altLang="ko-KR" sz="1400" b="0" dirty="0">
                <a:latin typeface="+mn-ea"/>
              </a:rPr>
              <a:t>.</a:t>
            </a:r>
          </a:p>
          <a:p>
            <a:pPr lvl="1"/>
            <a:r>
              <a:rPr lang="ko-KR" altLang="en-US" sz="1400" b="0" dirty="0">
                <a:latin typeface="+mn-ea"/>
              </a:rPr>
              <a:t>군집 </a:t>
            </a:r>
            <a:r>
              <a:rPr lang="en-US" altLang="ko-KR" sz="1400" b="0" dirty="0">
                <a:latin typeface="+mn-ea"/>
              </a:rPr>
              <a:t>1(</a:t>
            </a:r>
            <a:r>
              <a:rPr lang="ko-KR" altLang="en-US" sz="1400" b="0" dirty="0">
                <a:latin typeface="+mn-ea"/>
              </a:rPr>
              <a:t>연두</a:t>
            </a:r>
            <a:r>
              <a:rPr lang="en-US" altLang="ko-KR" sz="1400" b="0" dirty="0">
                <a:latin typeface="+mn-ea"/>
              </a:rPr>
              <a:t>) : Nox </a:t>
            </a:r>
            <a:r>
              <a:rPr lang="ko-KR" altLang="en-US" sz="1400" b="0" dirty="0">
                <a:latin typeface="+mn-ea"/>
              </a:rPr>
              <a:t>낮음</a:t>
            </a:r>
            <a:r>
              <a:rPr lang="en-US" altLang="ko-KR" sz="1400" b="0" dirty="0">
                <a:latin typeface="+mn-ea"/>
              </a:rPr>
              <a:t> | </a:t>
            </a:r>
            <a:r>
              <a:rPr lang="ko-KR" altLang="en-US" sz="1400" b="0" dirty="0">
                <a:latin typeface="+mn-ea"/>
              </a:rPr>
              <a:t>군집 </a:t>
            </a:r>
            <a:r>
              <a:rPr lang="en-US" altLang="ko-KR" sz="1400" b="0" dirty="0">
                <a:latin typeface="+mn-ea"/>
              </a:rPr>
              <a:t>2(</a:t>
            </a:r>
            <a:r>
              <a:rPr lang="ko-KR" altLang="en-US" sz="1400" b="0" dirty="0">
                <a:latin typeface="+mn-ea"/>
              </a:rPr>
              <a:t>파랑</a:t>
            </a:r>
            <a:r>
              <a:rPr lang="en-US" altLang="ko-KR" sz="1400" b="0" dirty="0">
                <a:latin typeface="+mn-ea"/>
              </a:rPr>
              <a:t>) : Nox </a:t>
            </a:r>
            <a:r>
              <a:rPr lang="ko-KR" altLang="en-US" sz="1400" b="0" dirty="0">
                <a:latin typeface="+mn-ea"/>
              </a:rPr>
              <a:t>높음</a:t>
            </a:r>
            <a:r>
              <a:rPr lang="en-US" altLang="ko-KR" sz="1400" b="0" dirty="0">
                <a:latin typeface="+mn-ea"/>
              </a:rPr>
              <a:t> | </a:t>
            </a:r>
            <a:r>
              <a:rPr lang="ko-KR" altLang="en-US" sz="1400" b="0" dirty="0">
                <a:latin typeface="+mn-ea"/>
              </a:rPr>
              <a:t>군집 </a:t>
            </a:r>
            <a:r>
              <a:rPr lang="en-US" altLang="ko-KR" sz="1400" b="0" dirty="0">
                <a:latin typeface="+mn-ea"/>
              </a:rPr>
              <a:t>3(</a:t>
            </a:r>
            <a:r>
              <a:rPr lang="ko-KR" altLang="en-US" sz="1400" b="0" dirty="0">
                <a:latin typeface="+mn-ea"/>
              </a:rPr>
              <a:t>빨강</a:t>
            </a:r>
            <a:r>
              <a:rPr lang="en-US" altLang="ko-KR" sz="1400" b="0" dirty="0">
                <a:latin typeface="+mn-ea"/>
              </a:rPr>
              <a:t>) : Nox </a:t>
            </a:r>
            <a:r>
              <a:rPr lang="ko-KR" altLang="en-US" sz="1400" b="0" dirty="0">
                <a:latin typeface="+mn-ea"/>
              </a:rPr>
              <a:t>보통</a:t>
            </a:r>
            <a:endParaRPr lang="en-US" altLang="ko-KR" sz="1400" b="0" dirty="0">
              <a:latin typeface="+mn-ea"/>
            </a:endParaRPr>
          </a:p>
          <a:p>
            <a:pPr lvl="1"/>
            <a:r>
              <a:rPr lang="ko-KR" altLang="en-US" sz="1400" b="0" dirty="0">
                <a:latin typeface="+mn-ea"/>
              </a:rPr>
              <a:t>군집분석으로는 전체적인 경향을 알 수 있지만 더 세부적인 분석에는 한계가 있음</a:t>
            </a:r>
            <a:r>
              <a:rPr lang="en-US" altLang="ko-KR" sz="1400" b="0" dirty="0">
                <a:latin typeface="+mn-ea"/>
              </a:rPr>
              <a:t>.</a:t>
            </a:r>
          </a:p>
        </p:txBody>
      </p:sp>
      <p:pic>
        <p:nvPicPr>
          <p:cNvPr id="8" name="그림 7">
            <a:extLst>
              <a:ext uri="{FF2B5EF4-FFF2-40B4-BE49-F238E27FC236}">
                <a16:creationId xmlns:a16="http://schemas.microsoft.com/office/drawing/2014/main" id="{7DEBF1CA-93EC-B8DF-F521-7DAAFA752B68}"/>
              </a:ext>
            </a:extLst>
          </p:cNvPr>
          <p:cNvPicPr>
            <a:picLocks noChangeAspect="1"/>
          </p:cNvPicPr>
          <p:nvPr/>
        </p:nvPicPr>
        <p:blipFill>
          <a:blip r:embed="rId3"/>
          <a:stretch>
            <a:fillRect/>
          </a:stretch>
        </p:blipFill>
        <p:spPr>
          <a:xfrm>
            <a:off x="422950" y="1727408"/>
            <a:ext cx="7693439" cy="3776460"/>
          </a:xfrm>
          <a:prstGeom prst="rect">
            <a:avLst/>
          </a:prstGeom>
        </p:spPr>
      </p:pic>
      <p:sp>
        <p:nvSpPr>
          <p:cNvPr id="3" name="TextBox 2">
            <a:extLst>
              <a:ext uri="{FF2B5EF4-FFF2-40B4-BE49-F238E27FC236}">
                <a16:creationId xmlns:a16="http://schemas.microsoft.com/office/drawing/2014/main" id="{E3FA0D62-4D11-ED1C-1B48-C4C5D3E3435A}"/>
              </a:ext>
            </a:extLst>
          </p:cNvPr>
          <p:cNvSpPr txBox="1"/>
          <p:nvPr/>
        </p:nvSpPr>
        <p:spPr>
          <a:xfrm>
            <a:off x="6877213" y="3993501"/>
            <a:ext cx="643125" cy="307777"/>
          </a:xfrm>
          <a:prstGeom prst="rect">
            <a:avLst/>
          </a:prstGeom>
          <a:noFill/>
        </p:spPr>
        <p:txBody>
          <a:bodyPr wrap="none" rtlCol="0">
            <a:spAutoFit/>
          </a:bodyPr>
          <a:lstStyle/>
          <a:p>
            <a:pPr algn="l"/>
            <a:r>
              <a:rPr lang="ko-KR" altLang="en-US" b="0" dirty="0">
                <a:latin typeface="+mn-ea"/>
                <a:ea typeface="+mn-ea"/>
              </a:rPr>
              <a:t>군집</a:t>
            </a:r>
            <a:r>
              <a:rPr lang="en-US" altLang="ko-KR" b="0" dirty="0">
                <a:latin typeface="+mn-ea"/>
                <a:ea typeface="+mn-ea"/>
              </a:rPr>
              <a:t>3</a:t>
            </a:r>
            <a:endParaRPr lang="ko-KR" altLang="en-US" b="0" dirty="0">
              <a:latin typeface="+mn-ea"/>
              <a:ea typeface="+mn-ea"/>
            </a:endParaRPr>
          </a:p>
        </p:txBody>
      </p:sp>
      <p:sp>
        <p:nvSpPr>
          <p:cNvPr id="6" name="TextBox 5">
            <a:extLst>
              <a:ext uri="{FF2B5EF4-FFF2-40B4-BE49-F238E27FC236}">
                <a16:creationId xmlns:a16="http://schemas.microsoft.com/office/drawing/2014/main" id="{2FFDD874-B06E-4AF1-AC97-6C15B92CDFC7}"/>
              </a:ext>
            </a:extLst>
          </p:cNvPr>
          <p:cNvSpPr txBox="1"/>
          <p:nvPr/>
        </p:nvSpPr>
        <p:spPr>
          <a:xfrm>
            <a:off x="6555650" y="5055718"/>
            <a:ext cx="643125" cy="307777"/>
          </a:xfrm>
          <a:prstGeom prst="rect">
            <a:avLst/>
          </a:prstGeom>
          <a:noFill/>
        </p:spPr>
        <p:txBody>
          <a:bodyPr wrap="none" rtlCol="0">
            <a:spAutoFit/>
          </a:bodyPr>
          <a:lstStyle/>
          <a:p>
            <a:pPr algn="l"/>
            <a:r>
              <a:rPr lang="ko-KR" altLang="en-US" b="0" dirty="0">
                <a:latin typeface="+mn-ea"/>
                <a:ea typeface="+mn-ea"/>
              </a:rPr>
              <a:t>군집</a:t>
            </a:r>
            <a:r>
              <a:rPr lang="en-US" altLang="ko-KR" b="0" dirty="0">
                <a:latin typeface="+mn-ea"/>
                <a:ea typeface="+mn-ea"/>
              </a:rPr>
              <a:t>1</a:t>
            </a:r>
            <a:endParaRPr lang="ko-KR" altLang="en-US" b="0" dirty="0">
              <a:latin typeface="+mn-ea"/>
              <a:ea typeface="+mn-ea"/>
            </a:endParaRPr>
          </a:p>
        </p:txBody>
      </p:sp>
      <p:sp>
        <p:nvSpPr>
          <p:cNvPr id="9" name="TextBox 8">
            <a:extLst>
              <a:ext uri="{FF2B5EF4-FFF2-40B4-BE49-F238E27FC236}">
                <a16:creationId xmlns:a16="http://schemas.microsoft.com/office/drawing/2014/main" id="{21A7DA26-58A4-8120-590D-2B92847CACA0}"/>
              </a:ext>
            </a:extLst>
          </p:cNvPr>
          <p:cNvSpPr txBox="1"/>
          <p:nvPr/>
        </p:nvSpPr>
        <p:spPr>
          <a:xfrm>
            <a:off x="3758157" y="2441510"/>
            <a:ext cx="643125" cy="307777"/>
          </a:xfrm>
          <a:prstGeom prst="rect">
            <a:avLst/>
          </a:prstGeom>
          <a:noFill/>
        </p:spPr>
        <p:txBody>
          <a:bodyPr wrap="none" rtlCol="0">
            <a:spAutoFit/>
          </a:bodyPr>
          <a:lstStyle/>
          <a:p>
            <a:pPr algn="l"/>
            <a:r>
              <a:rPr lang="ko-KR" altLang="en-US" b="0" dirty="0">
                <a:latin typeface="+mn-ea"/>
                <a:ea typeface="+mn-ea"/>
              </a:rPr>
              <a:t>군집</a:t>
            </a:r>
            <a:r>
              <a:rPr lang="en-US" altLang="ko-KR" b="0" dirty="0">
                <a:latin typeface="+mn-ea"/>
                <a:ea typeface="+mn-ea"/>
              </a:rPr>
              <a:t>2</a:t>
            </a:r>
            <a:endParaRPr lang="ko-KR" altLang="en-US" b="0" dirty="0">
              <a:latin typeface="+mn-ea"/>
              <a:ea typeface="+mn-ea"/>
            </a:endParaRPr>
          </a:p>
        </p:txBody>
      </p:sp>
    </p:spTree>
    <p:extLst>
      <p:ext uri="{BB962C8B-B14F-4D97-AF65-F5344CB8AC3E}">
        <p14:creationId xmlns:p14="http://schemas.microsoft.com/office/powerpoint/2010/main" val="371070870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838FC2-7422-C8CA-D81B-7E78F97F96B2}"/>
            </a:ext>
          </a:extLst>
        </p:cNvPr>
        <p:cNvGrpSpPr/>
        <p:nvPr/>
      </p:nvGrpSpPr>
      <p:grpSpPr>
        <a:xfrm>
          <a:off x="0" y="0"/>
          <a:ext cx="0" cy="0"/>
          <a:chOff x="0" y="0"/>
          <a:chExt cx="0" cy="0"/>
        </a:xfrm>
      </p:grpSpPr>
      <p:sp>
        <p:nvSpPr>
          <p:cNvPr id="5" name="텍스트 개체 틀 4">
            <a:extLst>
              <a:ext uri="{FF2B5EF4-FFF2-40B4-BE49-F238E27FC236}">
                <a16:creationId xmlns:a16="http://schemas.microsoft.com/office/drawing/2014/main" id="{B09ACCA9-CE4F-C067-0FE4-3BE398BF513D}"/>
              </a:ext>
            </a:extLst>
          </p:cNvPr>
          <p:cNvSpPr>
            <a:spLocks noGrp="1"/>
          </p:cNvSpPr>
          <p:nvPr>
            <p:ph type="body" sz="quarter" idx="10"/>
          </p:nvPr>
        </p:nvSpPr>
        <p:spPr/>
        <p:txBody>
          <a:bodyPr/>
          <a:lstStyle/>
          <a:p>
            <a:pPr marL="0" lvl="0" indent="0" defTabSz="895350" eaLnBrk="1" latinLnBrk="0" hangingPunct="1">
              <a:spcBef>
                <a:spcPct val="0"/>
              </a:spcBef>
              <a:buSzPct val="120000"/>
              <a:buNone/>
              <a:tabLst/>
              <a:defRPr/>
            </a:pPr>
            <a:r>
              <a:rPr lang="ko-KR" altLang="en-US" dirty="0">
                <a:solidFill>
                  <a:srgbClr val="000000"/>
                </a:solidFill>
                <a:latin typeface="+mn-ea"/>
              </a:rPr>
              <a:t>조업현황 군집화</a:t>
            </a:r>
            <a:endParaRPr lang="en-US" altLang="ko-KR" dirty="0">
              <a:solidFill>
                <a:srgbClr val="000000"/>
              </a:solidFill>
              <a:latin typeface="+mn-ea"/>
            </a:endParaRPr>
          </a:p>
        </p:txBody>
      </p:sp>
      <p:sp>
        <p:nvSpPr>
          <p:cNvPr id="4" name="제목 3">
            <a:extLst>
              <a:ext uri="{FF2B5EF4-FFF2-40B4-BE49-F238E27FC236}">
                <a16:creationId xmlns:a16="http://schemas.microsoft.com/office/drawing/2014/main" id="{B8FF03DB-3AD3-7D4E-60DA-D95352E9D802}"/>
              </a:ext>
            </a:extLst>
          </p:cNvPr>
          <p:cNvSpPr>
            <a:spLocks noGrp="1"/>
          </p:cNvSpPr>
          <p:nvPr>
            <p:ph type="title"/>
          </p:nvPr>
        </p:nvSpPr>
        <p:spPr>
          <a:xfrm>
            <a:off x="200472" y="76562"/>
            <a:ext cx="8543925" cy="400110"/>
          </a:xfrm>
        </p:spPr>
        <p:txBody>
          <a:bodyPr/>
          <a:lstStyle/>
          <a:p>
            <a:r>
              <a:rPr lang="en-US" altLang="ko-KR" dirty="0"/>
              <a:t>250814 </a:t>
            </a:r>
            <a:r>
              <a:rPr lang="ko-KR" altLang="en-US" dirty="0"/>
              <a:t>목 </a:t>
            </a:r>
            <a:r>
              <a:rPr lang="en-US" altLang="ko-KR" dirty="0"/>
              <a:t>| </a:t>
            </a:r>
            <a:r>
              <a:rPr lang="ko-KR" altLang="en-US" dirty="0"/>
              <a:t>군집 분석</a:t>
            </a:r>
            <a:endParaRPr lang="ko-KR" altLang="en-US" dirty="0">
              <a:latin typeface="+mn-lt"/>
              <a:ea typeface="+mj-ea"/>
            </a:endParaRPr>
          </a:p>
        </p:txBody>
      </p:sp>
      <p:sp>
        <p:nvSpPr>
          <p:cNvPr id="7" name="텍스트 개체 틀 6">
            <a:extLst>
              <a:ext uri="{FF2B5EF4-FFF2-40B4-BE49-F238E27FC236}">
                <a16:creationId xmlns:a16="http://schemas.microsoft.com/office/drawing/2014/main" id="{C85BA4BC-B892-9063-6F36-6601D73BB7F2}"/>
              </a:ext>
            </a:extLst>
          </p:cNvPr>
          <p:cNvSpPr>
            <a:spLocks noGrp="1"/>
          </p:cNvSpPr>
          <p:nvPr>
            <p:ph type="body" sz="quarter" idx="12"/>
          </p:nvPr>
        </p:nvSpPr>
        <p:spPr/>
        <p:txBody>
          <a:bodyPr/>
          <a:lstStyle/>
          <a:p>
            <a:r>
              <a:rPr lang="ko-KR" altLang="en-US" dirty="0">
                <a:latin typeface="+mn-lt"/>
                <a:ea typeface="+mj-ea"/>
              </a:rPr>
              <a:t>서부발전</a:t>
            </a:r>
          </a:p>
        </p:txBody>
      </p:sp>
      <p:pic>
        <p:nvPicPr>
          <p:cNvPr id="3" name="그림 2">
            <a:extLst>
              <a:ext uri="{FF2B5EF4-FFF2-40B4-BE49-F238E27FC236}">
                <a16:creationId xmlns:a16="http://schemas.microsoft.com/office/drawing/2014/main" id="{0A2CB137-9AE6-7CF2-D3E5-4F559A7D1D9D}"/>
              </a:ext>
            </a:extLst>
          </p:cNvPr>
          <p:cNvPicPr>
            <a:picLocks noChangeAspect="1"/>
          </p:cNvPicPr>
          <p:nvPr/>
        </p:nvPicPr>
        <p:blipFill>
          <a:blip r:embed="rId3"/>
          <a:stretch>
            <a:fillRect/>
          </a:stretch>
        </p:blipFill>
        <p:spPr>
          <a:xfrm>
            <a:off x="548640" y="2054092"/>
            <a:ext cx="8649402" cy="4272416"/>
          </a:xfrm>
          <a:prstGeom prst="rect">
            <a:avLst/>
          </a:prstGeom>
        </p:spPr>
      </p:pic>
      <p:sp>
        <p:nvSpPr>
          <p:cNvPr id="6" name="Rectangle 11">
            <a:extLst>
              <a:ext uri="{FF2B5EF4-FFF2-40B4-BE49-F238E27FC236}">
                <a16:creationId xmlns:a16="http://schemas.microsoft.com/office/drawing/2014/main" id="{8D0EA6FE-EA25-2DF6-3D87-FCD94EA4A1B5}"/>
              </a:ext>
            </a:extLst>
          </p:cNvPr>
          <p:cNvSpPr>
            <a:spLocks noChangeArrowheads="1"/>
          </p:cNvSpPr>
          <p:nvPr/>
        </p:nvSpPr>
        <p:spPr bwMode="auto">
          <a:xfrm>
            <a:off x="279491" y="1025191"/>
            <a:ext cx="8464906"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defPPr>
              <a:defRPr lang="en-US"/>
            </a:defPPr>
            <a:lvl1pPr algn="l" defTabSz="895350" rtl="0" fontAlgn="base">
              <a:spcBef>
                <a:spcPct val="0"/>
              </a:spcBef>
              <a:spcAft>
                <a:spcPct val="0"/>
              </a:spcAft>
              <a:buSzPct val="120000"/>
              <a:defRPr sz="1600" kern="1200">
                <a:solidFill>
                  <a:schemeClr val="tx1"/>
                </a:solidFill>
                <a:latin typeface="Arial" panose="020B0604020202020204" pitchFamily="34" charset="0"/>
                <a:ea typeface="-윤고딕130" pitchFamily="18" charset="-127"/>
                <a:cs typeface="+mn-cs"/>
              </a:defRPr>
            </a:lvl1pPr>
            <a:lvl2pPr marL="144463" indent="-142875" algn="l" defTabSz="895350" rtl="0" fontAlgn="base">
              <a:spcBef>
                <a:spcPct val="0"/>
              </a:spcBef>
              <a:spcAft>
                <a:spcPct val="0"/>
              </a:spcAft>
              <a:buSzPct val="120000"/>
              <a:buChar char="•"/>
              <a:defRPr sz="1600" kern="1200">
                <a:solidFill>
                  <a:schemeClr val="tx1"/>
                </a:solidFill>
                <a:latin typeface="Arial" panose="020B0604020202020204" pitchFamily="34" charset="0"/>
                <a:ea typeface="-윤고딕130" pitchFamily="18" charset="-127"/>
                <a:cs typeface="+mn-cs"/>
              </a:defRPr>
            </a:lvl2pPr>
            <a:lvl3pPr marL="295275" indent="-149225" algn="l" defTabSz="895350" rtl="0" fontAlgn="base">
              <a:spcBef>
                <a:spcPct val="0"/>
              </a:spcBef>
              <a:spcAft>
                <a:spcPct val="0"/>
              </a:spcAft>
              <a:buChar char="–"/>
              <a:defRPr sz="1600" kern="1200">
                <a:solidFill>
                  <a:schemeClr val="tx1"/>
                </a:solidFill>
                <a:latin typeface="Arial" panose="020B0604020202020204" pitchFamily="34" charset="0"/>
                <a:ea typeface="-윤고딕130" pitchFamily="18" charset="-127"/>
                <a:cs typeface="+mn-cs"/>
              </a:defRPr>
            </a:lvl3pPr>
            <a:lvl4pPr marL="431800" indent="-134938" algn="l" defTabSz="895350" rtl="0" fontAlgn="base">
              <a:spcBef>
                <a:spcPct val="0"/>
              </a:spcBef>
              <a:spcAft>
                <a:spcPct val="0"/>
              </a:spcAft>
              <a:buSzPct val="89000"/>
              <a:buChar char="•"/>
              <a:defRPr sz="1600" kern="1200">
                <a:solidFill>
                  <a:schemeClr val="tx1"/>
                </a:solidFill>
                <a:latin typeface="Arial" panose="020B0604020202020204" pitchFamily="34" charset="0"/>
                <a:ea typeface="-윤고딕130" pitchFamily="18" charset="-127"/>
                <a:cs typeface="+mn-cs"/>
              </a:defRPr>
            </a:lvl4pPr>
            <a:lvl5pPr marL="582613" indent="-149225" algn="l" defTabSz="895350" rtl="0" fontAlgn="base">
              <a:spcBef>
                <a:spcPct val="0"/>
              </a:spcBef>
              <a:spcAft>
                <a:spcPct val="0"/>
              </a:spcAft>
              <a:buSzPct val="75000"/>
              <a:buChar char="–"/>
              <a:defRPr sz="1600" kern="1200">
                <a:solidFill>
                  <a:schemeClr val="tx1"/>
                </a:solidFill>
                <a:latin typeface="Arial" panose="020B0604020202020204" pitchFamily="34" charset="0"/>
                <a:ea typeface="-윤고딕130" pitchFamily="18" charset="-127"/>
                <a:cs typeface="+mn-cs"/>
              </a:defRPr>
            </a:lvl5pPr>
            <a:lvl6pPr marL="1039813" indent="-149225" algn="l" defTabSz="895350" rtl="0" eaLnBrk="1" fontAlgn="base" latinLnBrk="1" hangingPunct="1">
              <a:spcBef>
                <a:spcPct val="0"/>
              </a:spcBef>
              <a:spcAft>
                <a:spcPct val="0"/>
              </a:spcAft>
              <a:buSzPct val="75000"/>
              <a:buChar char="–"/>
              <a:defRPr sz="1600" kern="1200">
                <a:solidFill>
                  <a:schemeClr val="tx1"/>
                </a:solidFill>
                <a:latin typeface="Arial" panose="020B0604020202020204" pitchFamily="34" charset="0"/>
                <a:ea typeface="-윤고딕130" pitchFamily="18" charset="-127"/>
                <a:cs typeface="+mn-cs"/>
              </a:defRPr>
            </a:lvl6pPr>
            <a:lvl7pPr marL="1497013" indent="-149225" algn="l" defTabSz="895350" rtl="0" eaLnBrk="1" fontAlgn="base" latinLnBrk="1" hangingPunct="1">
              <a:spcBef>
                <a:spcPct val="0"/>
              </a:spcBef>
              <a:spcAft>
                <a:spcPct val="0"/>
              </a:spcAft>
              <a:buSzPct val="75000"/>
              <a:buChar char="–"/>
              <a:defRPr sz="1600" kern="1200">
                <a:solidFill>
                  <a:schemeClr val="tx1"/>
                </a:solidFill>
                <a:latin typeface="Arial" panose="020B0604020202020204" pitchFamily="34" charset="0"/>
                <a:ea typeface="-윤고딕130" pitchFamily="18" charset="-127"/>
                <a:cs typeface="+mn-cs"/>
              </a:defRPr>
            </a:lvl7pPr>
            <a:lvl8pPr marL="1954213" indent="-149225" algn="l" defTabSz="895350" rtl="0" eaLnBrk="1" fontAlgn="base" latinLnBrk="1" hangingPunct="1">
              <a:spcBef>
                <a:spcPct val="0"/>
              </a:spcBef>
              <a:spcAft>
                <a:spcPct val="0"/>
              </a:spcAft>
              <a:buSzPct val="75000"/>
              <a:buChar char="–"/>
              <a:defRPr sz="1600" kern="1200">
                <a:solidFill>
                  <a:schemeClr val="tx1"/>
                </a:solidFill>
                <a:latin typeface="Arial" panose="020B0604020202020204" pitchFamily="34" charset="0"/>
                <a:ea typeface="-윤고딕130" pitchFamily="18" charset="-127"/>
                <a:cs typeface="+mn-cs"/>
              </a:defRPr>
            </a:lvl8pPr>
            <a:lvl9pPr marL="2411413" indent="-149225" algn="l" defTabSz="895350" rtl="0" eaLnBrk="1" fontAlgn="base" latinLnBrk="1" hangingPunct="1">
              <a:spcBef>
                <a:spcPct val="0"/>
              </a:spcBef>
              <a:spcAft>
                <a:spcPct val="0"/>
              </a:spcAft>
              <a:buSzPct val="75000"/>
              <a:buChar char="–"/>
              <a:defRPr sz="1600" kern="1200">
                <a:solidFill>
                  <a:schemeClr val="tx1"/>
                </a:solidFill>
                <a:latin typeface="Arial" panose="020B0604020202020204" pitchFamily="34" charset="0"/>
                <a:ea typeface="-윤고딕130" pitchFamily="18" charset="-127"/>
                <a:cs typeface="+mn-cs"/>
              </a:defRPr>
            </a:lvl9pPr>
          </a:lstStyle>
          <a:p>
            <a:pPr lvl="1"/>
            <a:r>
              <a:rPr lang="ko-KR" altLang="en-US" sz="1400" b="0" dirty="0">
                <a:latin typeface="+mn-ea"/>
              </a:rPr>
              <a:t>군집에 따라 </a:t>
            </a:r>
            <a:r>
              <a:rPr lang="en-US" altLang="ko-KR" sz="1400" b="0" dirty="0">
                <a:latin typeface="+mn-ea"/>
              </a:rPr>
              <a:t>NOx </a:t>
            </a:r>
            <a:r>
              <a:rPr lang="ko-KR" altLang="en-US" sz="1400" b="0" dirty="0">
                <a:latin typeface="+mn-ea"/>
              </a:rPr>
              <a:t>농도가 분명히 구분됨</a:t>
            </a:r>
            <a:r>
              <a:rPr lang="en-US" altLang="ko-KR" sz="1400" b="0" dirty="0">
                <a:latin typeface="+mn-ea"/>
              </a:rPr>
              <a:t>.</a:t>
            </a:r>
          </a:p>
          <a:p>
            <a:pPr lvl="1"/>
            <a:r>
              <a:rPr lang="ko-KR" altLang="en-US" sz="1400" b="0" dirty="0">
                <a:latin typeface="+mn-ea"/>
              </a:rPr>
              <a:t>군집 </a:t>
            </a:r>
            <a:r>
              <a:rPr lang="en-US" altLang="ko-KR" sz="1400" b="0" dirty="0">
                <a:latin typeface="+mn-ea"/>
              </a:rPr>
              <a:t>1(</a:t>
            </a:r>
            <a:r>
              <a:rPr lang="ko-KR" altLang="en-US" sz="1400" b="0" dirty="0">
                <a:latin typeface="+mn-ea"/>
              </a:rPr>
              <a:t>연두</a:t>
            </a:r>
            <a:r>
              <a:rPr lang="en-US" altLang="ko-KR" sz="1400" b="0" dirty="0">
                <a:latin typeface="+mn-ea"/>
              </a:rPr>
              <a:t>) : Nox </a:t>
            </a:r>
            <a:r>
              <a:rPr lang="ko-KR" altLang="en-US" sz="1400" b="0" dirty="0">
                <a:latin typeface="+mn-ea"/>
              </a:rPr>
              <a:t>낮음</a:t>
            </a:r>
            <a:r>
              <a:rPr lang="en-US" altLang="ko-KR" sz="1400" b="0" dirty="0">
                <a:latin typeface="+mn-ea"/>
              </a:rPr>
              <a:t> | </a:t>
            </a:r>
            <a:r>
              <a:rPr lang="ko-KR" altLang="en-US" sz="1400" b="0" dirty="0">
                <a:latin typeface="+mn-ea"/>
              </a:rPr>
              <a:t>군집 </a:t>
            </a:r>
            <a:r>
              <a:rPr lang="en-US" altLang="ko-KR" sz="1400" b="0" dirty="0">
                <a:latin typeface="+mn-ea"/>
              </a:rPr>
              <a:t>2(</a:t>
            </a:r>
            <a:r>
              <a:rPr lang="ko-KR" altLang="en-US" sz="1400" b="0" dirty="0">
                <a:latin typeface="+mn-ea"/>
              </a:rPr>
              <a:t>파랑</a:t>
            </a:r>
            <a:r>
              <a:rPr lang="en-US" altLang="ko-KR" sz="1400" b="0" dirty="0">
                <a:latin typeface="+mn-ea"/>
              </a:rPr>
              <a:t>) : Nox </a:t>
            </a:r>
            <a:r>
              <a:rPr lang="ko-KR" altLang="en-US" sz="1400" b="0" dirty="0">
                <a:latin typeface="+mn-ea"/>
              </a:rPr>
              <a:t>높음</a:t>
            </a:r>
            <a:r>
              <a:rPr lang="en-US" altLang="ko-KR" sz="1400" b="0" dirty="0">
                <a:latin typeface="+mn-ea"/>
              </a:rPr>
              <a:t> | </a:t>
            </a:r>
            <a:r>
              <a:rPr lang="ko-KR" altLang="en-US" sz="1400" b="0" dirty="0">
                <a:latin typeface="+mn-ea"/>
              </a:rPr>
              <a:t>군집 </a:t>
            </a:r>
            <a:r>
              <a:rPr lang="en-US" altLang="ko-KR" sz="1400" b="0" dirty="0">
                <a:latin typeface="+mn-ea"/>
              </a:rPr>
              <a:t>3(</a:t>
            </a:r>
            <a:r>
              <a:rPr lang="ko-KR" altLang="en-US" sz="1400" b="0" dirty="0">
                <a:latin typeface="+mn-ea"/>
              </a:rPr>
              <a:t>빨강</a:t>
            </a:r>
            <a:r>
              <a:rPr lang="en-US" altLang="ko-KR" sz="1400" b="0" dirty="0">
                <a:latin typeface="+mn-ea"/>
              </a:rPr>
              <a:t>) : Nox </a:t>
            </a:r>
            <a:r>
              <a:rPr lang="ko-KR" altLang="en-US" sz="1400" b="0" dirty="0">
                <a:latin typeface="+mn-ea"/>
              </a:rPr>
              <a:t>보통</a:t>
            </a:r>
            <a:endParaRPr lang="en-US" altLang="ko-KR" sz="1400" b="0" dirty="0">
              <a:latin typeface="+mn-ea"/>
            </a:endParaRPr>
          </a:p>
          <a:p>
            <a:pPr lvl="1"/>
            <a:r>
              <a:rPr lang="ko-KR" altLang="en-US" sz="1400" b="0" dirty="0">
                <a:latin typeface="+mn-ea"/>
              </a:rPr>
              <a:t>군집분석으로는 전체적인 경향을 알 수 있지만 더 세부적인 분석에는 한계가 있음</a:t>
            </a:r>
            <a:r>
              <a:rPr lang="en-US" altLang="ko-KR" sz="1400" b="0" dirty="0">
                <a:latin typeface="+mn-ea"/>
              </a:rPr>
              <a:t>.</a:t>
            </a:r>
          </a:p>
        </p:txBody>
      </p:sp>
    </p:spTree>
    <p:extLst>
      <p:ext uri="{BB962C8B-B14F-4D97-AF65-F5344CB8AC3E}">
        <p14:creationId xmlns:p14="http://schemas.microsoft.com/office/powerpoint/2010/main" val="83410769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48DE0D-4499-1193-9836-DDDBB6E7E0C8}"/>
            </a:ext>
          </a:extLst>
        </p:cNvPr>
        <p:cNvGrpSpPr/>
        <p:nvPr/>
      </p:nvGrpSpPr>
      <p:grpSpPr>
        <a:xfrm>
          <a:off x="0" y="0"/>
          <a:ext cx="0" cy="0"/>
          <a:chOff x="0" y="0"/>
          <a:chExt cx="0" cy="0"/>
        </a:xfrm>
      </p:grpSpPr>
      <p:sp>
        <p:nvSpPr>
          <p:cNvPr id="5" name="텍스트 개체 틀 4">
            <a:extLst>
              <a:ext uri="{FF2B5EF4-FFF2-40B4-BE49-F238E27FC236}">
                <a16:creationId xmlns:a16="http://schemas.microsoft.com/office/drawing/2014/main" id="{338C0E56-858C-171A-90A6-6B826A9EBC9B}"/>
              </a:ext>
            </a:extLst>
          </p:cNvPr>
          <p:cNvSpPr>
            <a:spLocks noGrp="1"/>
          </p:cNvSpPr>
          <p:nvPr>
            <p:ph type="body" sz="quarter" idx="10"/>
          </p:nvPr>
        </p:nvSpPr>
        <p:spPr/>
        <p:txBody>
          <a:bodyPr/>
          <a:lstStyle/>
          <a:p>
            <a:pPr marL="0" lvl="0" indent="0" defTabSz="895350" eaLnBrk="1" latinLnBrk="0" hangingPunct="1">
              <a:spcBef>
                <a:spcPct val="0"/>
              </a:spcBef>
              <a:buSzPct val="120000"/>
              <a:buNone/>
              <a:tabLst/>
              <a:defRPr/>
            </a:pPr>
            <a:r>
              <a:rPr lang="ko-KR" altLang="en-US" dirty="0">
                <a:solidFill>
                  <a:srgbClr val="000000"/>
                </a:solidFill>
                <a:latin typeface="+mn-ea"/>
              </a:rPr>
              <a:t>조업현황 군집화</a:t>
            </a:r>
            <a:endParaRPr lang="en-US" altLang="ko-KR" dirty="0">
              <a:solidFill>
                <a:srgbClr val="000000"/>
              </a:solidFill>
              <a:latin typeface="+mn-ea"/>
            </a:endParaRPr>
          </a:p>
        </p:txBody>
      </p:sp>
      <p:sp>
        <p:nvSpPr>
          <p:cNvPr id="4" name="제목 3">
            <a:extLst>
              <a:ext uri="{FF2B5EF4-FFF2-40B4-BE49-F238E27FC236}">
                <a16:creationId xmlns:a16="http://schemas.microsoft.com/office/drawing/2014/main" id="{1D3198CA-BE28-E006-4669-8586C43CCB5D}"/>
              </a:ext>
            </a:extLst>
          </p:cNvPr>
          <p:cNvSpPr>
            <a:spLocks noGrp="1"/>
          </p:cNvSpPr>
          <p:nvPr>
            <p:ph type="title"/>
          </p:nvPr>
        </p:nvSpPr>
        <p:spPr>
          <a:xfrm>
            <a:off x="200472" y="76562"/>
            <a:ext cx="8543925" cy="400110"/>
          </a:xfrm>
        </p:spPr>
        <p:txBody>
          <a:bodyPr/>
          <a:lstStyle/>
          <a:p>
            <a:r>
              <a:rPr lang="en-US" altLang="ko-KR" dirty="0"/>
              <a:t>250814 </a:t>
            </a:r>
            <a:r>
              <a:rPr lang="ko-KR" altLang="en-US" dirty="0"/>
              <a:t>목 </a:t>
            </a:r>
            <a:r>
              <a:rPr lang="en-US" altLang="ko-KR" dirty="0"/>
              <a:t>| </a:t>
            </a:r>
            <a:r>
              <a:rPr lang="ko-KR" altLang="en-US" dirty="0"/>
              <a:t>군집 분석</a:t>
            </a:r>
            <a:endParaRPr lang="ko-KR" altLang="en-US" dirty="0">
              <a:latin typeface="+mn-lt"/>
              <a:ea typeface="+mj-ea"/>
            </a:endParaRPr>
          </a:p>
        </p:txBody>
      </p:sp>
      <p:sp>
        <p:nvSpPr>
          <p:cNvPr id="7" name="텍스트 개체 틀 6">
            <a:extLst>
              <a:ext uri="{FF2B5EF4-FFF2-40B4-BE49-F238E27FC236}">
                <a16:creationId xmlns:a16="http://schemas.microsoft.com/office/drawing/2014/main" id="{CA00875B-2F6C-BBE8-BC65-6F37009EB5FD}"/>
              </a:ext>
            </a:extLst>
          </p:cNvPr>
          <p:cNvSpPr>
            <a:spLocks noGrp="1"/>
          </p:cNvSpPr>
          <p:nvPr>
            <p:ph type="body" sz="quarter" idx="12"/>
          </p:nvPr>
        </p:nvSpPr>
        <p:spPr/>
        <p:txBody>
          <a:bodyPr/>
          <a:lstStyle/>
          <a:p>
            <a:r>
              <a:rPr lang="ko-KR" altLang="en-US" dirty="0">
                <a:latin typeface="+mn-lt"/>
                <a:ea typeface="+mj-ea"/>
              </a:rPr>
              <a:t>서부발전</a:t>
            </a:r>
          </a:p>
        </p:txBody>
      </p:sp>
      <p:sp>
        <p:nvSpPr>
          <p:cNvPr id="9" name="Rectangle 11">
            <a:extLst>
              <a:ext uri="{FF2B5EF4-FFF2-40B4-BE49-F238E27FC236}">
                <a16:creationId xmlns:a16="http://schemas.microsoft.com/office/drawing/2014/main" id="{08BD0D86-6D4A-5DD6-4E12-86AB1552EC9F}"/>
              </a:ext>
            </a:extLst>
          </p:cNvPr>
          <p:cNvSpPr>
            <a:spLocks noChangeArrowheads="1"/>
          </p:cNvSpPr>
          <p:nvPr/>
        </p:nvSpPr>
        <p:spPr bwMode="auto">
          <a:xfrm>
            <a:off x="279491" y="1025191"/>
            <a:ext cx="8464906"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defPPr>
              <a:defRPr lang="en-US"/>
            </a:defPPr>
            <a:lvl1pPr algn="l" defTabSz="895350" rtl="0" fontAlgn="base">
              <a:spcBef>
                <a:spcPct val="0"/>
              </a:spcBef>
              <a:spcAft>
                <a:spcPct val="0"/>
              </a:spcAft>
              <a:buSzPct val="120000"/>
              <a:defRPr sz="1600" kern="1200">
                <a:solidFill>
                  <a:schemeClr val="tx1"/>
                </a:solidFill>
                <a:latin typeface="Arial" panose="020B0604020202020204" pitchFamily="34" charset="0"/>
                <a:ea typeface="-윤고딕130" pitchFamily="18" charset="-127"/>
                <a:cs typeface="+mn-cs"/>
              </a:defRPr>
            </a:lvl1pPr>
            <a:lvl2pPr marL="144463" indent="-142875" algn="l" defTabSz="895350" rtl="0" fontAlgn="base">
              <a:spcBef>
                <a:spcPct val="0"/>
              </a:spcBef>
              <a:spcAft>
                <a:spcPct val="0"/>
              </a:spcAft>
              <a:buSzPct val="120000"/>
              <a:buChar char="•"/>
              <a:defRPr sz="1600" kern="1200">
                <a:solidFill>
                  <a:schemeClr val="tx1"/>
                </a:solidFill>
                <a:latin typeface="Arial" panose="020B0604020202020204" pitchFamily="34" charset="0"/>
                <a:ea typeface="-윤고딕130" pitchFamily="18" charset="-127"/>
                <a:cs typeface="+mn-cs"/>
              </a:defRPr>
            </a:lvl2pPr>
            <a:lvl3pPr marL="295275" indent="-149225" algn="l" defTabSz="895350" rtl="0" fontAlgn="base">
              <a:spcBef>
                <a:spcPct val="0"/>
              </a:spcBef>
              <a:spcAft>
                <a:spcPct val="0"/>
              </a:spcAft>
              <a:buChar char="–"/>
              <a:defRPr sz="1600" kern="1200">
                <a:solidFill>
                  <a:schemeClr val="tx1"/>
                </a:solidFill>
                <a:latin typeface="Arial" panose="020B0604020202020204" pitchFamily="34" charset="0"/>
                <a:ea typeface="-윤고딕130" pitchFamily="18" charset="-127"/>
                <a:cs typeface="+mn-cs"/>
              </a:defRPr>
            </a:lvl3pPr>
            <a:lvl4pPr marL="431800" indent="-134938" algn="l" defTabSz="895350" rtl="0" fontAlgn="base">
              <a:spcBef>
                <a:spcPct val="0"/>
              </a:spcBef>
              <a:spcAft>
                <a:spcPct val="0"/>
              </a:spcAft>
              <a:buSzPct val="89000"/>
              <a:buChar char="•"/>
              <a:defRPr sz="1600" kern="1200">
                <a:solidFill>
                  <a:schemeClr val="tx1"/>
                </a:solidFill>
                <a:latin typeface="Arial" panose="020B0604020202020204" pitchFamily="34" charset="0"/>
                <a:ea typeface="-윤고딕130" pitchFamily="18" charset="-127"/>
                <a:cs typeface="+mn-cs"/>
              </a:defRPr>
            </a:lvl4pPr>
            <a:lvl5pPr marL="582613" indent="-149225" algn="l" defTabSz="895350" rtl="0" fontAlgn="base">
              <a:spcBef>
                <a:spcPct val="0"/>
              </a:spcBef>
              <a:spcAft>
                <a:spcPct val="0"/>
              </a:spcAft>
              <a:buSzPct val="75000"/>
              <a:buChar char="–"/>
              <a:defRPr sz="1600" kern="1200">
                <a:solidFill>
                  <a:schemeClr val="tx1"/>
                </a:solidFill>
                <a:latin typeface="Arial" panose="020B0604020202020204" pitchFamily="34" charset="0"/>
                <a:ea typeface="-윤고딕130" pitchFamily="18" charset="-127"/>
                <a:cs typeface="+mn-cs"/>
              </a:defRPr>
            </a:lvl5pPr>
            <a:lvl6pPr marL="1039813" indent="-149225" algn="l" defTabSz="895350" rtl="0" eaLnBrk="1" fontAlgn="base" latinLnBrk="1" hangingPunct="1">
              <a:spcBef>
                <a:spcPct val="0"/>
              </a:spcBef>
              <a:spcAft>
                <a:spcPct val="0"/>
              </a:spcAft>
              <a:buSzPct val="75000"/>
              <a:buChar char="–"/>
              <a:defRPr sz="1600" kern="1200">
                <a:solidFill>
                  <a:schemeClr val="tx1"/>
                </a:solidFill>
                <a:latin typeface="Arial" panose="020B0604020202020204" pitchFamily="34" charset="0"/>
                <a:ea typeface="-윤고딕130" pitchFamily="18" charset="-127"/>
                <a:cs typeface="+mn-cs"/>
              </a:defRPr>
            </a:lvl6pPr>
            <a:lvl7pPr marL="1497013" indent="-149225" algn="l" defTabSz="895350" rtl="0" eaLnBrk="1" fontAlgn="base" latinLnBrk="1" hangingPunct="1">
              <a:spcBef>
                <a:spcPct val="0"/>
              </a:spcBef>
              <a:spcAft>
                <a:spcPct val="0"/>
              </a:spcAft>
              <a:buSzPct val="75000"/>
              <a:buChar char="–"/>
              <a:defRPr sz="1600" kern="1200">
                <a:solidFill>
                  <a:schemeClr val="tx1"/>
                </a:solidFill>
                <a:latin typeface="Arial" panose="020B0604020202020204" pitchFamily="34" charset="0"/>
                <a:ea typeface="-윤고딕130" pitchFamily="18" charset="-127"/>
                <a:cs typeface="+mn-cs"/>
              </a:defRPr>
            </a:lvl7pPr>
            <a:lvl8pPr marL="1954213" indent="-149225" algn="l" defTabSz="895350" rtl="0" eaLnBrk="1" fontAlgn="base" latinLnBrk="1" hangingPunct="1">
              <a:spcBef>
                <a:spcPct val="0"/>
              </a:spcBef>
              <a:spcAft>
                <a:spcPct val="0"/>
              </a:spcAft>
              <a:buSzPct val="75000"/>
              <a:buChar char="–"/>
              <a:defRPr sz="1600" kern="1200">
                <a:solidFill>
                  <a:schemeClr val="tx1"/>
                </a:solidFill>
                <a:latin typeface="Arial" panose="020B0604020202020204" pitchFamily="34" charset="0"/>
                <a:ea typeface="-윤고딕130" pitchFamily="18" charset="-127"/>
                <a:cs typeface="+mn-cs"/>
              </a:defRPr>
            </a:lvl8pPr>
            <a:lvl9pPr marL="2411413" indent="-149225" algn="l" defTabSz="895350" rtl="0" eaLnBrk="1" fontAlgn="base" latinLnBrk="1" hangingPunct="1">
              <a:spcBef>
                <a:spcPct val="0"/>
              </a:spcBef>
              <a:spcAft>
                <a:spcPct val="0"/>
              </a:spcAft>
              <a:buSzPct val="75000"/>
              <a:buChar char="–"/>
              <a:defRPr sz="1600" kern="1200">
                <a:solidFill>
                  <a:schemeClr val="tx1"/>
                </a:solidFill>
                <a:latin typeface="Arial" panose="020B0604020202020204" pitchFamily="34" charset="0"/>
                <a:ea typeface="-윤고딕130" pitchFamily="18" charset="-127"/>
                <a:cs typeface="+mn-cs"/>
              </a:defRPr>
            </a:lvl9pPr>
          </a:lstStyle>
          <a:p>
            <a:pPr lvl="1"/>
            <a:r>
              <a:rPr lang="ko-KR" altLang="en-US" sz="1400" b="0" dirty="0">
                <a:latin typeface="+mn-ea"/>
              </a:rPr>
              <a:t>군집에 따라 </a:t>
            </a:r>
            <a:r>
              <a:rPr lang="en-US" altLang="ko-KR" sz="1400" b="0" dirty="0">
                <a:latin typeface="+mn-ea"/>
              </a:rPr>
              <a:t>NOx </a:t>
            </a:r>
            <a:r>
              <a:rPr lang="ko-KR" altLang="en-US" sz="1400" b="0" dirty="0">
                <a:latin typeface="+mn-ea"/>
              </a:rPr>
              <a:t>농도가 분명히 구분됨</a:t>
            </a:r>
            <a:r>
              <a:rPr lang="en-US" altLang="ko-KR" sz="1400" b="0" dirty="0">
                <a:latin typeface="+mn-ea"/>
              </a:rPr>
              <a:t>.</a:t>
            </a:r>
          </a:p>
          <a:p>
            <a:pPr lvl="1"/>
            <a:r>
              <a:rPr lang="ko-KR" altLang="en-US" sz="1400" b="0" dirty="0">
                <a:latin typeface="+mn-ea"/>
              </a:rPr>
              <a:t>군집 </a:t>
            </a:r>
            <a:r>
              <a:rPr lang="en-US" altLang="ko-KR" sz="1400" b="0" dirty="0">
                <a:latin typeface="+mn-ea"/>
              </a:rPr>
              <a:t>1(</a:t>
            </a:r>
            <a:r>
              <a:rPr lang="ko-KR" altLang="en-US" sz="1400" b="0" dirty="0">
                <a:latin typeface="+mn-ea"/>
              </a:rPr>
              <a:t>빨강</a:t>
            </a:r>
            <a:r>
              <a:rPr lang="en-US" altLang="ko-KR" sz="1400" b="0" dirty="0">
                <a:latin typeface="+mn-ea"/>
              </a:rPr>
              <a:t>) : Nox </a:t>
            </a:r>
            <a:r>
              <a:rPr lang="ko-KR" altLang="en-US" sz="1400" b="0" dirty="0">
                <a:latin typeface="+mn-ea"/>
              </a:rPr>
              <a:t>낮음</a:t>
            </a:r>
            <a:r>
              <a:rPr lang="en-US" altLang="ko-KR" sz="1400" b="0" dirty="0">
                <a:latin typeface="+mn-ea"/>
              </a:rPr>
              <a:t> | </a:t>
            </a:r>
            <a:r>
              <a:rPr lang="ko-KR" altLang="en-US" sz="1400" b="0" dirty="0">
                <a:latin typeface="+mn-ea"/>
              </a:rPr>
              <a:t>군집 </a:t>
            </a:r>
            <a:r>
              <a:rPr lang="en-US" altLang="ko-KR" sz="1400" b="0" dirty="0">
                <a:latin typeface="+mn-ea"/>
              </a:rPr>
              <a:t>2(</a:t>
            </a:r>
            <a:r>
              <a:rPr lang="ko-KR" altLang="en-US" sz="1400" b="0" dirty="0">
                <a:latin typeface="+mn-ea"/>
              </a:rPr>
              <a:t>파랑</a:t>
            </a:r>
            <a:r>
              <a:rPr lang="en-US" altLang="ko-KR" sz="1400" b="0" dirty="0">
                <a:latin typeface="+mn-ea"/>
              </a:rPr>
              <a:t>) : Nox </a:t>
            </a:r>
            <a:r>
              <a:rPr lang="ko-KR" altLang="en-US" sz="1400" b="0" dirty="0">
                <a:latin typeface="+mn-ea"/>
              </a:rPr>
              <a:t>높음</a:t>
            </a:r>
            <a:r>
              <a:rPr lang="en-US" altLang="ko-KR" sz="1400" b="0" dirty="0">
                <a:latin typeface="+mn-ea"/>
              </a:rPr>
              <a:t> | </a:t>
            </a:r>
            <a:r>
              <a:rPr lang="ko-KR" altLang="en-US" sz="1400" b="0" dirty="0">
                <a:latin typeface="+mn-ea"/>
              </a:rPr>
              <a:t>군집 </a:t>
            </a:r>
            <a:r>
              <a:rPr lang="en-US" altLang="ko-KR" sz="1400" b="0" dirty="0">
                <a:latin typeface="+mn-ea"/>
              </a:rPr>
              <a:t>3(</a:t>
            </a:r>
            <a:r>
              <a:rPr lang="ko-KR" altLang="en-US" sz="1400" b="0" dirty="0">
                <a:latin typeface="+mn-ea"/>
              </a:rPr>
              <a:t>연두</a:t>
            </a:r>
            <a:r>
              <a:rPr lang="en-US" altLang="ko-KR" sz="1400" b="0" dirty="0">
                <a:latin typeface="+mn-ea"/>
              </a:rPr>
              <a:t>) : Nox </a:t>
            </a:r>
            <a:r>
              <a:rPr lang="ko-KR" altLang="en-US" sz="1400" b="0" dirty="0">
                <a:latin typeface="+mn-ea"/>
              </a:rPr>
              <a:t>보통</a:t>
            </a:r>
            <a:endParaRPr lang="en-US" altLang="ko-KR" sz="1400" b="0" dirty="0">
              <a:latin typeface="+mn-ea"/>
            </a:endParaRPr>
          </a:p>
          <a:p>
            <a:pPr lvl="1"/>
            <a:r>
              <a:rPr lang="ko-KR" altLang="en-US" sz="1400" b="0" dirty="0">
                <a:latin typeface="+mn-ea"/>
              </a:rPr>
              <a:t>군집분석으로는 전체적인 경향을 알 수 있지만 더 세부적인 분석에는 한계가 있음</a:t>
            </a:r>
            <a:r>
              <a:rPr lang="en-US" altLang="ko-KR" sz="1400" b="0" dirty="0">
                <a:latin typeface="+mn-ea"/>
              </a:rPr>
              <a:t>.</a:t>
            </a:r>
          </a:p>
        </p:txBody>
      </p:sp>
      <p:pic>
        <p:nvPicPr>
          <p:cNvPr id="10" name="그림 9">
            <a:extLst>
              <a:ext uri="{FF2B5EF4-FFF2-40B4-BE49-F238E27FC236}">
                <a16:creationId xmlns:a16="http://schemas.microsoft.com/office/drawing/2014/main" id="{666DC068-A13C-6AEA-2E63-738320971CDE}"/>
              </a:ext>
            </a:extLst>
          </p:cNvPr>
          <p:cNvPicPr>
            <a:picLocks noChangeAspect="1"/>
          </p:cNvPicPr>
          <p:nvPr/>
        </p:nvPicPr>
        <p:blipFill>
          <a:blip r:embed="rId3"/>
          <a:stretch>
            <a:fillRect/>
          </a:stretch>
        </p:blipFill>
        <p:spPr>
          <a:xfrm>
            <a:off x="482758" y="1965579"/>
            <a:ext cx="8133184" cy="4124438"/>
          </a:xfrm>
          <a:prstGeom prst="rect">
            <a:avLst/>
          </a:prstGeom>
        </p:spPr>
      </p:pic>
    </p:spTree>
    <p:extLst>
      <p:ext uri="{BB962C8B-B14F-4D97-AF65-F5344CB8AC3E}">
        <p14:creationId xmlns:p14="http://schemas.microsoft.com/office/powerpoint/2010/main" val="41302604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0E3CCA-AF22-6CC1-A57A-9269B149A34E}"/>
            </a:ext>
          </a:extLst>
        </p:cNvPr>
        <p:cNvGrpSpPr/>
        <p:nvPr/>
      </p:nvGrpSpPr>
      <p:grpSpPr>
        <a:xfrm>
          <a:off x="0" y="0"/>
          <a:ext cx="0" cy="0"/>
          <a:chOff x="0" y="0"/>
          <a:chExt cx="0" cy="0"/>
        </a:xfrm>
      </p:grpSpPr>
      <p:pic>
        <p:nvPicPr>
          <p:cNvPr id="9" name="그림 8">
            <a:extLst>
              <a:ext uri="{FF2B5EF4-FFF2-40B4-BE49-F238E27FC236}">
                <a16:creationId xmlns:a16="http://schemas.microsoft.com/office/drawing/2014/main" id="{D99AE75B-5595-AD96-025E-E5663051F8EF}"/>
              </a:ext>
            </a:extLst>
          </p:cNvPr>
          <p:cNvPicPr>
            <a:picLocks noChangeAspect="1"/>
          </p:cNvPicPr>
          <p:nvPr/>
        </p:nvPicPr>
        <p:blipFill>
          <a:blip r:embed="rId3"/>
          <a:stretch>
            <a:fillRect/>
          </a:stretch>
        </p:blipFill>
        <p:spPr>
          <a:xfrm>
            <a:off x="5334080" y="1438669"/>
            <a:ext cx="4371449" cy="4572732"/>
          </a:xfrm>
          <a:prstGeom prst="rect">
            <a:avLst/>
          </a:prstGeom>
        </p:spPr>
      </p:pic>
      <p:sp>
        <p:nvSpPr>
          <p:cNvPr id="5" name="텍스트 개체 틀 4">
            <a:extLst>
              <a:ext uri="{FF2B5EF4-FFF2-40B4-BE49-F238E27FC236}">
                <a16:creationId xmlns:a16="http://schemas.microsoft.com/office/drawing/2014/main" id="{08C8F76E-5570-FC8D-ED9E-23609D26D8AB}"/>
              </a:ext>
            </a:extLst>
          </p:cNvPr>
          <p:cNvSpPr>
            <a:spLocks noGrp="1"/>
          </p:cNvSpPr>
          <p:nvPr>
            <p:ph type="body" sz="quarter" idx="10"/>
          </p:nvPr>
        </p:nvSpPr>
        <p:spPr/>
        <p:txBody>
          <a:bodyPr/>
          <a:lstStyle/>
          <a:p>
            <a:pPr marL="0" indent="0">
              <a:buNone/>
            </a:pPr>
            <a:r>
              <a:rPr lang="ko-KR" altLang="en-US" dirty="0"/>
              <a:t>강화학습의 목적 </a:t>
            </a:r>
            <a:r>
              <a:rPr lang="en-US" altLang="ko-KR" dirty="0"/>
              <a:t>: Generalized Policy Iteration</a:t>
            </a:r>
            <a:endParaRPr lang="ko-KR" altLang="en-US" dirty="0"/>
          </a:p>
        </p:txBody>
      </p:sp>
      <p:sp>
        <p:nvSpPr>
          <p:cNvPr id="4" name="제목 3">
            <a:extLst>
              <a:ext uri="{FF2B5EF4-FFF2-40B4-BE49-F238E27FC236}">
                <a16:creationId xmlns:a16="http://schemas.microsoft.com/office/drawing/2014/main" id="{96F98A2E-CDFF-570A-2D9D-7A62FAAB0DB3}"/>
              </a:ext>
            </a:extLst>
          </p:cNvPr>
          <p:cNvSpPr>
            <a:spLocks noGrp="1"/>
          </p:cNvSpPr>
          <p:nvPr>
            <p:ph type="title"/>
          </p:nvPr>
        </p:nvSpPr>
        <p:spPr/>
        <p:txBody>
          <a:bodyPr/>
          <a:lstStyle/>
          <a:p>
            <a:r>
              <a:rPr lang="en-US" altLang="ko-KR" dirty="0"/>
              <a:t>2025. 08. 05 </a:t>
            </a:r>
            <a:r>
              <a:rPr lang="ko-KR" altLang="en-US" dirty="0"/>
              <a:t>화 </a:t>
            </a:r>
            <a:r>
              <a:rPr lang="en-US" altLang="ko-KR" dirty="0"/>
              <a:t>| </a:t>
            </a:r>
            <a:r>
              <a:rPr lang="ko-KR" altLang="en-US" dirty="0"/>
              <a:t>강화학습 이론 파악</a:t>
            </a:r>
          </a:p>
        </p:txBody>
      </p:sp>
      <p:sp>
        <p:nvSpPr>
          <p:cNvPr id="7" name="텍스트 개체 틀 6">
            <a:extLst>
              <a:ext uri="{FF2B5EF4-FFF2-40B4-BE49-F238E27FC236}">
                <a16:creationId xmlns:a16="http://schemas.microsoft.com/office/drawing/2014/main" id="{17FB99E1-BA5A-DB0C-EB29-6687999A4513}"/>
              </a:ext>
            </a:extLst>
          </p:cNvPr>
          <p:cNvSpPr>
            <a:spLocks noGrp="1"/>
          </p:cNvSpPr>
          <p:nvPr>
            <p:ph type="body" sz="quarter" idx="12"/>
          </p:nvPr>
        </p:nvSpPr>
        <p:spPr/>
        <p:txBody>
          <a:bodyPr/>
          <a:lstStyle/>
          <a:p>
            <a:r>
              <a:rPr lang="ko-KR" altLang="en-US" dirty="0"/>
              <a:t>강화학습</a:t>
            </a:r>
          </a:p>
        </p:txBody>
      </p:sp>
      <p:sp>
        <p:nvSpPr>
          <p:cNvPr id="14" name="직사각형 13">
            <a:extLst>
              <a:ext uri="{FF2B5EF4-FFF2-40B4-BE49-F238E27FC236}">
                <a16:creationId xmlns:a16="http://schemas.microsoft.com/office/drawing/2014/main" id="{61764338-387C-2C80-4CB4-FDE279C9B139}"/>
              </a:ext>
            </a:extLst>
          </p:cNvPr>
          <p:cNvSpPr/>
          <p:nvPr/>
        </p:nvSpPr>
        <p:spPr bwMode="auto">
          <a:xfrm>
            <a:off x="9466531" y="2682910"/>
            <a:ext cx="177832" cy="746090"/>
          </a:xfrm>
          <a:prstGeom prst="rect">
            <a:avLst/>
          </a:prstGeom>
          <a:solidFill>
            <a:schemeClr val="bg1"/>
          </a:solidFill>
          <a:ln>
            <a:solidFill>
              <a:schemeClr val="bg1"/>
            </a:solidFill>
          </a:ln>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1896"/>
            <a:endParaRPr lang="ko-KR" altLang="en-US" dirty="0">
              <a:solidFill>
                <a:prstClr val="white"/>
              </a:solidFill>
              <a:latin typeface="맑은 고딕" panose="020B0503020000020004" pitchFamily="50" charset="-127"/>
              <a:ea typeface="맑은 고딕" panose="020B0503020000020004" pitchFamily="50" charset="-127"/>
            </a:endParaRPr>
          </a:p>
        </p:txBody>
      </p:sp>
      <mc:AlternateContent xmlns:mc="http://schemas.openxmlformats.org/markup-compatibility/2006" xmlns:a14="http://schemas.microsoft.com/office/drawing/2010/main">
        <mc:Choice Requires="a14">
          <p:sp>
            <p:nvSpPr>
              <p:cNvPr id="15" name="텍스트 개체 틀 5">
                <a:extLst>
                  <a:ext uri="{FF2B5EF4-FFF2-40B4-BE49-F238E27FC236}">
                    <a16:creationId xmlns:a16="http://schemas.microsoft.com/office/drawing/2014/main" id="{5107A6FE-2303-57B9-CE7C-5BA38296F9F6}"/>
                  </a:ext>
                </a:extLst>
              </p:cNvPr>
              <p:cNvSpPr>
                <a:spLocks noGrp="1"/>
              </p:cNvSpPr>
              <p:nvPr>
                <p:ph type="body" sz="quarter" idx="11"/>
              </p:nvPr>
            </p:nvSpPr>
            <p:spPr>
              <a:xfrm>
                <a:off x="200471" y="1174874"/>
                <a:ext cx="6190804" cy="915513"/>
              </a:xfrm>
            </p:spPr>
            <p:txBody>
              <a:bodyPr/>
              <a:lstStyle/>
              <a:p>
                <a:pPr marL="180000" indent="-180000">
                  <a:buFont typeface="Arial" panose="020B0604020202020204" pitchFamily="34" charset="0"/>
                  <a:buChar char="•"/>
                </a:pPr>
                <a:r>
                  <a:rPr lang="ko-KR" altLang="en-US" dirty="0">
                    <a:latin typeface="+mn-ea"/>
                  </a:rPr>
                  <a:t>강화학습의 목적은 주어진 상태에서의 최적의 행동을 찾는 것</a:t>
                </a:r>
                <a:endParaRPr lang="en-US" altLang="ko-KR" dirty="0">
                  <a:latin typeface="+mn-ea"/>
                </a:endParaRPr>
              </a:p>
              <a:p>
                <a:pPr marL="180000" indent="-180000">
                  <a:buFont typeface="Arial" panose="020B0604020202020204" pitchFamily="34" charset="0"/>
                  <a:buChar char="•"/>
                </a:pPr>
                <a:r>
                  <a:rPr lang="en-US" altLang="ko-KR" dirty="0">
                    <a:latin typeface="+mn-ea"/>
                  </a:rPr>
                  <a:t>Policy</a:t>
                </a:r>
                <a:r>
                  <a:rPr lang="ko-KR" altLang="en-US" dirty="0">
                    <a:latin typeface="+mn-ea"/>
                  </a:rPr>
                  <a:t> </a:t>
                </a:r>
                <a:r>
                  <a:rPr lang="en-US" altLang="ko-KR" dirty="0">
                    <a:latin typeface="+mn-ea"/>
                  </a:rPr>
                  <a:t>Iteration (DP)</a:t>
                </a:r>
              </a:p>
              <a:p>
                <a:pPr marL="180000" lvl="1" indent="180000">
                  <a:buFont typeface="Arial" panose="020B0604020202020204" pitchFamily="34" charset="0"/>
                  <a:buChar char="•"/>
                </a:pPr>
                <a:r>
                  <a:rPr lang="en-US" altLang="ko-KR" sz="1100" dirty="0">
                    <a:latin typeface="+mn-ea"/>
                  </a:rPr>
                  <a:t>E (policy evaluation) : </a:t>
                </a:r>
                <a:r>
                  <a:rPr lang="ko-KR" altLang="en-US" sz="1100" dirty="0">
                    <a:latin typeface="+mn-ea"/>
                  </a:rPr>
                  <a:t>주어진 정책 </a:t>
                </a:r>
                <a14:m>
                  <m:oMath xmlns:m="http://schemas.openxmlformats.org/officeDocument/2006/math">
                    <m:r>
                      <a:rPr lang="en-US" altLang="ko-KR" sz="1100" b="0" i="1" dirty="0" smtClean="0">
                        <a:latin typeface="Cambria Math" panose="02040503050406030204" pitchFamily="18" charset="0"/>
                      </a:rPr>
                      <m:t>𝜋</m:t>
                    </m:r>
                  </m:oMath>
                </a14:m>
                <a:r>
                  <a:rPr lang="ko-KR" altLang="en-US" sz="1100" dirty="0">
                    <a:latin typeface="+mn-ea"/>
                  </a:rPr>
                  <a:t> 대하여 가치함수 </a:t>
                </a:r>
                <a14:m>
                  <m:oMath xmlns:m="http://schemas.openxmlformats.org/officeDocument/2006/math">
                    <m:sSub>
                      <m:sSubPr>
                        <m:ctrlPr>
                          <a:rPr lang="en-US" altLang="ko-KR" sz="1100" b="0" i="1" smtClean="0">
                            <a:latin typeface="Cambria Math" panose="02040503050406030204" pitchFamily="18" charset="0"/>
                          </a:rPr>
                        </m:ctrlPr>
                      </m:sSubPr>
                      <m:e>
                        <m:r>
                          <a:rPr lang="en-US" altLang="ko-KR" sz="1100" b="0" i="1" smtClean="0">
                            <a:latin typeface="Cambria Math" panose="02040503050406030204" pitchFamily="18" charset="0"/>
                          </a:rPr>
                          <m:t>𝑣</m:t>
                        </m:r>
                      </m:e>
                      <m:sub>
                        <m:r>
                          <a:rPr lang="en-US" altLang="ko-KR" sz="1100" b="0" i="1" smtClean="0">
                            <a:latin typeface="Cambria Math" panose="02040503050406030204" pitchFamily="18" charset="0"/>
                          </a:rPr>
                          <m:t>𝜋</m:t>
                        </m:r>
                      </m:sub>
                    </m:sSub>
                  </m:oMath>
                </a14:m>
                <a:r>
                  <a:rPr lang="en-US" altLang="ko-KR" sz="1100" dirty="0">
                    <a:latin typeface="+mn-ea"/>
                  </a:rPr>
                  <a:t> (</a:t>
                </a:r>
                <a:r>
                  <a:rPr lang="ko-KR" altLang="en-US" sz="1100" dirty="0">
                    <a:latin typeface="+mn-ea"/>
                  </a:rPr>
                  <a:t>또는 </a:t>
                </a:r>
                <a14:m>
                  <m:oMath xmlns:m="http://schemas.openxmlformats.org/officeDocument/2006/math">
                    <m:sSub>
                      <m:sSubPr>
                        <m:ctrlPr>
                          <a:rPr lang="en-US" altLang="ko-KR" sz="1100" i="1">
                            <a:latin typeface="Cambria Math" panose="02040503050406030204" pitchFamily="18" charset="0"/>
                          </a:rPr>
                        </m:ctrlPr>
                      </m:sSubPr>
                      <m:e>
                        <m:r>
                          <a:rPr lang="en-US" altLang="ko-KR" sz="1100" i="1">
                            <a:latin typeface="Cambria Math" panose="02040503050406030204" pitchFamily="18" charset="0"/>
                          </a:rPr>
                          <m:t>𝑞</m:t>
                        </m:r>
                      </m:e>
                      <m:sub>
                        <m:r>
                          <a:rPr lang="en-US" altLang="ko-KR" sz="1100" i="1">
                            <a:latin typeface="Cambria Math" panose="02040503050406030204" pitchFamily="18" charset="0"/>
                          </a:rPr>
                          <m:t>𝜋</m:t>
                        </m:r>
                      </m:sub>
                    </m:sSub>
                  </m:oMath>
                </a14:m>
                <a:r>
                  <a:rPr lang="en-US" altLang="ko-KR" sz="1100" dirty="0">
                    <a:latin typeface="+mn-ea"/>
                  </a:rPr>
                  <a:t>)</a:t>
                </a:r>
                <a:r>
                  <a:rPr lang="ko-KR" altLang="en-US" sz="1100" dirty="0">
                    <a:latin typeface="+mn-ea"/>
                  </a:rPr>
                  <a:t>를 계산함</a:t>
                </a:r>
                <a:r>
                  <a:rPr lang="en-US" altLang="ko-KR" sz="1100" dirty="0">
                    <a:latin typeface="+mn-ea"/>
                  </a:rPr>
                  <a:t>.</a:t>
                </a:r>
              </a:p>
              <a:p>
                <a:pPr marL="180000" lvl="1" indent="180000">
                  <a:buFont typeface="Arial" panose="020B0604020202020204" pitchFamily="34" charset="0"/>
                  <a:buChar char="•"/>
                </a:pPr>
                <a:r>
                  <a:rPr lang="en-US" altLang="ko-KR" sz="1100" dirty="0">
                    <a:latin typeface="+mn-ea"/>
                  </a:rPr>
                  <a:t>I (policy improvement) : </a:t>
                </a:r>
                <a:r>
                  <a:rPr lang="ko-KR" altLang="en-US" sz="1100" dirty="0">
                    <a:latin typeface="+mn-ea"/>
                  </a:rPr>
                  <a:t>주어진 가치함수 </a:t>
                </a:r>
                <a14:m>
                  <m:oMath xmlns:m="http://schemas.openxmlformats.org/officeDocument/2006/math">
                    <m:sSub>
                      <m:sSubPr>
                        <m:ctrlPr>
                          <a:rPr lang="en-US" altLang="ko-KR" sz="1100" i="1" dirty="0" smtClean="0">
                            <a:latin typeface="Cambria Math" panose="02040503050406030204" pitchFamily="18" charset="0"/>
                          </a:rPr>
                        </m:ctrlPr>
                      </m:sSubPr>
                      <m:e>
                        <m:r>
                          <a:rPr lang="en-US" altLang="ko-KR" sz="1100" i="1" dirty="0" smtClean="0">
                            <a:latin typeface="Cambria Math" panose="02040503050406030204" pitchFamily="18" charset="0"/>
                          </a:rPr>
                          <m:t>𝑣</m:t>
                        </m:r>
                      </m:e>
                      <m:sub>
                        <m:r>
                          <a:rPr lang="en-US" altLang="ko-KR" sz="1100" i="1" dirty="0" smtClean="0">
                            <a:latin typeface="Cambria Math" panose="02040503050406030204" pitchFamily="18" charset="0"/>
                          </a:rPr>
                          <m:t>𝜋</m:t>
                        </m:r>
                      </m:sub>
                    </m:sSub>
                  </m:oMath>
                </a14:m>
                <a:r>
                  <a:rPr lang="ko-KR" altLang="en-US" sz="1100" dirty="0">
                    <a:latin typeface="+mn-ea"/>
                  </a:rPr>
                  <a:t>에 대하여 더 나은 정책 </a:t>
                </a:r>
                <a14:m>
                  <m:oMath xmlns:m="http://schemas.openxmlformats.org/officeDocument/2006/math">
                    <m:r>
                      <a:rPr lang="en-US" altLang="ko-KR" sz="1100" b="0" i="1" smtClean="0">
                        <a:latin typeface="Cambria Math" panose="02040503050406030204" pitchFamily="18" charset="0"/>
                      </a:rPr>
                      <m:t>𝜋</m:t>
                    </m:r>
                    <m:r>
                      <a:rPr lang="en-US" altLang="ko-KR" sz="1100" b="0" i="1" smtClean="0">
                        <a:latin typeface="Cambria Math" panose="02040503050406030204" pitchFamily="18" charset="0"/>
                      </a:rPr>
                      <m:t>′</m:t>
                    </m:r>
                    <m:r>
                      <a:rPr lang="ko-KR" altLang="en-US" sz="1100" i="1">
                        <a:latin typeface="Cambria Math" panose="02040503050406030204" pitchFamily="18" charset="0"/>
                      </a:rPr>
                      <m:t>을</m:t>
                    </m:r>
                  </m:oMath>
                </a14:m>
                <a:r>
                  <a:rPr lang="en-US" altLang="ko-KR" sz="1100" dirty="0">
                    <a:latin typeface="+mn-ea"/>
                  </a:rPr>
                  <a:t> </a:t>
                </a:r>
                <a:r>
                  <a:rPr lang="ko-KR" altLang="en-US" sz="1100" dirty="0">
                    <a:latin typeface="+mn-ea"/>
                  </a:rPr>
                  <a:t>도출함</a:t>
                </a:r>
                <a:r>
                  <a:rPr lang="en-US" altLang="ko-KR" sz="1100" dirty="0">
                    <a:latin typeface="+mn-ea"/>
                  </a:rPr>
                  <a:t>(</a:t>
                </a:r>
                <a14:m>
                  <m:oMath xmlns:m="http://schemas.openxmlformats.org/officeDocument/2006/math">
                    <m:r>
                      <a:rPr lang="en-US" altLang="ko-KR" sz="1100" b="0" i="1" smtClean="0">
                        <a:latin typeface="Cambria Math" panose="02040503050406030204" pitchFamily="18" charset="0"/>
                      </a:rPr>
                      <m:t>𝜋</m:t>
                    </m:r>
                    <m:r>
                      <a:rPr lang="en-US" altLang="ko-KR" sz="1100" i="1" dirty="0" smtClean="0">
                        <a:latin typeface="Cambria Math" panose="02040503050406030204" pitchFamily="18" charset="0"/>
                      </a:rPr>
                      <m:t>’</m:t>
                    </m:r>
                    <m:r>
                      <a:rPr lang="en-US" altLang="ko-KR" sz="1100" b="0" i="1" dirty="0" smtClean="0">
                        <a:latin typeface="Cambria Math" panose="02040503050406030204" pitchFamily="18" charset="0"/>
                      </a:rPr>
                      <m:t>≥</m:t>
                    </m:r>
                    <m:r>
                      <a:rPr lang="en-US" altLang="ko-KR" sz="1100" i="1" dirty="0" smtClean="0">
                        <a:latin typeface="Cambria Math" panose="02040503050406030204" pitchFamily="18" charset="0"/>
                      </a:rPr>
                      <m:t>𝜋</m:t>
                    </m:r>
                  </m:oMath>
                </a14:m>
                <a:r>
                  <a:rPr lang="en-US" altLang="ko-KR" sz="1100" dirty="0">
                    <a:latin typeface="+mn-ea"/>
                  </a:rPr>
                  <a:t>).</a:t>
                </a:r>
                <a:endParaRPr lang="en-US" altLang="ko-KR" sz="1100" dirty="0"/>
              </a:p>
              <a:p>
                <a:pPr marL="180000" lvl="1" indent="180000">
                  <a:buFont typeface="Arial" panose="020B0604020202020204" pitchFamily="34" charset="0"/>
                  <a:buChar char="•"/>
                </a:pPr>
                <a:endParaRPr lang="en-US" altLang="ko-KR" sz="1100" dirty="0">
                  <a:latin typeface="+mn-ea"/>
                </a:endParaRPr>
              </a:p>
            </p:txBody>
          </p:sp>
        </mc:Choice>
        <mc:Fallback xmlns="">
          <p:sp>
            <p:nvSpPr>
              <p:cNvPr id="15" name="텍스트 개체 틀 5">
                <a:extLst>
                  <a:ext uri="{FF2B5EF4-FFF2-40B4-BE49-F238E27FC236}">
                    <a16:creationId xmlns:a16="http://schemas.microsoft.com/office/drawing/2014/main" id="{5107A6FE-2303-57B9-CE7C-5BA38296F9F6}"/>
                  </a:ext>
                </a:extLst>
              </p:cNvPr>
              <p:cNvSpPr>
                <a:spLocks noGrp="1" noRot="1" noChangeAspect="1" noMove="1" noResize="1" noEditPoints="1" noAdjustHandles="1" noChangeArrowheads="1" noChangeShapeType="1" noTextEdit="1"/>
              </p:cNvSpPr>
              <p:nvPr>
                <p:ph type="body" sz="quarter" idx="11"/>
              </p:nvPr>
            </p:nvSpPr>
            <p:spPr>
              <a:xfrm>
                <a:off x="200471" y="1174874"/>
                <a:ext cx="6190804" cy="915513"/>
              </a:xfrm>
              <a:blipFill>
                <a:blip r:embed="rId4"/>
                <a:stretch>
                  <a:fillRect l="-493" t="-2667" b="-4000"/>
                </a:stretch>
              </a:blipFill>
            </p:spPr>
            <p:txBody>
              <a:bodyPr/>
              <a:lstStyle/>
              <a:p>
                <a:r>
                  <a:rPr lang="ko-KR" altLang="en-US">
                    <a:noFill/>
                  </a:rPr>
                  <a:t> </a:t>
                </a:r>
              </a:p>
            </p:txBody>
          </p:sp>
        </mc:Fallback>
      </mc:AlternateContent>
      <p:sp>
        <p:nvSpPr>
          <p:cNvPr id="16" name="TextBox 15">
            <a:extLst>
              <a:ext uri="{FF2B5EF4-FFF2-40B4-BE49-F238E27FC236}">
                <a16:creationId xmlns:a16="http://schemas.microsoft.com/office/drawing/2014/main" id="{8A181A17-0B27-643B-6135-0D68AEC23146}"/>
              </a:ext>
            </a:extLst>
          </p:cNvPr>
          <p:cNvSpPr txBox="1"/>
          <p:nvPr/>
        </p:nvSpPr>
        <p:spPr>
          <a:xfrm>
            <a:off x="7908356" y="6266908"/>
            <a:ext cx="1997644" cy="246221"/>
          </a:xfrm>
          <a:prstGeom prst="rect">
            <a:avLst/>
          </a:prstGeom>
          <a:noFill/>
        </p:spPr>
        <p:txBody>
          <a:bodyPr wrap="square" rtlCol="0">
            <a:spAutoFit/>
          </a:bodyPr>
          <a:lstStyle/>
          <a:p>
            <a:r>
              <a:rPr lang="en-US" altLang="ko-KR" sz="1000" dirty="0">
                <a:latin typeface="+mn-ea"/>
                <a:ea typeface="+mn-ea"/>
              </a:rPr>
              <a:t>(Sutton, 2014), 4.1</a:t>
            </a:r>
            <a:r>
              <a:rPr lang="ko-KR" altLang="en-US" sz="1000" dirty="0">
                <a:latin typeface="+mn-ea"/>
                <a:ea typeface="+mn-ea"/>
              </a:rPr>
              <a:t>절 </a:t>
            </a:r>
            <a:r>
              <a:rPr lang="en-US" altLang="ko-KR" sz="1000" dirty="0">
                <a:latin typeface="+mn-ea"/>
                <a:ea typeface="+mn-ea"/>
              </a:rPr>
              <a:t>~ 4.6</a:t>
            </a:r>
            <a:r>
              <a:rPr lang="ko-KR" altLang="en-US" sz="1000" dirty="0">
                <a:latin typeface="+mn-ea"/>
                <a:ea typeface="+mn-ea"/>
              </a:rPr>
              <a:t>절</a:t>
            </a:r>
          </a:p>
        </p:txBody>
      </p:sp>
      <mc:AlternateContent xmlns:mc="http://schemas.openxmlformats.org/markup-compatibility/2006" xmlns:a14="http://schemas.microsoft.com/office/drawing/2010/main">
        <mc:Choice Requires="a14">
          <p:sp>
            <p:nvSpPr>
              <p:cNvPr id="17" name="텍스트 개체 틀 5">
                <a:extLst>
                  <a:ext uri="{FF2B5EF4-FFF2-40B4-BE49-F238E27FC236}">
                    <a16:creationId xmlns:a16="http://schemas.microsoft.com/office/drawing/2014/main" id="{40942D2C-7679-A7CE-A0EB-8D88278F24AE}"/>
                  </a:ext>
                </a:extLst>
              </p:cNvPr>
              <p:cNvSpPr txBox="1">
                <a:spLocks/>
              </p:cNvSpPr>
              <p:nvPr/>
            </p:nvSpPr>
            <p:spPr>
              <a:xfrm>
                <a:off x="200470" y="2918774"/>
                <a:ext cx="5619303" cy="1329375"/>
              </a:xfrm>
              <a:prstGeom prst="rect">
                <a:avLst/>
              </a:prstGeom>
            </p:spPr>
            <p:txBody>
              <a:bodyPr lIns="72000" tIns="36000"/>
              <a:lstStyle>
                <a:lvl1pPr marL="0" indent="0" algn="l" rtl="0" eaLnBrk="0" fontAlgn="base" latinLnBrk="0" hangingPunct="0">
                  <a:lnSpc>
                    <a:spcPct val="100000"/>
                  </a:lnSpc>
                  <a:spcBef>
                    <a:spcPts val="0"/>
                  </a:spcBef>
                  <a:spcAft>
                    <a:spcPct val="0"/>
                  </a:spcAft>
                  <a:buFont typeface="Arial" charset="0"/>
                  <a:buNone/>
                  <a:defRPr sz="1400" kern="1200">
                    <a:solidFill>
                      <a:schemeClr val="tx1"/>
                    </a:solidFill>
                    <a:latin typeface="+mn-lt"/>
                    <a:ea typeface="+mn-ea"/>
                    <a:cs typeface="+mn-cs"/>
                  </a:defRPr>
                </a:lvl1pPr>
                <a:lvl2pPr marL="742950" indent="-285750" algn="l" rtl="0" eaLnBrk="0" fontAlgn="base" latinLnBrk="1"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latinLnBrk="1"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latinLnBrk="1"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latinLnBrk="1"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180000" indent="-180000">
                  <a:buFont typeface="Arial" panose="020B0604020202020204" pitchFamily="34" charset="0"/>
                  <a:buChar char="•"/>
                </a:pPr>
                <a:r>
                  <a:rPr kumimoji="0" lang="en-US" altLang="ko-KR" b="0" dirty="0">
                    <a:latin typeface="+mn-ea"/>
                  </a:rPr>
                  <a:t>Generalized Policy Iteration</a:t>
                </a:r>
              </a:p>
              <a:p>
                <a:pPr marL="180000" lvl="1" indent="180000">
                  <a:buFont typeface="Arial" panose="020B0604020202020204" pitchFamily="34" charset="0"/>
                  <a:buChar char="•"/>
                </a:pPr>
                <a:r>
                  <a:rPr kumimoji="0" lang="ko-KR" altLang="en-US" sz="1100" b="0" dirty="0">
                    <a:latin typeface="+mn-ea"/>
                  </a:rPr>
                  <a:t>거의 모든 강화학습 알고리즘은 </a:t>
                </a:r>
                <a:r>
                  <a:rPr kumimoji="0" lang="en-US" altLang="ko-KR" sz="1100" b="0" dirty="0">
                    <a:latin typeface="+mn-ea"/>
                  </a:rPr>
                  <a:t>policy iteration</a:t>
                </a:r>
                <a:r>
                  <a:rPr kumimoji="0" lang="ko-KR" altLang="en-US" sz="1100" b="0" dirty="0">
                    <a:latin typeface="+mn-ea"/>
                  </a:rPr>
                  <a:t>과 비슷한 과정을 거친다</a:t>
                </a:r>
                <a:r>
                  <a:rPr kumimoji="0" lang="en-US" altLang="ko-KR" sz="1100" b="0" dirty="0">
                    <a:latin typeface="+mn-ea"/>
                  </a:rPr>
                  <a:t>.</a:t>
                </a:r>
              </a:p>
              <a:p>
                <a:pPr marL="180000" lvl="1" indent="180000">
                  <a:buFont typeface="Arial" panose="020B0604020202020204" pitchFamily="34" charset="0"/>
                  <a:buChar char="•"/>
                </a:pPr>
                <a14:m>
                  <m:oMath xmlns:m="http://schemas.openxmlformats.org/officeDocument/2006/math">
                    <m:r>
                      <a:rPr kumimoji="0" lang="en-US" altLang="ko-KR" sz="1100" b="0" i="1" smtClean="0">
                        <a:latin typeface="Cambria Math" panose="02040503050406030204" pitchFamily="18" charset="0"/>
                      </a:rPr>
                      <m:t>𝜋</m:t>
                    </m:r>
                  </m:oMath>
                </a14:m>
                <a:r>
                  <a:rPr kumimoji="0" lang="ko-KR" altLang="en-US" sz="1100" b="0" dirty="0">
                    <a:latin typeface="+mn-ea"/>
                  </a:rPr>
                  <a:t>에 대하여 </a:t>
                </a:r>
                <a14:m>
                  <m:oMath xmlns:m="http://schemas.openxmlformats.org/officeDocument/2006/math">
                    <m:sSub>
                      <m:sSubPr>
                        <m:ctrlPr>
                          <a:rPr kumimoji="0" lang="en-US" altLang="ko-KR" sz="1100" b="0" i="1" dirty="0" smtClean="0">
                            <a:latin typeface="Cambria Math" panose="02040503050406030204" pitchFamily="18" charset="0"/>
                          </a:rPr>
                        </m:ctrlPr>
                      </m:sSubPr>
                      <m:e>
                        <m:r>
                          <a:rPr kumimoji="0" lang="en-US" altLang="ko-KR" sz="1100" b="0" i="1" dirty="0" smtClean="0">
                            <a:latin typeface="Cambria Math" panose="02040503050406030204" pitchFamily="18" charset="0"/>
                          </a:rPr>
                          <m:t>𝑣</m:t>
                        </m:r>
                      </m:e>
                      <m:sub>
                        <m:r>
                          <a:rPr kumimoji="0" lang="en-US" altLang="ko-KR" sz="1100" b="0" i="1" dirty="0" smtClean="0">
                            <a:latin typeface="Cambria Math" panose="02040503050406030204" pitchFamily="18" charset="0"/>
                          </a:rPr>
                          <m:t>𝜋</m:t>
                        </m:r>
                      </m:sub>
                    </m:sSub>
                  </m:oMath>
                </a14:m>
                <a:r>
                  <a:rPr kumimoji="0" lang="ko-KR" altLang="en-US" sz="1100" b="0" dirty="0">
                    <a:latin typeface="+mn-ea"/>
                  </a:rPr>
                  <a:t>를 계산하고 이를 통해 더 나은 </a:t>
                </a:r>
                <a14:m>
                  <m:oMath xmlns:m="http://schemas.openxmlformats.org/officeDocument/2006/math">
                    <m:r>
                      <a:rPr kumimoji="0" lang="en-US" altLang="ko-KR" sz="1100" b="0" i="1" smtClean="0">
                        <a:latin typeface="Cambria Math" panose="02040503050406030204" pitchFamily="18" charset="0"/>
                      </a:rPr>
                      <m:t>𝜋</m:t>
                    </m:r>
                    <m:r>
                      <a:rPr kumimoji="0" lang="en-US" altLang="ko-KR" sz="1100" b="0" i="1" smtClean="0">
                        <a:latin typeface="Cambria Math" panose="02040503050406030204" pitchFamily="18" charset="0"/>
                      </a:rPr>
                      <m:t>′</m:t>
                    </m:r>
                    <m:r>
                      <a:rPr kumimoji="0" lang="ko-KR" altLang="en-US" sz="1100" b="0" i="1">
                        <a:latin typeface="Cambria Math" panose="02040503050406030204" pitchFamily="18" charset="0"/>
                      </a:rPr>
                      <m:t>를</m:t>
                    </m:r>
                  </m:oMath>
                </a14:m>
                <a:r>
                  <a:rPr kumimoji="0" lang="en-US" altLang="ko-KR" sz="1100" b="0" dirty="0">
                    <a:latin typeface="+mn-ea"/>
                  </a:rPr>
                  <a:t> </a:t>
                </a:r>
                <a:r>
                  <a:rPr kumimoji="0" lang="ko-KR" altLang="en-US" sz="1100" b="0" dirty="0">
                    <a:latin typeface="+mn-ea"/>
                  </a:rPr>
                  <a:t>얻는 과정을 반복하여 더 나은 정책을 계속해서 만들어 나간다</a:t>
                </a:r>
                <a:r>
                  <a:rPr kumimoji="0" lang="en-US" altLang="ko-KR" sz="1100" b="0" dirty="0">
                    <a:latin typeface="+mn-ea"/>
                  </a:rPr>
                  <a:t>.</a:t>
                </a:r>
              </a:p>
              <a:p>
                <a:pPr marL="180000" lvl="1" indent="180000">
                  <a:buFont typeface="Arial" panose="020B0604020202020204" pitchFamily="34" charset="0"/>
                  <a:buChar char="•"/>
                </a:pPr>
                <a:r>
                  <a:rPr kumimoji="0" lang="ko-KR" altLang="en-US" sz="1100" b="0" dirty="0">
                    <a:latin typeface="+mn-ea"/>
                  </a:rPr>
                  <a:t>최종목표 </a:t>
                </a:r>
                <a:r>
                  <a:rPr kumimoji="0" lang="en-US" altLang="ko-KR" sz="1100" b="0" dirty="0">
                    <a:latin typeface="+mn-ea"/>
                  </a:rPr>
                  <a:t>: </a:t>
                </a:r>
                <a14:m>
                  <m:oMath xmlns:m="http://schemas.openxmlformats.org/officeDocument/2006/math">
                    <m:r>
                      <a:rPr kumimoji="0" lang="en-US" altLang="ko-KR" sz="1100" b="0" i="1" smtClean="0">
                        <a:latin typeface="Cambria Math" panose="02040503050406030204" pitchFamily="18" charset="0"/>
                      </a:rPr>
                      <m:t>𝜋</m:t>
                    </m:r>
                    <m:r>
                      <a:rPr kumimoji="0" lang="en-US" altLang="ko-KR" sz="1100" b="0" i="1" smtClean="0">
                        <a:latin typeface="Cambria Math" panose="02040503050406030204" pitchFamily="18" charset="0"/>
                      </a:rPr>
                      <m:t>=</m:t>
                    </m:r>
                    <m:sSup>
                      <m:sSupPr>
                        <m:ctrlPr>
                          <a:rPr kumimoji="0" lang="en-US" altLang="ko-KR" sz="1100" b="0" i="1" smtClean="0">
                            <a:latin typeface="Cambria Math" panose="02040503050406030204" pitchFamily="18" charset="0"/>
                          </a:rPr>
                        </m:ctrlPr>
                      </m:sSupPr>
                      <m:e>
                        <m:r>
                          <a:rPr kumimoji="0" lang="en-US" altLang="ko-KR" sz="1100" b="0" i="1" smtClean="0">
                            <a:latin typeface="Cambria Math" panose="02040503050406030204" pitchFamily="18" charset="0"/>
                          </a:rPr>
                          <m:t>𝜋</m:t>
                        </m:r>
                      </m:e>
                      <m:sup>
                        <m:r>
                          <a:rPr kumimoji="0" lang="en-US" altLang="ko-KR" sz="1100" b="0" i="1" smtClean="0">
                            <a:latin typeface="Cambria Math" panose="02040503050406030204" pitchFamily="18" charset="0"/>
                          </a:rPr>
                          <m:t>∗</m:t>
                        </m:r>
                      </m:sup>
                    </m:sSup>
                  </m:oMath>
                </a14:m>
                <a:r>
                  <a:rPr kumimoji="0" lang="ko-KR" altLang="en-US" sz="1100" b="0" dirty="0">
                    <a:latin typeface="+mn-ea"/>
                  </a:rPr>
                  <a:t>인 </a:t>
                </a:r>
                <a14:m>
                  <m:oMath xmlns:m="http://schemas.openxmlformats.org/officeDocument/2006/math">
                    <m:r>
                      <a:rPr kumimoji="0" lang="en-US" altLang="ko-KR" sz="1100" b="0" i="1" smtClean="0">
                        <a:latin typeface="Cambria Math" panose="02040503050406030204" pitchFamily="18" charset="0"/>
                      </a:rPr>
                      <m:t>𝜋</m:t>
                    </m:r>
                    <m:r>
                      <a:rPr kumimoji="0" lang="ko-KR" altLang="en-US" sz="1100" b="0" i="1">
                        <a:latin typeface="Cambria Math" panose="02040503050406030204" pitchFamily="18" charset="0"/>
                      </a:rPr>
                      <m:t>를</m:t>
                    </m:r>
                  </m:oMath>
                </a14:m>
                <a:r>
                  <a:rPr kumimoji="0" lang="en-US" altLang="ko-KR" sz="1100" b="0" dirty="0">
                    <a:latin typeface="+mn-ea"/>
                  </a:rPr>
                  <a:t> </a:t>
                </a:r>
                <a:r>
                  <a:rPr kumimoji="0" lang="ko-KR" altLang="en-US" sz="1100" b="0" dirty="0">
                    <a:latin typeface="+mn-ea"/>
                  </a:rPr>
                  <a:t>찾아낸다</a:t>
                </a:r>
                <a:r>
                  <a:rPr kumimoji="0" lang="en-US" altLang="ko-KR" sz="1100" b="0" dirty="0">
                    <a:latin typeface="+mn-ea"/>
                  </a:rPr>
                  <a:t>. (</a:t>
                </a:r>
                <a:r>
                  <a:rPr kumimoji="0" lang="ko-KR" altLang="en-US" sz="1100" b="0" dirty="0">
                    <a:latin typeface="+mn-ea"/>
                  </a:rPr>
                  <a:t>최적 정책</a:t>
                </a:r>
                <a:r>
                  <a:rPr kumimoji="0" lang="en-US" altLang="ko-KR" sz="1100" b="0" dirty="0">
                    <a:latin typeface="+mn-ea"/>
                  </a:rPr>
                  <a:t>)</a:t>
                </a:r>
              </a:p>
            </p:txBody>
          </p:sp>
        </mc:Choice>
        <mc:Fallback xmlns="">
          <p:sp>
            <p:nvSpPr>
              <p:cNvPr id="17" name="텍스트 개체 틀 5">
                <a:extLst>
                  <a:ext uri="{FF2B5EF4-FFF2-40B4-BE49-F238E27FC236}">
                    <a16:creationId xmlns:a16="http://schemas.microsoft.com/office/drawing/2014/main" id="{40942D2C-7679-A7CE-A0EB-8D88278F24AE}"/>
                  </a:ext>
                </a:extLst>
              </p:cNvPr>
              <p:cNvSpPr txBox="1">
                <a:spLocks noRot="1" noChangeAspect="1" noMove="1" noResize="1" noEditPoints="1" noAdjustHandles="1" noChangeArrowheads="1" noChangeShapeType="1" noTextEdit="1"/>
              </p:cNvSpPr>
              <p:nvPr/>
            </p:nvSpPr>
            <p:spPr>
              <a:xfrm>
                <a:off x="200470" y="2918774"/>
                <a:ext cx="5619303" cy="1329375"/>
              </a:xfrm>
              <a:prstGeom prst="rect">
                <a:avLst/>
              </a:prstGeom>
              <a:blipFill>
                <a:blip r:embed="rId5"/>
                <a:stretch>
                  <a:fillRect l="-542" t="-1835"/>
                </a:stretch>
              </a:blipFill>
            </p:spPr>
            <p:txBody>
              <a:bodyPr/>
              <a:lstStyle/>
              <a:p>
                <a:r>
                  <a:rPr lang="ko-KR" altLang="en-US">
                    <a:noFill/>
                  </a:rPr>
                  <a:t> </a:t>
                </a:r>
              </a:p>
            </p:txBody>
          </p:sp>
        </mc:Fallback>
      </mc:AlternateContent>
      <p:pic>
        <p:nvPicPr>
          <p:cNvPr id="3" name="그림 2">
            <a:extLst>
              <a:ext uri="{FF2B5EF4-FFF2-40B4-BE49-F238E27FC236}">
                <a16:creationId xmlns:a16="http://schemas.microsoft.com/office/drawing/2014/main" id="{E13FCF21-EC35-57F6-C393-BD3B5FA6F14A}"/>
              </a:ext>
            </a:extLst>
          </p:cNvPr>
          <p:cNvPicPr>
            <a:picLocks noChangeAspect="1"/>
          </p:cNvPicPr>
          <p:nvPr/>
        </p:nvPicPr>
        <p:blipFill>
          <a:blip r:embed="rId6"/>
          <a:stretch>
            <a:fillRect/>
          </a:stretch>
        </p:blipFill>
        <p:spPr>
          <a:xfrm>
            <a:off x="543646" y="2115802"/>
            <a:ext cx="4409354" cy="354932"/>
          </a:xfrm>
          <a:prstGeom prst="rect">
            <a:avLst/>
          </a:prstGeom>
        </p:spPr>
      </p:pic>
    </p:spTree>
    <p:extLst>
      <p:ext uri="{BB962C8B-B14F-4D97-AF65-F5344CB8AC3E}">
        <p14:creationId xmlns:p14="http://schemas.microsoft.com/office/powerpoint/2010/main" val="222409718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C42C1B-5D05-D9E1-89B6-7092A41AA716}"/>
            </a:ext>
          </a:extLst>
        </p:cNvPr>
        <p:cNvGrpSpPr/>
        <p:nvPr/>
      </p:nvGrpSpPr>
      <p:grpSpPr>
        <a:xfrm>
          <a:off x="0" y="0"/>
          <a:ext cx="0" cy="0"/>
          <a:chOff x="0" y="0"/>
          <a:chExt cx="0" cy="0"/>
        </a:xfrm>
      </p:grpSpPr>
      <p:sp>
        <p:nvSpPr>
          <p:cNvPr id="5" name="텍스트 개체 틀 4">
            <a:extLst>
              <a:ext uri="{FF2B5EF4-FFF2-40B4-BE49-F238E27FC236}">
                <a16:creationId xmlns:a16="http://schemas.microsoft.com/office/drawing/2014/main" id="{55FFDD9F-A471-B774-AD17-9701122DC343}"/>
              </a:ext>
            </a:extLst>
          </p:cNvPr>
          <p:cNvSpPr>
            <a:spLocks noGrp="1"/>
          </p:cNvSpPr>
          <p:nvPr>
            <p:ph type="body" sz="quarter" idx="10"/>
          </p:nvPr>
        </p:nvSpPr>
        <p:spPr/>
        <p:txBody>
          <a:bodyPr/>
          <a:lstStyle/>
          <a:p>
            <a:pPr marL="0" lvl="0" indent="0" defTabSz="895350" eaLnBrk="1" latinLnBrk="0" hangingPunct="1">
              <a:spcBef>
                <a:spcPct val="0"/>
              </a:spcBef>
              <a:buSzPct val="120000"/>
              <a:buNone/>
              <a:tabLst/>
              <a:defRPr/>
            </a:pPr>
            <a:r>
              <a:rPr lang="ko-KR" altLang="en-US" dirty="0">
                <a:solidFill>
                  <a:srgbClr val="000000"/>
                </a:solidFill>
                <a:latin typeface="+mn-ea"/>
              </a:rPr>
              <a:t>다른 데이터로 군집화 재실행 </a:t>
            </a:r>
            <a:r>
              <a:rPr lang="en-US" altLang="ko-KR" dirty="0">
                <a:solidFill>
                  <a:srgbClr val="000000"/>
                </a:solidFill>
                <a:latin typeface="+mn-ea"/>
              </a:rPr>
              <a:t>(</a:t>
            </a:r>
            <a:r>
              <a:rPr lang="ko-KR" altLang="en-US" dirty="0">
                <a:solidFill>
                  <a:srgbClr val="000000"/>
                </a:solidFill>
                <a:latin typeface="+mn-ea"/>
              </a:rPr>
              <a:t>일주일치</a:t>
            </a:r>
            <a:r>
              <a:rPr lang="en-US" altLang="ko-KR" dirty="0">
                <a:solidFill>
                  <a:srgbClr val="000000"/>
                </a:solidFill>
                <a:latin typeface="+mn-ea"/>
              </a:rPr>
              <a:t>,</a:t>
            </a:r>
            <a:r>
              <a:rPr lang="ko-KR" altLang="en-US" dirty="0">
                <a:solidFill>
                  <a:srgbClr val="000000"/>
                </a:solidFill>
                <a:latin typeface="+mn-ea"/>
              </a:rPr>
              <a:t> </a:t>
            </a:r>
            <a:r>
              <a:rPr lang="en-US" altLang="ko-KR" dirty="0">
                <a:solidFill>
                  <a:srgbClr val="000000"/>
                </a:solidFill>
                <a:latin typeface="+mn-ea"/>
              </a:rPr>
              <a:t>5</a:t>
            </a:r>
            <a:r>
              <a:rPr lang="ko-KR" altLang="en-US" dirty="0">
                <a:solidFill>
                  <a:srgbClr val="000000"/>
                </a:solidFill>
                <a:latin typeface="+mn-ea"/>
              </a:rPr>
              <a:t>초 단위</a:t>
            </a:r>
            <a:r>
              <a:rPr lang="en-US" altLang="ko-KR" dirty="0">
                <a:solidFill>
                  <a:srgbClr val="000000"/>
                </a:solidFill>
                <a:latin typeface="+mn-ea"/>
              </a:rPr>
              <a:t>)</a:t>
            </a:r>
          </a:p>
        </p:txBody>
      </p:sp>
      <p:sp>
        <p:nvSpPr>
          <p:cNvPr id="4" name="제목 3">
            <a:extLst>
              <a:ext uri="{FF2B5EF4-FFF2-40B4-BE49-F238E27FC236}">
                <a16:creationId xmlns:a16="http://schemas.microsoft.com/office/drawing/2014/main" id="{8CF672AE-EDD2-B010-F672-179E6A9067F2}"/>
              </a:ext>
            </a:extLst>
          </p:cNvPr>
          <p:cNvSpPr>
            <a:spLocks noGrp="1"/>
          </p:cNvSpPr>
          <p:nvPr>
            <p:ph type="title"/>
          </p:nvPr>
        </p:nvSpPr>
        <p:spPr>
          <a:xfrm>
            <a:off x="200472" y="76562"/>
            <a:ext cx="8543925" cy="400110"/>
          </a:xfrm>
        </p:spPr>
        <p:txBody>
          <a:bodyPr/>
          <a:lstStyle/>
          <a:p>
            <a:r>
              <a:rPr lang="en-US" altLang="ko-KR" dirty="0"/>
              <a:t>250814 </a:t>
            </a:r>
            <a:r>
              <a:rPr lang="ko-KR" altLang="en-US" dirty="0"/>
              <a:t>목 </a:t>
            </a:r>
            <a:r>
              <a:rPr lang="en-US" altLang="ko-KR" dirty="0"/>
              <a:t>| </a:t>
            </a:r>
            <a:r>
              <a:rPr lang="ko-KR" altLang="en-US" dirty="0"/>
              <a:t>군집 분석</a:t>
            </a:r>
            <a:endParaRPr lang="ko-KR" altLang="en-US" dirty="0">
              <a:latin typeface="+mn-lt"/>
              <a:ea typeface="+mj-ea"/>
            </a:endParaRPr>
          </a:p>
        </p:txBody>
      </p:sp>
      <p:sp>
        <p:nvSpPr>
          <p:cNvPr id="7" name="텍스트 개체 틀 6">
            <a:extLst>
              <a:ext uri="{FF2B5EF4-FFF2-40B4-BE49-F238E27FC236}">
                <a16:creationId xmlns:a16="http://schemas.microsoft.com/office/drawing/2014/main" id="{05D0E0C0-A705-F8E7-3A16-63FF4278CC22}"/>
              </a:ext>
            </a:extLst>
          </p:cNvPr>
          <p:cNvSpPr>
            <a:spLocks noGrp="1"/>
          </p:cNvSpPr>
          <p:nvPr>
            <p:ph type="body" sz="quarter" idx="12"/>
          </p:nvPr>
        </p:nvSpPr>
        <p:spPr/>
        <p:txBody>
          <a:bodyPr/>
          <a:lstStyle/>
          <a:p>
            <a:r>
              <a:rPr lang="ko-KR" altLang="en-US" dirty="0">
                <a:latin typeface="+mn-lt"/>
                <a:ea typeface="+mj-ea"/>
              </a:rPr>
              <a:t>서부발전</a:t>
            </a:r>
          </a:p>
        </p:txBody>
      </p:sp>
      <p:sp>
        <p:nvSpPr>
          <p:cNvPr id="9" name="Rectangle 11">
            <a:extLst>
              <a:ext uri="{FF2B5EF4-FFF2-40B4-BE49-F238E27FC236}">
                <a16:creationId xmlns:a16="http://schemas.microsoft.com/office/drawing/2014/main" id="{BC9302C0-4CBE-4C43-95B8-D18D1542C0F5}"/>
              </a:ext>
            </a:extLst>
          </p:cNvPr>
          <p:cNvSpPr>
            <a:spLocks noChangeArrowheads="1"/>
          </p:cNvSpPr>
          <p:nvPr/>
        </p:nvSpPr>
        <p:spPr bwMode="auto">
          <a:xfrm>
            <a:off x="279490" y="1025191"/>
            <a:ext cx="9204053"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defPPr>
              <a:defRPr lang="en-US"/>
            </a:defPPr>
            <a:lvl1pPr algn="l" defTabSz="895350" rtl="0" fontAlgn="base">
              <a:spcBef>
                <a:spcPct val="0"/>
              </a:spcBef>
              <a:spcAft>
                <a:spcPct val="0"/>
              </a:spcAft>
              <a:buSzPct val="120000"/>
              <a:defRPr sz="1600" kern="1200">
                <a:solidFill>
                  <a:schemeClr val="tx1"/>
                </a:solidFill>
                <a:latin typeface="Arial" panose="020B0604020202020204" pitchFamily="34" charset="0"/>
                <a:ea typeface="-윤고딕130" pitchFamily="18" charset="-127"/>
                <a:cs typeface="+mn-cs"/>
              </a:defRPr>
            </a:lvl1pPr>
            <a:lvl2pPr marL="144463" indent="-142875" algn="l" defTabSz="895350" rtl="0" fontAlgn="base">
              <a:spcBef>
                <a:spcPct val="0"/>
              </a:spcBef>
              <a:spcAft>
                <a:spcPct val="0"/>
              </a:spcAft>
              <a:buSzPct val="120000"/>
              <a:buChar char="•"/>
              <a:defRPr sz="1600" kern="1200">
                <a:solidFill>
                  <a:schemeClr val="tx1"/>
                </a:solidFill>
                <a:latin typeface="Arial" panose="020B0604020202020204" pitchFamily="34" charset="0"/>
                <a:ea typeface="-윤고딕130" pitchFamily="18" charset="-127"/>
                <a:cs typeface="+mn-cs"/>
              </a:defRPr>
            </a:lvl2pPr>
            <a:lvl3pPr marL="295275" indent="-149225" algn="l" defTabSz="895350" rtl="0" fontAlgn="base">
              <a:spcBef>
                <a:spcPct val="0"/>
              </a:spcBef>
              <a:spcAft>
                <a:spcPct val="0"/>
              </a:spcAft>
              <a:buChar char="–"/>
              <a:defRPr sz="1600" kern="1200">
                <a:solidFill>
                  <a:schemeClr val="tx1"/>
                </a:solidFill>
                <a:latin typeface="Arial" panose="020B0604020202020204" pitchFamily="34" charset="0"/>
                <a:ea typeface="-윤고딕130" pitchFamily="18" charset="-127"/>
                <a:cs typeface="+mn-cs"/>
              </a:defRPr>
            </a:lvl3pPr>
            <a:lvl4pPr marL="431800" indent="-134938" algn="l" defTabSz="895350" rtl="0" fontAlgn="base">
              <a:spcBef>
                <a:spcPct val="0"/>
              </a:spcBef>
              <a:spcAft>
                <a:spcPct val="0"/>
              </a:spcAft>
              <a:buSzPct val="89000"/>
              <a:buChar char="•"/>
              <a:defRPr sz="1600" kern="1200">
                <a:solidFill>
                  <a:schemeClr val="tx1"/>
                </a:solidFill>
                <a:latin typeface="Arial" panose="020B0604020202020204" pitchFamily="34" charset="0"/>
                <a:ea typeface="-윤고딕130" pitchFamily="18" charset="-127"/>
                <a:cs typeface="+mn-cs"/>
              </a:defRPr>
            </a:lvl4pPr>
            <a:lvl5pPr marL="582613" indent="-149225" algn="l" defTabSz="895350" rtl="0" fontAlgn="base">
              <a:spcBef>
                <a:spcPct val="0"/>
              </a:spcBef>
              <a:spcAft>
                <a:spcPct val="0"/>
              </a:spcAft>
              <a:buSzPct val="75000"/>
              <a:buChar char="–"/>
              <a:defRPr sz="1600" kern="1200">
                <a:solidFill>
                  <a:schemeClr val="tx1"/>
                </a:solidFill>
                <a:latin typeface="Arial" panose="020B0604020202020204" pitchFamily="34" charset="0"/>
                <a:ea typeface="-윤고딕130" pitchFamily="18" charset="-127"/>
                <a:cs typeface="+mn-cs"/>
              </a:defRPr>
            </a:lvl5pPr>
            <a:lvl6pPr marL="1039813" indent="-149225" algn="l" defTabSz="895350" rtl="0" eaLnBrk="1" fontAlgn="base" latinLnBrk="1" hangingPunct="1">
              <a:spcBef>
                <a:spcPct val="0"/>
              </a:spcBef>
              <a:spcAft>
                <a:spcPct val="0"/>
              </a:spcAft>
              <a:buSzPct val="75000"/>
              <a:buChar char="–"/>
              <a:defRPr sz="1600" kern="1200">
                <a:solidFill>
                  <a:schemeClr val="tx1"/>
                </a:solidFill>
                <a:latin typeface="Arial" panose="020B0604020202020204" pitchFamily="34" charset="0"/>
                <a:ea typeface="-윤고딕130" pitchFamily="18" charset="-127"/>
                <a:cs typeface="+mn-cs"/>
              </a:defRPr>
            </a:lvl6pPr>
            <a:lvl7pPr marL="1497013" indent="-149225" algn="l" defTabSz="895350" rtl="0" eaLnBrk="1" fontAlgn="base" latinLnBrk="1" hangingPunct="1">
              <a:spcBef>
                <a:spcPct val="0"/>
              </a:spcBef>
              <a:spcAft>
                <a:spcPct val="0"/>
              </a:spcAft>
              <a:buSzPct val="75000"/>
              <a:buChar char="–"/>
              <a:defRPr sz="1600" kern="1200">
                <a:solidFill>
                  <a:schemeClr val="tx1"/>
                </a:solidFill>
                <a:latin typeface="Arial" panose="020B0604020202020204" pitchFamily="34" charset="0"/>
                <a:ea typeface="-윤고딕130" pitchFamily="18" charset="-127"/>
                <a:cs typeface="+mn-cs"/>
              </a:defRPr>
            </a:lvl7pPr>
            <a:lvl8pPr marL="1954213" indent="-149225" algn="l" defTabSz="895350" rtl="0" eaLnBrk="1" fontAlgn="base" latinLnBrk="1" hangingPunct="1">
              <a:spcBef>
                <a:spcPct val="0"/>
              </a:spcBef>
              <a:spcAft>
                <a:spcPct val="0"/>
              </a:spcAft>
              <a:buSzPct val="75000"/>
              <a:buChar char="–"/>
              <a:defRPr sz="1600" kern="1200">
                <a:solidFill>
                  <a:schemeClr val="tx1"/>
                </a:solidFill>
                <a:latin typeface="Arial" panose="020B0604020202020204" pitchFamily="34" charset="0"/>
                <a:ea typeface="-윤고딕130" pitchFamily="18" charset="-127"/>
                <a:cs typeface="+mn-cs"/>
              </a:defRPr>
            </a:lvl8pPr>
            <a:lvl9pPr marL="2411413" indent="-149225" algn="l" defTabSz="895350" rtl="0" eaLnBrk="1" fontAlgn="base" latinLnBrk="1" hangingPunct="1">
              <a:spcBef>
                <a:spcPct val="0"/>
              </a:spcBef>
              <a:spcAft>
                <a:spcPct val="0"/>
              </a:spcAft>
              <a:buSzPct val="75000"/>
              <a:buChar char="–"/>
              <a:defRPr sz="1600" kern="1200">
                <a:solidFill>
                  <a:schemeClr val="tx1"/>
                </a:solidFill>
                <a:latin typeface="Arial" panose="020B0604020202020204" pitchFamily="34" charset="0"/>
                <a:ea typeface="-윤고딕130" pitchFamily="18" charset="-127"/>
                <a:cs typeface="+mn-cs"/>
              </a:defRPr>
            </a:lvl9pPr>
          </a:lstStyle>
          <a:p>
            <a:pPr marL="180000" indent="-180000">
              <a:buFont typeface="Arial" panose="020B0604020202020204" pitchFamily="34" charset="0"/>
              <a:buChar char="•"/>
            </a:pPr>
            <a:r>
              <a:rPr lang="ko-KR" altLang="en-US" sz="1400" b="0" dirty="0">
                <a:latin typeface="+mn-ea"/>
                <a:ea typeface="+mn-ea"/>
              </a:rPr>
              <a:t>일주일치의 </a:t>
            </a:r>
            <a:r>
              <a:rPr lang="en-US" altLang="ko-KR" sz="1400" b="0" dirty="0">
                <a:latin typeface="+mn-ea"/>
                <a:ea typeface="+mn-ea"/>
              </a:rPr>
              <a:t>5</a:t>
            </a:r>
            <a:r>
              <a:rPr lang="ko-KR" altLang="en-US" sz="1400" b="0" dirty="0">
                <a:latin typeface="+mn-ea"/>
                <a:ea typeface="+mn-ea"/>
              </a:rPr>
              <a:t>초 단위 데이터 </a:t>
            </a:r>
            <a:r>
              <a:rPr lang="en-US" altLang="ko-KR" sz="1400" b="0" dirty="0">
                <a:latin typeface="+mn-ea"/>
                <a:ea typeface="+mn-ea"/>
              </a:rPr>
              <a:t>(604800</a:t>
            </a:r>
            <a:r>
              <a:rPr lang="ko-KR" altLang="en-US" sz="1400" b="0" dirty="0">
                <a:latin typeface="+mn-ea"/>
                <a:ea typeface="+mn-ea"/>
              </a:rPr>
              <a:t>개 행</a:t>
            </a:r>
            <a:r>
              <a:rPr lang="en-US" altLang="ko-KR" sz="1400" b="0" dirty="0">
                <a:latin typeface="+mn-ea"/>
                <a:ea typeface="+mn-ea"/>
              </a:rPr>
              <a:t>, 42</a:t>
            </a:r>
            <a:r>
              <a:rPr lang="ko-KR" altLang="en-US" sz="1400" b="0" dirty="0">
                <a:latin typeface="+mn-ea"/>
                <a:ea typeface="+mn-ea"/>
              </a:rPr>
              <a:t>개 열</a:t>
            </a:r>
            <a:r>
              <a:rPr lang="en-US" altLang="ko-KR" sz="1400" b="0" dirty="0">
                <a:latin typeface="+mn-ea"/>
                <a:ea typeface="+mn-ea"/>
              </a:rPr>
              <a:t>, 2025-02-17 ~ 2025-02-23)</a:t>
            </a:r>
          </a:p>
          <a:p>
            <a:pPr marL="180000" indent="-180000">
              <a:buFont typeface="Arial" panose="020B0604020202020204" pitchFamily="34" charset="0"/>
              <a:buChar char="•"/>
            </a:pPr>
            <a:r>
              <a:rPr lang="ko-KR" altLang="en-US" sz="1400" b="0" dirty="0">
                <a:latin typeface="+mn-ea"/>
                <a:ea typeface="+mn-ea"/>
              </a:rPr>
              <a:t>기본차트</a:t>
            </a:r>
            <a:r>
              <a:rPr lang="en-US" altLang="ko-KR" sz="1400" b="0" dirty="0">
                <a:latin typeface="+mn-ea"/>
                <a:ea typeface="+mn-ea"/>
              </a:rPr>
              <a:t> </a:t>
            </a:r>
            <a:r>
              <a:rPr lang="ko-KR" altLang="en-US" sz="1400" b="0" dirty="0">
                <a:latin typeface="+mn-ea"/>
                <a:ea typeface="+mn-ea"/>
              </a:rPr>
              <a:t>및 주성분분석은 유사한 결과가 도출됨</a:t>
            </a:r>
            <a:r>
              <a:rPr lang="en-US" altLang="ko-KR" sz="1400" b="0" dirty="0">
                <a:latin typeface="+mn-ea"/>
                <a:ea typeface="+mn-ea"/>
              </a:rPr>
              <a:t>.</a:t>
            </a:r>
          </a:p>
        </p:txBody>
      </p:sp>
      <p:pic>
        <p:nvPicPr>
          <p:cNvPr id="3" name="그림 2">
            <a:extLst>
              <a:ext uri="{FF2B5EF4-FFF2-40B4-BE49-F238E27FC236}">
                <a16:creationId xmlns:a16="http://schemas.microsoft.com/office/drawing/2014/main" id="{1ECBFCB8-DF32-94AD-A61F-93B7CDFC29D3}"/>
              </a:ext>
            </a:extLst>
          </p:cNvPr>
          <p:cNvPicPr>
            <a:picLocks noChangeAspect="1"/>
          </p:cNvPicPr>
          <p:nvPr/>
        </p:nvPicPr>
        <p:blipFill>
          <a:blip r:embed="rId3"/>
          <a:stretch>
            <a:fillRect/>
          </a:stretch>
        </p:blipFill>
        <p:spPr>
          <a:xfrm>
            <a:off x="466702" y="1693659"/>
            <a:ext cx="7907383" cy="3799273"/>
          </a:xfrm>
          <a:prstGeom prst="rect">
            <a:avLst/>
          </a:prstGeom>
        </p:spPr>
      </p:pic>
    </p:spTree>
    <p:extLst>
      <p:ext uri="{BB962C8B-B14F-4D97-AF65-F5344CB8AC3E}">
        <p14:creationId xmlns:p14="http://schemas.microsoft.com/office/powerpoint/2010/main" val="213791272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1621D8-03ED-384C-9D9D-C608BBADF7EA}"/>
            </a:ext>
          </a:extLst>
        </p:cNvPr>
        <p:cNvGrpSpPr/>
        <p:nvPr/>
      </p:nvGrpSpPr>
      <p:grpSpPr>
        <a:xfrm>
          <a:off x="0" y="0"/>
          <a:ext cx="0" cy="0"/>
          <a:chOff x="0" y="0"/>
          <a:chExt cx="0" cy="0"/>
        </a:xfrm>
      </p:grpSpPr>
      <p:pic>
        <p:nvPicPr>
          <p:cNvPr id="10" name="그림 9">
            <a:extLst>
              <a:ext uri="{FF2B5EF4-FFF2-40B4-BE49-F238E27FC236}">
                <a16:creationId xmlns:a16="http://schemas.microsoft.com/office/drawing/2014/main" id="{EF8126F5-D770-154D-21DE-F5F80082104A}"/>
              </a:ext>
            </a:extLst>
          </p:cNvPr>
          <p:cNvPicPr>
            <a:picLocks noChangeAspect="1"/>
          </p:cNvPicPr>
          <p:nvPr/>
        </p:nvPicPr>
        <p:blipFill>
          <a:blip r:embed="rId3"/>
          <a:stretch>
            <a:fillRect/>
          </a:stretch>
        </p:blipFill>
        <p:spPr>
          <a:xfrm>
            <a:off x="4587580" y="2203269"/>
            <a:ext cx="5045370" cy="2539391"/>
          </a:xfrm>
          <a:prstGeom prst="rect">
            <a:avLst/>
          </a:prstGeom>
        </p:spPr>
      </p:pic>
      <p:sp>
        <p:nvSpPr>
          <p:cNvPr id="5" name="텍스트 개체 틀 4">
            <a:extLst>
              <a:ext uri="{FF2B5EF4-FFF2-40B4-BE49-F238E27FC236}">
                <a16:creationId xmlns:a16="http://schemas.microsoft.com/office/drawing/2014/main" id="{E142A4E4-8AA4-AC37-B789-12B2BBBE2837}"/>
              </a:ext>
            </a:extLst>
          </p:cNvPr>
          <p:cNvSpPr>
            <a:spLocks noGrp="1"/>
          </p:cNvSpPr>
          <p:nvPr>
            <p:ph type="body" sz="quarter" idx="10"/>
          </p:nvPr>
        </p:nvSpPr>
        <p:spPr>
          <a:xfrm>
            <a:off x="209708" y="572858"/>
            <a:ext cx="9423242" cy="400110"/>
          </a:xfrm>
        </p:spPr>
        <p:txBody>
          <a:bodyPr/>
          <a:lstStyle/>
          <a:p>
            <a:pPr marL="0" lvl="0" indent="0" defTabSz="895350" eaLnBrk="1" latinLnBrk="0" hangingPunct="1">
              <a:spcBef>
                <a:spcPct val="0"/>
              </a:spcBef>
              <a:buSzPct val="120000"/>
              <a:buNone/>
              <a:tabLst/>
              <a:defRPr/>
            </a:pPr>
            <a:r>
              <a:rPr lang="ko-KR" altLang="en-US">
                <a:solidFill>
                  <a:srgbClr val="000000"/>
                </a:solidFill>
                <a:latin typeface="+mn-ea"/>
              </a:rPr>
              <a:t>다른 </a:t>
            </a:r>
            <a:r>
              <a:rPr lang="ko-KR" altLang="en-US" dirty="0">
                <a:solidFill>
                  <a:srgbClr val="000000"/>
                </a:solidFill>
                <a:latin typeface="+mn-ea"/>
              </a:rPr>
              <a:t>데이터로 군집화 재실행 </a:t>
            </a:r>
            <a:r>
              <a:rPr lang="en-US" altLang="ko-KR" dirty="0">
                <a:solidFill>
                  <a:srgbClr val="000000"/>
                </a:solidFill>
                <a:latin typeface="+mn-ea"/>
              </a:rPr>
              <a:t>(</a:t>
            </a:r>
            <a:r>
              <a:rPr lang="ko-KR" altLang="en-US" dirty="0">
                <a:solidFill>
                  <a:srgbClr val="000000"/>
                </a:solidFill>
                <a:latin typeface="+mn-ea"/>
              </a:rPr>
              <a:t>일주일치</a:t>
            </a:r>
            <a:r>
              <a:rPr lang="en-US" altLang="ko-KR" dirty="0">
                <a:solidFill>
                  <a:srgbClr val="000000"/>
                </a:solidFill>
                <a:latin typeface="+mn-ea"/>
              </a:rPr>
              <a:t>,</a:t>
            </a:r>
            <a:r>
              <a:rPr lang="ko-KR" altLang="en-US" dirty="0">
                <a:solidFill>
                  <a:srgbClr val="000000"/>
                </a:solidFill>
                <a:latin typeface="+mn-ea"/>
              </a:rPr>
              <a:t> </a:t>
            </a:r>
            <a:r>
              <a:rPr lang="en-US" altLang="ko-KR" dirty="0">
                <a:solidFill>
                  <a:srgbClr val="000000"/>
                </a:solidFill>
                <a:latin typeface="+mn-ea"/>
              </a:rPr>
              <a:t>5</a:t>
            </a:r>
            <a:r>
              <a:rPr lang="ko-KR" altLang="en-US" dirty="0">
                <a:solidFill>
                  <a:srgbClr val="000000"/>
                </a:solidFill>
                <a:latin typeface="+mn-ea"/>
              </a:rPr>
              <a:t>초 단위</a:t>
            </a:r>
            <a:r>
              <a:rPr lang="en-US" altLang="ko-KR" dirty="0">
                <a:solidFill>
                  <a:srgbClr val="000000"/>
                </a:solidFill>
                <a:latin typeface="+mn-ea"/>
              </a:rPr>
              <a:t>)</a:t>
            </a:r>
          </a:p>
        </p:txBody>
      </p:sp>
      <p:sp>
        <p:nvSpPr>
          <p:cNvPr id="4" name="제목 3">
            <a:extLst>
              <a:ext uri="{FF2B5EF4-FFF2-40B4-BE49-F238E27FC236}">
                <a16:creationId xmlns:a16="http://schemas.microsoft.com/office/drawing/2014/main" id="{0FF0C39B-B24A-ED53-A83F-6340F4C652D2}"/>
              </a:ext>
            </a:extLst>
          </p:cNvPr>
          <p:cNvSpPr>
            <a:spLocks noGrp="1"/>
          </p:cNvSpPr>
          <p:nvPr>
            <p:ph type="title"/>
          </p:nvPr>
        </p:nvSpPr>
        <p:spPr>
          <a:xfrm>
            <a:off x="200472" y="76562"/>
            <a:ext cx="8543925" cy="400110"/>
          </a:xfrm>
        </p:spPr>
        <p:txBody>
          <a:bodyPr/>
          <a:lstStyle/>
          <a:p>
            <a:r>
              <a:rPr lang="en-US" altLang="ko-KR" dirty="0"/>
              <a:t>250814 </a:t>
            </a:r>
            <a:r>
              <a:rPr lang="ko-KR" altLang="en-US" dirty="0"/>
              <a:t>목 </a:t>
            </a:r>
            <a:r>
              <a:rPr lang="en-US" altLang="ko-KR" dirty="0"/>
              <a:t>| </a:t>
            </a:r>
            <a:r>
              <a:rPr lang="ko-KR" altLang="en-US" dirty="0"/>
              <a:t>군집 분석</a:t>
            </a:r>
            <a:endParaRPr lang="ko-KR" altLang="en-US" dirty="0">
              <a:latin typeface="+mn-lt"/>
              <a:ea typeface="+mj-ea"/>
            </a:endParaRPr>
          </a:p>
        </p:txBody>
      </p:sp>
      <p:sp>
        <p:nvSpPr>
          <p:cNvPr id="7" name="텍스트 개체 틀 6">
            <a:extLst>
              <a:ext uri="{FF2B5EF4-FFF2-40B4-BE49-F238E27FC236}">
                <a16:creationId xmlns:a16="http://schemas.microsoft.com/office/drawing/2014/main" id="{4757D461-2A35-2096-78AA-98A778F26C70}"/>
              </a:ext>
            </a:extLst>
          </p:cNvPr>
          <p:cNvSpPr>
            <a:spLocks noGrp="1"/>
          </p:cNvSpPr>
          <p:nvPr>
            <p:ph type="body" sz="quarter" idx="12"/>
          </p:nvPr>
        </p:nvSpPr>
        <p:spPr/>
        <p:txBody>
          <a:bodyPr/>
          <a:lstStyle/>
          <a:p>
            <a:r>
              <a:rPr lang="ko-KR" altLang="en-US" dirty="0">
                <a:latin typeface="+mn-lt"/>
                <a:ea typeface="+mj-ea"/>
              </a:rPr>
              <a:t>서부발전</a:t>
            </a:r>
          </a:p>
        </p:txBody>
      </p:sp>
      <p:sp>
        <p:nvSpPr>
          <p:cNvPr id="9" name="Rectangle 11">
            <a:extLst>
              <a:ext uri="{FF2B5EF4-FFF2-40B4-BE49-F238E27FC236}">
                <a16:creationId xmlns:a16="http://schemas.microsoft.com/office/drawing/2014/main" id="{75DB3A24-89EA-2752-D9A1-C7FFA4F7CCC8}"/>
              </a:ext>
            </a:extLst>
          </p:cNvPr>
          <p:cNvSpPr>
            <a:spLocks noChangeArrowheads="1"/>
          </p:cNvSpPr>
          <p:nvPr/>
        </p:nvSpPr>
        <p:spPr bwMode="auto">
          <a:xfrm>
            <a:off x="279490" y="1025191"/>
            <a:ext cx="9204053"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defPPr>
              <a:defRPr lang="en-US"/>
            </a:defPPr>
            <a:lvl1pPr algn="l" defTabSz="895350" rtl="0" fontAlgn="base">
              <a:spcBef>
                <a:spcPct val="0"/>
              </a:spcBef>
              <a:spcAft>
                <a:spcPct val="0"/>
              </a:spcAft>
              <a:buSzPct val="120000"/>
              <a:defRPr sz="1600" kern="1200">
                <a:solidFill>
                  <a:schemeClr val="tx1"/>
                </a:solidFill>
                <a:latin typeface="Arial" panose="020B0604020202020204" pitchFamily="34" charset="0"/>
                <a:ea typeface="-윤고딕130" pitchFamily="18" charset="-127"/>
                <a:cs typeface="+mn-cs"/>
              </a:defRPr>
            </a:lvl1pPr>
            <a:lvl2pPr marL="144463" indent="-142875" algn="l" defTabSz="895350" rtl="0" fontAlgn="base">
              <a:spcBef>
                <a:spcPct val="0"/>
              </a:spcBef>
              <a:spcAft>
                <a:spcPct val="0"/>
              </a:spcAft>
              <a:buSzPct val="120000"/>
              <a:buChar char="•"/>
              <a:defRPr sz="1600" kern="1200">
                <a:solidFill>
                  <a:schemeClr val="tx1"/>
                </a:solidFill>
                <a:latin typeface="Arial" panose="020B0604020202020204" pitchFamily="34" charset="0"/>
                <a:ea typeface="-윤고딕130" pitchFamily="18" charset="-127"/>
                <a:cs typeface="+mn-cs"/>
              </a:defRPr>
            </a:lvl2pPr>
            <a:lvl3pPr marL="295275" indent="-149225" algn="l" defTabSz="895350" rtl="0" fontAlgn="base">
              <a:spcBef>
                <a:spcPct val="0"/>
              </a:spcBef>
              <a:spcAft>
                <a:spcPct val="0"/>
              </a:spcAft>
              <a:buChar char="–"/>
              <a:defRPr sz="1600" kern="1200">
                <a:solidFill>
                  <a:schemeClr val="tx1"/>
                </a:solidFill>
                <a:latin typeface="Arial" panose="020B0604020202020204" pitchFamily="34" charset="0"/>
                <a:ea typeface="-윤고딕130" pitchFamily="18" charset="-127"/>
                <a:cs typeface="+mn-cs"/>
              </a:defRPr>
            </a:lvl3pPr>
            <a:lvl4pPr marL="431800" indent="-134938" algn="l" defTabSz="895350" rtl="0" fontAlgn="base">
              <a:spcBef>
                <a:spcPct val="0"/>
              </a:spcBef>
              <a:spcAft>
                <a:spcPct val="0"/>
              </a:spcAft>
              <a:buSzPct val="89000"/>
              <a:buChar char="•"/>
              <a:defRPr sz="1600" kern="1200">
                <a:solidFill>
                  <a:schemeClr val="tx1"/>
                </a:solidFill>
                <a:latin typeface="Arial" panose="020B0604020202020204" pitchFamily="34" charset="0"/>
                <a:ea typeface="-윤고딕130" pitchFamily="18" charset="-127"/>
                <a:cs typeface="+mn-cs"/>
              </a:defRPr>
            </a:lvl4pPr>
            <a:lvl5pPr marL="582613" indent="-149225" algn="l" defTabSz="895350" rtl="0" fontAlgn="base">
              <a:spcBef>
                <a:spcPct val="0"/>
              </a:spcBef>
              <a:spcAft>
                <a:spcPct val="0"/>
              </a:spcAft>
              <a:buSzPct val="75000"/>
              <a:buChar char="–"/>
              <a:defRPr sz="1600" kern="1200">
                <a:solidFill>
                  <a:schemeClr val="tx1"/>
                </a:solidFill>
                <a:latin typeface="Arial" panose="020B0604020202020204" pitchFamily="34" charset="0"/>
                <a:ea typeface="-윤고딕130" pitchFamily="18" charset="-127"/>
                <a:cs typeface="+mn-cs"/>
              </a:defRPr>
            </a:lvl5pPr>
            <a:lvl6pPr marL="1039813" indent="-149225" algn="l" defTabSz="895350" rtl="0" eaLnBrk="1" fontAlgn="base" latinLnBrk="1" hangingPunct="1">
              <a:spcBef>
                <a:spcPct val="0"/>
              </a:spcBef>
              <a:spcAft>
                <a:spcPct val="0"/>
              </a:spcAft>
              <a:buSzPct val="75000"/>
              <a:buChar char="–"/>
              <a:defRPr sz="1600" kern="1200">
                <a:solidFill>
                  <a:schemeClr val="tx1"/>
                </a:solidFill>
                <a:latin typeface="Arial" panose="020B0604020202020204" pitchFamily="34" charset="0"/>
                <a:ea typeface="-윤고딕130" pitchFamily="18" charset="-127"/>
                <a:cs typeface="+mn-cs"/>
              </a:defRPr>
            </a:lvl6pPr>
            <a:lvl7pPr marL="1497013" indent="-149225" algn="l" defTabSz="895350" rtl="0" eaLnBrk="1" fontAlgn="base" latinLnBrk="1" hangingPunct="1">
              <a:spcBef>
                <a:spcPct val="0"/>
              </a:spcBef>
              <a:spcAft>
                <a:spcPct val="0"/>
              </a:spcAft>
              <a:buSzPct val="75000"/>
              <a:buChar char="–"/>
              <a:defRPr sz="1600" kern="1200">
                <a:solidFill>
                  <a:schemeClr val="tx1"/>
                </a:solidFill>
                <a:latin typeface="Arial" panose="020B0604020202020204" pitchFamily="34" charset="0"/>
                <a:ea typeface="-윤고딕130" pitchFamily="18" charset="-127"/>
                <a:cs typeface="+mn-cs"/>
              </a:defRPr>
            </a:lvl7pPr>
            <a:lvl8pPr marL="1954213" indent="-149225" algn="l" defTabSz="895350" rtl="0" eaLnBrk="1" fontAlgn="base" latinLnBrk="1" hangingPunct="1">
              <a:spcBef>
                <a:spcPct val="0"/>
              </a:spcBef>
              <a:spcAft>
                <a:spcPct val="0"/>
              </a:spcAft>
              <a:buSzPct val="75000"/>
              <a:buChar char="–"/>
              <a:defRPr sz="1600" kern="1200">
                <a:solidFill>
                  <a:schemeClr val="tx1"/>
                </a:solidFill>
                <a:latin typeface="Arial" panose="020B0604020202020204" pitchFamily="34" charset="0"/>
                <a:ea typeface="-윤고딕130" pitchFamily="18" charset="-127"/>
                <a:cs typeface="+mn-cs"/>
              </a:defRPr>
            </a:lvl8pPr>
            <a:lvl9pPr marL="2411413" indent="-149225" algn="l" defTabSz="895350" rtl="0" eaLnBrk="1" fontAlgn="base" latinLnBrk="1" hangingPunct="1">
              <a:spcBef>
                <a:spcPct val="0"/>
              </a:spcBef>
              <a:spcAft>
                <a:spcPct val="0"/>
              </a:spcAft>
              <a:buSzPct val="75000"/>
              <a:buChar char="–"/>
              <a:defRPr sz="1600" kern="1200">
                <a:solidFill>
                  <a:schemeClr val="tx1"/>
                </a:solidFill>
                <a:latin typeface="Arial" panose="020B0604020202020204" pitchFamily="34" charset="0"/>
                <a:ea typeface="-윤고딕130" pitchFamily="18" charset="-127"/>
                <a:cs typeface="+mn-cs"/>
              </a:defRPr>
            </a:lvl9pPr>
          </a:lstStyle>
          <a:p>
            <a:pPr marL="180000" indent="-180000">
              <a:buFont typeface="Arial" panose="020B0604020202020204" pitchFamily="34" charset="0"/>
              <a:buChar char="•"/>
            </a:pPr>
            <a:r>
              <a:rPr lang="ko-KR" altLang="en-US" sz="1400" b="0" dirty="0">
                <a:latin typeface="+mn-ea"/>
              </a:rPr>
              <a:t>일주일치의 </a:t>
            </a:r>
            <a:r>
              <a:rPr lang="en-US" altLang="ko-KR" sz="1400" b="0" dirty="0">
                <a:latin typeface="+mn-ea"/>
              </a:rPr>
              <a:t>5</a:t>
            </a:r>
            <a:r>
              <a:rPr lang="ko-KR" altLang="en-US" sz="1400" b="0" dirty="0">
                <a:latin typeface="+mn-ea"/>
              </a:rPr>
              <a:t>초 단위 데이터 </a:t>
            </a:r>
            <a:r>
              <a:rPr lang="en-US" altLang="ko-KR" sz="1400" b="0" dirty="0">
                <a:latin typeface="+mn-ea"/>
              </a:rPr>
              <a:t>(604800</a:t>
            </a:r>
            <a:r>
              <a:rPr lang="ko-KR" altLang="en-US" sz="1400" b="0" dirty="0">
                <a:latin typeface="+mn-ea"/>
              </a:rPr>
              <a:t>개 행</a:t>
            </a:r>
            <a:r>
              <a:rPr lang="en-US" altLang="ko-KR" sz="1400" b="0" dirty="0">
                <a:latin typeface="+mn-ea"/>
              </a:rPr>
              <a:t>, 42</a:t>
            </a:r>
            <a:r>
              <a:rPr lang="ko-KR" altLang="en-US" sz="1400" b="0" dirty="0">
                <a:latin typeface="+mn-ea"/>
              </a:rPr>
              <a:t>개 열</a:t>
            </a:r>
            <a:r>
              <a:rPr lang="en-US" altLang="ko-KR" sz="1400" b="0" dirty="0">
                <a:latin typeface="+mn-ea"/>
              </a:rPr>
              <a:t>, 2025-02-17 ~ 2025-02-23)</a:t>
            </a:r>
          </a:p>
          <a:p>
            <a:pPr marL="180000" indent="-180000">
              <a:buFont typeface="Arial" panose="020B0604020202020204" pitchFamily="34" charset="0"/>
              <a:buChar char="•"/>
            </a:pPr>
            <a:r>
              <a:rPr lang="ko-KR" altLang="en-US" sz="1400" b="0" dirty="0">
                <a:latin typeface="+mn-ea"/>
              </a:rPr>
              <a:t>비슷한 결과가 도출됨</a:t>
            </a:r>
            <a:endParaRPr lang="en-US" altLang="ko-KR" sz="1400" b="0" dirty="0">
              <a:latin typeface="+mn-ea"/>
            </a:endParaRPr>
          </a:p>
        </p:txBody>
      </p:sp>
      <p:sp>
        <p:nvSpPr>
          <p:cNvPr id="16" name="TextBox 15">
            <a:extLst>
              <a:ext uri="{FF2B5EF4-FFF2-40B4-BE49-F238E27FC236}">
                <a16:creationId xmlns:a16="http://schemas.microsoft.com/office/drawing/2014/main" id="{287AAC98-62FB-E0E6-EBA1-E6FE95D3D881}"/>
              </a:ext>
            </a:extLst>
          </p:cNvPr>
          <p:cNvSpPr txBox="1"/>
          <p:nvPr/>
        </p:nvSpPr>
        <p:spPr>
          <a:xfrm>
            <a:off x="7837714" y="2203269"/>
            <a:ext cx="1619354" cy="307777"/>
          </a:xfrm>
          <a:prstGeom prst="rect">
            <a:avLst/>
          </a:prstGeom>
          <a:noFill/>
        </p:spPr>
        <p:txBody>
          <a:bodyPr wrap="none" rtlCol="0">
            <a:spAutoFit/>
          </a:bodyPr>
          <a:lstStyle/>
          <a:p>
            <a:pPr algn="l"/>
            <a:r>
              <a:rPr lang="ko-KR" altLang="en-US" dirty="0">
                <a:latin typeface="+mn-ea"/>
                <a:ea typeface="+mn-ea"/>
              </a:rPr>
              <a:t>군집 </a:t>
            </a:r>
            <a:r>
              <a:rPr lang="en-US" altLang="ko-KR" dirty="0">
                <a:latin typeface="+mn-ea"/>
                <a:ea typeface="+mn-ea"/>
              </a:rPr>
              <a:t>3, NOx </a:t>
            </a:r>
            <a:r>
              <a:rPr lang="ko-KR" altLang="en-US" dirty="0">
                <a:latin typeface="+mn-ea"/>
                <a:ea typeface="+mn-ea"/>
              </a:rPr>
              <a:t>보통</a:t>
            </a:r>
          </a:p>
        </p:txBody>
      </p:sp>
      <p:sp>
        <p:nvSpPr>
          <p:cNvPr id="20" name="TextBox 19">
            <a:extLst>
              <a:ext uri="{FF2B5EF4-FFF2-40B4-BE49-F238E27FC236}">
                <a16:creationId xmlns:a16="http://schemas.microsoft.com/office/drawing/2014/main" id="{8600A750-8B9F-31CC-1946-0C7E84ACA267}"/>
              </a:ext>
            </a:extLst>
          </p:cNvPr>
          <p:cNvSpPr txBox="1"/>
          <p:nvPr/>
        </p:nvSpPr>
        <p:spPr>
          <a:xfrm>
            <a:off x="5060925" y="4281638"/>
            <a:ext cx="1619354" cy="307777"/>
          </a:xfrm>
          <a:prstGeom prst="rect">
            <a:avLst/>
          </a:prstGeom>
          <a:noFill/>
        </p:spPr>
        <p:txBody>
          <a:bodyPr wrap="none" rtlCol="0">
            <a:spAutoFit/>
          </a:bodyPr>
          <a:lstStyle/>
          <a:p>
            <a:pPr algn="l"/>
            <a:r>
              <a:rPr lang="ko-KR" altLang="en-US" dirty="0">
                <a:latin typeface="+mn-ea"/>
                <a:ea typeface="+mn-ea"/>
              </a:rPr>
              <a:t>군집 </a:t>
            </a:r>
            <a:r>
              <a:rPr lang="en-US" altLang="ko-KR" dirty="0">
                <a:latin typeface="+mn-ea"/>
                <a:ea typeface="+mn-ea"/>
              </a:rPr>
              <a:t>1, NOx </a:t>
            </a:r>
            <a:r>
              <a:rPr lang="ko-KR" altLang="en-US" dirty="0">
                <a:latin typeface="+mn-ea"/>
                <a:ea typeface="+mn-ea"/>
              </a:rPr>
              <a:t>낮음</a:t>
            </a:r>
          </a:p>
        </p:txBody>
      </p:sp>
      <p:sp>
        <p:nvSpPr>
          <p:cNvPr id="21" name="TextBox 20">
            <a:extLst>
              <a:ext uri="{FF2B5EF4-FFF2-40B4-BE49-F238E27FC236}">
                <a16:creationId xmlns:a16="http://schemas.microsoft.com/office/drawing/2014/main" id="{823EC923-3DA9-5BCD-BB6E-EA72A3F97A20}"/>
              </a:ext>
            </a:extLst>
          </p:cNvPr>
          <p:cNvSpPr txBox="1"/>
          <p:nvPr/>
        </p:nvSpPr>
        <p:spPr>
          <a:xfrm>
            <a:off x="7718098" y="4127618"/>
            <a:ext cx="1619354" cy="307777"/>
          </a:xfrm>
          <a:prstGeom prst="rect">
            <a:avLst/>
          </a:prstGeom>
          <a:noFill/>
        </p:spPr>
        <p:txBody>
          <a:bodyPr wrap="none" rtlCol="0">
            <a:spAutoFit/>
          </a:bodyPr>
          <a:lstStyle/>
          <a:p>
            <a:pPr algn="l"/>
            <a:r>
              <a:rPr lang="ko-KR" altLang="en-US" dirty="0">
                <a:latin typeface="+mn-ea"/>
                <a:ea typeface="+mn-ea"/>
              </a:rPr>
              <a:t>군집 </a:t>
            </a:r>
            <a:r>
              <a:rPr lang="en-US" altLang="ko-KR" dirty="0">
                <a:latin typeface="+mn-ea"/>
                <a:ea typeface="+mn-ea"/>
              </a:rPr>
              <a:t>2, NOx </a:t>
            </a:r>
            <a:r>
              <a:rPr lang="ko-KR" altLang="en-US" dirty="0">
                <a:latin typeface="+mn-ea"/>
                <a:ea typeface="+mn-ea"/>
              </a:rPr>
              <a:t>높음</a:t>
            </a:r>
          </a:p>
        </p:txBody>
      </p:sp>
      <p:pic>
        <p:nvPicPr>
          <p:cNvPr id="22" name="그림 21">
            <a:extLst>
              <a:ext uri="{FF2B5EF4-FFF2-40B4-BE49-F238E27FC236}">
                <a16:creationId xmlns:a16="http://schemas.microsoft.com/office/drawing/2014/main" id="{F7222ECC-0C60-8BCC-1166-B62A4BACF16E}"/>
              </a:ext>
            </a:extLst>
          </p:cNvPr>
          <p:cNvPicPr>
            <a:picLocks noChangeAspect="1"/>
          </p:cNvPicPr>
          <p:nvPr/>
        </p:nvPicPr>
        <p:blipFill>
          <a:blip r:embed="rId4"/>
          <a:stretch>
            <a:fillRect/>
          </a:stretch>
        </p:blipFill>
        <p:spPr>
          <a:xfrm>
            <a:off x="279490" y="2203269"/>
            <a:ext cx="4514313" cy="2415253"/>
          </a:xfrm>
          <a:prstGeom prst="rect">
            <a:avLst/>
          </a:prstGeom>
        </p:spPr>
      </p:pic>
      <p:sp>
        <p:nvSpPr>
          <p:cNvPr id="23" name="TextBox 22">
            <a:extLst>
              <a:ext uri="{FF2B5EF4-FFF2-40B4-BE49-F238E27FC236}">
                <a16:creationId xmlns:a16="http://schemas.microsoft.com/office/drawing/2014/main" id="{BD9DAC08-0F99-7496-DFA0-3AD11830C958}"/>
              </a:ext>
            </a:extLst>
          </p:cNvPr>
          <p:cNvSpPr txBox="1"/>
          <p:nvPr/>
        </p:nvSpPr>
        <p:spPr>
          <a:xfrm>
            <a:off x="3301975" y="4343064"/>
            <a:ext cx="1619354" cy="307777"/>
          </a:xfrm>
          <a:prstGeom prst="rect">
            <a:avLst/>
          </a:prstGeom>
          <a:noFill/>
        </p:spPr>
        <p:txBody>
          <a:bodyPr wrap="none" rtlCol="0">
            <a:spAutoFit/>
          </a:bodyPr>
          <a:lstStyle/>
          <a:p>
            <a:pPr algn="l"/>
            <a:r>
              <a:rPr lang="ko-KR" altLang="en-US" dirty="0">
                <a:latin typeface="+mn-ea"/>
                <a:ea typeface="+mn-ea"/>
              </a:rPr>
              <a:t>군집 </a:t>
            </a:r>
            <a:r>
              <a:rPr lang="en-US" altLang="ko-KR" dirty="0">
                <a:latin typeface="+mn-ea"/>
                <a:ea typeface="+mn-ea"/>
              </a:rPr>
              <a:t>1, NOx </a:t>
            </a:r>
            <a:r>
              <a:rPr lang="ko-KR" altLang="en-US" dirty="0">
                <a:latin typeface="+mn-ea"/>
                <a:ea typeface="+mn-ea"/>
              </a:rPr>
              <a:t>낮음</a:t>
            </a:r>
          </a:p>
        </p:txBody>
      </p:sp>
      <p:sp>
        <p:nvSpPr>
          <p:cNvPr id="24" name="TextBox 23">
            <a:extLst>
              <a:ext uri="{FF2B5EF4-FFF2-40B4-BE49-F238E27FC236}">
                <a16:creationId xmlns:a16="http://schemas.microsoft.com/office/drawing/2014/main" id="{5CAC6ABD-BE4E-3978-3009-82A2038FE40A}"/>
              </a:ext>
            </a:extLst>
          </p:cNvPr>
          <p:cNvSpPr txBox="1"/>
          <p:nvPr/>
        </p:nvSpPr>
        <p:spPr>
          <a:xfrm>
            <a:off x="151964" y="4083052"/>
            <a:ext cx="1619354" cy="307777"/>
          </a:xfrm>
          <a:prstGeom prst="rect">
            <a:avLst/>
          </a:prstGeom>
          <a:noFill/>
        </p:spPr>
        <p:txBody>
          <a:bodyPr wrap="none" rtlCol="0">
            <a:spAutoFit/>
          </a:bodyPr>
          <a:lstStyle/>
          <a:p>
            <a:pPr algn="l"/>
            <a:r>
              <a:rPr lang="ko-KR" altLang="en-US" dirty="0">
                <a:latin typeface="+mn-ea"/>
                <a:ea typeface="+mn-ea"/>
              </a:rPr>
              <a:t>군집 </a:t>
            </a:r>
            <a:r>
              <a:rPr lang="en-US" altLang="ko-KR" dirty="0">
                <a:latin typeface="+mn-ea"/>
                <a:ea typeface="+mn-ea"/>
              </a:rPr>
              <a:t>3, NOx </a:t>
            </a:r>
            <a:r>
              <a:rPr lang="ko-KR" altLang="en-US" dirty="0">
                <a:latin typeface="+mn-ea"/>
                <a:ea typeface="+mn-ea"/>
              </a:rPr>
              <a:t>보통</a:t>
            </a:r>
          </a:p>
        </p:txBody>
      </p:sp>
      <p:sp>
        <p:nvSpPr>
          <p:cNvPr id="25" name="TextBox 24">
            <a:extLst>
              <a:ext uri="{FF2B5EF4-FFF2-40B4-BE49-F238E27FC236}">
                <a16:creationId xmlns:a16="http://schemas.microsoft.com/office/drawing/2014/main" id="{8754023B-4CB5-FD9B-6762-23CA3A89D8E8}"/>
              </a:ext>
            </a:extLst>
          </p:cNvPr>
          <p:cNvSpPr txBox="1"/>
          <p:nvPr/>
        </p:nvSpPr>
        <p:spPr>
          <a:xfrm>
            <a:off x="1895796" y="2426093"/>
            <a:ext cx="1619354" cy="307777"/>
          </a:xfrm>
          <a:prstGeom prst="rect">
            <a:avLst/>
          </a:prstGeom>
          <a:noFill/>
        </p:spPr>
        <p:txBody>
          <a:bodyPr wrap="none" rtlCol="0">
            <a:spAutoFit/>
          </a:bodyPr>
          <a:lstStyle/>
          <a:p>
            <a:pPr algn="l"/>
            <a:r>
              <a:rPr lang="ko-KR" altLang="en-US" dirty="0">
                <a:latin typeface="+mn-ea"/>
                <a:ea typeface="+mn-ea"/>
              </a:rPr>
              <a:t>군집 </a:t>
            </a:r>
            <a:r>
              <a:rPr lang="en-US" altLang="ko-KR" dirty="0">
                <a:latin typeface="+mn-ea"/>
                <a:ea typeface="+mn-ea"/>
              </a:rPr>
              <a:t>2, NOx </a:t>
            </a:r>
            <a:r>
              <a:rPr lang="ko-KR" altLang="en-US" dirty="0">
                <a:latin typeface="+mn-ea"/>
                <a:ea typeface="+mn-ea"/>
              </a:rPr>
              <a:t>높음</a:t>
            </a:r>
          </a:p>
        </p:txBody>
      </p:sp>
    </p:spTree>
    <p:extLst>
      <p:ext uri="{BB962C8B-B14F-4D97-AF65-F5344CB8AC3E}">
        <p14:creationId xmlns:p14="http://schemas.microsoft.com/office/powerpoint/2010/main" val="344051485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F93473-A176-0F28-A3CE-9783AEBCC65A}"/>
            </a:ext>
          </a:extLst>
        </p:cNvPr>
        <p:cNvGrpSpPr/>
        <p:nvPr/>
      </p:nvGrpSpPr>
      <p:grpSpPr>
        <a:xfrm>
          <a:off x="0" y="0"/>
          <a:ext cx="0" cy="0"/>
          <a:chOff x="0" y="0"/>
          <a:chExt cx="0" cy="0"/>
        </a:xfrm>
      </p:grpSpPr>
      <p:sp>
        <p:nvSpPr>
          <p:cNvPr id="5" name="텍스트 개체 틀 4">
            <a:extLst>
              <a:ext uri="{FF2B5EF4-FFF2-40B4-BE49-F238E27FC236}">
                <a16:creationId xmlns:a16="http://schemas.microsoft.com/office/drawing/2014/main" id="{F2CF4D69-4CA7-0549-5CD9-DBF6A6D81A73}"/>
              </a:ext>
            </a:extLst>
          </p:cNvPr>
          <p:cNvSpPr>
            <a:spLocks noGrp="1"/>
          </p:cNvSpPr>
          <p:nvPr>
            <p:ph type="body" sz="quarter" idx="10"/>
          </p:nvPr>
        </p:nvSpPr>
        <p:spPr>
          <a:xfrm>
            <a:off x="209708" y="572858"/>
            <a:ext cx="9423242" cy="400110"/>
          </a:xfrm>
        </p:spPr>
        <p:txBody>
          <a:bodyPr/>
          <a:lstStyle/>
          <a:p>
            <a:pPr marL="0" lvl="0" indent="0" defTabSz="895350" eaLnBrk="1" latinLnBrk="0" hangingPunct="1">
              <a:spcBef>
                <a:spcPct val="0"/>
              </a:spcBef>
              <a:buSzPct val="120000"/>
              <a:buNone/>
              <a:tabLst/>
              <a:defRPr/>
            </a:pPr>
            <a:r>
              <a:rPr lang="ko-KR" altLang="en-US" dirty="0">
                <a:solidFill>
                  <a:srgbClr val="000000"/>
                </a:solidFill>
                <a:latin typeface="+mn-ea"/>
              </a:rPr>
              <a:t>다른 데이터로 군집화 재실행 </a:t>
            </a:r>
            <a:r>
              <a:rPr lang="en-US" altLang="ko-KR" dirty="0">
                <a:solidFill>
                  <a:srgbClr val="000000"/>
                </a:solidFill>
                <a:latin typeface="+mn-ea"/>
              </a:rPr>
              <a:t>(6</a:t>
            </a:r>
            <a:r>
              <a:rPr lang="ko-KR" altLang="en-US" dirty="0" err="1">
                <a:solidFill>
                  <a:srgbClr val="000000"/>
                </a:solidFill>
                <a:latin typeface="+mn-ea"/>
              </a:rPr>
              <a:t>개월치</a:t>
            </a:r>
            <a:r>
              <a:rPr lang="en-US" altLang="ko-KR" dirty="0">
                <a:solidFill>
                  <a:srgbClr val="000000"/>
                </a:solidFill>
                <a:latin typeface="+mn-ea"/>
              </a:rPr>
              <a:t>,</a:t>
            </a:r>
            <a:r>
              <a:rPr lang="ko-KR" altLang="en-US" dirty="0">
                <a:solidFill>
                  <a:srgbClr val="000000"/>
                </a:solidFill>
                <a:latin typeface="+mn-ea"/>
              </a:rPr>
              <a:t> </a:t>
            </a:r>
            <a:r>
              <a:rPr lang="en-US" altLang="ko-KR" dirty="0">
                <a:solidFill>
                  <a:srgbClr val="000000"/>
                </a:solidFill>
                <a:latin typeface="+mn-ea"/>
              </a:rPr>
              <a:t>1</a:t>
            </a:r>
            <a:r>
              <a:rPr lang="ko-KR" altLang="en-US" dirty="0">
                <a:solidFill>
                  <a:srgbClr val="000000"/>
                </a:solidFill>
                <a:latin typeface="+mn-ea"/>
              </a:rPr>
              <a:t>분 단위</a:t>
            </a:r>
            <a:r>
              <a:rPr lang="en-US" altLang="ko-KR" dirty="0">
                <a:solidFill>
                  <a:srgbClr val="000000"/>
                </a:solidFill>
                <a:latin typeface="+mn-ea"/>
              </a:rPr>
              <a:t>)</a:t>
            </a:r>
          </a:p>
        </p:txBody>
      </p:sp>
      <p:sp>
        <p:nvSpPr>
          <p:cNvPr id="4" name="제목 3">
            <a:extLst>
              <a:ext uri="{FF2B5EF4-FFF2-40B4-BE49-F238E27FC236}">
                <a16:creationId xmlns:a16="http://schemas.microsoft.com/office/drawing/2014/main" id="{A01B1E94-69AA-5AB5-5E96-63569348A115}"/>
              </a:ext>
            </a:extLst>
          </p:cNvPr>
          <p:cNvSpPr>
            <a:spLocks noGrp="1"/>
          </p:cNvSpPr>
          <p:nvPr>
            <p:ph type="title"/>
          </p:nvPr>
        </p:nvSpPr>
        <p:spPr>
          <a:xfrm>
            <a:off x="200472" y="76562"/>
            <a:ext cx="8543925" cy="400110"/>
          </a:xfrm>
        </p:spPr>
        <p:txBody>
          <a:bodyPr/>
          <a:lstStyle/>
          <a:p>
            <a:r>
              <a:rPr lang="en-US" altLang="ko-KR" dirty="0"/>
              <a:t>250814 </a:t>
            </a:r>
            <a:r>
              <a:rPr lang="ko-KR" altLang="en-US" dirty="0"/>
              <a:t>목 </a:t>
            </a:r>
            <a:r>
              <a:rPr lang="en-US" altLang="ko-KR" dirty="0"/>
              <a:t>| </a:t>
            </a:r>
            <a:r>
              <a:rPr lang="ko-KR" altLang="en-US" dirty="0"/>
              <a:t>군집 분석</a:t>
            </a:r>
            <a:endParaRPr lang="ko-KR" altLang="en-US" dirty="0">
              <a:latin typeface="+mn-lt"/>
              <a:ea typeface="+mj-ea"/>
            </a:endParaRPr>
          </a:p>
        </p:txBody>
      </p:sp>
      <p:sp>
        <p:nvSpPr>
          <p:cNvPr id="7" name="텍스트 개체 틀 6">
            <a:extLst>
              <a:ext uri="{FF2B5EF4-FFF2-40B4-BE49-F238E27FC236}">
                <a16:creationId xmlns:a16="http://schemas.microsoft.com/office/drawing/2014/main" id="{9BA9F601-9512-80D2-1AB3-2E5B18D4EE4F}"/>
              </a:ext>
            </a:extLst>
          </p:cNvPr>
          <p:cNvSpPr>
            <a:spLocks noGrp="1"/>
          </p:cNvSpPr>
          <p:nvPr>
            <p:ph type="body" sz="quarter" idx="12"/>
          </p:nvPr>
        </p:nvSpPr>
        <p:spPr/>
        <p:txBody>
          <a:bodyPr/>
          <a:lstStyle/>
          <a:p>
            <a:r>
              <a:rPr lang="ko-KR" altLang="en-US" dirty="0">
                <a:latin typeface="+mn-lt"/>
                <a:ea typeface="+mj-ea"/>
              </a:rPr>
              <a:t>서부발전</a:t>
            </a:r>
          </a:p>
        </p:txBody>
      </p:sp>
      <p:sp>
        <p:nvSpPr>
          <p:cNvPr id="9" name="Rectangle 11">
            <a:extLst>
              <a:ext uri="{FF2B5EF4-FFF2-40B4-BE49-F238E27FC236}">
                <a16:creationId xmlns:a16="http://schemas.microsoft.com/office/drawing/2014/main" id="{80111991-CD20-3A41-D459-59B8DD130CDC}"/>
              </a:ext>
            </a:extLst>
          </p:cNvPr>
          <p:cNvSpPr>
            <a:spLocks noChangeArrowheads="1"/>
          </p:cNvSpPr>
          <p:nvPr/>
        </p:nvSpPr>
        <p:spPr bwMode="auto">
          <a:xfrm>
            <a:off x="279490" y="1025191"/>
            <a:ext cx="9204053"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defPPr>
              <a:defRPr lang="en-US"/>
            </a:defPPr>
            <a:lvl1pPr algn="l" defTabSz="895350" rtl="0" fontAlgn="base">
              <a:spcBef>
                <a:spcPct val="0"/>
              </a:spcBef>
              <a:spcAft>
                <a:spcPct val="0"/>
              </a:spcAft>
              <a:buSzPct val="120000"/>
              <a:defRPr sz="1600" kern="1200">
                <a:solidFill>
                  <a:schemeClr val="tx1"/>
                </a:solidFill>
                <a:latin typeface="Arial" panose="020B0604020202020204" pitchFamily="34" charset="0"/>
                <a:ea typeface="-윤고딕130" pitchFamily="18" charset="-127"/>
                <a:cs typeface="+mn-cs"/>
              </a:defRPr>
            </a:lvl1pPr>
            <a:lvl2pPr marL="144463" indent="-142875" algn="l" defTabSz="895350" rtl="0" fontAlgn="base">
              <a:spcBef>
                <a:spcPct val="0"/>
              </a:spcBef>
              <a:spcAft>
                <a:spcPct val="0"/>
              </a:spcAft>
              <a:buSzPct val="120000"/>
              <a:buChar char="•"/>
              <a:defRPr sz="1600" kern="1200">
                <a:solidFill>
                  <a:schemeClr val="tx1"/>
                </a:solidFill>
                <a:latin typeface="Arial" panose="020B0604020202020204" pitchFamily="34" charset="0"/>
                <a:ea typeface="-윤고딕130" pitchFamily="18" charset="-127"/>
                <a:cs typeface="+mn-cs"/>
              </a:defRPr>
            </a:lvl2pPr>
            <a:lvl3pPr marL="295275" indent="-149225" algn="l" defTabSz="895350" rtl="0" fontAlgn="base">
              <a:spcBef>
                <a:spcPct val="0"/>
              </a:spcBef>
              <a:spcAft>
                <a:spcPct val="0"/>
              </a:spcAft>
              <a:buChar char="–"/>
              <a:defRPr sz="1600" kern="1200">
                <a:solidFill>
                  <a:schemeClr val="tx1"/>
                </a:solidFill>
                <a:latin typeface="Arial" panose="020B0604020202020204" pitchFamily="34" charset="0"/>
                <a:ea typeface="-윤고딕130" pitchFamily="18" charset="-127"/>
                <a:cs typeface="+mn-cs"/>
              </a:defRPr>
            </a:lvl3pPr>
            <a:lvl4pPr marL="431800" indent="-134938" algn="l" defTabSz="895350" rtl="0" fontAlgn="base">
              <a:spcBef>
                <a:spcPct val="0"/>
              </a:spcBef>
              <a:spcAft>
                <a:spcPct val="0"/>
              </a:spcAft>
              <a:buSzPct val="89000"/>
              <a:buChar char="•"/>
              <a:defRPr sz="1600" kern="1200">
                <a:solidFill>
                  <a:schemeClr val="tx1"/>
                </a:solidFill>
                <a:latin typeface="Arial" panose="020B0604020202020204" pitchFamily="34" charset="0"/>
                <a:ea typeface="-윤고딕130" pitchFamily="18" charset="-127"/>
                <a:cs typeface="+mn-cs"/>
              </a:defRPr>
            </a:lvl4pPr>
            <a:lvl5pPr marL="582613" indent="-149225" algn="l" defTabSz="895350" rtl="0" fontAlgn="base">
              <a:spcBef>
                <a:spcPct val="0"/>
              </a:spcBef>
              <a:spcAft>
                <a:spcPct val="0"/>
              </a:spcAft>
              <a:buSzPct val="75000"/>
              <a:buChar char="–"/>
              <a:defRPr sz="1600" kern="1200">
                <a:solidFill>
                  <a:schemeClr val="tx1"/>
                </a:solidFill>
                <a:latin typeface="Arial" panose="020B0604020202020204" pitchFamily="34" charset="0"/>
                <a:ea typeface="-윤고딕130" pitchFamily="18" charset="-127"/>
                <a:cs typeface="+mn-cs"/>
              </a:defRPr>
            </a:lvl5pPr>
            <a:lvl6pPr marL="1039813" indent="-149225" algn="l" defTabSz="895350" rtl="0" eaLnBrk="1" fontAlgn="base" latinLnBrk="1" hangingPunct="1">
              <a:spcBef>
                <a:spcPct val="0"/>
              </a:spcBef>
              <a:spcAft>
                <a:spcPct val="0"/>
              </a:spcAft>
              <a:buSzPct val="75000"/>
              <a:buChar char="–"/>
              <a:defRPr sz="1600" kern="1200">
                <a:solidFill>
                  <a:schemeClr val="tx1"/>
                </a:solidFill>
                <a:latin typeface="Arial" panose="020B0604020202020204" pitchFamily="34" charset="0"/>
                <a:ea typeface="-윤고딕130" pitchFamily="18" charset="-127"/>
                <a:cs typeface="+mn-cs"/>
              </a:defRPr>
            </a:lvl6pPr>
            <a:lvl7pPr marL="1497013" indent="-149225" algn="l" defTabSz="895350" rtl="0" eaLnBrk="1" fontAlgn="base" latinLnBrk="1" hangingPunct="1">
              <a:spcBef>
                <a:spcPct val="0"/>
              </a:spcBef>
              <a:spcAft>
                <a:spcPct val="0"/>
              </a:spcAft>
              <a:buSzPct val="75000"/>
              <a:buChar char="–"/>
              <a:defRPr sz="1600" kern="1200">
                <a:solidFill>
                  <a:schemeClr val="tx1"/>
                </a:solidFill>
                <a:latin typeface="Arial" panose="020B0604020202020204" pitchFamily="34" charset="0"/>
                <a:ea typeface="-윤고딕130" pitchFamily="18" charset="-127"/>
                <a:cs typeface="+mn-cs"/>
              </a:defRPr>
            </a:lvl7pPr>
            <a:lvl8pPr marL="1954213" indent="-149225" algn="l" defTabSz="895350" rtl="0" eaLnBrk="1" fontAlgn="base" latinLnBrk="1" hangingPunct="1">
              <a:spcBef>
                <a:spcPct val="0"/>
              </a:spcBef>
              <a:spcAft>
                <a:spcPct val="0"/>
              </a:spcAft>
              <a:buSzPct val="75000"/>
              <a:buChar char="–"/>
              <a:defRPr sz="1600" kern="1200">
                <a:solidFill>
                  <a:schemeClr val="tx1"/>
                </a:solidFill>
                <a:latin typeface="Arial" panose="020B0604020202020204" pitchFamily="34" charset="0"/>
                <a:ea typeface="-윤고딕130" pitchFamily="18" charset="-127"/>
                <a:cs typeface="+mn-cs"/>
              </a:defRPr>
            </a:lvl8pPr>
            <a:lvl9pPr marL="2411413" indent="-149225" algn="l" defTabSz="895350" rtl="0" eaLnBrk="1" fontAlgn="base" latinLnBrk="1" hangingPunct="1">
              <a:spcBef>
                <a:spcPct val="0"/>
              </a:spcBef>
              <a:spcAft>
                <a:spcPct val="0"/>
              </a:spcAft>
              <a:buSzPct val="75000"/>
              <a:buChar char="–"/>
              <a:defRPr sz="1600" kern="1200">
                <a:solidFill>
                  <a:schemeClr val="tx1"/>
                </a:solidFill>
                <a:latin typeface="Arial" panose="020B0604020202020204" pitchFamily="34" charset="0"/>
                <a:ea typeface="-윤고딕130" pitchFamily="18" charset="-127"/>
                <a:cs typeface="+mn-cs"/>
              </a:defRPr>
            </a:lvl9pPr>
          </a:lstStyle>
          <a:p>
            <a:pPr marL="180000" indent="-180000">
              <a:buFont typeface="Arial" panose="020B0604020202020204" pitchFamily="34" charset="0"/>
              <a:buChar char="•"/>
            </a:pPr>
            <a:r>
              <a:rPr lang="en-US" altLang="ko-KR" sz="1400" b="0" dirty="0">
                <a:latin typeface="+mn-ea"/>
              </a:rPr>
              <a:t>6</a:t>
            </a:r>
            <a:r>
              <a:rPr lang="ko-KR" altLang="en-US" sz="1400" b="0" dirty="0">
                <a:latin typeface="+mn-ea"/>
              </a:rPr>
              <a:t>개월치의 </a:t>
            </a:r>
            <a:r>
              <a:rPr lang="en-US" altLang="ko-KR" sz="1400" b="0" dirty="0">
                <a:latin typeface="+mn-ea"/>
              </a:rPr>
              <a:t>1</a:t>
            </a:r>
            <a:r>
              <a:rPr lang="ko-KR" altLang="en-US" sz="1400" b="0" dirty="0">
                <a:latin typeface="+mn-ea"/>
              </a:rPr>
              <a:t>분 단위 데이터 </a:t>
            </a:r>
            <a:r>
              <a:rPr lang="en-US" altLang="ko-KR" sz="1400" b="0" dirty="0">
                <a:latin typeface="+mn-ea"/>
              </a:rPr>
              <a:t>(199316</a:t>
            </a:r>
            <a:r>
              <a:rPr lang="ko-KR" altLang="en-US" sz="1400" b="0" dirty="0">
                <a:latin typeface="+mn-ea"/>
              </a:rPr>
              <a:t>개 행</a:t>
            </a:r>
            <a:r>
              <a:rPr lang="en-US" altLang="ko-KR" sz="1400" b="0" dirty="0">
                <a:latin typeface="+mn-ea"/>
              </a:rPr>
              <a:t>, 42</a:t>
            </a:r>
            <a:r>
              <a:rPr lang="ko-KR" altLang="en-US" sz="1400" b="0" dirty="0">
                <a:latin typeface="+mn-ea"/>
              </a:rPr>
              <a:t>개 열</a:t>
            </a:r>
            <a:r>
              <a:rPr lang="en-US" altLang="ko-KR" sz="1400" b="0" dirty="0">
                <a:latin typeface="+mn-ea"/>
              </a:rPr>
              <a:t>, 2024-10-01 ~ 2025-03-08)</a:t>
            </a:r>
          </a:p>
          <a:p>
            <a:pPr marL="180000" indent="-180000">
              <a:buFont typeface="Arial" panose="020B0604020202020204" pitchFamily="34" charset="0"/>
              <a:buChar char="•"/>
            </a:pPr>
            <a:r>
              <a:rPr lang="ko-KR" altLang="en-US" sz="1400" b="0" dirty="0">
                <a:latin typeface="+mn-ea"/>
              </a:rPr>
              <a:t>주성분 분석 결과 이전과는 다르게 나타남</a:t>
            </a:r>
            <a:r>
              <a:rPr lang="en-US" altLang="ko-KR" sz="1400" b="0" dirty="0">
                <a:latin typeface="+mn-ea"/>
              </a:rPr>
              <a:t>.</a:t>
            </a:r>
          </a:p>
        </p:txBody>
      </p:sp>
      <p:pic>
        <p:nvPicPr>
          <p:cNvPr id="6" name="그림 5">
            <a:extLst>
              <a:ext uri="{FF2B5EF4-FFF2-40B4-BE49-F238E27FC236}">
                <a16:creationId xmlns:a16="http://schemas.microsoft.com/office/drawing/2014/main" id="{D3B11781-798D-634F-550A-532834390413}"/>
              </a:ext>
            </a:extLst>
          </p:cNvPr>
          <p:cNvPicPr>
            <a:picLocks noChangeAspect="1"/>
          </p:cNvPicPr>
          <p:nvPr/>
        </p:nvPicPr>
        <p:blipFill>
          <a:blip r:embed="rId3"/>
          <a:stretch>
            <a:fillRect/>
          </a:stretch>
        </p:blipFill>
        <p:spPr>
          <a:xfrm>
            <a:off x="619432" y="1994491"/>
            <a:ext cx="8367252" cy="4142014"/>
          </a:xfrm>
          <a:prstGeom prst="rect">
            <a:avLst/>
          </a:prstGeom>
        </p:spPr>
      </p:pic>
    </p:spTree>
    <p:extLst>
      <p:ext uri="{BB962C8B-B14F-4D97-AF65-F5344CB8AC3E}">
        <p14:creationId xmlns:p14="http://schemas.microsoft.com/office/powerpoint/2010/main" val="265196807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A65A23-E751-38F9-7550-160407D5866A}"/>
            </a:ext>
          </a:extLst>
        </p:cNvPr>
        <p:cNvGrpSpPr/>
        <p:nvPr/>
      </p:nvGrpSpPr>
      <p:grpSpPr>
        <a:xfrm>
          <a:off x="0" y="0"/>
          <a:ext cx="0" cy="0"/>
          <a:chOff x="0" y="0"/>
          <a:chExt cx="0" cy="0"/>
        </a:xfrm>
      </p:grpSpPr>
      <p:sp>
        <p:nvSpPr>
          <p:cNvPr id="5" name="텍스트 개체 틀 4">
            <a:extLst>
              <a:ext uri="{FF2B5EF4-FFF2-40B4-BE49-F238E27FC236}">
                <a16:creationId xmlns:a16="http://schemas.microsoft.com/office/drawing/2014/main" id="{27495606-C9C7-DB6A-0CF6-CBEDADAD30C2}"/>
              </a:ext>
            </a:extLst>
          </p:cNvPr>
          <p:cNvSpPr>
            <a:spLocks noGrp="1"/>
          </p:cNvSpPr>
          <p:nvPr>
            <p:ph type="body" sz="quarter" idx="10"/>
          </p:nvPr>
        </p:nvSpPr>
        <p:spPr/>
        <p:txBody>
          <a:bodyPr/>
          <a:lstStyle/>
          <a:p>
            <a:pPr marL="0" lvl="0" indent="0" defTabSz="895350" eaLnBrk="1" latinLnBrk="0" hangingPunct="1">
              <a:spcBef>
                <a:spcPct val="0"/>
              </a:spcBef>
              <a:buSzPct val="120000"/>
              <a:buNone/>
              <a:tabLst/>
              <a:defRPr/>
            </a:pPr>
            <a:r>
              <a:rPr lang="ko-KR" altLang="en-US">
                <a:solidFill>
                  <a:srgbClr val="000000"/>
                </a:solidFill>
                <a:latin typeface="+mn-ea"/>
              </a:rPr>
              <a:t>다른 </a:t>
            </a:r>
            <a:r>
              <a:rPr lang="ko-KR" altLang="en-US" dirty="0">
                <a:solidFill>
                  <a:srgbClr val="000000"/>
                </a:solidFill>
                <a:latin typeface="+mn-ea"/>
              </a:rPr>
              <a:t>데이터로 군집화 재실행 </a:t>
            </a:r>
            <a:r>
              <a:rPr lang="en-US" altLang="ko-KR" dirty="0">
                <a:solidFill>
                  <a:srgbClr val="000000"/>
                </a:solidFill>
                <a:latin typeface="+mn-ea"/>
              </a:rPr>
              <a:t>(</a:t>
            </a:r>
            <a:r>
              <a:rPr lang="ko-KR" altLang="en-US" dirty="0">
                <a:solidFill>
                  <a:srgbClr val="000000"/>
                </a:solidFill>
                <a:latin typeface="+mn-ea"/>
              </a:rPr>
              <a:t>일주일치</a:t>
            </a:r>
            <a:r>
              <a:rPr lang="en-US" altLang="ko-KR" dirty="0">
                <a:solidFill>
                  <a:srgbClr val="000000"/>
                </a:solidFill>
                <a:latin typeface="+mn-ea"/>
              </a:rPr>
              <a:t>,</a:t>
            </a:r>
            <a:r>
              <a:rPr lang="ko-KR" altLang="en-US" dirty="0">
                <a:solidFill>
                  <a:srgbClr val="000000"/>
                </a:solidFill>
                <a:latin typeface="+mn-ea"/>
              </a:rPr>
              <a:t> </a:t>
            </a:r>
            <a:r>
              <a:rPr lang="en-US" altLang="ko-KR" dirty="0">
                <a:solidFill>
                  <a:srgbClr val="000000"/>
                </a:solidFill>
                <a:latin typeface="+mn-ea"/>
              </a:rPr>
              <a:t>5</a:t>
            </a:r>
            <a:r>
              <a:rPr lang="ko-KR" altLang="en-US" dirty="0">
                <a:solidFill>
                  <a:srgbClr val="000000"/>
                </a:solidFill>
                <a:latin typeface="+mn-ea"/>
              </a:rPr>
              <a:t>초 단위</a:t>
            </a:r>
            <a:r>
              <a:rPr lang="en-US" altLang="ko-KR" dirty="0">
                <a:solidFill>
                  <a:srgbClr val="000000"/>
                </a:solidFill>
                <a:latin typeface="+mn-ea"/>
              </a:rPr>
              <a:t>)</a:t>
            </a:r>
          </a:p>
        </p:txBody>
      </p:sp>
      <p:sp>
        <p:nvSpPr>
          <p:cNvPr id="4" name="제목 3">
            <a:extLst>
              <a:ext uri="{FF2B5EF4-FFF2-40B4-BE49-F238E27FC236}">
                <a16:creationId xmlns:a16="http://schemas.microsoft.com/office/drawing/2014/main" id="{497E5738-1187-4967-5072-3875547F1775}"/>
              </a:ext>
            </a:extLst>
          </p:cNvPr>
          <p:cNvSpPr>
            <a:spLocks noGrp="1"/>
          </p:cNvSpPr>
          <p:nvPr>
            <p:ph type="title"/>
          </p:nvPr>
        </p:nvSpPr>
        <p:spPr>
          <a:xfrm>
            <a:off x="200472" y="76562"/>
            <a:ext cx="8543925" cy="400110"/>
          </a:xfrm>
        </p:spPr>
        <p:txBody>
          <a:bodyPr/>
          <a:lstStyle/>
          <a:p>
            <a:r>
              <a:rPr lang="en-US" altLang="ko-KR" dirty="0"/>
              <a:t>250814 </a:t>
            </a:r>
            <a:r>
              <a:rPr lang="ko-KR" altLang="en-US" dirty="0"/>
              <a:t>목 </a:t>
            </a:r>
            <a:r>
              <a:rPr lang="en-US" altLang="ko-KR" dirty="0"/>
              <a:t>| </a:t>
            </a:r>
            <a:r>
              <a:rPr lang="ko-KR" altLang="en-US" dirty="0"/>
              <a:t>군집 분석</a:t>
            </a:r>
            <a:endParaRPr lang="ko-KR" altLang="en-US" dirty="0">
              <a:latin typeface="+mn-lt"/>
              <a:ea typeface="+mj-ea"/>
            </a:endParaRPr>
          </a:p>
        </p:txBody>
      </p:sp>
      <p:sp>
        <p:nvSpPr>
          <p:cNvPr id="7" name="텍스트 개체 틀 6">
            <a:extLst>
              <a:ext uri="{FF2B5EF4-FFF2-40B4-BE49-F238E27FC236}">
                <a16:creationId xmlns:a16="http://schemas.microsoft.com/office/drawing/2014/main" id="{A90406F4-1998-C66C-DEEC-CAE571E0BCB6}"/>
              </a:ext>
            </a:extLst>
          </p:cNvPr>
          <p:cNvSpPr>
            <a:spLocks noGrp="1"/>
          </p:cNvSpPr>
          <p:nvPr>
            <p:ph type="body" sz="quarter" idx="12"/>
          </p:nvPr>
        </p:nvSpPr>
        <p:spPr/>
        <p:txBody>
          <a:bodyPr/>
          <a:lstStyle/>
          <a:p>
            <a:r>
              <a:rPr lang="ko-KR" altLang="en-US" dirty="0">
                <a:latin typeface="+mn-lt"/>
                <a:ea typeface="+mj-ea"/>
              </a:rPr>
              <a:t>서부발전</a:t>
            </a:r>
          </a:p>
        </p:txBody>
      </p:sp>
      <p:sp>
        <p:nvSpPr>
          <p:cNvPr id="9" name="Rectangle 11">
            <a:extLst>
              <a:ext uri="{FF2B5EF4-FFF2-40B4-BE49-F238E27FC236}">
                <a16:creationId xmlns:a16="http://schemas.microsoft.com/office/drawing/2014/main" id="{0C293CC2-5B6C-7713-2DB6-022A72E6DBEF}"/>
              </a:ext>
            </a:extLst>
          </p:cNvPr>
          <p:cNvSpPr>
            <a:spLocks noChangeArrowheads="1"/>
          </p:cNvSpPr>
          <p:nvPr/>
        </p:nvSpPr>
        <p:spPr bwMode="auto">
          <a:xfrm>
            <a:off x="279490" y="1025191"/>
            <a:ext cx="9204053"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defPPr>
              <a:defRPr lang="en-US"/>
            </a:defPPr>
            <a:lvl1pPr algn="l" defTabSz="895350" rtl="0" fontAlgn="base">
              <a:spcBef>
                <a:spcPct val="0"/>
              </a:spcBef>
              <a:spcAft>
                <a:spcPct val="0"/>
              </a:spcAft>
              <a:buSzPct val="120000"/>
              <a:defRPr sz="1600" kern="1200">
                <a:solidFill>
                  <a:schemeClr val="tx1"/>
                </a:solidFill>
                <a:latin typeface="Arial" panose="020B0604020202020204" pitchFamily="34" charset="0"/>
                <a:ea typeface="-윤고딕130" pitchFamily="18" charset="-127"/>
                <a:cs typeface="+mn-cs"/>
              </a:defRPr>
            </a:lvl1pPr>
            <a:lvl2pPr marL="144463" indent="-142875" algn="l" defTabSz="895350" rtl="0" fontAlgn="base">
              <a:spcBef>
                <a:spcPct val="0"/>
              </a:spcBef>
              <a:spcAft>
                <a:spcPct val="0"/>
              </a:spcAft>
              <a:buSzPct val="120000"/>
              <a:buChar char="•"/>
              <a:defRPr sz="1600" kern="1200">
                <a:solidFill>
                  <a:schemeClr val="tx1"/>
                </a:solidFill>
                <a:latin typeface="Arial" panose="020B0604020202020204" pitchFamily="34" charset="0"/>
                <a:ea typeface="-윤고딕130" pitchFamily="18" charset="-127"/>
                <a:cs typeface="+mn-cs"/>
              </a:defRPr>
            </a:lvl2pPr>
            <a:lvl3pPr marL="295275" indent="-149225" algn="l" defTabSz="895350" rtl="0" fontAlgn="base">
              <a:spcBef>
                <a:spcPct val="0"/>
              </a:spcBef>
              <a:spcAft>
                <a:spcPct val="0"/>
              </a:spcAft>
              <a:buChar char="–"/>
              <a:defRPr sz="1600" kern="1200">
                <a:solidFill>
                  <a:schemeClr val="tx1"/>
                </a:solidFill>
                <a:latin typeface="Arial" panose="020B0604020202020204" pitchFamily="34" charset="0"/>
                <a:ea typeface="-윤고딕130" pitchFamily="18" charset="-127"/>
                <a:cs typeface="+mn-cs"/>
              </a:defRPr>
            </a:lvl3pPr>
            <a:lvl4pPr marL="431800" indent="-134938" algn="l" defTabSz="895350" rtl="0" fontAlgn="base">
              <a:spcBef>
                <a:spcPct val="0"/>
              </a:spcBef>
              <a:spcAft>
                <a:spcPct val="0"/>
              </a:spcAft>
              <a:buSzPct val="89000"/>
              <a:buChar char="•"/>
              <a:defRPr sz="1600" kern="1200">
                <a:solidFill>
                  <a:schemeClr val="tx1"/>
                </a:solidFill>
                <a:latin typeface="Arial" panose="020B0604020202020204" pitchFamily="34" charset="0"/>
                <a:ea typeface="-윤고딕130" pitchFamily="18" charset="-127"/>
                <a:cs typeface="+mn-cs"/>
              </a:defRPr>
            </a:lvl4pPr>
            <a:lvl5pPr marL="582613" indent="-149225" algn="l" defTabSz="895350" rtl="0" fontAlgn="base">
              <a:spcBef>
                <a:spcPct val="0"/>
              </a:spcBef>
              <a:spcAft>
                <a:spcPct val="0"/>
              </a:spcAft>
              <a:buSzPct val="75000"/>
              <a:buChar char="–"/>
              <a:defRPr sz="1600" kern="1200">
                <a:solidFill>
                  <a:schemeClr val="tx1"/>
                </a:solidFill>
                <a:latin typeface="Arial" panose="020B0604020202020204" pitchFamily="34" charset="0"/>
                <a:ea typeface="-윤고딕130" pitchFamily="18" charset="-127"/>
                <a:cs typeface="+mn-cs"/>
              </a:defRPr>
            </a:lvl5pPr>
            <a:lvl6pPr marL="1039813" indent="-149225" algn="l" defTabSz="895350" rtl="0" eaLnBrk="1" fontAlgn="base" latinLnBrk="1" hangingPunct="1">
              <a:spcBef>
                <a:spcPct val="0"/>
              </a:spcBef>
              <a:spcAft>
                <a:spcPct val="0"/>
              </a:spcAft>
              <a:buSzPct val="75000"/>
              <a:buChar char="–"/>
              <a:defRPr sz="1600" kern="1200">
                <a:solidFill>
                  <a:schemeClr val="tx1"/>
                </a:solidFill>
                <a:latin typeface="Arial" panose="020B0604020202020204" pitchFamily="34" charset="0"/>
                <a:ea typeface="-윤고딕130" pitchFamily="18" charset="-127"/>
                <a:cs typeface="+mn-cs"/>
              </a:defRPr>
            </a:lvl6pPr>
            <a:lvl7pPr marL="1497013" indent="-149225" algn="l" defTabSz="895350" rtl="0" eaLnBrk="1" fontAlgn="base" latinLnBrk="1" hangingPunct="1">
              <a:spcBef>
                <a:spcPct val="0"/>
              </a:spcBef>
              <a:spcAft>
                <a:spcPct val="0"/>
              </a:spcAft>
              <a:buSzPct val="75000"/>
              <a:buChar char="–"/>
              <a:defRPr sz="1600" kern="1200">
                <a:solidFill>
                  <a:schemeClr val="tx1"/>
                </a:solidFill>
                <a:latin typeface="Arial" panose="020B0604020202020204" pitchFamily="34" charset="0"/>
                <a:ea typeface="-윤고딕130" pitchFamily="18" charset="-127"/>
                <a:cs typeface="+mn-cs"/>
              </a:defRPr>
            </a:lvl7pPr>
            <a:lvl8pPr marL="1954213" indent="-149225" algn="l" defTabSz="895350" rtl="0" eaLnBrk="1" fontAlgn="base" latinLnBrk="1" hangingPunct="1">
              <a:spcBef>
                <a:spcPct val="0"/>
              </a:spcBef>
              <a:spcAft>
                <a:spcPct val="0"/>
              </a:spcAft>
              <a:buSzPct val="75000"/>
              <a:buChar char="–"/>
              <a:defRPr sz="1600" kern="1200">
                <a:solidFill>
                  <a:schemeClr val="tx1"/>
                </a:solidFill>
                <a:latin typeface="Arial" panose="020B0604020202020204" pitchFamily="34" charset="0"/>
                <a:ea typeface="-윤고딕130" pitchFamily="18" charset="-127"/>
                <a:cs typeface="+mn-cs"/>
              </a:defRPr>
            </a:lvl8pPr>
            <a:lvl9pPr marL="2411413" indent="-149225" algn="l" defTabSz="895350" rtl="0" eaLnBrk="1" fontAlgn="base" latinLnBrk="1" hangingPunct="1">
              <a:spcBef>
                <a:spcPct val="0"/>
              </a:spcBef>
              <a:spcAft>
                <a:spcPct val="0"/>
              </a:spcAft>
              <a:buSzPct val="75000"/>
              <a:buChar char="–"/>
              <a:defRPr sz="1600" kern="1200">
                <a:solidFill>
                  <a:schemeClr val="tx1"/>
                </a:solidFill>
                <a:latin typeface="Arial" panose="020B0604020202020204" pitchFamily="34" charset="0"/>
                <a:ea typeface="-윤고딕130" pitchFamily="18" charset="-127"/>
                <a:cs typeface="+mn-cs"/>
              </a:defRPr>
            </a:lvl9pPr>
          </a:lstStyle>
          <a:p>
            <a:pPr marL="180000" indent="-180000">
              <a:buFont typeface="Arial" panose="020B0604020202020204" pitchFamily="34" charset="0"/>
              <a:buChar char="•"/>
            </a:pPr>
            <a:r>
              <a:rPr lang="ko-KR" altLang="en-US" sz="1400" b="0" dirty="0">
                <a:latin typeface="+mn-ea"/>
              </a:rPr>
              <a:t>일주일치의 </a:t>
            </a:r>
            <a:r>
              <a:rPr lang="en-US" altLang="ko-KR" sz="1400" b="0" dirty="0">
                <a:latin typeface="+mn-ea"/>
              </a:rPr>
              <a:t>5</a:t>
            </a:r>
            <a:r>
              <a:rPr lang="ko-KR" altLang="en-US" sz="1400" b="0" dirty="0">
                <a:latin typeface="+mn-ea"/>
              </a:rPr>
              <a:t>초 단위 데이터 </a:t>
            </a:r>
            <a:r>
              <a:rPr lang="en-US" altLang="ko-KR" sz="1400" b="0" dirty="0">
                <a:latin typeface="+mn-ea"/>
              </a:rPr>
              <a:t>(604800</a:t>
            </a:r>
            <a:r>
              <a:rPr lang="ko-KR" altLang="en-US" sz="1400" b="0" dirty="0">
                <a:latin typeface="+mn-ea"/>
              </a:rPr>
              <a:t>개 행</a:t>
            </a:r>
            <a:r>
              <a:rPr lang="en-US" altLang="ko-KR" sz="1400" b="0" dirty="0">
                <a:latin typeface="+mn-ea"/>
              </a:rPr>
              <a:t>, 42</a:t>
            </a:r>
            <a:r>
              <a:rPr lang="ko-KR" altLang="en-US" sz="1400" b="0" dirty="0">
                <a:latin typeface="+mn-ea"/>
              </a:rPr>
              <a:t>개 열</a:t>
            </a:r>
            <a:r>
              <a:rPr lang="en-US" altLang="ko-KR" sz="1400" b="0" dirty="0">
                <a:latin typeface="+mn-ea"/>
              </a:rPr>
              <a:t>, 2025-02-17 ~ 2025-02-23)</a:t>
            </a:r>
          </a:p>
          <a:p>
            <a:pPr marL="180000" indent="-180000">
              <a:buFont typeface="Arial" panose="020B0604020202020204" pitchFamily="34" charset="0"/>
              <a:buChar char="•"/>
            </a:pPr>
            <a:r>
              <a:rPr lang="ko-KR" altLang="en-US" sz="1400" b="0" dirty="0">
                <a:latin typeface="+mn-ea"/>
              </a:rPr>
              <a:t>이전과는 다른 결과가 도출됨</a:t>
            </a:r>
            <a:endParaRPr lang="en-US" altLang="ko-KR" sz="1400" b="0" dirty="0">
              <a:latin typeface="+mn-ea"/>
            </a:endParaRPr>
          </a:p>
        </p:txBody>
      </p:sp>
      <p:pic>
        <p:nvPicPr>
          <p:cNvPr id="3" name="그림 2">
            <a:extLst>
              <a:ext uri="{FF2B5EF4-FFF2-40B4-BE49-F238E27FC236}">
                <a16:creationId xmlns:a16="http://schemas.microsoft.com/office/drawing/2014/main" id="{80783526-7164-1013-DB8B-CF90334B2AC8}"/>
              </a:ext>
            </a:extLst>
          </p:cNvPr>
          <p:cNvPicPr>
            <a:picLocks noChangeAspect="1"/>
          </p:cNvPicPr>
          <p:nvPr/>
        </p:nvPicPr>
        <p:blipFill>
          <a:blip r:embed="rId3"/>
          <a:stretch>
            <a:fillRect/>
          </a:stretch>
        </p:blipFill>
        <p:spPr>
          <a:xfrm>
            <a:off x="127820" y="2111425"/>
            <a:ext cx="4650658" cy="2296577"/>
          </a:xfrm>
          <a:prstGeom prst="rect">
            <a:avLst/>
          </a:prstGeom>
        </p:spPr>
      </p:pic>
      <p:pic>
        <p:nvPicPr>
          <p:cNvPr id="8" name="그림 7">
            <a:extLst>
              <a:ext uri="{FF2B5EF4-FFF2-40B4-BE49-F238E27FC236}">
                <a16:creationId xmlns:a16="http://schemas.microsoft.com/office/drawing/2014/main" id="{95A26E7E-60AC-AE69-936D-C7034921113D}"/>
              </a:ext>
            </a:extLst>
          </p:cNvPr>
          <p:cNvPicPr>
            <a:picLocks noChangeAspect="1"/>
          </p:cNvPicPr>
          <p:nvPr/>
        </p:nvPicPr>
        <p:blipFill>
          <a:blip r:embed="rId4"/>
          <a:stretch>
            <a:fillRect/>
          </a:stretch>
        </p:blipFill>
        <p:spPr>
          <a:xfrm>
            <a:off x="4921329" y="2308106"/>
            <a:ext cx="4650659" cy="2418820"/>
          </a:xfrm>
          <a:prstGeom prst="rect">
            <a:avLst/>
          </a:prstGeom>
        </p:spPr>
      </p:pic>
    </p:spTree>
    <p:extLst>
      <p:ext uri="{BB962C8B-B14F-4D97-AF65-F5344CB8AC3E}">
        <p14:creationId xmlns:p14="http://schemas.microsoft.com/office/powerpoint/2010/main" val="269772711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0C65DE-3E7F-0694-1BB0-1C00B6B4E88C}"/>
            </a:ext>
          </a:extLst>
        </p:cNvPr>
        <p:cNvGrpSpPr/>
        <p:nvPr/>
      </p:nvGrpSpPr>
      <p:grpSpPr>
        <a:xfrm>
          <a:off x="0" y="0"/>
          <a:ext cx="0" cy="0"/>
          <a:chOff x="0" y="0"/>
          <a:chExt cx="0" cy="0"/>
        </a:xfrm>
      </p:grpSpPr>
      <p:sp>
        <p:nvSpPr>
          <p:cNvPr id="5" name="텍스트 개체 틀 4">
            <a:extLst>
              <a:ext uri="{FF2B5EF4-FFF2-40B4-BE49-F238E27FC236}">
                <a16:creationId xmlns:a16="http://schemas.microsoft.com/office/drawing/2014/main" id="{94A894BD-A720-4C65-8299-043335C4069B}"/>
              </a:ext>
            </a:extLst>
          </p:cNvPr>
          <p:cNvSpPr>
            <a:spLocks noGrp="1"/>
          </p:cNvSpPr>
          <p:nvPr>
            <p:ph type="body" sz="quarter" idx="10"/>
          </p:nvPr>
        </p:nvSpPr>
        <p:spPr/>
        <p:txBody>
          <a:bodyPr/>
          <a:lstStyle/>
          <a:p>
            <a:pPr marL="0" indent="0">
              <a:buNone/>
            </a:pPr>
            <a:r>
              <a:rPr lang="ko-KR" altLang="en-US" dirty="0">
                <a:ea typeface="+mj-ea"/>
              </a:rPr>
              <a:t>상관도 분석</a:t>
            </a:r>
          </a:p>
        </p:txBody>
      </p:sp>
      <p:sp>
        <p:nvSpPr>
          <p:cNvPr id="4" name="제목 3">
            <a:extLst>
              <a:ext uri="{FF2B5EF4-FFF2-40B4-BE49-F238E27FC236}">
                <a16:creationId xmlns:a16="http://schemas.microsoft.com/office/drawing/2014/main" id="{29BAD2CF-843A-C743-0C9F-2D4AE6B5C41A}"/>
              </a:ext>
            </a:extLst>
          </p:cNvPr>
          <p:cNvSpPr>
            <a:spLocks noGrp="1"/>
          </p:cNvSpPr>
          <p:nvPr>
            <p:ph type="title"/>
          </p:nvPr>
        </p:nvSpPr>
        <p:spPr>
          <a:xfrm>
            <a:off x="200472" y="76562"/>
            <a:ext cx="8543925" cy="400110"/>
          </a:xfrm>
        </p:spPr>
        <p:txBody>
          <a:bodyPr/>
          <a:lstStyle/>
          <a:p>
            <a:r>
              <a:rPr lang="en-US" altLang="ko-KR" dirty="0"/>
              <a:t>250819 </a:t>
            </a:r>
            <a:r>
              <a:rPr lang="ko-KR" altLang="en-US" dirty="0"/>
              <a:t>화 </a:t>
            </a:r>
            <a:r>
              <a:rPr lang="en-US" altLang="ko-KR" dirty="0"/>
              <a:t>| </a:t>
            </a:r>
            <a:r>
              <a:rPr lang="ko-KR" altLang="en-US" dirty="0"/>
              <a:t>상관도 분석</a:t>
            </a:r>
            <a:endParaRPr lang="en-US" altLang="ko-KR" dirty="0">
              <a:latin typeface="+mn-lt"/>
              <a:ea typeface="+mj-ea"/>
            </a:endParaRPr>
          </a:p>
        </p:txBody>
      </p:sp>
      <p:sp>
        <p:nvSpPr>
          <p:cNvPr id="7" name="텍스트 개체 틀 6">
            <a:extLst>
              <a:ext uri="{FF2B5EF4-FFF2-40B4-BE49-F238E27FC236}">
                <a16:creationId xmlns:a16="http://schemas.microsoft.com/office/drawing/2014/main" id="{BAA98429-3126-4C76-836E-626DC39B04B1}"/>
              </a:ext>
            </a:extLst>
          </p:cNvPr>
          <p:cNvSpPr>
            <a:spLocks noGrp="1"/>
          </p:cNvSpPr>
          <p:nvPr>
            <p:ph type="body" sz="quarter" idx="12"/>
          </p:nvPr>
        </p:nvSpPr>
        <p:spPr/>
        <p:txBody>
          <a:bodyPr/>
          <a:lstStyle/>
          <a:p>
            <a:r>
              <a:rPr lang="ko-KR" altLang="en-US" dirty="0">
                <a:latin typeface="+mn-lt"/>
                <a:ea typeface="+mj-ea"/>
              </a:rPr>
              <a:t>서부발전</a:t>
            </a:r>
          </a:p>
        </p:txBody>
      </p:sp>
      <p:sp>
        <p:nvSpPr>
          <p:cNvPr id="10" name="텍스트 개체 틀 5">
            <a:extLst>
              <a:ext uri="{FF2B5EF4-FFF2-40B4-BE49-F238E27FC236}">
                <a16:creationId xmlns:a16="http://schemas.microsoft.com/office/drawing/2014/main" id="{2C3626C9-3DB1-3F71-D50E-2C2A36A7A46D}"/>
              </a:ext>
            </a:extLst>
          </p:cNvPr>
          <p:cNvSpPr txBox="1">
            <a:spLocks/>
          </p:cNvSpPr>
          <p:nvPr/>
        </p:nvSpPr>
        <p:spPr>
          <a:xfrm>
            <a:off x="200470" y="973705"/>
            <a:ext cx="9432480" cy="707049"/>
          </a:xfrm>
          <a:prstGeom prst="rect">
            <a:avLst/>
          </a:prstGeom>
        </p:spPr>
        <p:txBody>
          <a:bodyPr lIns="72000" tIns="36000"/>
          <a:lstStyle>
            <a:lvl1pPr marL="0" indent="0" algn="l" rtl="0" eaLnBrk="0" fontAlgn="base" latinLnBrk="0" hangingPunct="0">
              <a:lnSpc>
                <a:spcPct val="100000"/>
              </a:lnSpc>
              <a:spcBef>
                <a:spcPts val="0"/>
              </a:spcBef>
              <a:spcAft>
                <a:spcPct val="0"/>
              </a:spcAft>
              <a:buFont typeface="Arial" charset="0"/>
              <a:buNone/>
              <a:defRPr sz="1400" kern="1200">
                <a:solidFill>
                  <a:schemeClr val="tx1"/>
                </a:solidFill>
                <a:latin typeface="+mn-lt"/>
                <a:ea typeface="+mn-ea"/>
                <a:cs typeface="+mn-cs"/>
              </a:defRPr>
            </a:lvl1pPr>
            <a:lvl2pPr marL="742950" indent="-285750" algn="l" rtl="0" eaLnBrk="0" fontAlgn="base" latinLnBrk="1"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latinLnBrk="1"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latinLnBrk="1"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latinLnBrk="1"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kumimoji="0" lang="en-US" altLang="ko-KR" b="0" dirty="0">
                <a:ea typeface="+mj-ea"/>
              </a:rPr>
              <a:t>42</a:t>
            </a:r>
            <a:r>
              <a:rPr kumimoji="0" lang="ko-KR" altLang="en-US" b="0" dirty="0">
                <a:ea typeface="+mj-ea"/>
              </a:rPr>
              <a:t>개의 컬럼들 중 상당수</a:t>
            </a:r>
            <a:r>
              <a:rPr kumimoji="0" lang="en-US" altLang="ko-KR" b="0" dirty="0">
                <a:ea typeface="+mj-ea"/>
              </a:rPr>
              <a:t>(</a:t>
            </a:r>
            <a:r>
              <a:rPr kumimoji="0" lang="ko-KR" altLang="en-US" b="0" dirty="0">
                <a:ea typeface="+mj-ea"/>
              </a:rPr>
              <a:t>합성가스 유량</a:t>
            </a:r>
            <a:r>
              <a:rPr kumimoji="0" lang="en-US" altLang="ko-KR" b="0" dirty="0">
                <a:ea typeface="+mj-ea"/>
              </a:rPr>
              <a:t>, </a:t>
            </a:r>
            <a:r>
              <a:rPr kumimoji="0" lang="ko-KR" altLang="en-US" b="0" dirty="0">
                <a:ea typeface="+mj-ea"/>
              </a:rPr>
              <a:t>발전기 출력</a:t>
            </a:r>
            <a:r>
              <a:rPr kumimoji="0" lang="en-US" altLang="ko-KR" b="0" dirty="0">
                <a:ea typeface="+mj-ea"/>
              </a:rPr>
              <a:t>)</a:t>
            </a:r>
            <a:r>
              <a:rPr kumimoji="0" lang="ko-KR" altLang="en-US" b="0" dirty="0">
                <a:ea typeface="+mj-ea"/>
              </a:rPr>
              <a:t>는 서로 높은 양의 상관관계를 가짐</a:t>
            </a:r>
            <a:r>
              <a:rPr kumimoji="0" lang="en-US" altLang="ko-KR" b="0" dirty="0">
                <a:ea typeface="+mj-ea"/>
              </a:rPr>
              <a:t>. </a:t>
            </a:r>
            <a:r>
              <a:rPr kumimoji="0" lang="ko-KR" altLang="en-US" b="0" dirty="0">
                <a:ea typeface="+mj-ea"/>
              </a:rPr>
              <a:t>한편</a:t>
            </a:r>
            <a:r>
              <a:rPr kumimoji="0" lang="en-US" altLang="ko-KR" b="0" dirty="0">
                <a:ea typeface="+mj-ea"/>
              </a:rPr>
              <a:t>, </a:t>
            </a:r>
            <a:r>
              <a:rPr kumimoji="0" lang="ko-KR" altLang="en-US" b="0" dirty="0">
                <a:ea typeface="+mj-ea"/>
              </a:rPr>
              <a:t>높은 상관관계를 가지는 한 무리의 컬럼들과 비슷한 트렌드를 보이면서도 전이시에는 조금 다른 행동을 보이는 또다른 무리의 컬럼들이 존재함</a:t>
            </a:r>
            <a:r>
              <a:rPr kumimoji="0" lang="en-US" altLang="ko-KR" b="0" dirty="0">
                <a:ea typeface="+mj-ea"/>
              </a:rPr>
              <a:t>(DGAN </a:t>
            </a:r>
            <a:r>
              <a:rPr kumimoji="0" lang="ko-KR" altLang="en-US" b="0" dirty="0">
                <a:ea typeface="+mj-ea"/>
              </a:rPr>
              <a:t>유량</a:t>
            </a:r>
            <a:r>
              <a:rPr kumimoji="0" lang="en-US" altLang="ko-KR" b="0" dirty="0">
                <a:ea typeface="+mj-ea"/>
              </a:rPr>
              <a:t>,</a:t>
            </a:r>
            <a:r>
              <a:rPr kumimoji="0" lang="ko-KR" altLang="en-US" b="0" dirty="0">
                <a:ea typeface="+mj-ea"/>
              </a:rPr>
              <a:t> </a:t>
            </a:r>
            <a:r>
              <a:rPr kumimoji="0" lang="en-US" altLang="ko-KR" b="0" dirty="0">
                <a:ea typeface="+mj-ea"/>
              </a:rPr>
              <a:t>NPR</a:t>
            </a:r>
            <a:r>
              <a:rPr kumimoji="0" lang="ko-KR" altLang="en-US" b="0" dirty="0">
                <a:ea typeface="+mj-ea"/>
              </a:rPr>
              <a:t> 등</a:t>
            </a:r>
            <a:r>
              <a:rPr kumimoji="0" lang="en-US" altLang="ko-KR" b="0" dirty="0">
                <a:ea typeface="+mj-ea"/>
              </a:rPr>
              <a:t>) </a:t>
            </a:r>
            <a:r>
              <a:rPr kumimoji="0" lang="ko-KR" altLang="en-US" b="0" dirty="0">
                <a:ea typeface="+mj-ea"/>
              </a:rPr>
              <a:t>이에 관해 분석함</a:t>
            </a:r>
            <a:r>
              <a:rPr kumimoji="0" lang="en-US" altLang="ko-KR" b="0" dirty="0">
                <a:ea typeface="+mj-ea"/>
              </a:rPr>
              <a:t>.</a:t>
            </a:r>
          </a:p>
        </p:txBody>
      </p:sp>
      <p:sp>
        <p:nvSpPr>
          <p:cNvPr id="39" name="Rectangle 4">
            <a:extLst>
              <a:ext uri="{FF2B5EF4-FFF2-40B4-BE49-F238E27FC236}">
                <a16:creationId xmlns:a16="http://schemas.microsoft.com/office/drawing/2014/main" id="{0F9972B4-2389-CDA8-7C57-054C0E5401E9}"/>
              </a:ext>
            </a:extLst>
          </p:cNvPr>
          <p:cNvSpPr>
            <a:spLocks noChangeArrowheads="1"/>
          </p:cNvSpPr>
          <p:nvPr/>
        </p:nvSpPr>
        <p:spPr bwMode="auto">
          <a:xfrm>
            <a:off x="355600" y="1828163"/>
            <a:ext cx="1392237" cy="4476750"/>
          </a:xfrm>
          <a:prstGeom prst="rect">
            <a:avLst/>
          </a:prstGeom>
          <a:solidFill>
            <a:srgbClr val="90909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sz="1600" kern="1200">
                <a:solidFill>
                  <a:schemeClr val="tx1"/>
                </a:solidFill>
                <a:latin typeface="Arial" panose="020B0604020202020204" pitchFamily="34" charset="0"/>
                <a:ea typeface="-윤고딕130" pitchFamily="18" charset="-127"/>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윤고딕130" pitchFamily="18" charset="-127"/>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윤고딕130" pitchFamily="18" charset="-127"/>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윤고딕130" pitchFamily="18" charset="-127"/>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윤고딕130" pitchFamily="18" charset="-127"/>
                <a:cs typeface="+mn-cs"/>
              </a:defRPr>
            </a:lvl5pPr>
            <a:lvl6pPr marL="2286000" algn="l" defTabSz="914400" rtl="0" eaLnBrk="1" latinLnBrk="1" hangingPunct="1">
              <a:defRPr sz="1600" kern="1200">
                <a:solidFill>
                  <a:schemeClr val="tx1"/>
                </a:solidFill>
                <a:latin typeface="Arial" panose="020B0604020202020204" pitchFamily="34" charset="0"/>
                <a:ea typeface="-윤고딕130" pitchFamily="18" charset="-127"/>
                <a:cs typeface="+mn-cs"/>
              </a:defRPr>
            </a:lvl6pPr>
            <a:lvl7pPr marL="2743200" algn="l" defTabSz="914400" rtl="0" eaLnBrk="1" latinLnBrk="1" hangingPunct="1">
              <a:defRPr sz="1600" kern="1200">
                <a:solidFill>
                  <a:schemeClr val="tx1"/>
                </a:solidFill>
                <a:latin typeface="Arial" panose="020B0604020202020204" pitchFamily="34" charset="0"/>
                <a:ea typeface="-윤고딕130" pitchFamily="18" charset="-127"/>
                <a:cs typeface="+mn-cs"/>
              </a:defRPr>
            </a:lvl7pPr>
            <a:lvl8pPr marL="3200400" algn="l" defTabSz="914400" rtl="0" eaLnBrk="1" latinLnBrk="1" hangingPunct="1">
              <a:defRPr sz="1600" kern="1200">
                <a:solidFill>
                  <a:schemeClr val="tx1"/>
                </a:solidFill>
                <a:latin typeface="Arial" panose="020B0604020202020204" pitchFamily="34" charset="0"/>
                <a:ea typeface="-윤고딕130" pitchFamily="18" charset="-127"/>
                <a:cs typeface="+mn-cs"/>
              </a:defRPr>
            </a:lvl8pPr>
            <a:lvl9pPr marL="3657600" algn="l" defTabSz="914400" rtl="0" eaLnBrk="1" latinLnBrk="1" hangingPunct="1">
              <a:defRPr sz="1600" kern="1200">
                <a:solidFill>
                  <a:schemeClr val="tx1"/>
                </a:solidFill>
                <a:latin typeface="Arial" panose="020B0604020202020204" pitchFamily="34" charset="0"/>
                <a:ea typeface="-윤고딕130" pitchFamily="18" charset="-127"/>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ko-KR" altLang="en-US" sz="1400" b="0" i="0" u="none" strike="noStrike" kern="1200" cap="none" spc="0" normalizeH="0" baseline="0" noProof="0">
              <a:ln>
                <a:noFill/>
              </a:ln>
              <a:solidFill>
                <a:srgbClr val="000000"/>
              </a:solidFill>
              <a:effectLst/>
              <a:uLnTx/>
              <a:uFillTx/>
              <a:latin typeface="+mn-ea"/>
              <a:ea typeface="+mn-ea"/>
              <a:cs typeface="+mn-cs"/>
            </a:endParaRPr>
          </a:p>
        </p:txBody>
      </p:sp>
      <p:sp>
        <p:nvSpPr>
          <p:cNvPr id="40" name="Line 5">
            <a:extLst>
              <a:ext uri="{FF2B5EF4-FFF2-40B4-BE49-F238E27FC236}">
                <a16:creationId xmlns:a16="http://schemas.microsoft.com/office/drawing/2014/main" id="{2CCD0CA0-E8D0-41C1-BED5-98B02726679B}"/>
              </a:ext>
            </a:extLst>
          </p:cNvPr>
          <p:cNvSpPr>
            <a:spLocks noChangeShapeType="1"/>
          </p:cNvSpPr>
          <p:nvPr/>
        </p:nvSpPr>
        <p:spPr bwMode="auto">
          <a:xfrm>
            <a:off x="2752725" y="2055894"/>
            <a:ext cx="5245100" cy="1587"/>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sz="1600" kern="1200">
                <a:solidFill>
                  <a:schemeClr val="tx1"/>
                </a:solidFill>
                <a:latin typeface="Arial" panose="020B0604020202020204" pitchFamily="34" charset="0"/>
                <a:ea typeface="-윤고딕130" pitchFamily="18" charset="-127"/>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윤고딕130" pitchFamily="18" charset="-127"/>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윤고딕130" pitchFamily="18" charset="-127"/>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윤고딕130" pitchFamily="18" charset="-127"/>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윤고딕130" pitchFamily="18" charset="-127"/>
                <a:cs typeface="+mn-cs"/>
              </a:defRPr>
            </a:lvl5pPr>
            <a:lvl6pPr marL="2286000" algn="l" defTabSz="914400" rtl="0" eaLnBrk="1" latinLnBrk="1" hangingPunct="1">
              <a:defRPr sz="1600" kern="1200">
                <a:solidFill>
                  <a:schemeClr val="tx1"/>
                </a:solidFill>
                <a:latin typeface="Arial" panose="020B0604020202020204" pitchFamily="34" charset="0"/>
                <a:ea typeface="-윤고딕130" pitchFamily="18" charset="-127"/>
                <a:cs typeface="+mn-cs"/>
              </a:defRPr>
            </a:lvl6pPr>
            <a:lvl7pPr marL="2743200" algn="l" defTabSz="914400" rtl="0" eaLnBrk="1" latinLnBrk="1" hangingPunct="1">
              <a:defRPr sz="1600" kern="1200">
                <a:solidFill>
                  <a:schemeClr val="tx1"/>
                </a:solidFill>
                <a:latin typeface="Arial" panose="020B0604020202020204" pitchFamily="34" charset="0"/>
                <a:ea typeface="-윤고딕130" pitchFamily="18" charset="-127"/>
                <a:cs typeface="+mn-cs"/>
              </a:defRPr>
            </a:lvl7pPr>
            <a:lvl8pPr marL="3200400" algn="l" defTabSz="914400" rtl="0" eaLnBrk="1" latinLnBrk="1" hangingPunct="1">
              <a:defRPr sz="1600" kern="1200">
                <a:solidFill>
                  <a:schemeClr val="tx1"/>
                </a:solidFill>
                <a:latin typeface="Arial" panose="020B0604020202020204" pitchFamily="34" charset="0"/>
                <a:ea typeface="-윤고딕130" pitchFamily="18" charset="-127"/>
                <a:cs typeface="+mn-cs"/>
              </a:defRPr>
            </a:lvl8pPr>
            <a:lvl9pPr marL="3657600" algn="l" defTabSz="914400" rtl="0" eaLnBrk="1" latinLnBrk="1" hangingPunct="1">
              <a:defRPr sz="1600" kern="1200">
                <a:solidFill>
                  <a:schemeClr val="tx1"/>
                </a:solidFill>
                <a:latin typeface="Arial" panose="020B0604020202020204" pitchFamily="34" charset="0"/>
                <a:ea typeface="-윤고딕130" pitchFamily="18" charset="-127"/>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ko-KR" altLang="en-US" sz="1400" b="0" i="0" u="none" strike="noStrike" kern="1200" cap="none" spc="0" normalizeH="0" baseline="0" noProof="0">
              <a:ln>
                <a:noFill/>
              </a:ln>
              <a:solidFill>
                <a:srgbClr val="000000"/>
              </a:solidFill>
              <a:effectLst/>
              <a:uLnTx/>
              <a:uFillTx/>
              <a:latin typeface="+mn-ea"/>
              <a:ea typeface="+mn-ea"/>
              <a:cs typeface="+mn-cs"/>
            </a:endParaRPr>
          </a:p>
        </p:txBody>
      </p:sp>
      <p:sp>
        <p:nvSpPr>
          <p:cNvPr id="41" name="Rectangle 6">
            <a:extLst>
              <a:ext uri="{FF2B5EF4-FFF2-40B4-BE49-F238E27FC236}">
                <a16:creationId xmlns:a16="http://schemas.microsoft.com/office/drawing/2014/main" id="{98F2510C-A3AC-D748-71D4-86E86B308BFC}"/>
              </a:ext>
            </a:extLst>
          </p:cNvPr>
          <p:cNvSpPr>
            <a:spLocks noChangeArrowheads="1"/>
          </p:cNvSpPr>
          <p:nvPr/>
        </p:nvSpPr>
        <p:spPr bwMode="auto">
          <a:xfrm>
            <a:off x="2752725" y="1784887"/>
            <a:ext cx="5226050"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b">
            <a:spAutoFit/>
          </a:bodyPr>
          <a:lstStyle>
            <a:defPPr>
              <a:defRPr lang="en-US"/>
            </a:defPPr>
            <a:lvl1pPr algn="l" defTabSz="895350" rtl="0" fontAlgn="base">
              <a:spcBef>
                <a:spcPct val="0"/>
              </a:spcBef>
              <a:spcAft>
                <a:spcPct val="0"/>
              </a:spcAft>
              <a:buSzPct val="120000"/>
              <a:defRPr sz="1600" kern="1200">
                <a:solidFill>
                  <a:schemeClr val="tx1"/>
                </a:solidFill>
                <a:latin typeface="Arial" panose="020B0604020202020204" pitchFamily="34" charset="0"/>
                <a:ea typeface="-윤고딕130" pitchFamily="18" charset="-127"/>
                <a:cs typeface="+mn-cs"/>
              </a:defRPr>
            </a:lvl1pPr>
            <a:lvl2pPr marL="144463" indent="-142875" algn="l" defTabSz="895350" rtl="0" fontAlgn="base">
              <a:spcBef>
                <a:spcPct val="0"/>
              </a:spcBef>
              <a:spcAft>
                <a:spcPct val="0"/>
              </a:spcAft>
              <a:buSzPct val="120000"/>
              <a:buChar char="•"/>
              <a:defRPr sz="1600" kern="1200">
                <a:solidFill>
                  <a:schemeClr val="tx1"/>
                </a:solidFill>
                <a:latin typeface="Arial" panose="020B0604020202020204" pitchFamily="34" charset="0"/>
                <a:ea typeface="-윤고딕130" pitchFamily="18" charset="-127"/>
                <a:cs typeface="+mn-cs"/>
              </a:defRPr>
            </a:lvl2pPr>
            <a:lvl3pPr marL="295275" indent="-149225" algn="l" defTabSz="895350" rtl="0" fontAlgn="base">
              <a:spcBef>
                <a:spcPct val="0"/>
              </a:spcBef>
              <a:spcAft>
                <a:spcPct val="0"/>
              </a:spcAft>
              <a:buChar char="–"/>
              <a:defRPr sz="1600" kern="1200">
                <a:solidFill>
                  <a:schemeClr val="tx1"/>
                </a:solidFill>
                <a:latin typeface="Arial" panose="020B0604020202020204" pitchFamily="34" charset="0"/>
                <a:ea typeface="-윤고딕130" pitchFamily="18" charset="-127"/>
                <a:cs typeface="+mn-cs"/>
              </a:defRPr>
            </a:lvl3pPr>
            <a:lvl4pPr marL="431800" indent="-134938" algn="l" defTabSz="895350" rtl="0" fontAlgn="base">
              <a:spcBef>
                <a:spcPct val="0"/>
              </a:spcBef>
              <a:spcAft>
                <a:spcPct val="0"/>
              </a:spcAft>
              <a:buSzPct val="89000"/>
              <a:buChar char="•"/>
              <a:defRPr sz="1600" kern="1200">
                <a:solidFill>
                  <a:schemeClr val="tx1"/>
                </a:solidFill>
                <a:latin typeface="Arial" panose="020B0604020202020204" pitchFamily="34" charset="0"/>
                <a:ea typeface="-윤고딕130" pitchFamily="18" charset="-127"/>
                <a:cs typeface="+mn-cs"/>
              </a:defRPr>
            </a:lvl4pPr>
            <a:lvl5pPr marL="582613" indent="-149225" algn="l" defTabSz="895350" rtl="0" fontAlgn="base">
              <a:spcBef>
                <a:spcPct val="0"/>
              </a:spcBef>
              <a:spcAft>
                <a:spcPct val="0"/>
              </a:spcAft>
              <a:buSzPct val="75000"/>
              <a:buChar char="–"/>
              <a:defRPr sz="1600" kern="1200">
                <a:solidFill>
                  <a:schemeClr val="tx1"/>
                </a:solidFill>
                <a:latin typeface="Arial" panose="020B0604020202020204" pitchFamily="34" charset="0"/>
                <a:ea typeface="-윤고딕130" pitchFamily="18" charset="-127"/>
                <a:cs typeface="+mn-cs"/>
              </a:defRPr>
            </a:lvl5pPr>
            <a:lvl6pPr marL="1039813" indent="-149225" algn="l" defTabSz="895350" rtl="0" eaLnBrk="1" fontAlgn="base" latinLnBrk="1" hangingPunct="1">
              <a:spcBef>
                <a:spcPct val="0"/>
              </a:spcBef>
              <a:spcAft>
                <a:spcPct val="0"/>
              </a:spcAft>
              <a:buSzPct val="75000"/>
              <a:buChar char="–"/>
              <a:defRPr sz="1600" kern="1200">
                <a:solidFill>
                  <a:schemeClr val="tx1"/>
                </a:solidFill>
                <a:latin typeface="Arial" panose="020B0604020202020204" pitchFamily="34" charset="0"/>
                <a:ea typeface="-윤고딕130" pitchFamily="18" charset="-127"/>
                <a:cs typeface="+mn-cs"/>
              </a:defRPr>
            </a:lvl6pPr>
            <a:lvl7pPr marL="1497013" indent="-149225" algn="l" defTabSz="895350" rtl="0" eaLnBrk="1" fontAlgn="base" latinLnBrk="1" hangingPunct="1">
              <a:spcBef>
                <a:spcPct val="0"/>
              </a:spcBef>
              <a:spcAft>
                <a:spcPct val="0"/>
              </a:spcAft>
              <a:buSzPct val="75000"/>
              <a:buChar char="–"/>
              <a:defRPr sz="1600" kern="1200">
                <a:solidFill>
                  <a:schemeClr val="tx1"/>
                </a:solidFill>
                <a:latin typeface="Arial" panose="020B0604020202020204" pitchFamily="34" charset="0"/>
                <a:ea typeface="-윤고딕130" pitchFamily="18" charset="-127"/>
                <a:cs typeface="+mn-cs"/>
              </a:defRPr>
            </a:lvl7pPr>
            <a:lvl8pPr marL="1954213" indent="-149225" algn="l" defTabSz="895350" rtl="0" eaLnBrk="1" fontAlgn="base" latinLnBrk="1" hangingPunct="1">
              <a:spcBef>
                <a:spcPct val="0"/>
              </a:spcBef>
              <a:spcAft>
                <a:spcPct val="0"/>
              </a:spcAft>
              <a:buSzPct val="75000"/>
              <a:buChar char="–"/>
              <a:defRPr sz="1600" kern="1200">
                <a:solidFill>
                  <a:schemeClr val="tx1"/>
                </a:solidFill>
                <a:latin typeface="Arial" panose="020B0604020202020204" pitchFamily="34" charset="0"/>
                <a:ea typeface="-윤고딕130" pitchFamily="18" charset="-127"/>
                <a:cs typeface="+mn-cs"/>
              </a:defRPr>
            </a:lvl8pPr>
            <a:lvl9pPr marL="2411413" indent="-149225" algn="l" defTabSz="895350" rtl="0" eaLnBrk="1" fontAlgn="base" latinLnBrk="1" hangingPunct="1">
              <a:spcBef>
                <a:spcPct val="0"/>
              </a:spcBef>
              <a:spcAft>
                <a:spcPct val="0"/>
              </a:spcAft>
              <a:buSzPct val="75000"/>
              <a:buChar char="–"/>
              <a:defRPr sz="1600" kern="1200">
                <a:solidFill>
                  <a:schemeClr val="tx1"/>
                </a:solidFill>
                <a:latin typeface="Arial" panose="020B0604020202020204" pitchFamily="34" charset="0"/>
                <a:ea typeface="-윤고딕130" pitchFamily="18" charset="-127"/>
                <a:cs typeface="+mn-cs"/>
              </a:defRPr>
            </a:lvl9pPr>
          </a:lstStyle>
          <a:p>
            <a:r>
              <a:rPr lang="ko-KR" altLang="en-US" sz="1400" b="1" dirty="0">
                <a:latin typeface="+mn-ea"/>
                <a:ea typeface="+mn-ea"/>
              </a:rPr>
              <a:t>내용</a:t>
            </a:r>
            <a:endParaRPr lang="en-US" altLang="ko-KR" sz="1400" b="1" dirty="0">
              <a:latin typeface="+mn-ea"/>
              <a:ea typeface="+mn-ea"/>
            </a:endParaRPr>
          </a:p>
        </p:txBody>
      </p:sp>
      <p:sp>
        <p:nvSpPr>
          <p:cNvPr id="42" name="Rectangle 7">
            <a:extLst>
              <a:ext uri="{FF2B5EF4-FFF2-40B4-BE49-F238E27FC236}">
                <a16:creationId xmlns:a16="http://schemas.microsoft.com/office/drawing/2014/main" id="{0D7A9C39-19D7-7BC6-F70D-AADB9F636C52}"/>
              </a:ext>
            </a:extLst>
          </p:cNvPr>
          <p:cNvSpPr>
            <a:spLocks noChangeArrowheads="1"/>
          </p:cNvSpPr>
          <p:nvPr/>
        </p:nvSpPr>
        <p:spPr bwMode="auto">
          <a:xfrm>
            <a:off x="2752725" y="2336881"/>
            <a:ext cx="6957332"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defPPr>
              <a:defRPr lang="en-US"/>
            </a:defPPr>
            <a:lvl1pPr algn="l" defTabSz="895350" rtl="0" fontAlgn="base">
              <a:spcBef>
                <a:spcPct val="0"/>
              </a:spcBef>
              <a:spcAft>
                <a:spcPct val="0"/>
              </a:spcAft>
              <a:buSzPct val="120000"/>
              <a:defRPr sz="1600" kern="1200">
                <a:solidFill>
                  <a:schemeClr val="tx1"/>
                </a:solidFill>
                <a:latin typeface="Arial" panose="020B0604020202020204" pitchFamily="34" charset="0"/>
                <a:ea typeface="-윤고딕130" pitchFamily="18" charset="-127"/>
                <a:cs typeface="+mn-cs"/>
              </a:defRPr>
            </a:lvl1pPr>
            <a:lvl2pPr marL="144463" indent="-142875" algn="l" defTabSz="895350" rtl="0" fontAlgn="base">
              <a:spcBef>
                <a:spcPct val="0"/>
              </a:spcBef>
              <a:spcAft>
                <a:spcPct val="0"/>
              </a:spcAft>
              <a:buSzPct val="120000"/>
              <a:buChar char="•"/>
              <a:defRPr sz="1600" kern="1200">
                <a:solidFill>
                  <a:schemeClr val="tx1"/>
                </a:solidFill>
                <a:latin typeface="Arial" panose="020B0604020202020204" pitchFamily="34" charset="0"/>
                <a:ea typeface="-윤고딕130" pitchFamily="18" charset="-127"/>
                <a:cs typeface="+mn-cs"/>
              </a:defRPr>
            </a:lvl2pPr>
            <a:lvl3pPr marL="295275" indent="-149225" algn="l" defTabSz="895350" rtl="0" fontAlgn="base">
              <a:spcBef>
                <a:spcPct val="0"/>
              </a:spcBef>
              <a:spcAft>
                <a:spcPct val="0"/>
              </a:spcAft>
              <a:buChar char="–"/>
              <a:defRPr sz="1600" kern="1200">
                <a:solidFill>
                  <a:schemeClr val="tx1"/>
                </a:solidFill>
                <a:latin typeface="Arial" panose="020B0604020202020204" pitchFamily="34" charset="0"/>
                <a:ea typeface="-윤고딕130" pitchFamily="18" charset="-127"/>
                <a:cs typeface="+mn-cs"/>
              </a:defRPr>
            </a:lvl3pPr>
            <a:lvl4pPr marL="431800" indent="-134938" algn="l" defTabSz="895350" rtl="0" fontAlgn="base">
              <a:spcBef>
                <a:spcPct val="0"/>
              </a:spcBef>
              <a:spcAft>
                <a:spcPct val="0"/>
              </a:spcAft>
              <a:buSzPct val="89000"/>
              <a:buChar char="•"/>
              <a:defRPr sz="1600" kern="1200">
                <a:solidFill>
                  <a:schemeClr val="tx1"/>
                </a:solidFill>
                <a:latin typeface="Arial" panose="020B0604020202020204" pitchFamily="34" charset="0"/>
                <a:ea typeface="-윤고딕130" pitchFamily="18" charset="-127"/>
                <a:cs typeface="+mn-cs"/>
              </a:defRPr>
            </a:lvl4pPr>
            <a:lvl5pPr marL="582613" indent="-149225" algn="l" defTabSz="895350" rtl="0" fontAlgn="base">
              <a:spcBef>
                <a:spcPct val="0"/>
              </a:spcBef>
              <a:spcAft>
                <a:spcPct val="0"/>
              </a:spcAft>
              <a:buSzPct val="75000"/>
              <a:buChar char="–"/>
              <a:defRPr sz="1600" kern="1200">
                <a:solidFill>
                  <a:schemeClr val="tx1"/>
                </a:solidFill>
                <a:latin typeface="Arial" panose="020B0604020202020204" pitchFamily="34" charset="0"/>
                <a:ea typeface="-윤고딕130" pitchFamily="18" charset="-127"/>
                <a:cs typeface="+mn-cs"/>
              </a:defRPr>
            </a:lvl5pPr>
            <a:lvl6pPr marL="1039813" indent="-149225" algn="l" defTabSz="895350" rtl="0" eaLnBrk="1" fontAlgn="base" latinLnBrk="1" hangingPunct="1">
              <a:spcBef>
                <a:spcPct val="0"/>
              </a:spcBef>
              <a:spcAft>
                <a:spcPct val="0"/>
              </a:spcAft>
              <a:buSzPct val="75000"/>
              <a:buChar char="–"/>
              <a:defRPr sz="1600" kern="1200">
                <a:solidFill>
                  <a:schemeClr val="tx1"/>
                </a:solidFill>
                <a:latin typeface="Arial" panose="020B0604020202020204" pitchFamily="34" charset="0"/>
                <a:ea typeface="-윤고딕130" pitchFamily="18" charset="-127"/>
                <a:cs typeface="+mn-cs"/>
              </a:defRPr>
            </a:lvl6pPr>
            <a:lvl7pPr marL="1497013" indent="-149225" algn="l" defTabSz="895350" rtl="0" eaLnBrk="1" fontAlgn="base" latinLnBrk="1" hangingPunct="1">
              <a:spcBef>
                <a:spcPct val="0"/>
              </a:spcBef>
              <a:spcAft>
                <a:spcPct val="0"/>
              </a:spcAft>
              <a:buSzPct val="75000"/>
              <a:buChar char="–"/>
              <a:defRPr sz="1600" kern="1200">
                <a:solidFill>
                  <a:schemeClr val="tx1"/>
                </a:solidFill>
                <a:latin typeface="Arial" panose="020B0604020202020204" pitchFamily="34" charset="0"/>
                <a:ea typeface="-윤고딕130" pitchFamily="18" charset="-127"/>
                <a:cs typeface="+mn-cs"/>
              </a:defRPr>
            </a:lvl7pPr>
            <a:lvl8pPr marL="1954213" indent="-149225" algn="l" defTabSz="895350" rtl="0" eaLnBrk="1" fontAlgn="base" latinLnBrk="1" hangingPunct="1">
              <a:spcBef>
                <a:spcPct val="0"/>
              </a:spcBef>
              <a:spcAft>
                <a:spcPct val="0"/>
              </a:spcAft>
              <a:buSzPct val="75000"/>
              <a:buChar char="–"/>
              <a:defRPr sz="1600" kern="1200">
                <a:solidFill>
                  <a:schemeClr val="tx1"/>
                </a:solidFill>
                <a:latin typeface="Arial" panose="020B0604020202020204" pitchFamily="34" charset="0"/>
                <a:ea typeface="-윤고딕130" pitchFamily="18" charset="-127"/>
                <a:cs typeface="+mn-cs"/>
              </a:defRPr>
            </a:lvl8pPr>
            <a:lvl9pPr marL="2411413" indent="-149225" algn="l" defTabSz="895350" rtl="0" eaLnBrk="1" fontAlgn="base" latinLnBrk="1" hangingPunct="1">
              <a:spcBef>
                <a:spcPct val="0"/>
              </a:spcBef>
              <a:spcAft>
                <a:spcPct val="0"/>
              </a:spcAft>
              <a:buSzPct val="75000"/>
              <a:buChar char="–"/>
              <a:defRPr sz="1600" kern="1200">
                <a:solidFill>
                  <a:schemeClr val="tx1"/>
                </a:solidFill>
                <a:latin typeface="Arial" panose="020B0604020202020204" pitchFamily="34" charset="0"/>
                <a:ea typeface="-윤고딕130" pitchFamily="18" charset="-127"/>
                <a:cs typeface="+mn-cs"/>
              </a:defRPr>
            </a:lvl9pPr>
          </a:lstStyle>
          <a:p>
            <a:pPr lvl="1"/>
            <a:r>
              <a:rPr lang="ko-KR" altLang="en-US" sz="1400" b="0" dirty="0">
                <a:latin typeface="+mn-ea"/>
                <a:ea typeface="+mn-ea"/>
              </a:rPr>
              <a:t>주요 컬럼들의 트렌드를 보면 </a:t>
            </a:r>
            <a:r>
              <a:rPr lang="en-US" altLang="ko-KR" sz="1400" b="0" dirty="0">
                <a:latin typeface="+mn-ea"/>
              </a:rPr>
              <a:t>‘</a:t>
            </a:r>
            <a:r>
              <a:rPr lang="ko-KR" altLang="en-US" sz="1400" b="0" dirty="0">
                <a:latin typeface="+mn-ea"/>
              </a:rPr>
              <a:t>발전기 출력</a:t>
            </a:r>
            <a:r>
              <a:rPr lang="en-US" altLang="ko-KR" sz="1400" b="0" dirty="0">
                <a:latin typeface="+mn-ea"/>
              </a:rPr>
              <a:t>’, ‘DGAN </a:t>
            </a:r>
            <a:r>
              <a:rPr lang="ko-KR" altLang="en-US" sz="1400" b="0" dirty="0">
                <a:latin typeface="+mn-ea"/>
              </a:rPr>
              <a:t>유량</a:t>
            </a:r>
            <a:r>
              <a:rPr lang="en-US" altLang="ko-KR" sz="1400" b="0" dirty="0">
                <a:latin typeface="+mn-ea"/>
              </a:rPr>
              <a:t>’</a:t>
            </a:r>
            <a:r>
              <a:rPr lang="ko-KR" altLang="en-US" sz="1400" b="0" dirty="0">
                <a:latin typeface="+mn-ea"/>
              </a:rPr>
              <a:t>을 중심으로 두 무리의 트렌드가 관찰됨</a:t>
            </a:r>
            <a:r>
              <a:rPr lang="en-US" altLang="ko-KR" sz="1400" b="0" dirty="0">
                <a:latin typeface="+mn-ea"/>
              </a:rPr>
              <a:t>.</a:t>
            </a:r>
            <a:endParaRPr lang="en-US" altLang="ko-KR" sz="1400" b="0" dirty="0">
              <a:latin typeface="+mn-ea"/>
              <a:ea typeface="+mn-ea"/>
            </a:endParaRPr>
          </a:p>
        </p:txBody>
      </p:sp>
      <p:grpSp>
        <p:nvGrpSpPr>
          <p:cNvPr id="43" name="Group 8">
            <a:extLst>
              <a:ext uri="{FF2B5EF4-FFF2-40B4-BE49-F238E27FC236}">
                <a16:creationId xmlns:a16="http://schemas.microsoft.com/office/drawing/2014/main" id="{F5FA495B-4F79-245C-1A27-E33A591F12C1}"/>
              </a:ext>
            </a:extLst>
          </p:cNvPr>
          <p:cNvGrpSpPr>
            <a:grpSpLocks/>
          </p:cNvGrpSpPr>
          <p:nvPr/>
        </p:nvGrpSpPr>
        <p:grpSpPr bwMode="auto">
          <a:xfrm>
            <a:off x="927100" y="2336882"/>
            <a:ext cx="1524000" cy="596084"/>
            <a:chOff x="2400" y="1968"/>
            <a:chExt cx="960" cy="960"/>
          </a:xfrm>
        </p:grpSpPr>
        <p:sp>
          <p:nvSpPr>
            <p:cNvPr id="52" name="Rectangle 9">
              <a:extLst>
                <a:ext uri="{FF2B5EF4-FFF2-40B4-BE49-F238E27FC236}">
                  <a16:creationId xmlns:a16="http://schemas.microsoft.com/office/drawing/2014/main" id="{6693BBDF-7C62-782A-C416-0F2367E2EDEE}"/>
                </a:ext>
              </a:extLst>
            </p:cNvPr>
            <p:cNvSpPr>
              <a:spLocks noChangeArrowheads="1"/>
            </p:cNvSpPr>
            <p:nvPr/>
          </p:nvSpPr>
          <p:spPr bwMode="blackWhite">
            <a:xfrm>
              <a:off x="2400" y="1968"/>
              <a:ext cx="960" cy="960"/>
            </a:xfrm>
            <a:prstGeom prst="rect">
              <a:avLst/>
            </a:prstGeom>
            <a:solidFill>
              <a:srgbClr val="FFFFFF"/>
            </a:solidFill>
            <a:ln w="9525">
              <a:solidFill>
                <a:srgbClr val="000000"/>
              </a:solidFill>
              <a:miter lim="800000"/>
              <a:headEnd/>
              <a:tailEnd/>
            </a:ln>
            <a:effectLst>
              <a:outerShdw dist="35921" dir="2700000" algn="ctr" rotWithShape="0">
                <a:srgbClr val="000000"/>
              </a:outerShdw>
            </a:effectLst>
          </p:spPr>
          <p:txBody>
            <a:bodyPr wrap="none" anchor="ctr"/>
            <a:lstStyle>
              <a:defPPr>
                <a:defRPr lang="en-US"/>
              </a:defPPr>
              <a:lvl1pPr algn="l" rtl="0" fontAlgn="base">
                <a:spcBef>
                  <a:spcPct val="0"/>
                </a:spcBef>
                <a:spcAft>
                  <a:spcPct val="0"/>
                </a:spcAft>
                <a:defRPr sz="1600" kern="1200">
                  <a:solidFill>
                    <a:schemeClr val="tx1"/>
                  </a:solidFill>
                  <a:latin typeface="Arial" panose="020B0604020202020204" pitchFamily="34" charset="0"/>
                  <a:ea typeface="-윤고딕130" pitchFamily="18" charset="-127"/>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윤고딕130" pitchFamily="18" charset="-127"/>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윤고딕130" pitchFamily="18" charset="-127"/>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윤고딕130" pitchFamily="18" charset="-127"/>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윤고딕130" pitchFamily="18" charset="-127"/>
                  <a:cs typeface="+mn-cs"/>
                </a:defRPr>
              </a:lvl5pPr>
              <a:lvl6pPr marL="2286000" algn="l" defTabSz="914400" rtl="0" eaLnBrk="1" latinLnBrk="1" hangingPunct="1">
                <a:defRPr sz="1600" kern="1200">
                  <a:solidFill>
                    <a:schemeClr val="tx1"/>
                  </a:solidFill>
                  <a:latin typeface="Arial" panose="020B0604020202020204" pitchFamily="34" charset="0"/>
                  <a:ea typeface="-윤고딕130" pitchFamily="18" charset="-127"/>
                  <a:cs typeface="+mn-cs"/>
                </a:defRPr>
              </a:lvl6pPr>
              <a:lvl7pPr marL="2743200" algn="l" defTabSz="914400" rtl="0" eaLnBrk="1" latinLnBrk="1" hangingPunct="1">
                <a:defRPr sz="1600" kern="1200">
                  <a:solidFill>
                    <a:schemeClr val="tx1"/>
                  </a:solidFill>
                  <a:latin typeface="Arial" panose="020B0604020202020204" pitchFamily="34" charset="0"/>
                  <a:ea typeface="-윤고딕130" pitchFamily="18" charset="-127"/>
                  <a:cs typeface="+mn-cs"/>
                </a:defRPr>
              </a:lvl7pPr>
              <a:lvl8pPr marL="3200400" algn="l" defTabSz="914400" rtl="0" eaLnBrk="1" latinLnBrk="1" hangingPunct="1">
                <a:defRPr sz="1600" kern="1200">
                  <a:solidFill>
                    <a:schemeClr val="tx1"/>
                  </a:solidFill>
                  <a:latin typeface="Arial" panose="020B0604020202020204" pitchFamily="34" charset="0"/>
                  <a:ea typeface="-윤고딕130" pitchFamily="18" charset="-127"/>
                  <a:cs typeface="+mn-cs"/>
                </a:defRPr>
              </a:lvl8pPr>
              <a:lvl9pPr marL="3657600" algn="l" defTabSz="914400" rtl="0" eaLnBrk="1" latinLnBrk="1" hangingPunct="1">
                <a:defRPr sz="1600" kern="1200">
                  <a:solidFill>
                    <a:schemeClr val="tx1"/>
                  </a:solidFill>
                  <a:latin typeface="Arial" panose="020B0604020202020204" pitchFamily="34" charset="0"/>
                  <a:ea typeface="-윤고딕130" pitchFamily="18" charset="-127"/>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ko-KR" altLang="en-US" sz="1400" b="0" i="0" u="none" strike="noStrike" kern="1200" cap="none" spc="0" normalizeH="0" baseline="0" noProof="0" dirty="0">
                <a:ln>
                  <a:noFill/>
                </a:ln>
                <a:solidFill>
                  <a:srgbClr val="000000"/>
                </a:solidFill>
                <a:effectLst/>
                <a:uLnTx/>
                <a:uFillTx/>
                <a:latin typeface="+mn-ea"/>
                <a:ea typeface="+mn-ea"/>
                <a:cs typeface="+mn-cs"/>
              </a:endParaRPr>
            </a:p>
          </p:txBody>
        </p:sp>
        <p:sp>
          <p:nvSpPr>
            <p:cNvPr id="53" name="Rectangle 10">
              <a:extLst>
                <a:ext uri="{FF2B5EF4-FFF2-40B4-BE49-F238E27FC236}">
                  <a16:creationId xmlns:a16="http://schemas.microsoft.com/office/drawing/2014/main" id="{4105CA8D-F511-9CB7-82D3-34D11B61580B}"/>
                </a:ext>
              </a:extLst>
            </p:cNvPr>
            <p:cNvSpPr>
              <a:spLocks noChangeArrowheads="1"/>
            </p:cNvSpPr>
            <p:nvPr/>
          </p:nvSpPr>
          <p:spPr bwMode="blackWhite">
            <a:xfrm>
              <a:off x="2440" y="2008"/>
              <a:ext cx="880" cy="8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3810" tIns="0" rIns="3810" bIns="0" anchor="ctr"/>
            <a:lstStyle>
              <a:defPPr>
                <a:defRPr lang="en-US"/>
              </a:defPPr>
              <a:lvl1pPr algn="l" defTabSz="895350" rtl="0" fontAlgn="base">
                <a:spcBef>
                  <a:spcPct val="0"/>
                </a:spcBef>
                <a:spcAft>
                  <a:spcPct val="0"/>
                </a:spcAft>
                <a:buSzPct val="120000"/>
                <a:defRPr sz="1600" kern="1200">
                  <a:solidFill>
                    <a:schemeClr val="tx1"/>
                  </a:solidFill>
                  <a:latin typeface="Arial" panose="020B0604020202020204" pitchFamily="34" charset="0"/>
                  <a:ea typeface="-윤고딕130" pitchFamily="18" charset="-127"/>
                  <a:cs typeface="+mn-cs"/>
                </a:defRPr>
              </a:lvl1pPr>
              <a:lvl2pPr marL="144463" indent="-142875" algn="l" defTabSz="895350" rtl="0" fontAlgn="base">
                <a:spcBef>
                  <a:spcPct val="0"/>
                </a:spcBef>
                <a:spcAft>
                  <a:spcPct val="0"/>
                </a:spcAft>
                <a:buSzPct val="120000"/>
                <a:buChar char="•"/>
                <a:defRPr sz="1600" kern="1200">
                  <a:solidFill>
                    <a:schemeClr val="tx1"/>
                  </a:solidFill>
                  <a:latin typeface="Arial" panose="020B0604020202020204" pitchFamily="34" charset="0"/>
                  <a:ea typeface="-윤고딕130" pitchFamily="18" charset="-127"/>
                  <a:cs typeface="+mn-cs"/>
                </a:defRPr>
              </a:lvl2pPr>
              <a:lvl3pPr marL="295275" indent="-149225" algn="l" defTabSz="895350" rtl="0" fontAlgn="base">
                <a:spcBef>
                  <a:spcPct val="0"/>
                </a:spcBef>
                <a:spcAft>
                  <a:spcPct val="0"/>
                </a:spcAft>
                <a:buChar char="–"/>
                <a:defRPr sz="1600" kern="1200">
                  <a:solidFill>
                    <a:schemeClr val="tx1"/>
                  </a:solidFill>
                  <a:latin typeface="Arial" panose="020B0604020202020204" pitchFamily="34" charset="0"/>
                  <a:ea typeface="-윤고딕130" pitchFamily="18" charset="-127"/>
                  <a:cs typeface="+mn-cs"/>
                </a:defRPr>
              </a:lvl3pPr>
              <a:lvl4pPr marL="431800" indent="-134938" algn="l" defTabSz="895350" rtl="0" fontAlgn="base">
                <a:spcBef>
                  <a:spcPct val="0"/>
                </a:spcBef>
                <a:spcAft>
                  <a:spcPct val="0"/>
                </a:spcAft>
                <a:buSzPct val="89000"/>
                <a:buChar char="•"/>
                <a:defRPr sz="1600" kern="1200">
                  <a:solidFill>
                    <a:schemeClr val="tx1"/>
                  </a:solidFill>
                  <a:latin typeface="Arial" panose="020B0604020202020204" pitchFamily="34" charset="0"/>
                  <a:ea typeface="-윤고딕130" pitchFamily="18" charset="-127"/>
                  <a:cs typeface="+mn-cs"/>
                </a:defRPr>
              </a:lvl4pPr>
              <a:lvl5pPr marL="582613" indent="-149225" algn="l" defTabSz="895350" rtl="0" fontAlgn="base">
                <a:spcBef>
                  <a:spcPct val="0"/>
                </a:spcBef>
                <a:spcAft>
                  <a:spcPct val="0"/>
                </a:spcAft>
                <a:buSzPct val="75000"/>
                <a:buChar char="–"/>
                <a:defRPr sz="1600" kern="1200">
                  <a:solidFill>
                    <a:schemeClr val="tx1"/>
                  </a:solidFill>
                  <a:latin typeface="Arial" panose="020B0604020202020204" pitchFamily="34" charset="0"/>
                  <a:ea typeface="-윤고딕130" pitchFamily="18" charset="-127"/>
                  <a:cs typeface="+mn-cs"/>
                </a:defRPr>
              </a:lvl5pPr>
              <a:lvl6pPr marL="1039813" indent="-149225" algn="l" defTabSz="895350" rtl="0" eaLnBrk="1" fontAlgn="base" latinLnBrk="1" hangingPunct="1">
                <a:spcBef>
                  <a:spcPct val="0"/>
                </a:spcBef>
                <a:spcAft>
                  <a:spcPct val="0"/>
                </a:spcAft>
                <a:buSzPct val="75000"/>
                <a:buChar char="–"/>
                <a:defRPr sz="1600" kern="1200">
                  <a:solidFill>
                    <a:schemeClr val="tx1"/>
                  </a:solidFill>
                  <a:latin typeface="Arial" panose="020B0604020202020204" pitchFamily="34" charset="0"/>
                  <a:ea typeface="-윤고딕130" pitchFamily="18" charset="-127"/>
                  <a:cs typeface="+mn-cs"/>
                </a:defRPr>
              </a:lvl6pPr>
              <a:lvl7pPr marL="1497013" indent="-149225" algn="l" defTabSz="895350" rtl="0" eaLnBrk="1" fontAlgn="base" latinLnBrk="1" hangingPunct="1">
                <a:spcBef>
                  <a:spcPct val="0"/>
                </a:spcBef>
                <a:spcAft>
                  <a:spcPct val="0"/>
                </a:spcAft>
                <a:buSzPct val="75000"/>
                <a:buChar char="–"/>
                <a:defRPr sz="1600" kern="1200">
                  <a:solidFill>
                    <a:schemeClr val="tx1"/>
                  </a:solidFill>
                  <a:latin typeface="Arial" panose="020B0604020202020204" pitchFamily="34" charset="0"/>
                  <a:ea typeface="-윤고딕130" pitchFamily="18" charset="-127"/>
                  <a:cs typeface="+mn-cs"/>
                </a:defRPr>
              </a:lvl7pPr>
              <a:lvl8pPr marL="1954213" indent="-149225" algn="l" defTabSz="895350" rtl="0" eaLnBrk="1" fontAlgn="base" latinLnBrk="1" hangingPunct="1">
                <a:spcBef>
                  <a:spcPct val="0"/>
                </a:spcBef>
                <a:spcAft>
                  <a:spcPct val="0"/>
                </a:spcAft>
                <a:buSzPct val="75000"/>
                <a:buChar char="–"/>
                <a:defRPr sz="1600" kern="1200">
                  <a:solidFill>
                    <a:schemeClr val="tx1"/>
                  </a:solidFill>
                  <a:latin typeface="Arial" panose="020B0604020202020204" pitchFamily="34" charset="0"/>
                  <a:ea typeface="-윤고딕130" pitchFamily="18" charset="-127"/>
                  <a:cs typeface="+mn-cs"/>
                </a:defRPr>
              </a:lvl8pPr>
              <a:lvl9pPr marL="2411413" indent="-149225" algn="l" defTabSz="895350" rtl="0" eaLnBrk="1" fontAlgn="base" latinLnBrk="1" hangingPunct="1">
                <a:spcBef>
                  <a:spcPct val="0"/>
                </a:spcBef>
                <a:spcAft>
                  <a:spcPct val="0"/>
                </a:spcAft>
                <a:buSzPct val="75000"/>
                <a:buChar char="–"/>
                <a:defRPr sz="1600" kern="1200">
                  <a:solidFill>
                    <a:schemeClr val="tx1"/>
                  </a:solidFill>
                  <a:latin typeface="Arial" panose="020B0604020202020204" pitchFamily="34" charset="0"/>
                  <a:ea typeface="-윤고딕130" pitchFamily="18" charset="-127"/>
                  <a:cs typeface="+mn-cs"/>
                </a:defRPr>
              </a:lvl9pPr>
            </a:lstStyle>
            <a:p>
              <a:pPr marL="0" marR="0" lvl="0" indent="0" algn="l" defTabSz="895350" rtl="0" eaLnBrk="1" fontAlgn="base" latinLnBrk="0" hangingPunct="1">
                <a:lnSpc>
                  <a:spcPct val="100000"/>
                </a:lnSpc>
                <a:spcBef>
                  <a:spcPct val="0"/>
                </a:spcBef>
                <a:spcAft>
                  <a:spcPct val="0"/>
                </a:spcAft>
                <a:buClrTx/>
                <a:buSzPct val="120000"/>
                <a:buFontTx/>
                <a:buNone/>
                <a:tabLst/>
                <a:defRPr/>
              </a:pPr>
              <a:r>
                <a:rPr kumimoji="0" lang="ko-KR" altLang="en-US" sz="1400" b="1" i="0" u="none" strike="noStrike" kern="1200" cap="none" spc="0" normalizeH="0" baseline="0" noProof="0" dirty="0">
                  <a:ln>
                    <a:noFill/>
                  </a:ln>
                  <a:solidFill>
                    <a:srgbClr val="000000"/>
                  </a:solidFill>
                  <a:effectLst/>
                  <a:uLnTx/>
                  <a:uFillTx/>
                  <a:latin typeface="+mn-ea"/>
                  <a:ea typeface="+mn-ea"/>
                  <a:cs typeface="+mn-cs"/>
                </a:rPr>
                <a:t>주요 컬럼 트렌드</a:t>
              </a:r>
              <a:endParaRPr kumimoji="0" lang="en-US" altLang="ko-KR" sz="1400" b="1" i="0" u="none" strike="noStrike" kern="1200" cap="none" spc="0" normalizeH="0" baseline="0" noProof="0" dirty="0">
                <a:ln>
                  <a:noFill/>
                </a:ln>
                <a:solidFill>
                  <a:srgbClr val="000000"/>
                </a:solidFill>
                <a:effectLst/>
                <a:uLnTx/>
                <a:uFillTx/>
                <a:latin typeface="+mn-ea"/>
                <a:ea typeface="+mn-ea"/>
                <a:cs typeface="+mn-cs"/>
              </a:endParaRPr>
            </a:p>
          </p:txBody>
        </p:sp>
      </p:grpSp>
      <mc:AlternateContent xmlns:mc="http://schemas.openxmlformats.org/markup-compatibility/2006" xmlns:a14="http://schemas.microsoft.com/office/drawing/2010/main">
        <mc:Choice Requires="a14">
          <p:sp>
            <p:nvSpPr>
              <p:cNvPr id="44" name="Rectangle 11">
                <a:extLst>
                  <a:ext uri="{FF2B5EF4-FFF2-40B4-BE49-F238E27FC236}">
                    <a16:creationId xmlns:a16="http://schemas.microsoft.com/office/drawing/2014/main" id="{10F195F4-AD21-4793-0B06-54823606F88B}"/>
                  </a:ext>
                </a:extLst>
              </p:cNvPr>
              <p:cNvSpPr>
                <a:spLocks noChangeArrowheads="1"/>
              </p:cNvSpPr>
              <p:nvPr/>
            </p:nvSpPr>
            <p:spPr bwMode="auto">
              <a:xfrm>
                <a:off x="2752725" y="3974868"/>
                <a:ext cx="6957332" cy="646331"/>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lIns="0" tIns="0" rIns="0" bIns="0">
                <a:spAutoFit/>
              </a:bodyPr>
              <a:lstStyle>
                <a:defPPr>
                  <a:defRPr lang="en-US"/>
                </a:defPPr>
                <a:lvl1pPr algn="l" defTabSz="895350" rtl="0" fontAlgn="base">
                  <a:spcBef>
                    <a:spcPct val="0"/>
                  </a:spcBef>
                  <a:spcAft>
                    <a:spcPct val="0"/>
                  </a:spcAft>
                  <a:buSzPct val="120000"/>
                  <a:defRPr sz="1600" kern="1200">
                    <a:solidFill>
                      <a:schemeClr val="tx1"/>
                    </a:solidFill>
                    <a:latin typeface="Arial" panose="020B0604020202020204" pitchFamily="34" charset="0"/>
                    <a:ea typeface="-윤고딕130" pitchFamily="18" charset="-127"/>
                    <a:cs typeface="+mn-cs"/>
                  </a:defRPr>
                </a:lvl1pPr>
                <a:lvl2pPr marL="144463" indent="-142875" algn="l" defTabSz="895350" rtl="0" fontAlgn="base">
                  <a:spcBef>
                    <a:spcPct val="0"/>
                  </a:spcBef>
                  <a:spcAft>
                    <a:spcPct val="0"/>
                  </a:spcAft>
                  <a:buSzPct val="120000"/>
                  <a:buChar char="•"/>
                  <a:defRPr sz="1600" kern="1200">
                    <a:solidFill>
                      <a:schemeClr val="tx1"/>
                    </a:solidFill>
                    <a:latin typeface="Arial" panose="020B0604020202020204" pitchFamily="34" charset="0"/>
                    <a:ea typeface="-윤고딕130" pitchFamily="18" charset="-127"/>
                    <a:cs typeface="+mn-cs"/>
                  </a:defRPr>
                </a:lvl2pPr>
                <a:lvl3pPr marL="295275" indent="-149225" algn="l" defTabSz="895350" rtl="0" fontAlgn="base">
                  <a:spcBef>
                    <a:spcPct val="0"/>
                  </a:spcBef>
                  <a:spcAft>
                    <a:spcPct val="0"/>
                  </a:spcAft>
                  <a:buChar char="–"/>
                  <a:defRPr sz="1600" kern="1200">
                    <a:solidFill>
                      <a:schemeClr val="tx1"/>
                    </a:solidFill>
                    <a:latin typeface="Arial" panose="020B0604020202020204" pitchFamily="34" charset="0"/>
                    <a:ea typeface="-윤고딕130" pitchFamily="18" charset="-127"/>
                    <a:cs typeface="+mn-cs"/>
                  </a:defRPr>
                </a:lvl3pPr>
                <a:lvl4pPr marL="431800" indent="-134938" algn="l" defTabSz="895350" rtl="0" fontAlgn="base">
                  <a:spcBef>
                    <a:spcPct val="0"/>
                  </a:spcBef>
                  <a:spcAft>
                    <a:spcPct val="0"/>
                  </a:spcAft>
                  <a:buSzPct val="89000"/>
                  <a:buChar char="•"/>
                  <a:defRPr sz="1600" kern="1200">
                    <a:solidFill>
                      <a:schemeClr val="tx1"/>
                    </a:solidFill>
                    <a:latin typeface="Arial" panose="020B0604020202020204" pitchFamily="34" charset="0"/>
                    <a:ea typeface="-윤고딕130" pitchFamily="18" charset="-127"/>
                    <a:cs typeface="+mn-cs"/>
                  </a:defRPr>
                </a:lvl4pPr>
                <a:lvl5pPr marL="582613" indent="-149225" algn="l" defTabSz="895350" rtl="0" fontAlgn="base">
                  <a:spcBef>
                    <a:spcPct val="0"/>
                  </a:spcBef>
                  <a:spcAft>
                    <a:spcPct val="0"/>
                  </a:spcAft>
                  <a:buSzPct val="75000"/>
                  <a:buChar char="–"/>
                  <a:defRPr sz="1600" kern="1200">
                    <a:solidFill>
                      <a:schemeClr val="tx1"/>
                    </a:solidFill>
                    <a:latin typeface="Arial" panose="020B0604020202020204" pitchFamily="34" charset="0"/>
                    <a:ea typeface="-윤고딕130" pitchFamily="18" charset="-127"/>
                    <a:cs typeface="+mn-cs"/>
                  </a:defRPr>
                </a:lvl5pPr>
                <a:lvl6pPr marL="1039813" indent="-149225" algn="l" defTabSz="895350" rtl="0" eaLnBrk="1" fontAlgn="base" latinLnBrk="1" hangingPunct="1">
                  <a:spcBef>
                    <a:spcPct val="0"/>
                  </a:spcBef>
                  <a:spcAft>
                    <a:spcPct val="0"/>
                  </a:spcAft>
                  <a:buSzPct val="75000"/>
                  <a:buChar char="–"/>
                  <a:defRPr sz="1600" kern="1200">
                    <a:solidFill>
                      <a:schemeClr val="tx1"/>
                    </a:solidFill>
                    <a:latin typeface="Arial" panose="020B0604020202020204" pitchFamily="34" charset="0"/>
                    <a:ea typeface="-윤고딕130" pitchFamily="18" charset="-127"/>
                    <a:cs typeface="+mn-cs"/>
                  </a:defRPr>
                </a:lvl6pPr>
                <a:lvl7pPr marL="1497013" indent="-149225" algn="l" defTabSz="895350" rtl="0" eaLnBrk="1" fontAlgn="base" latinLnBrk="1" hangingPunct="1">
                  <a:spcBef>
                    <a:spcPct val="0"/>
                  </a:spcBef>
                  <a:spcAft>
                    <a:spcPct val="0"/>
                  </a:spcAft>
                  <a:buSzPct val="75000"/>
                  <a:buChar char="–"/>
                  <a:defRPr sz="1600" kern="1200">
                    <a:solidFill>
                      <a:schemeClr val="tx1"/>
                    </a:solidFill>
                    <a:latin typeface="Arial" panose="020B0604020202020204" pitchFamily="34" charset="0"/>
                    <a:ea typeface="-윤고딕130" pitchFamily="18" charset="-127"/>
                    <a:cs typeface="+mn-cs"/>
                  </a:defRPr>
                </a:lvl7pPr>
                <a:lvl8pPr marL="1954213" indent="-149225" algn="l" defTabSz="895350" rtl="0" eaLnBrk="1" fontAlgn="base" latinLnBrk="1" hangingPunct="1">
                  <a:spcBef>
                    <a:spcPct val="0"/>
                  </a:spcBef>
                  <a:spcAft>
                    <a:spcPct val="0"/>
                  </a:spcAft>
                  <a:buSzPct val="75000"/>
                  <a:buChar char="–"/>
                  <a:defRPr sz="1600" kern="1200">
                    <a:solidFill>
                      <a:schemeClr val="tx1"/>
                    </a:solidFill>
                    <a:latin typeface="Arial" panose="020B0604020202020204" pitchFamily="34" charset="0"/>
                    <a:ea typeface="-윤고딕130" pitchFamily="18" charset="-127"/>
                    <a:cs typeface="+mn-cs"/>
                  </a:defRPr>
                </a:lvl8pPr>
                <a:lvl9pPr marL="2411413" indent="-149225" algn="l" defTabSz="895350" rtl="0" eaLnBrk="1" fontAlgn="base" latinLnBrk="1" hangingPunct="1">
                  <a:spcBef>
                    <a:spcPct val="0"/>
                  </a:spcBef>
                  <a:spcAft>
                    <a:spcPct val="0"/>
                  </a:spcAft>
                  <a:buSzPct val="75000"/>
                  <a:buChar char="–"/>
                  <a:defRPr sz="1600" kern="1200">
                    <a:solidFill>
                      <a:schemeClr val="tx1"/>
                    </a:solidFill>
                    <a:latin typeface="Arial" panose="020B0604020202020204" pitchFamily="34" charset="0"/>
                    <a:ea typeface="-윤고딕130" pitchFamily="18" charset="-127"/>
                    <a:cs typeface="+mn-cs"/>
                  </a:defRPr>
                </a:lvl9pPr>
              </a:lstStyle>
              <a:p>
                <a:pPr lvl="1"/>
                <a:r>
                  <a:rPr lang="ko-KR" altLang="en-US" sz="1400" b="0" dirty="0">
                    <a:latin typeface="+mn-ea"/>
                  </a:rPr>
                  <a:t>거리함수를 </a:t>
                </a:r>
                <a14:m>
                  <m:oMath xmlns:m="http://schemas.openxmlformats.org/officeDocument/2006/math">
                    <m:r>
                      <a:rPr lang="en-US" altLang="ko-KR" sz="1400" b="0" i="1">
                        <a:latin typeface="Cambria Math" panose="02040503050406030204" pitchFamily="18" charset="0"/>
                      </a:rPr>
                      <m:t>1−|</m:t>
                    </m:r>
                    <m:r>
                      <a:rPr lang="en-US" altLang="ko-KR" sz="1400" b="0" i="1">
                        <a:latin typeface="Cambria Math" panose="02040503050406030204" pitchFamily="18" charset="0"/>
                      </a:rPr>
                      <m:t>𝑐𝑜𝑟𝑟</m:t>
                    </m:r>
                    <m:r>
                      <a:rPr lang="en-US" altLang="ko-KR" sz="1400" b="0" i="1">
                        <a:latin typeface="Cambria Math" panose="02040503050406030204" pitchFamily="18" charset="0"/>
                      </a:rPr>
                      <m:t>|</m:t>
                    </m:r>
                  </m:oMath>
                </a14:m>
                <a:r>
                  <a:rPr lang="en-US" altLang="ko-KR" sz="1400" b="0" dirty="0">
                    <a:latin typeface="+mn-ea"/>
                  </a:rPr>
                  <a:t> </a:t>
                </a:r>
                <a:r>
                  <a:rPr lang="ko-KR" altLang="en-US" sz="1400" b="0" dirty="0">
                    <a:latin typeface="+mn-ea"/>
                  </a:rPr>
                  <a:t>으로 두어 군집화 진행</a:t>
                </a:r>
                <a:r>
                  <a:rPr lang="en-US" altLang="ko-KR" sz="1400" b="0" dirty="0">
                    <a:latin typeface="+mn-ea"/>
                  </a:rPr>
                  <a:t>.</a:t>
                </a:r>
              </a:p>
              <a:p>
                <a:pPr lvl="1"/>
                <a:r>
                  <a:rPr lang="en-US" altLang="ko-KR" sz="1400" b="0" dirty="0">
                    <a:latin typeface="+mn-ea"/>
                  </a:rPr>
                  <a:t>‘</a:t>
                </a:r>
                <a:r>
                  <a:rPr lang="ko-KR" altLang="en-US" sz="1400" b="0" dirty="0">
                    <a:latin typeface="+mn-ea"/>
                  </a:rPr>
                  <a:t>발전기 출력</a:t>
                </a:r>
                <a:r>
                  <a:rPr lang="en-US" altLang="ko-KR" sz="1400" b="0" dirty="0">
                    <a:latin typeface="+mn-ea"/>
                  </a:rPr>
                  <a:t>’, ‘DGAN </a:t>
                </a:r>
                <a:r>
                  <a:rPr lang="ko-KR" altLang="en-US" sz="1400" b="0" dirty="0">
                    <a:latin typeface="+mn-ea"/>
                  </a:rPr>
                  <a:t>유량</a:t>
                </a:r>
                <a:r>
                  <a:rPr lang="en-US" altLang="ko-KR" sz="1400" b="0" dirty="0">
                    <a:latin typeface="+mn-ea"/>
                  </a:rPr>
                  <a:t>’</a:t>
                </a:r>
                <a:r>
                  <a:rPr lang="ko-KR" altLang="en-US" sz="1400" b="0" dirty="0">
                    <a:latin typeface="+mn-ea"/>
                  </a:rPr>
                  <a:t>을 중심으로 두 무리의 트렌드가 나타남</a:t>
                </a:r>
                <a:r>
                  <a:rPr lang="en-US" altLang="ko-KR" sz="1400" b="0" dirty="0">
                    <a:latin typeface="+mn-ea"/>
                  </a:rPr>
                  <a:t>.</a:t>
                </a:r>
              </a:p>
              <a:p>
                <a:pPr lvl="1"/>
                <a:endParaRPr lang="en-US" altLang="ko-KR" sz="1400" b="0" dirty="0">
                  <a:latin typeface="+mn-ea"/>
                  <a:ea typeface="+mn-ea"/>
                </a:endParaRPr>
              </a:p>
            </p:txBody>
          </p:sp>
        </mc:Choice>
        <mc:Fallback xmlns="">
          <p:sp>
            <p:nvSpPr>
              <p:cNvPr id="44" name="Rectangle 11">
                <a:extLst>
                  <a:ext uri="{FF2B5EF4-FFF2-40B4-BE49-F238E27FC236}">
                    <a16:creationId xmlns:a16="http://schemas.microsoft.com/office/drawing/2014/main" id="{10F195F4-AD21-4793-0B06-54823606F88B}"/>
                  </a:ext>
                </a:extLst>
              </p:cNvPr>
              <p:cNvSpPr>
                <a:spLocks noRot="1" noChangeAspect="1" noMove="1" noResize="1" noEditPoints="1" noAdjustHandles="1" noChangeArrowheads="1" noChangeShapeType="1" noTextEdit="1"/>
              </p:cNvSpPr>
              <p:nvPr/>
            </p:nvSpPr>
            <p:spPr bwMode="auto">
              <a:xfrm>
                <a:off x="2752725" y="3974868"/>
                <a:ext cx="6957332" cy="646331"/>
              </a:xfrm>
              <a:prstGeom prst="rect">
                <a:avLst/>
              </a:prstGeom>
              <a:blipFill>
                <a:blip r:embed="rId3"/>
                <a:stretch>
                  <a:fillRect l="-2103" t="-19811"/>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ko-KR" altLang="en-US">
                    <a:noFill/>
                  </a:rPr>
                  <a:t> </a:t>
                </a:r>
              </a:p>
            </p:txBody>
          </p:sp>
        </mc:Fallback>
      </mc:AlternateContent>
      <p:grpSp>
        <p:nvGrpSpPr>
          <p:cNvPr id="45" name="Group 12">
            <a:extLst>
              <a:ext uri="{FF2B5EF4-FFF2-40B4-BE49-F238E27FC236}">
                <a16:creationId xmlns:a16="http://schemas.microsoft.com/office/drawing/2014/main" id="{44A21850-E38D-6975-A78E-5F739CCF0C01}"/>
              </a:ext>
            </a:extLst>
          </p:cNvPr>
          <p:cNvGrpSpPr>
            <a:grpSpLocks/>
          </p:cNvGrpSpPr>
          <p:nvPr/>
        </p:nvGrpSpPr>
        <p:grpSpPr bwMode="auto">
          <a:xfrm>
            <a:off x="927100" y="3957453"/>
            <a:ext cx="1524000" cy="596084"/>
            <a:chOff x="2400" y="1968"/>
            <a:chExt cx="960" cy="960"/>
          </a:xfrm>
        </p:grpSpPr>
        <p:sp>
          <p:nvSpPr>
            <p:cNvPr id="50" name="Rectangle 13">
              <a:extLst>
                <a:ext uri="{FF2B5EF4-FFF2-40B4-BE49-F238E27FC236}">
                  <a16:creationId xmlns:a16="http://schemas.microsoft.com/office/drawing/2014/main" id="{66B71B4F-35F9-CC2C-C0E8-EB1331E5251D}"/>
                </a:ext>
              </a:extLst>
            </p:cNvPr>
            <p:cNvSpPr>
              <a:spLocks noChangeArrowheads="1"/>
            </p:cNvSpPr>
            <p:nvPr/>
          </p:nvSpPr>
          <p:spPr bwMode="blackWhite">
            <a:xfrm>
              <a:off x="2400" y="1968"/>
              <a:ext cx="960" cy="960"/>
            </a:xfrm>
            <a:prstGeom prst="rect">
              <a:avLst/>
            </a:prstGeom>
            <a:solidFill>
              <a:srgbClr val="FFFFFF"/>
            </a:solidFill>
            <a:ln w="9525">
              <a:solidFill>
                <a:srgbClr val="000000"/>
              </a:solidFill>
              <a:miter lim="800000"/>
              <a:headEnd/>
              <a:tailEnd/>
            </a:ln>
            <a:effectLst>
              <a:outerShdw dist="35921" dir="2700000" algn="ctr" rotWithShape="0">
                <a:srgbClr val="000000"/>
              </a:outerShdw>
            </a:effectLst>
          </p:spPr>
          <p:txBody>
            <a:bodyPr wrap="none" anchor="ctr"/>
            <a:lstStyle>
              <a:defPPr>
                <a:defRPr lang="en-US"/>
              </a:defPPr>
              <a:lvl1pPr algn="l" rtl="0" fontAlgn="base">
                <a:spcBef>
                  <a:spcPct val="0"/>
                </a:spcBef>
                <a:spcAft>
                  <a:spcPct val="0"/>
                </a:spcAft>
                <a:defRPr sz="1600" kern="1200">
                  <a:solidFill>
                    <a:schemeClr val="tx1"/>
                  </a:solidFill>
                  <a:latin typeface="Arial" panose="020B0604020202020204" pitchFamily="34" charset="0"/>
                  <a:ea typeface="-윤고딕130" pitchFamily="18" charset="-127"/>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윤고딕130" pitchFamily="18" charset="-127"/>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윤고딕130" pitchFamily="18" charset="-127"/>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윤고딕130" pitchFamily="18" charset="-127"/>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윤고딕130" pitchFamily="18" charset="-127"/>
                  <a:cs typeface="+mn-cs"/>
                </a:defRPr>
              </a:lvl5pPr>
              <a:lvl6pPr marL="2286000" algn="l" defTabSz="914400" rtl="0" eaLnBrk="1" latinLnBrk="1" hangingPunct="1">
                <a:defRPr sz="1600" kern="1200">
                  <a:solidFill>
                    <a:schemeClr val="tx1"/>
                  </a:solidFill>
                  <a:latin typeface="Arial" panose="020B0604020202020204" pitchFamily="34" charset="0"/>
                  <a:ea typeface="-윤고딕130" pitchFamily="18" charset="-127"/>
                  <a:cs typeface="+mn-cs"/>
                </a:defRPr>
              </a:lvl6pPr>
              <a:lvl7pPr marL="2743200" algn="l" defTabSz="914400" rtl="0" eaLnBrk="1" latinLnBrk="1" hangingPunct="1">
                <a:defRPr sz="1600" kern="1200">
                  <a:solidFill>
                    <a:schemeClr val="tx1"/>
                  </a:solidFill>
                  <a:latin typeface="Arial" panose="020B0604020202020204" pitchFamily="34" charset="0"/>
                  <a:ea typeface="-윤고딕130" pitchFamily="18" charset="-127"/>
                  <a:cs typeface="+mn-cs"/>
                </a:defRPr>
              </a:lvl7pPr>
              <a:lvl8pPr marL="3200400" algn="l" defTabSz="914400" rtl="0" eaLnBrk="1" latinLnBrk="1" hangingPunct="1">
                <a:defRPr sz="1600" kern="1200">
                  <a:solidFill>
                    <a:schemeClr val="tx1"/>
                  </a:solidFill>
                  <a:latin typeface="Arial" panose="020B0604020202020204" pitchFamily="34" charset="0"/>
                  <a:ea typeface="-윤고딕130" pitchFamily="18" charset="-127"/>
                  <a:cs typeface="+mn-cs"/>
                </a:defRPr>
              </a:lvl8pPr>
              <a:lvl9pPr marL="3657600" algn="l" defTabSz="914400" rtl="0" eaLnBrk="1" latinLnBrk="1" hangingPunct="1">
                <a:defRPr sz="1600" kern="1200">
                  <a:solidFill>
                    <a:schemeClr val="tx1"/>
                  </a:solidFill>
                  <a:latin typeface="Arial" panose="020B0604020202020204" pitchFamily="34" charset="0"/>
                  <a:ea typeface="-윤고딕130" pitchFamily="18" charset="-127"/>
                  <a:cs typeface="+mn-cs"/>
                </a:defRPr>
              </a:lvl9pPr>
            </a:lstStyle>
            <a:p>
              <a:pPr latinLnBrk="0">
                <a:defRPr/>
              </a:pPr>
              <a:r>
                <a:rPr kumimoji="0" lang="ko-KR" altLang="en-US" sz="1400" dirty="0">
                  <a:solidFill>
                    <a:srgbClr val="000000"/>
                  </a:solidFill>
                  <a:latin typeface="+mn-ea"/>
                </a:rPr>
                <a:t>상관관계에 따른</a:t>
              </a:r>
              <a:endParaRPr kumimoji="0" lang="en-US" altLang="ko-KR" sz="1400" dirty="0">
                <a:solidFill>
                  <a:srgbClr val="000000"/>
                </a:solidFill>
                <a:latin typeface="+mn-ea"/>
              </a:endParaRPr>
            </a:p>
            <a:p>
              <a:pPr latinLnBrk="0">
                <a:defRPr/>
              </a:pPr>
              <a:r>
                <a:rPr kumimoji="0" lang="ko-KR" altLang="en-US" sz="1400" dirty="0">
                  <a:solidFill>
                    <a:srgbClr val="000000"/>
                  </a:solidFill>
                  <a:latin typeface="+mn-ea"/>
                </a:rPr>
                <a:t>컬럼 군집</a:t>
              </a:r>
              <a:endParaRPr kumimoji="0" lang="ko-KR" altLang="en-US" sz="1400" b="0" i="0" u="none" strike="noStrike" kern="1200" cap="none" spc="0" normalizeH="0" baseline="0" noProof="0" dirty="0">
                <a:ln>
                  <a:noFill/>
                </a:ln>
                <a:solidFill>
                  <a:srgbClr val="000000"/>
                </a:solidFill>
                <a:effectLst/>
                <a:uLnTx/>
                <a:uFillTx/>
                <a:latin typeface="+mn-ea"/>
                <a:ea typeface="+mn-ea"/>
                <a:cs typeface="+mn-cs"/>
              </a:endParaRPr>
            </a:p>
          </p:txBody>
        </p:sp>
        <p:sp>
          <p:nvSpPr>
            <p:cNvPr id="51" name="Rectangle 14">
              <a:extLst>
                <a:ext uri="{FF2B5EF4-FFF2-40B4-BE49-F238E27FC236}">
                  <a16:creationId xmlns:a16="http://schemas.microsoft.com/office/drawing/2014/main" id="{D05782C8-5C98-E828-895B-4B438DF74D71}"/>
                </a:ext>
              </a:extLst>
            </p:cNvPr>
            <p:cNvSpPr>
              <a:spLocks noChangeArrowheads="1"/>
            </p:cNvSpPr>
            <p:nvPr/>
          </p:nvSpPr>
          <p:spPr bwMode="blackWhite">
            <a:xfrm>
              <a:off x="2440" y="2008"/>
              <a:ext cx="880" cy="8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3810" tIns="0" rIns="3810" bIns="0" anchor="ctr"/>
            <a:lstStyle>
              <a:defPPr>
                <a:defRPr lang="en-US"/>
              </a:defPPr>
              <a:lvl1pPr algn="l" defTabSz="895350" rtl="0" fontAlgn="base">
                <a:spcBef>
                  <a:spcPct val="0"/>
                </a:spcBef>
                <a:spcAft>
                  <a:spcPct val="0"/>
                </a:spcAft>
                <a:buSzPct val="120000"/>
                <a:defRPr sz="1600" kern="1200">
                  <a:solidFill>
                    <a:schemeClr val="tx1"/>
                  </a:solidFill>
                  <a:latin typeface="Arial" panose="020B0604020202020204" pitchFamily="34" charset="0"/>
                  <a:ea typeface="-윤고딕130" pitchFamily="18" charset="-127"/>
                  <a:cs typeface="+mn-cs"/>
                </a:defRPr>
              </a:lvl1pPr>
              <a:lvl2pPr marL="144463" indent="-142875" algn="l" defTabSz="895350" rtl="0" fontAlgn="base">
                <a:spcBef>
                  <a:spcPct val="0"/>
                </a:spcBef>
                <a:spcAft>
                  <a:spcPct val="0"/>
                </a:spcAft>
                <a:buSzPct val="120000"/>
                <a:buChar char="•"/>
                <a:defRPr sz="1600" kern="1200">
                  <a:solidFill>
                    <a:schemeClr val="tx1"/>
                  </a:solidFill>
                  <a:latin typeface="Arial" panose="020B0604020202020204" pitchFamily="34" charset="0"/>
                  <a:ea typeface="-윤고딕130" pitchFamily="18" charset="-127"/>
                  <a:cs typeface="+mn-cs"/>
                </a:defRPr>
              </a:lvl2pPr>
              <a:lvl3pPr marL="295275" indent="-149225" algn="l" defTabSz="895350" rtl="0" fontAlgn="base">
                <a:spcBef>
                  <a:spcPct val="0"/>
                </a:spcBef>
                <a:spcAft>
                  <a:spcPct val="0"/>
                </a:spcAft>
                <a:buChar char="–"/>
                <a:defRPr sz="1600" kern="1200">
                  <a:solidFill>
                    <a:schemeClr val="tx1"/>
                  </a:solidFill>
                  <a:latin typeface="Arial" panose="020B0604020202020204" pitchFamily="34" charset="0"/>
                  <a:ea typeface="-윤고딕130" pitchFamily="18" charset="-127"/>
                  <a:cs typeface="+mn-cs"/>
                </a:defRPr>
              </a:lvl3pPr>
              <a:lvl4pPr marL="431800" indent="-134938" algn="l" defTabSz="895350" rtl="0" fontAlgn="base">
                <a:spcBef>
                  <a:spcPct val="0"/>
                </a:spcBef>
                <a:spcAft>
                  <a:spcPct val="0"/>
                </a:spcAft>
                <a:buSzPct val="89000"/>
                <a:buChar char="•"/>
                <a:defRPr sz="1600" kern="1200">
                  <a:solidFill>
                    <a:schemeClr val="tx1"/>
                  </a:solidFill>
                  <a:latin typeface="Arial" panose="020B0604020202020204" pitchFamily="34" charset="0"/>
                  <a:ea typeface="-윤고딕130" pitchFamily="18" charset="-127"/>
                  <a:cs typeface="+mn-cs"/>
                </a:defRPr>
              </a:lvl4pPr>
              <a:lvl5pPr marL="582613" indent="-149225" algn="l" defTabSz="895350" rtl="0" fontAlgn="base">
                <a:spcBef>
                  <a:spcPct val="0"/>
                </a:spcBef>
                <a:spcAft>
                  <a:spcPct val="0"/>
                </a:spcAft>
                <a:buSzPct val="75000"/>
                <a:buChar char="–"/>
                <a:defRPr sz="1600" kern="1200">
                  <a:solidFill>
                    <a:schemeClr val="tx1"/>
                  </a:solidFill>
                  <a:latin typeface="Arial" panose="020B0604020202020204" pitchFamily="34" charset="0"/>
                  <a:ea typeface="-윤고딕130" pitchFamily="18" charset="-127"/>
                  <a:cs typeface="+mn-cs"/>
                </a:defRPr>
              </a:lvl5pPr>
              <a:lvl6pPr marL="1039813" indent="-149225" algn="l" defTabSz="895350" rtl="0" eaLnBrk="1" fontAlgn="base" latinLnBrk="1" hangingPunct="1">
                <a:spcBef>
                  <a:spcPct val="0"/>
                </a:spcBef>
                <a:spcAft>
                  <a:spcPct val="0"/>
                </a:spcAft>
                <a:buSzPct val="75000"/>
                <a:buChar char="–"/>
                <a:defRPr sz="1600" kern="1200">
                  <a:solidFill>
                    <a:schemeClr val="tx1"/>
                  </a:solidFill>
                  <a:latin typeface="Arial" panose="020B0604020202020204" pitchFamily="34" charset="0"/>
                  <a:ea typeface="-윤고딕130" pitchFamily="18" charset="-127"/>
                  <a:cs typeface="+mn-cs"/>
                </a:defRPr>
              </a:lvl6pPr>
              <a:lvl7pPr marL="1497013" indent="-149225" algn="l" defTabSz="895350" rtl="0" eaLnBrk="1" fontAlgn="base" latinLnBrk="1" hangingPunct="1">
                <a:spcBef>
                  <a:spcPct val="0"/>
                </a:spcBef>
                <a:spcAft>
                  <a:spcPct val="0"/>
                </a:spcAft>
                <a:buSzPct val="75000"/>
                <a:buChar char="–"/>
                <a:defRPr sz="1600" kern="1200">
                  <a:solidFill>
                    <a:schemeClr val="tx1"/>
                  </a:solidFill>
                  <a:latin typeface="Arial" panose="020B0604020202020204" pitchFamily="34" charset="0"/>
                  <a:ea typeface="-윤고딕130" pitchFamily="18" charset="-127"/>
                  <a:cs typeface="+mn-cs"/>
                </a:defRPr>
              </a:lvl7pPr>
              <a:lvl8pPr marL="1954213" indent="-149225" algn="l" defTabSz="895350" rtl="0" eaLnBrk="1" fontAlgn="base" latinLnBrk="1" hangingPunct="1">
                <a:spcBef>
                  <a:spcPct val="0"/>
                </a:spcBef>
                <a:spcAft>
                  <a:spcPct val="0"/>
                </a:spcAft>
                <a:buSzPct val="75000"/>
                <a:buChar char="–"/>
                <a:defRPr sz="1600" kern="1200">
                  <a:solidFill>
                    <a:schemeClr val="tx1"/>
                  </a:solidFill>
                  <a:latin typeface="Arial" panose="020B0604020202020204" pitchFamily="34" charset="0"/>
                  <a:ea typeface="-윤고딕130" pitchFamily="18" charset="-127"/>
                  <a:cs typeface="+mn-cs"/>
                </a:defRPr>
              </a:lvl8pPr>
              <a:lvl9pPr marL="2411413" indent="-149225" algn="l" defTabSz="895350" rtl="0" eaLnBrk="1" fontAlgn="base" latinLnBrk="1" hangingPunct="1">
                <a:spcBef>
                  <a:spcPct val="0"/>
                </a:spcBef>
                <a:spcAft>
                  <a:spcPct val="0"/>
                </a:spcAft>
                <a:buSzPct val="75000"/>
                <a:buChar char="–"/>
                <a:defRPr sz="1600" kern="1200">
                  <a:solidFill>
                    <a:schemeClr val="tx1"/>
                  </a:solidFill>
                  <a:latin typeface="Arial" panose="020B0604020202020204" pitchFamily="34" charset="0"/>
                  <a:ea typeface="-윤고딕130" pitchFamily="18" charset="-127"/>
                  <a:cs typeface="+mn-cs"/>
                </a:defRPr>
              </a:lvl9pPr>
            </a:lstStyle>
            <a:p>
              <a:pPr marL="0" marR="0" lvl="0" indent="0" algn="l" defTabSz="895350" rtl="0" eaLnBrk="1" fontAlgn="base" latinLnBrk="0" hangingPunct="1">
                <a:lnSpc>
                  <a:spcPct val="100000"/>
                </a:lnSpc>
                <a:spcBef>
                  <a:spcPct val="0"/>
                </a:spcBef>
                <a:spcAft>
                  <a:spcPct val="0"/>
                </a:spcAft>
                <a:buClrTx/>
                <a:buSzPct val="120000"/>
                <a:buFontTx/>
                <a:buNone/>
                <a:tabLst/>
                <a:defRPr/>
              </a:pPr>
              <a:endParaRPr kumimoji="0" lang="en-US" altLang="ko-KR" sz="1400" b="1" i="0" u="none" strike="noStrike" kern="1200" cap="none" spc="0" normalizeH="0" baseline="0" noProof="0" dirty="0">
                <a:ln>
                  <a:noFill/>
                </a:ln>
                <a:solidFill>
                  <a:srgbClr val="000000"/>
                </a:solidFill>
                <a:effectLst/>
                <a:uLnTx/>
                <a:uFillTx/>
                <a:latin typeface="+mn-ea"/>
                <a:ea typeface="+mn-ea"/>
                <a:cs typeface="+mn-cs"/>
              </a:endParaRPr>
            </a:p>
          </p:txBody>
        </p:sp>
      </p:grpSp>
      <p:sp>
        <p:nvSpPr>
          <p:cNvPr id="58" name="Rectangle 11">
            <a:extLst>
              <a:ext uri="{FF2B5EF4-FFF2-40B4-BE49-F238E27FC236}">
                <a16:creationId xmlns:a16="http://schemas.microsoft.com/office/drawing/2014/main" id="{4BF176A0-7358-024D-054E-A104CFACAC7F}"/>
              </a:ext>
            </a:extLst>
          </p:cNvPr>
          <p:cNvSpPr>
            <a:spLocks noChangeArrowheads="1"/>
          </p:cNvSpPr>
          <p:nvPr/>
        </p:nvSpPr>
        <p:spPr bwMode="auto">
          <a:xfrm>
            <a:off x="2752725" y="3162970"/>
            <a:ext cx="6957332"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defPPr>
              <a:defRPr lang="en-US"/>
            </a:defPPr>
            <a:lvl1pPr algn="l" defTabSz="895350" rtl="0" fontAlgn="base">
              <a:spcBef>
                <a:spcPct val="0"/>
              </a:spcBef>
              <a:spcAft>
                <a:spcPct val="0"/>
              </a:spcAft>
              <a:buSzPct val="120000"/>
              <a:defRPr sz="1600" kern="1200">
                <a:solidFill>
                  <a:schemeClr val="tx1"/>
                </a:solidFill>
                <a:latin typeface="Arial" panose="020B0604020202020204" pitchFamily="34" charset="0"/>
                <a:ea typeface="-윤고딕130" pitchFamily="18" charset="-127"/>
                <a:cs typeface="+mn-cs"/>
              </a:defRPr>
            </a:lvl1pPr>
            <a:lvl2pPr marL="144463" indent="-142875" algn="l" defTabSz="895350" rtl="0" fontAlgn="base">
              <a:spcBef>
                <a:spcPct val="0"/>
              </a:spcBef>
              <a:spcAft>
                <a:spcPct val="0"/>
              </a:spcAft>
              <a:buSzPct val="120000"/>
              <a:buChar char="•"/>
              <a:defRPr sz="1600" kern="1200">
                <a:solidFill>
                  <a:schemeClr val="tx1"/>
                </a:solidFill>
                <a:latin typeface="Arial" panose="020B0604020202020204" pitchFamily="34" charset="0"/>
                <a:ea typeface="-윤고딕130" pitchFamily="18" charset="-127"/>
                <a:cs typeface="+mn-cs"/>
              </a:defRPr>
            </a:lvl2pPr>
            <a:lvl3pPr marL="295275" indent="-149225" algn="l" defTabSz="895350" rtl="0" fontAlgn="base">
              <a:spcBef>
                <a:spcPct val="0"/>
              </a:spcBef>
              <a:spcAft>
                <a:spcPct val="0"/>
              </a:spcAft>
              <a:buChar char="–"/>
              <a:defRPr sz="1600" kern="1200">
                <a:solidFill>
                  <a:schemeClr val="tx1"/>
                </a:solidFill>
                <a:latin typeface="Arial" panose="020B0604020202020204" pitchFamily="34" charset="0"/>
                <a:ea typeface="-윤고딕130" pitchFamily="18" charset="-127"/>
                <a:cs typeface="+mn-cs"/>
              </a:defRPr>
            </a:lvl3pPr>
            <a:lvl4pPr marL="431800" indent="-134938" algn="l" defTabSz="895350" rtl="0" fontAlgn="base">
              <a:spcBef>
                <a:spcPct val="0"/>
              </a:spcBef>
              <a:spcAft>
                <a:spcPct val="0"/>
              </a:spcAft>
              <a:buSzPct val="89000"/>
              <a:buChar char="•"/>
              <a:defRPr sz="1600" kern="1200">
                <a:solidFill>
                  <a:schemeClr val="tx1"/>
                </a:solidFill>
                <a:latin typeface="Arial" panose="020B0604020202020204" pitchFamily="34" charset="0"/>
                <a:ea typeface="-윤고딕130" pitchFamily="18" charset="-127"/>
                <a:cs typeface="+mn-cs"/>
              </a:defRPr>
            </a:lvl4pPr>
            <a:lvl5pPr marL="582613" indent="-149225" algn="l" defTabSz="895350" rtl="0" fontAlgn="base">
              <a:spcBef>
                <a:spcPct val="0"/>
              </a:spcBef>
              <a:spcAft>
                <a:spcPct val="0"/>
              </a:spcAft>
              <a:buSzPct val="75000"/>
              <a:buChar char="–"/>
              <a:defRPr sz="1600" kern="1200">
                <a:solidFill>
                  <a:schemeClr val="tx1"/>
                </a:solidFill>
                <a:latin typeface="Arial" panose="020B0604020202020204" pitchFamily="34" charset="0"/>
                <a:ea typeface="-윤고딕130" pitchFamily="18" charset="-127"/>
                <a:cs typeface="+mn-cs"/>
              </a:defRPr>
            </a:lvl5pPr>
            <a:lvl6pPr marL="1039813" indent="-149225" algn="l" defTabSz="895350" rtl="0" eaLnBrk="1" fontAlgn="base" latinLnBrk="1" hangingPunct="1">
              <a:spcBef>
                <a:spcPct val="0"/>
              </a:spcBef>
              <a:spcAft>
                <a:spcPct val="0"/>
              </a:spcAft>
              <a:buSzPct val="75000"/>
              <a:buChar char="–"/>
              <a:defRPr sz="1600" kern="1200">
                <a:solidFill>
                  <a:schemeClr val="tx1"/>
                </a:solidFill>
                <a:latin typeface="Arial" panose="020B0604020202020204" pitchFamily="34" charset="0"/>
                <a:ea typeface="-윤고딕130" pitchFamily="18" charset="-127"/>
                <a:cs typeface="+mn-cs"/>
              </a:defRPr>
            </a:lvl6pPr>
            <a:lvl7pPr marL="1497013" indent="-149225" algn="l" defTabSz="895350" rtl="0" eaLnBrk="1" fontAlgn="base" latinLnBrk="1" hangingPunct="1">
              <a:spcBef>
                <a:spcPct val="0"/>
              </a:spcBef>
              <a:spcAft>
                <a:spcPct val="0"/>
              </a:spcAft>
              <a:buSzPct val="75000"/>
              <a:buChar char="–"/>
              <a:defRPr sz="1600" kern="1200">
                <a:solidFill>
                  <a:schemeClr val="tx1"/>
                </a:solidFill>
                <a:latin typeface="Arial" panose="020B0604020202020204" pitchFamily="34" charset="0"/>
                <a:ea typeface="-윤고딕130" pitchFamily="18" charset="-127"/>
                <a:cs typeface="+mn-cs"/>
              </a:defRPr>
            </a:lvl7pPr>
            <a:lvl8pPr marL="1954213" indent="-149225" algn="l" defTabSz="895350" rtl="0" eaLnBrk="1" fontAlgn="base" latinLnBrk="1" hangingPunct="1">
              <a:spcBef>
                <a:spcPct val="0"/>
              </a:spcBef>
              <a:spcAft>
                <a:spcPct val="0"/>
              </a:spcAft>
              <a:buSzPct val="75000"/>
              <a:buChar char="–"/>
              <a:defRPr sz="1600" kern="1200">
                <a:solidFill>
                  <a:schemeClr val="tx1"/>
                </a:solidFill>
                <a:latin typeface="Arial" panose="020B0604020202020204" pitchFamily="34" charset="0"/>
                <a:ea typeface="-윤고딕130" pitchFamily="18" charset="-127"/>
                <a:cs typeface="+mn-cs"/>
              </a:defRPr>
            </a:lvl8pPr>
            <a:lvl9pPr marL="2411413" indent="-149225" algn="l" defTabSz="895350" rtl="0" eaLnBrk="1" fontAlgn="base" latinLnBrk="1" hangingPunct="1">
              <a:spcBef>
                <a:spcPct val="0"/>
              </a:spcBef>
              <a:spcAft>
                <a:spcPct val="0"/>
              </a:spcAft>
              <a:buSzPct val="75000"/>
              <a:buChar char="–"/>
              <a:defRPr sz="1600" kern="1200">
                <a:solidFill>
                  <a:schemeClr val="tx1"/>
                </a:solidFill>
                <a:latin typeface="Arial" panose="020B0604020202020204" pitchFamily="34" charset="0"/>
                <a:ea typeface="-윤고딕130" pitchFamily="18" charset="-127"/>
                <a:cs typeface="+mn-cs"/>
              </a:defRPr>
            </a:lvl9pPr>
          </a:lstStyle>
          <a:p>
            <a:pPr lvl="1"/>
            <a:r>
              <a:rPr lang="ko-KR" altLang="en-US" sz="1400" b="0" dirty="0">
                <a:latin typeface="+mn-ea"/>
              </a:rPr>
              <a:t>전체 컬럼의 상관관계를 보면 한 무리의 컬럼들이 비슷한 경향을 보이는 것이 관찰됨</a:t>
            </a:r>
            <a:r>
              <a:rPr lang="en-US" altLang="ko-KR" sz="1400" b="0" dirty="0">
                <a:latin typeface="+mn-ea"/>
              </a:rPr>
              <a:t>.</a:t>
            </a:r>
          </a:p>
          <a:p>
            <a:pPr lvl="1"/>
            <a:r>
              <a:rPr lang="ko-KR" altLang="en-US" sz="1400" b="0" dirty="0">
                <a:latin typeface="+mn-ea"/>
              </a:rPr>
              <a:t>하지만 이 군의 컬럼들이 모두 </a:t>
            </a:r>
            <a:r>
              <a:rPr lang="en-US" altLang="ko-KR" sz="1400" b="0" dirty="0">
                <a:latin typeface="+mn-ea"/>
              </a:rPr>
              <a:t>mutually correlated</a:t>
            </a:r>
            <a:r>
              <a:rPr lang="ko-KR" altLang="en-US" sz="1400" b="0" dirty="0">
                <a:latin typeface="+mn-ea"/>
              </a:rPr>
              <a:t>되었다고 보기는 어려움</a:t>
            </a:r>
            <a:r>
              <a:rPr lang="en-US" altLang="ko-KR" sz="1400" b="0" dirty="0">
                <a:latin typeface="+mn-ea"/>
              </a:rPr>
              <a:t>.</a:t>
            </a:r>
          </a:p>
        </p:txBody>
      </p:sp>
      <p:grpSp>
        <p:nvGrpSpPr>
          <p:cNvPr id="59" name="Group 12">
            <a:extLst>
              <a:ext uri="{FF2B5EF4-FFF2-40B4-BE49-F238E27FC236}">
                <a16:creationId xmlns:a16="http://schemas.microsoft.com/office/drawing/2014/main" id="{E41FB1A8-B0BC-CF15-7F70-84C1CE6DBA3E}"/>
              </a:ext>
            </a:extLst>
          </p:cNvPr>
          <p:cNvGrpSpPr>
            <a:grpSpLocks/>
          </p:cNvGrpSpPr>
          <p:nvPr/>
        </p:nvGrpSpPr>
        <p:grpSpPr bwMode="auto">
          <a:xfrm>
            <a:off x="927100" y="3162973"/>
            <a:ext cx="1524000" cy="596084"/>
            <a:chOff x="2400" y="1968"/>
            <a:chExt cx="960" cy="960"/>
          </a:xfrm>
        </p:grpSpPr>
        <p:sp>
          <p:nvSpPr>
            <p:cNvPr id="60" name="Rectangle 13">
              <a:extLst>
                <a:ext uri="{FF2B5EF4-FFF2-40B4-BE49-F238E27FC236}">
                  <a16:creationId xmlns:a16="http://schemas.microsoft.com/office/drawing/2014/main" id="{777877EC-06F9-1985-3A4A-2C4F24833655}"/>
                </a:ext>
              </a:extLst>
            </p:cNvPr>
            <p:cNvSpPr>
              <a:spLocks noChangeArrowheads="1"/>
            </p:cNvSpPr>
            <p:nvPr/>
          </p:nvSpPr>
          <p:spPr bwMode="blackWhite">
            <a:xfrm>
              <a:off x="2400" y="1968"/>
              <a:ext cx="960" cy="960"/>
            </a:xfrm>
            <a:prstGeom prst="rect">
              <a:avLst/>
            </a:prstGeom>
            <a:solidFill>
              <a:srgbClr val="FFFFFF"/>
            </a:solidFill>
            <a:ln w="9525">
              <a:solidFill>
                <a:srgbClr val="000000"/>
              </a:solidFill>
              <a:miter lim="800000"/>
              <a:headEnd/>
              <a:tailEnd/>
            </a:ln>
            <a:effectLst>
              <a:outerShdw dist="35921" dir="2700000" algn="ctr" rotWithShape="0">
                <a:srgbClr val="000000"/>
              </a:outerShdw>
            </a:effectLst>
          </p:spPr>
          <p:txBody>
            <a:bodyPr wrap="none" anchor="ctr"/>
            <a:lstStyle>
              <a:defPPr>
                <a:defRPr lang="en-US"/>
              </a:defPPr>
              <a:lvl1pPr algn="l" rtl="0" fontAlgn="base">
                <a:spcBef>
                  <a:spcPct val="0"/>
                </a:spcBef>
                <a:spcAft>
                  <a:spcPct val="0"/>
                </a:spcAft>
                <a:defRPr sz="1600" kern="1200">
                  <a:solidFill>
                    <a:schemeClr val="tx1"/>
                  </a:solidFill>
                  <a:latin typeface="Arial" panose="020B0604020202020204" pitchFamily="34" charset="0"/>
                  <a:ea typeface="-윤고딕130" pitchFamily="18" charset="-127"/>
                  <a:cs typeface="+mn-cs"/>
                </a:defRPr>
              </a:lvl1pPr>
              <a:lvl2pPr marL="457200" algn="l" rtl="0" fontAlgn="base">
                <a:spcBef>
                  <a:spcPct val="0"/>
                </a:spcBef>
                <a:spcAft>
                  <a:spcPct val="0"/>
                </a:spcAft>
                <a:defRPr sz="1600" kern="1200">
                  <a:solidFill>
                    <a:schemeClr val="tx1"/>
                  </a:solidFill>
                  <a:latin typeface="Arial" panose="020B0604020202020204" pitchFamily="34" charset="0"/>
                  <a:ea typeface="-윤고딕130" pitchFamily="18" charset="-127"/>
                  <a:cs typeface="+mn-cs"/>
                </a:defRPr>
              </a:lvl2pPr>
              <a:lvl3pPr marL="914400" algn="l" rtl="0" fontAlgn="base">
                <a:spcBef>
                  <a:spcPct val="0"/>
                </a:spcBef>
                <a:spcAft>
                  <a:spcPct val="0"/>
                </a:spcAft>
                <a:defRPr sz="1600" kern="1200">
                  <a:solidFill>
                    <a:schemeClr val="tx1"/>
                  </a:solidFill>
                  <a:latin typeface="Arial" panose="020B0604020202020204" pitchFamily="34" charset="0"/>
                  <a:ea typeface="-윤고딕130" pitchFamily="18" charset="-127"/>
                  <a:cs typeface="+mn-cs"/>
                </a:defRPr>
              </a:lvl3pPr>
              <a:lvl4pPr marL="1371600" algn="l" rtl="0" fontAlgn="base">
                <a:spcBef>
                  <a:spcPct val="0"/>
                </a:spcBef>
                <a:spcAft>
                  <a:spcPct val="0"/>
                </a:spcAft>
                <a:defRPr sz="1600" kern="1200">
                  <a:solidFill>
                    <a:schemeClr val="tx1"/>
                  </a:solidFill>
                  <a:latin typeface="Arial" panose="020B0604020202020204" pitchFamily="34" charset="0"/>
                  <a:ea typeface="-윤고딕130" pitchFamily="18" charset="-127"/>
                  <a:cs typeface="+mn-cs"/>
                </a:defRPr>
              </a:lvl4pPr>
              <a:lvl5pPr marL="1828800" algn="l" rtl="0" fontAlgn="base">
                <a:spcBef>
                  <a:spcPct val="0"/>
                </a:spcBef>
                <a:spcAft>
                  <a:spcPct val="0"/>
                </a:spcAft>
                <a:defRPr sz="1600" kern="1200">
                  <a:solidFill>
                    <a:schemeClr val="tx1"/>
                  </a:solidFill>
                  <a:latin typeface="Arial" panose="020B0604020202020204" pitchFamily="34" charset="0"/>
                  <a:ea typeface="-윤고딕130" pitchFamily="18" charset="-127"/>
                  <a:cs typeface="+mn-cs"/>
                </a:defRPr>
              </a:lvl5pPr>
              <a:lvl6pPr marL="2286000" algn="l" defTabSz="914400" rtl="0" eaLnBrk="1" latinLnBrk="1" hangingPunct="1">
                <a:defRPr sz="1600" kern="1200">
                  <a:solidFill>
                    <a:schemeClr val="tx1"/>
                  </a:solidFill>
                  <a:latin typeface="Arial" panose="020B0604020202020204" pitchFamily="34" charset="0"/>
                  <a:ea typeface="-윤고딕130" pitchFamily="18" charset="-127"/>
                  <a:cs typeface="+mn-cs"/>
                </a:defRPr>
              </a:lvl6pPr>
              <a:lvl7pPr marL="2743200" algn="l" defTabSz="914400" rtl="0" eaLnBrk="1" latinLnBrk="1" hangingPunct="1">
                <a:defRPr sz="1600" kern="1200">
                  <a:solidFill>
                    <a:schemeClr val="tx1"/>
                  </a:solidFill>
                  <a:latin typeface="Arial" panose="020B0604020202020204" pitchFamily="34" charset="0"/>
                  <a:ea typeface="-윤고딕130" pitchFamily="18" charset="-127"/>
                  <a:cs typeface="+mn-cs"/>
                </a:defRPr>
              </a:lvl7pPr>
              <a:lvl8pPr marL="3200400" algn="l" defTabSz="914400" rtl="0" eaLnBrk="1" latinLnBrk="1" hangingPunct="1">
                <a:defRPr sz="1600" kern="1200">
                  <a:solidFill>
                    <a:schemeClr val="tx1"/>
                  </a:solidFill>
                  <a:latin typeface="Arial" panose="020B0604020202020204" pitchFamily="34" charset="0"/>
                  <a:ea typeface="-윤고딕130" pitchFamily="18" charset="-127"/>
                  <a:cs typeface="+mn-cs"/>
                </a:defRPr>
              </a:lvl8pPr>
              <a:lvl9pPr marL="3657600" algn="l" defTabSz="914400" rtl="0" eaLnBrk="1" latinLnBrk="1" hangingPunct="1">
                <a:defRPr sz="1600" kern="1200">
                  <a:solidFill>
                    <a:schemeClr val="tx1"/>
                  </a:solidFill>
                  <a:latin typeface="Arial" panose="020B0604020202020204" pitchFamily="34" charset="0"/>
                  <a:ea typeface="-윤고딕130" pitchFamily="18" charset="-127"/>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ko-KR" altLang="en-US" sz="1400" b="0" i="0" u="none" strike="noStrike" kern="1200" cap="none" spc="0" normalizeH="0" baseline="0" noProof="0" dirty="0">
                <a:ln>
                  <a:noFill/>
                </a:ln>
                <a:solidFill>
                  <a:srgbClr val="000000"/>
                </a:solidFill>
                <a:effectLst/>
                <a:uLnTx/>
                <a:uFillTx/>
                <a:latin typeface="+mn-ea"/>
                <a:ea typeface="+mn-ea"/>
                <a:cs typeface="+mn-cs"/>
              </a:endParaRPr>
            </a:p>
          </p:txBody>
        </p:sp>
        <p:sp>
          <p:nvSpPr>
            <p:cNvPr id="61" name="Rectangle 14">
              <a:extLst>
                <a:ext uri="{FF2B5EF4-FFF2-40B4-BE49-F238E27FC236}">
                  <a16:creationId xmlns:a16="http://schemas.microsoft.com/office/drawing/2014/main" id="{12B99F97-7BC9-5EFD-B833-56146F05913C}"/>
                </a:ext>
              </a:extLst>
            </p:cNvPr>
            <p:cNvSpPr>
              <a:spLocks noChangeArrowheads="1"/>
            </p:cNvSpPr>
            <p:nvPr/>
          </p:nvSpPr>
          <p:spPr bwMode="blackWhite">
            <a:xfrm>
              <a:off x="2440" y="2008"/>
              <a:ext cx="880" cy="8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3810" tIns="0" rIns="3810" bIns="0" anchor="ctr"/>
            <a:lstStyle>
              <a:defPPr>
                <a:defRPr lang="en-US"/>
              </a:defPPr>
              <a:lvl1pPr algn="l" defTabSz="895350" rtl="0" fontAlgn="base">
                <a:spcBef>
                  <a:spcPct val="0"/>
                </a:spcBef>
                <a:spcAft>
                  <a:spcPct val="0"/>
                </a:spcAft>
                <a:buSzPct val="120000"/>
                <a:defRPr sz="1600" kern="1200">
                  <a:solidFill>
                    <a:schemeClr val="tx1"/>
                  </a:solidFill>
                  <a:latin typeface="Arial" panose="020B0604020202020204" pitchFamily="34" charset="0"/>
                  <a:ea typeface="-윤고딕130" pitchFamily="18" charset="-127"/>
                  <a:cs typeface="+mn-cs"/>
                </a:defRPr>
              </a:lvl1pPr>
              <a:lvl2pPr marL="144463" indent="-142875" algn="l" defTabSz="895350" rtl="0" fontAlgn="base">
                <a:spcBef>
                  <a:spcPct val="0"/>
                </a:spcBef>
                <a:spcAft>
                  <a:spcPct val="0"/>
                </a:spcAft>
                <a:buSzPct val="120000"/>
                <a:buChar char="•"/>
                <a:defRPr sz="1600" kern="1200">
                  <a:solidFill>
                    <a:schemeClr val="tx1"/>
                  </a:solidFill>
                  <a:latin typeface="Arial" panose="020B0604020202020204" pitchFamily="34" charset="0"/>
                  <a:ea typeface="-윤고딕130" pitchFamily="18" charset="-127"/>
                  <a:cs typeface="+mn-cs"/>
                </a:defRPr>
              </a:lvl2pPr>
              <a:lvl3pPr marL="295275" indent="-149225" algn="l" defTabSz="895350" rtl="0" fontAlgn="base">
                <a:spcBef>
                  <a:spcPct val="0"/>
                </a:spcBef>
                <a:spcAft>
                  <a:spcPct val="0"/>
                </a:spcAft>
                <a:buChar char="–"/>
                <a:defRPr sz="1600" kern="1200">
                  <a:solidFill>
                    <a:schemeClr val="tx1"/>
                  </a:solidFill>
                  <a:latin typeface="Arial" panose="020B0604020202020204" pitchFamily="34" charset="0"/>
                  <a:ea typeface="-윤고딕130" pitchFamily="18" charset="-127"/>
                  <a:cs typeface="+mn-cs"/>
                </a:defRPr>
              </a:lvl3pPr>
              <a:lvl4pPr marL="431800" indent="-134938" algn="l" defTabSz="895350" rtl="0" fontAlgn="base">
                <a:spcBef>
                  <a:spcPct val="0"/>
                </a:spcBef>
                <a:spcAft>
                  <a:spcPct val="0"/>
                </a:spcAft>
                <a:buSzPct val="89000"/>
                <a:buChar char="•"/>
                <a:defRPr sz="1600" kern="1200">
                  <a:solidFill>
                    <a:schemeClr val="tx1"/>
                  </a:solidFill>
                  <a:latin typeface="Arial" panose="020B0604020202020204" pitchFamily="34" charset="0"/>
                  <a:ea typeface="-윤고딕130" pitchFamily="18" charset="-127"/>
                  <a:cs typeface="+mn-cs"/>
                </a:defRPr>
              </a:lvl4pPr>
              <a:lvl5pPr marL="582613" indent="-149225" algn="l" defTabSz="895350" rtl="0" fontAlgn="base">
                <a:spcBef>
                  <a:spcPct val="0"/>
                </a:spcBef>
                <a:spcAft>
                  <a:spcPct val="0"/>
                </a:spcAft>
                <a:buSzPct val="75000"/>
                <a:buChar char="–"/>
                <a:defRPr sz="1600" kern="1200">
                  <a:solidFill>
                    <a:schemeClr val="tx1"/>
                  </a:solidFill>
                  <a:latin typeface="Arial" panose="020B0604020202020204" pitchFamily="34" charset="0"/>
                  <a:ea typeface="-윤고딕130" pitchFamily="18" charset="-127"/>
                  <a:cs typeface="+mn-cs"/>
                </a:defRPr>
              </a:lvl5pPr>
              <a:lvl6pPr marL="1039813" indent="-149225" algn="l" defTabSz="895350" rtl="0" eaLnBrk="1" fontAlgn="base" latinLnBrk="1" hangingPunct="1">
                <a:spcBef>
                  <a:spcPct val="0"/>
                </a:spcBef>
                <a:spcAft>
                  <a:spcPct val="0"/>
                </a:spcAft>
                <a:buSzPct val="75000"/>
                <a:buChar char="–"/>
                <a:defRPr sz="1600" kern="1200">
                  <a:solidFill>
                    <a:schemeClr val="tx1"/>
                  </a:solidFill>
                  <a:latin typeface="Arial" panose="020B0604020202020204" pitchFamily="34" charset="0"/>
                  <a:ea typeface="-윤고딕130" pitchFamily="18" charset="-127"/>
                  <a:cs typeface="+mn-cs"/>
                </a:defRPr>
              </a:lvl6pPr>
              <a:lvl7pPr marL="1497013" indent="-149225" algn="l" defTabSz="895350" rtl="0" eaLnBrk="1" fontAlgn="base" latinLnBrk="1" hangingPunct="1">
                <a:spcBef>
                  <a:spcPct val="0"/>
                </a:spcBef>
                <a:spcAft>
                  <a:spcPct val="0"/>
                </a:spcAft>
                <a:buSzPct val="75000"/>
                <a:buChar char="–"/>
                <a:defRPr sz="1600" kern="1200">
                  <a:solidFill>
                    <a:schemeClr val="tx1"/>
                  </a:solidFill>
                  <a:latin typeface="Arial" panose="020B0604020202020204" pitchFamily="34" charset="0"/>
                  <a:ea typeface="-윤고딕130" pitchFamily="18" charset="-127"/>
                  <a:cs typeface="+mn-cs"/>
                </a:defRPr>
              </a:lvl7pPr>
              <a:lvl8pPr marL="1954213" indent="-149225" algn="l" defTabSz="895350" rtl="0" eaLnBrk="1" fontAlgn="base" latinLnBrk="1" hangingPunct="1">
                <a:spcBef>
                  <a:spcPct val="0"/>
                </a:spcBef>
                <a:spcAft>
                  <a:spcPct val="0"/>
                </a:spcAft>
                <a:buSzPct val="75000"/>
                <a:buChar char="–"/>
                <a:defRPr sz="1600" kern="1200">
                  <a:solidFill>
                    <a:schemeClr val="tx1"/>
                  </a:solidFill>
                  <a:latin typeface="Arial" panose="020B0604020202020204" pitchFamily="34" charset="0"/>
                  <a:ea typeface="-윤고딕130" pitchFamily="18" charset="-127"/>
                  <a:cs typeface="+mn-cs"/>
                </a:defRPr>
              </a:lvl8pPr>
              <a:lvl9pPr marL="2411413" indent="-149225" algn="l" defTabSz="895350" rtl="0" eaLnBrk="1" fontAlgn="base" latinLnBrk="1" hangingPunct="1">
                <a:spcBef>
                  <a:spcPct val="0"/>
                </a:spcBef>
                <a:spcAft>
                  <a:spcPct val="0"/>
                </a:spcAft>
                <a:buSzPct val="75000"/>
                <a:buChar char="–"/>
                <a:defRPr sz="1600" kern="1200">
                  <a:solidFill>
                    <a:schemeClr val="tx1"/>
                  </a:solidFill>
                  <a:latin typeface="Arial" panose="020B0604020202020204" pitchFamily="34" charset="0"/>
                  <a:ea typeface="-윤고딕130" pitchFamily="18" charset="-127"/>
                  <a:cs typeface="+mn-cs"/>
                </a:defRPr>
              </a:lvl9pPr>
            </a:lstStyle>
            <a:p>
              <a:pPr lvl="0" latinLnBrk="0">
                <a:defRPr/>
              </a:pPr>
              <a:r>
                <a:rPr kumimoji="0" lang="ko-KR" altLang="en-US" sz="1400" dirty="0">
                  <a:solidFill>
                    <a:srgbClr val="000000"/>
                  </a:solidFill>
                  <a:latin typeface="+mn-ea"/>
                </a:rPr>
                <a:t>전체</a:t>
              </a:r>
              <a:r>
                <a:rPr kumimoji="0" lang="en-US" altLang="ko-KR" sz="1400" dirty="0">
                  <a:solidFill>
                    <a:srgbClr val="000000"/>
                  </a:solidFill>
                  <a:latin typeface="+mn-ea"/>
                </a:rPr>
                <a:t> </a:t>
              </a:r>
              <a:r>
                <a:rPr kumimoji="0" lang="ko-KR" altLang="en-US" sz="1400" dirty="0">
                  <a:solidFill>
                    <a:srgbClr val="000000"/>
                  </a:solidFill>
                  <a:latin typeface="+mn-ea"/>
                </a:rPr>
                <a:t>상관관계도</a:t>
              </a:r>
              <a:endParaRPr kumimoji="0" lang="en-US" altLang="ko-KR" sz="1400" dirty="0">
                <a:solidFill>
                  <a:srgbClr val="000000"/>
                </a:solidFill>
                <a:latin typeface="+mn-ea"/>
              </a:endParaRPr>
            </a:p>
          </p:txBody>
        </p:sp>
      </p:grpSp>
    </p:spTree>
    <p:extLst>
      <p:ext uri="{BB962C8B-B14F-4D97-AF65-F5344CB8AC3E}">
        <p14:creationId xmlns:p14="http://schemas.microsoft.com/office/powerpoint/2010/main" val="280289597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A2DD40-93D7-1B8B-5E9D-1CD2803F458C}"/>
            </a:ext>
          </a:extLst>
        </p:cNvPr>
        <p:cNvGrpSpPr/>
        <p:nvPr/>
      </p:nvGrpSpPr>
      <p:grpSpPr>
        <a:xfrm>
          <a:off x="0" y="0"/>
          <a:ext cx="0" cy="0"/>
          <a:chOff x="0" y="0"/>
          <a:chExt cx="0" cy="0"/>
        </a:xfrm>
      </p:grpSpPr>
      <p:sp>
        <p:nvSpPr>
          <p:cNvPr id="5" name="텍스트 개체 틀 4">
            <a:extLst>
              <a:ext uri="{FF2B5EF4-FFF2-40B4-BE49-F238E27FC236}">
                <a16:creationId xmlns:a16="http://schemas.microsoft.com/office/drawing/2014/main" id="{720C3F5E-5231-14E2-EF49-97E7A4D35059}"/>
              </a:ext>
            </a:extLst>
          </p:cNvPr>
          <p:cNvSpPr>
            <a:spLocks noGrp="1"/>
          </p:cNvSpPr>
          <p:nvPr>
            <p:ph type="body" sz="quarter" idx="10"/>
          </p:nvPr>
        </p:nvSpPr>
        <p:spPr/>
        <p:txBody>
          <a:bodyPr/>
          <a:lstStyle/>
          <a:p>
            <a:pPr marL="0" indent="0">
              <a:buNone/>
            </a:pPr>
            <a:r>
              <a:rPr lang="ko-KR" altLang="en-US">
                <a:latin typeface="+mn-ea"/>
              </a:rPr>
              <a:t>주요 컬럼 트렌드</a:t>
            </a:r>
            <a:endParaRPr lang="ko-KR" altLang="en-US" dirty="0">
              <a:latin typeface="+mn-ea"/>
            </a:endParaRPr>
          </a:p>
        </p:txBody>
      </p:sp>
      <p:sp>
        <p:nvSpPr>
          <p:cNvPr id="4" name="제목 3">
            <a:extLst>
              <a:ext uri="{FF2B5EF4-FFF2-40B4-BE49-F238E27FC236}">
                <a16:creationId xmlns:a16="http://schemas.microsoft.com/office/drawing/2014/main" id="{B9D1EABD-9A86-B1DF-3EFE-F694223376E2}"/>
              </a:ext>
            </a:extLst>
          </p:cNvPr>
          <p:cNvSpPr>
            <a:spLocks noGrp="1"/>
          </p:cNvSpPr>
          <p:nvPr>
            <p:ph type="title"/>
          </p:nvPr>
        </p:nvSpPr>
        <p:spPr>
          <a:xfrm>
            <a:off x="200472" y="76562"/>
            <a:ext cx="8543925" cy="400110"/>
          </a:xfrm>
        </p:spPr>
        <p:txBody>
          <a:bodyPr/>
          <a:lstStyle/>
          <a:p>
            <a:r>
              <a:rPr lang="en-US" altLang="ko-KR" dirty="0"/>
              <a:t>250818 </a:t>
            </a:r>
            <a:r>
              <a:rPr lang="ko-KR" altLang="en-US" dirty="0"/>
              <a:t>월 </a:t>
            </a:r>
            <a:r>
              <a:rPr lang="en-US" altLang="ko-KR" dirty="0"/>
              <a:t>| </a:t>
            </a:r>
            <a:r>
              <a:rPr lang="ko-KR" altLang="en-US" dirty="0"/>
              <a:t>상관분석</a:t>
            </a:r>
            <a:endParaRPr lang="ko-KR" altLang="en-US" dirty="0">
              <a:latin typeface="+mn-ea"/>
              <a:ea typeface="+mn-ea"/>
            </a:endParaRPr>
          </a:p>
        </p:txBody>
      </p:sp>
      <p:sp>
        <p:nvSpPr>
          <p:cNvPr id="7" name="텍스트 개체 틀 6">
            <a:extLst>
              <a:ext uri="{FF2B5EF4-FFF2-40B4-BE49-F238E27FC236}">
                <a16:creationId xmlns:a16="http://schemas.microsoft.com/office/drawing/2014/main" id="{43651E80-0A03-33D8-8602-60CBD4DFDB7B}"/>
              </a:ext>
            </a:extLst>
          </p:cNvPr>
          <p:cNvSpPr>
            <a:spLocks noGrp="1"/>
          </p:cNvSpPr>
          <p:nvPr>
            <p:ph type="body" sz="quarter" idx="12"/>
          </p:nvPr>
        </p:nvSpPr>
        <p:spPr/>
        <p:txBody>
          <a:bodyPr/>
          <a:lstStyle/>
          <a:p>
            <a:r>
              <a:rPr lang="ko-KR" altLang="en-US" dirty="0">
                <a:latin typeface="+mn-ea"/>
                <a:ea typeface="+mn-ea"/>
              </a:rPr>
              <a:t>서부발전</a:t>
            </a:r>
          </a:p>
        </p:txBody>
      </p:sp>
      <p:sp>
        <p:nvSpPr>
          <p:cNvPr id="3" name="텍스트 개체 틀 5">
            <a:extLst>
              <a:ext uri="{FF2B5EF4-FFF2-40B4-BE49-F238E27FC236}">
                <a16:creationId xmlns:a16="http://schemas.microsoft.com/office/drawing/2014/main" id="{E3EB0216-EB12-6CF7-0A5B-22988D3FE53B}"/>
              </a:ext>
            </a:extLst>
          </p:cNvPr>
          <p:cNvSpPr txBox="1">
            <a:spLocks/>
          </p:cNvSpPr>
          <p:nvPr/>
        </p:nvSpPr>
        <p:spPr>
          <a:xfrm>
            <a:off x="200470" y="973705"/>
            <a:ext cx="9432480" cy="707049"/>
          </a:xfrm>
          <a:prstGeom prst="rect">
            <a:avLst/>
          </a:prstGeom>
        </p:spPr>
        <p:txBody>
          <a:bodyPr lIns="72000" tIns="36000"/>
          <a:lstStyle>
            <a:lvl1pPr marL="0" indent="0" algn="l" rtl="0" eaLnBrk="0" fontAlgn="base" latinLnBrk="0" hangingPunct="0">
              <a:lnSpc>
                <a:spcPct val="100000"/>
              </a:lnSpc>
              <a:spcBef>
                <a:spcPts val="0"/>
              </a:spcBef>
              <a:spcAft>
                <a:spcPct val="0"/>
              </a:spcAft>
              <a:buFont typeface="Arial" charset="0"/>
              <a:buNone/>
              <a:defRPr sz="1400" kern="1200">
                <a:solidFill>
                  <a:schemeClr val="tx1"/>
                </a:solidFill>
                <a:latin typeface="+mn-lt"/>
                <a:ea typeface="+mn-ea"/>
                <a:cs typeface="+mn-cs"/>
              </a:defRPr>
            </a:lvl1pPr>
            <a:lvl2pPr marL="742950" indent="-285750" algn="l" rtl="0" eaLnBrk="0" fontAlgn="base" latinLnBrk="1"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latinLnBrk="1"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latinLnBrk="1"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latinLnBrk="1"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lvl="1"/>
            <a:endParaRPr lang="en-US" altLang="ko-KR" sz="1400" b="0" dirty="0">
              <a:latin typeface="+mn-ea"/>
            </a:endParaRPr>
          </a:p>
        </p:txBody>
      </p:sp>
      <p:sp>
        <p:nvSpPr>
          <p:cNvPr id="2" name="Rectangle 11">
            <a:extLst>
              <a:ext uri="{FF2B5EF4-FFF2-40B4-BE49-F238E27FC236}">
                <a16:creationId xmlns:a16="http://schemas.microsoft.com/office/drawing/2014/main" id="{814F4F1F-DA9F-7B05-3644-C30C0C3BD172}"/>
              </a:ext>
            </a:extLst>
          </p:cNvPr>
          <p:cNvSpPr>
            <a:spLocks noChangeArrowheads="1"/>
          </p:cNvSpPr>
          <p:nvPr/>
        </p:nvSpPr>
        <p:spPr bwMode="auto">
          <a:xfrm>
            <a:off x="279490" y="1025191"/>
            <a:ext cx="9204053"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defPPr>
              <a:defRPr lang="en-US"/>
            </a:defPPr>
            <a:lvl1pPr algn="l" defTabSz="895350" rtl="0" fontAlgn="base">
              <a:spcBef>
                <a:spcPct val="0"/>
              </a:spcBef>
              <a:spcAft>
                <a:spcPct val="0"/>
              </a:spcAft>
              <a:buSzPct val="120000"/>
              <a:defRPr sz="1600" kern="1200">
                <a:solidFill>
                  <a:schemeClr val="tx1"/>
                </a:solidFill>
                <a:latin typeface="Arial" panose="020B0604020202020204" pitchFamily="34" charset="0"/>
                <a:ea typeface="-윤고딕130" pitchFamily="18" charset="-127"/>
                <a:cs typeface="+mn-cs"/>
              </a:defRPr>
            </a:lvl1pPr>
            <a:lvl2pPr marL="144463" indent="-142875" algn="l" defTabSz="895350" rtl="0" fontAlgn="base">
              <a:spcBef>
                <a:spcPct val="0"/>
              </a:spcBef>
              <a:spcAft>
                <a:spcPct val="0"/>
              </a:spcAft>
              <a:buSzPct val="120000"/>
              <a:buChar char="•"/>
              <a:defRPr sz="1600" kern="1200">
                <a:solidFill>
                  <a:schemeClr val="tx1"/>
                </a:solidFill>
                <a:latin typeface="Arial" panose="020B0604020202020204" pitchFamily="34" charset="0"/>
                <a:ea typeface="-윤고딕130" pitchFamily="18" charset="-127"/>
                <a:cs typeface="+mn-cs"/>
              </a:defRPr>
            </a:lvl2pPr>
            <a:lvl3pPr marL="295275" indent="-149225" algn="l" defTabSz="895350" rtl="0" fontAlgn="base">
              <a:spcBef>
                <a:spcPct val="0"/>
              </a:spcBef>
              <a:spcAft>
                <a:spcPct val="0"/>
              </a:spcAft>
              <a:buChar char="–"/>
              <a:defRPr sz="1600" kern="1200">
                <a:solidFill>
                  <a:schemeClr val="tx1"/>
                </a:solidFill>
                <a:latin typeface="Arial" panose="020B0604020202020204" pitchFamily="34" charset="0"/>
                <a:ea typeface="-윤고딕130" pitchFamily="18" charset="-127"/>
                <a:cs typeface="+mn-cs"/>
              </a:defRPr>
            </a:lvl3pPr>
            <a:lvl4pPr marL="431800" indent="-134938" algn="l" defTabSz="895350" rtl="0" fontAlgn="base">
              <a:spcBef>
                <a:spcPct val="0"/>
              </a:spcBef>
              <a:spcAft>
                <a:spcPct val="0"/>
              </a:spcAft>
              <a:buSzPct val="89000"/>
              <a:buChar char="•"/>
              <a:defRPr sz="1600" kern="1200">
                <a:solidFill>
                  <a:schemeClr val="tx1"/>
                </a:solidFill>
                <a:latin typeface="Arial" panose="020B0604020202020204" pitchFamily="34" charset="0"/>
                <a:ea typeface="-윤고딕130" pitchFamily="18" charset="-127"/>
                <a:cs typeface="+mn-cs"/>
              </a:defRPr>
            </a:lvl4pPr>
            <a:lvl5pPr marL="582613" indent="-149225" algn="l" defTabSz="895350" rtl="0" fontAlgn="base">
              <a:spcBef>
                <a:spcPct val="0"/>
              </a:spcBef>
              <a:spcAft>
                <a:spcPct val="0"/>
              </a:spcAft>
              <a:buSzPct val="75000"/>
              <a:buChar char="–"/>
              <a:defRPr sz="1600" kern="1200">
                <a:solidFill>
                  <a:schemeClr val="tx1"/>
                </a:solidFill>
                <a:latin typeface="Arial" panose="020B0604020202020204" pitchFamily="34" charset="0"/>
                <a:ea typeface="-윤고딕130" pitchFamily="18" charset="-127"/>
                <a:cs typeface="+mn-cs"/>
              </a:defRPr>
            </a:lvl5pPr>
            <a:lvl6pPr marL="1039813" indent="-149225" algn="l" defTabSz="895350" rtl="0" eaLnBrk="1" fontAlgn="base" latinLnBrk="1" hangingPunct="1">
              <a:spcBef>
                <a:spcPct val="0"/>
              </a:spcBef>
              <a:spcAft>
                <a:spcPct val="0"/>
              </a:spcAft>
              <a:buSzPct val="75000"/>
              <a:buChar char="–"/>
              <a:defRPr sz="1600" kern="1200">
                <a:solidFill>
                  <a:schemeClr val="tx1"/>
                </a:solidFill>
                <a:latin typeface="Arial" panose="020B0604020202020204" pitchFamily="34" charset="0"/>
                <a:ea typeface="-윤고딕130" pitchFamily="18" charset="-127"/>
                <a:cs typeface="+mn-cs"/>
              </a:defRPr>
            </a:lvl6pPr>
            <a:lvl7pPr marL="1497013" indent="-149225" algn="l" defTabSz="895350" rtl="0" eaLnBrk="1" fontAlgn="base" latinLnBrk="1" hangingPunct="1">
              <a:spcBef>
                <a:spcPct val="0"/>
              </a:spcBef>
              <a:spcAft>
                <a:spcPct val="0"/>
              </a:spcAft>
              <a:buSzPct val="75000"/>
              <a:buChar char="–"/>
              <a:defRPr sz="1600" kern="1200">
                <a:solidFill>
                  <a:schemeClr val="tx1"/>
                </a:solidFill>
                <a:latin typeface="Arial" panose="020B0604020202020204" pitchFamily="34" charset="0"/>
                <a:ea typeface="-윤고딕130" pitchFamily="18" charset="-127"/>
                <a:cs typeface="+mn-cs"/>
              </a:defRPr>
            </a:lvl7pPr>
            <a:lvl8pPr marL="1954213" indent="-149225" algn="l" defTabSz="895350" rtl="0" eaLnBrk="1" fontAlgn="base" latinLnBrk="1" hangingPunct="1">
              <a:spcBef>
                <a:spcPct val="0"/>
              </a:spcBef>
              <a:spcAft>
                <a:spcPct val="0"/>
              </a:spcAft>
              <a:buSzPct val="75000"/>
              <a:buChar char="–"/>
              <a:defRPr sz="1600" kern="1200">
                <a:solidFill>
                  <a:schemeClr val="tx1"/>
                </a:solidFill>
                <a:latin typeface="Arial" panose="020B0604020202020204" pitchFamily="34" charset="0"/>
                <a:ea typeface="-윤고딕130" pitchFamily="18" charset="-127"/>
                <a:cs typeface="+mn-cs"/>
              </a:defRPr>
            </a:lvl8pPr>
            <a:lvl9pPr marL="2411413" indent="-149225" algn="l" defTabSz="895350" rtl="0" eaLnBrk="1" fontAlgn="base" latinLnBrk="1" hangingPunct="1">
              <a:spcBef>
                <a:spcPct val="0"/>
              </a:spcBef>
              <a:spcAft>
                <a:spcPct val="0"/>
              </a:spcAft>
              <a:buSzPct val="75000"/>
              <a:buChar char="–"/>
              <a:defRPr sz="1600" kern="1200">
                <a:solidFill>
                  <a:schemeClr val="tx1"/>
                </a:solidFill>
                <a:latin typeface="Arial" panose="020B0604020202020204" pitchFamily="34" charset="0"/>
                <a:ea typeface="-윤고딕130" pitchFamily="18" charset="-127"/>
                <a:cs typeface="+mn-cs"/>
              </a:defRPr>
            </a:lvl9pPr>
          </a:lstStyle>
          <a:p>
            <a:pPr lvl="1"/>
            <a:r>
              <a:rPr lang="ko-KR" altLang="en-US" sz="1400" b="0" dirty="0">
                <a:latin typeface="+mn-ea"/>
              </a:rPr>
              <a:t>주요 컬럼들의 트렌드를 보면 </a:t>
            </a:r>
            <a:r>
              <a:rPr lang="en-US" altLang="ko-KR" sz="1400" b="0" dirty="0">
                <a:latin typeface="+mn-ea"/>
              </a:rPr>
              <a:t>‘</a:t>
            </a:r>
            <a:r>
              <a:rPr lang="ko-KR" altLang="en-US" sz="1400" b="0" dirty="0">
                <a:latin typeface="+mn-ea"/>
              </a:rPr>
              <a:t>발전기 출력</a:t>
            </a:r>
            <a:r>
              <a:rPr lang="en-US" altLang="ko-KR" sz="1400" b="0" dirty="0">
                <a:latin typeface="+mn-ea"/>
              </a:rPr>
              <a:t>’, ‘DGAN </a:t>
            </a:r>
            <a:r>
              <a:rPr lang="ko-KR" altLang="en-US" sz="1400" b="0" dirty="0">
                <a:latin typeface="+mn-ea"/>
              </a:rPr>
              <a:t>유량</a:t>
            </a:r>
            <a:r>
              <a:rPr lang="en-US" altLang="ko-KR" sz="1400" b="0" dirty="0">
                <a:latin typeface="+mn-ea"/>
              </a:rPr>
              <a:t>’</a:t>
            </a:r>
            <a:r>
              <a:rPr lang="ko-KR" altLang="en-US" sz="1400" b="0" dirty="0">
                <a:latin typeface="+mn-ea"/>
              </a:rPr>
              <a:t>을 중심으로 두 무리의 트렌드가 관찰됨</a:t>
            </a:r>
            <a:r>
              <a:rPr lang="en-US" altLang="ko-KR" sz="1400" b="0" dirty="0">
                <a:latin typeface="+mn-ea"/>
              </a:rPr>
              <a:t>.</a:t>
            </a:r>
          </a:p>
        </p:txBody>
      </p:sp>
      <p:pic>
        <p:nvPicPr>
          <p:cNvPr id="8" name="그림 7">
            <a:extLst>
              <a:ext uri="{FF2B5EF4-FFF2-40B4-BE49-F238E27FC236}">
                <a16:creationId xmlns:a16="http://schemas.microsoft.com/office/drawing/2014/main" id="{0464708A-7012-6106-D1A8-69EE81C750CB}"/>
              </a:ext>
            </a:extLst>
          </p:cNvPr>
          <p:cNvPicPr>
            <a:picLocks noChangeAspect="1"/>
          </p:cNvPicPr>
          <p:nvPr/>
        </p:nvPicPr>
        <p:blipFill>
          <a:blip r:embed="rId3"/>
          <a:stretch>
            <a:fillRect/>
          </a:stretch>
        </p:blipFill>
        <p:spPr>
          <a:xfrm>
            <a:off x="279490" y="1327229"/>
            <a:ext cx="8824452" cy="4894512"/>
          </a:xfrm>
          <a:prstGeom prst="rect">
            <a:avLst/>
          </a:prstGeom>
        </p:spPr>
      </p:pic>
    </p:spTree>
    <p:extLst>
      <p:ext uri="{BB962C8B-B14F-4D97-AF65-F5344CB8AC3E}">
        <p14:creationId xmlns:p14="http://schemas.microsoft.com/office/powerpoint/2010/main" val="43590433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74BB3D-F892-AF85-6082-8456E16FF846}"/>
            </a:ext>
          </a:extLst>
        </p:cNvPr>
        <p:cNvGrpSpPr/>
        <p:nvPr/>
      </p:nvGrpSpPr>
      <p:grpSpPr>
        <a:xfrm>
          <a:off x="0" y="0"/>
          <a:ext cx="0" cy="0"/>
          <a:chOff x="0" y="0"/>
          <a:chExt cx="0" cy="0"/>
        </a:xfrm>
      </p:grpSpPr>
      <p:sp>
        <p:nvSpPr>
          <p:cNvPr id="5" name="텍스트 개체 틀 4">
            <a:extLst>
              <a:ext uri="{FF2B5EF4-FFF2-40B4-BE49-F238E27FC236}">
                <a16:creationId xmlns:a16="http://schemas.microsoft.com/office/drawing/2014/main" id="{E8B6B633-A6F3-B9FF-62BE-A6C32FB7B9B6}"/>
              </a:ext>
            </a:extLst>
          </p:cNvPr>
          <p:cNvSpPr>
            <a:spLocks noGrp="1"/>
          </p:cNvSpPr>
          <p:nvPr>
            <p:ph type="body" sz="quarter" idx="10"/>
          </p:nvPr>
        </p:nvSpPr>
        <p:spPr/>
        <p:txBody>
          <a:bodyPr/>
          <a:lstStyle/>
          <a:p>
            <a:pPr marL="0" indent="0">
              <a:buNone/>
            </a:pPr>
            <a:r>
              <a:rPr lang="ko-KR" altLang="en-US" dirty="0">
                <a:latin typeface="+mn-ea"/>
              </a:rPr>
              <a:t>전체 상관관계도</a:t>
            </a:r>
          </a:p>
        </p:txBody>
      </p:sp>
      <p:sp>
        <p:nvSpPr>
          <p:cNvPr id="4" name="제목 3">
            <a:extLst>
              <a:ext uri="{FF2B5EF4-FFF2-40B4-BE49-F238E27FC236}">
                <a16:creationId xmlns:a16="http://schemas.microsoft.com/office/drawing/2014/main" id="{1EACBA1D-F0EE-FDC7-BC41-AA0DD0B8C4FF}"/>
              </a:ext>
            </a:extLst>
          </p:cNvPr>
          <p:cNvSpPr>
            <a:spLocks noGrp="1"/>
          </p:cNvSpPr>
          <p:nvPr>
            <p:ph type="title"/>
          </p:nvPr>
        </p:nvSpPr>
        <p:spPr>
          <a:xfrm>
            <a:off x="200472" y="76562"/>
            <a:ext cx="8543925" cy="400110"/>
          </a:xfrm>
        </p:spPr>
        <p:txBody>
          <a:bodyPr/>
          <a:lstStyle/>
          <a:p>
            <a:r>
              <a:rPr lang="en-US" altLang="ko-KR" dirty="0"/>
              <a:t>250818 </a:t>
            </a:r>
            <a:r>
              <a:rPr lang="ko-KR" altLang="en-US" dirty="0"/>
              <a:t>월 </a:t>
            </a:r>
            <a:r>
              <a:rPr lang="en-US" altLang="ko-KR" dirty="0"/>
              <a:t>| </a:t>
            </a:r>
            <a:r>
              <a:rPr lang="ko-KR" altLang="en-US" dirty="0"/>
              <a:t>상관분석</a:t>
            </a:r>
            <a:endParaRPr lang="ko-KR" altLang="en-US" dirty="0">
              <a:latin typeface="+mn-ea"/>
              <a:ea typeface="+mn-ea"/>
            </a:endParaRPr>
          </a:p>
        </p:txBody>
      </p:sp>
      <p:sp>
        <p:nvSpPr>
          <p:cNvPr id="7" name="텍스트 개체 틀 6">
            <a:extLst>
              <a:ext uri="{FF2B5EF4-FFF2-40B4-BE49-F238E27FC236}">
                <a16:creationId xmlns:a16="http://schemas.microsoft.com/office/drawing/2014/main" id="{921CEA06-B57C-449D-4D72-90E109622329}"/>
              </a:ext>
            </a:extLst>
          </p:cNvPr>
          <p:cNvSpPr>
            <a:spLocks noGrp="1"/>
          </p:cNvSpPr>
          <p:nvPr>
            <p:ph type="body" sz="quarter" idx="12"/>
          </p:nvPr>
        </p:nvSpPr>
        <p:spPr/>
        <p:txBody>
          <a:bodyPr/>
          <a:lstStyle/>
          <a:p>
            <a:r>
              <a:rPr lang="ko-KR" altLang="en-US" dirty="0">
                <a:latin typeface="+mn-ea"/>
                <a:ea typeface="+mn-ea"/>
              </a:rPr>
              <a:t>서부발전</a:t>
            </a:r>
          </a:p>
        </p:txBody>
      </p:sp>
      <p:sp>
        <p:nvSpPr>
          <p:cNvPr id="3" name="텍스트 개체 틀 5">
            <a:extLst>
              <a:ext uri="{FF2B5EF4-FFF2-40B4-BE49-F238E27FC236}">
                <a16:creationId xmlns:a16="http://schemas.microsoft.com/office/drawing/2014/main" id="{AD1A6078-27F0-FE47-CE54-2828451BB12C}"/>
              </a:ext>
            </a:extLst>
          </p:cNvPr>
          <p:cNvSpPr txBox="1">
            <a:spLocks/>
          </p:cNvSpPr>
          <p:nvPr/>
        </p:nvSpPr>
        <p:spPr>
          <a:xfrm>
            <a:off x="200470" y="973705"/>
            <a:ext cx="9432480" cy="707049"/>
          </a:xfrm>
          <a:prstGeom prst="rect">
            <a:avLst/>
          </a:prstGeom>
        </p:spPr>
        <p:txBody>
          <a:bodyPr lIns="72000" tIns="36000"/>
          <a:lstStyle>
            <a:lvl1pPr marL="0" indent="0" algn="l" rtl="0" eaLnBrk="0" fontAlgn="base" latinLnBrk="0" hangingPunct="0">
              <a:lnSpc>
                <a:spcPct val="100000"/>
              </a:lnSpc>
              <a:spcBef>
                <a:spcPts val="0"/>
              </a:spcBef>
              <a:spcAft>
                <a:spcPct val="0"/>
              </a:spcAft>
              <a:buFont typeface="Arial" charset="0"/>
              <a:buNone/>
              <a:defRPr sz="1400" kern="1200">
                <a:solidFill>
                  <a:schemeClr val="tx1"/>
                </a:solidFill>
                <a:latin typeface="+mn-lt"/>
                <a:ea typeface="+mn-ea"/>
                <a:cs typeface="+mn-cs"/>
              </a:defRPr>
            </a:lvl1pPr>
            <a:lvl2pPr marL="742950" indent="-285750" algn="l" rtl="0" eaLnBrk="0" fontAlgn="base" latinLnBrk="1"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latinLnBrk="1"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latinLnBrk="1"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latinLnBrk="1"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lvl="1"/>
            <a:endParaRPr lang="en-US" altLang="ko-KR" sz="1400" b="0" dirty="0">
              <a:latin typeface="+mn-ea"/>
            </a:endParaRPr>
          </a:p>
        </p:txBody>
      </p:sp>
      <p:pic>
        <p:nvPicPr>
          <p:cNvPr id="11" name="그림 10">
            <a:extLst>
              <a:ext uri="{FF2B5EF4-FFF2-40B4-BE49-F238E27FC236}">
                <a16:creationId xmlns:a16="http://schemas.microsoft.com/office/drawing/2014/main" id="{DF5941C3-F724-068D-FB84-101166F454B9}"/>
              </a:ext>
            </a:extLst>
          </p:cNvPr>
          <p:cNvPicPr>
            <a:picLocks noChangeAspect="1"/>
          </p:cNvPicPr>
          <p:nvPr/>
        </p:nvPicPr>
        <p:blipFill>
          <a:blip r:embed="rId3"/>
          <a:stretch>
            <a:fillRect/>
          </a:stretch>
        </p:blipFill>
        <p:spPr>
          <a:xfrm>
            <a:off x="373558" y="2240256"/>
            <a:ext cx="3991965" cy="3275642"/>
          </a:xfrm>
          <a:prstGeom prst="rect">
            <a:avLst/>
          </a:prstGeom>
        </p:spPr>
      </p:pic>
      <p:sp>
        <p:nvSpPr>
          <p:cNvPr id="2" name="Rectangle 11">
            <a:extLst>
              <a:ext uri="{FF2B5EF4-FFF2-40B4-BE49-F238E27FC236}">
                <a16:creationId xmlns:a16="http://schemas.microsoft.com/office/drawing/2014/main" id="{FADE164A-8EE9-D9A9-206F-E78D22E5C488}"/>
              </a:ext>
            </a:extLst>
          </p:cNvPr>
          <p:cNvSpPr>
            <a:spLocks noChangeArrowheads="1"/>
          </p:cNvSpPr>
          <p:nvPr/>
        </p:nvSpPr>
        <p:spPr bwMode="auto">
          <a:xfrm>
            <a:off x="279490" y="1025191"/>
            <a:ext cx="9204053"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defPPr>
              <a:defRPr lang="en-US"/>
            </a:defPPr>
            <a:lvl1pPr algn="l" defTabSz="895350" rtl="0" fontAlgn="base">
              <a:spcBef>
                <a:spcPct val="0"/>
              </a:spcBef>
              <a:spcAft>
                <a:spcPct val="0"/>
              </a:spcAft>
              <a:buSzPct val="120000"/>
              <a:defRPr sz="1600" kern="1200">
                <a:solidFill>
                  <a:schemeClr val="tx1"/>
                </a:solidFill>
                <a:latin typeface="Arial" panose="020B0604020202020204" pitchFamily="34" charset="0"/>
                <a:ea typeface="-윤고딕130" pitchFamily="18" charset="-127"/>
                <a:cs typeface="+mn-cs"/>
              </a:defRPr>
            </a:lvl1pPr>
            <a:lvl2pPr marL="144463" indent="-142875" algn="l" defTabSz="895350" rtl="0" fontAlgn="base">
              <a:spcBef>
                <a:spcPct val="0"/>
              </a:spcBef>
              <a:spcAft>
                <a:spcPct val="0"/>
              </a:spcAft>
              <a:buSzPct val="120000"/>
              <a:buChar char="•"/>
              <a:defRPr sz="1600" kern="1200">
                <a:solidFill>
                  <a:schemeClr val="tx1"/>
                </a:solidFill>
                <a:latin typeface="Arial" panose="020B0604020202020204" pitchFamily="34" charset="0"/>
                <a:ea typeface="-윤고딕130" pitchFamily="18" charset="-127"/>
                <a:cs typeface="+mn-cs"/>
              </a:defRPr>
            </a:lvl2pPr>
            <a:lvl3pPr marL="295275" indent="-149225" algn="l" defTabSz="895350" rtl="0" fontAlgn="base">
              <a:spcBef>
                <a:spcPct val="0"/>
              </a:spcBef>
              <a:spcAft>
                <a:spcPct val="0"/>
              </a:spcAft>
              <a:buChar char="–"/>
              <a:defRPr sz="1600" kern="1200">
                <a:solidFill>
                  <a:schemeClr val="tx1"/>
                </a:solidFill>
                <a:latin typeface="Arial" panose="020B0604020202020204" pitchFamily="34" charset="0"/>
                <a:ea typeface="-윤고딕130" pitchFamily="18" charset="-127"/>
                <a:cs typeface="+mn-cs"/>
              </a:defRPr>
            </a:lvl3pPr>
            <a:lvl4pPr marL="431800" indent="-134938" algn="l" defTabSz="895350" rtl="0" fontAlgn="base">
              <a:spcBef>
                <a:spcPct val="0"/>
              </a:spcBef>
              <a:spcAft>
                <a:spcPct val="0"/>
              </a:spcAft>
              <a:buSzPct val="89000"/>
              <a:buChar char="•"/>
              <a:defRPr sz="1600" kern="1200">
                <a:solidFill>
                  <a:schemeClr val="tx1"/>
                </a:solidFill>
                <a:latin typeface="Arial" panose="020B0604020202020204" pitchFamily="34" charset="0"/>
                <a:ea typeface="-윤고딕130" pitchFamily="18" charset="-127"/>
                <a:cs typeface="+mn-cs"/>
              </a:defRPr>
            </a:lvl4pPr>
            <a:lvl5pPr marL="582613" indent="-149225" algn="l" defTabSz="895350" rtl="0" fontAlgn="base">
              <a:spcBef>
                <a:spcPct val="0"/>
              </a:spcBef>
              <a:spcAft>
                <a:spcPct val="0"/>
              </a:spcAft>
              <a:buSzPct val="75000"/>
              <a:buChar char="–"/>
              <a:defRPr sz="1600" kern="1200">
                <a:solidFill>
                  <a:schemeClr val="tx1"/>
                </a:solidFill>
                <a:latin typeface="Arial" panose="020B0604020202020204" pitchFamily="34" charset="0"/>
                <a:ea typeface="-윤고딕130" pitchFamily="18" charset="-127"/>
                <a:cs typeface="+mn-cs"/>
              </a:defRPr>
            </a:lvl5pPr>
            <a:lvl6pPr marL="1039813" indent="-149225" algn="l" defTabSz="895350" rtl="0" eaLnBrk="1" fontAlgn="base" latinLnBrk="1" hangingPunct="1">
              <a:spcBef>
                <a:spcPct val="0"/>
              </a:spcBef>
              <a:spcAft>
                <a:spcPct val="0"/>
              </a:spcAft>
              <a:buSzPct val="75000"/>
              <a:buChar char="–"/>
              <a:defRPr sz="1600" kern="1200">
                <a:solidFill>
                  <a:schemeClr val="tx1"/>
                </a:solidFill>
                <a:latin typeface="Arial" panose="020B0604020202020204" pitchFamily="34" charset="0"/>
                <a:ea typeface="-윤고딕130" pitchFamily="18" charset="-127"/>
                <a:cs typeface="+mn-cs"/>
              </a:defRPr>
            </a:lvl6pPr>
            <a:lvl7pPr marL="1497013" indent="-149225" algn="l" defTabSz="895350" rtl="0" eaLnBrk="1" fontAlgn="base" latinLnBrk="1" hangingPunct="1">
              <a:spcBef>
                <a:spcPct val="0"/>
              </a:spcBef>
              <a:spcAft>
                <a:spcPct val="0"/>
              </a:spcAft>
              <a:buSzPct val="75000"/>
              <a:buChar char="–"/>
              <a:defRPr sz="1600" kern="1200">
                <a:solidFill>
                  <a:schemeClr val="tx1"/>
                </a:solidFill>
                <a:latin typeface="Arial" panose="020B0604020202020204" pitchFamily="34" charset="0"/>
                <a:ea typeface="-윤고딕130" pitchFamily="18" charset="-127"/>
                <a:cs typeface="+mn-cs"/>
              </a:defRPr>
            </a:lvl7pPr>
            <a:lvl8pPr marL="1954213" indent="-149225" algn="l" defTabSz="895350" rtl="0" eaLnBrk="1" fontAlgn="base" latinLnBrk="1" hangingPunct="1">
              <a:spcBef>
                <a:spcPct val="0"/>
              </a:spcBef>
              <a:spcAft>
                <a:spcPct val="0"/>
              </a:spcAft>
              <a:buSzPct val="75000"/>
              <a:buChar char="–"/>
              <a:defRPr sz="1600" kern="1200">
                <a:solidFill>
                  <a:schemeClr val="tx1"/>
                </a:solidFill>
                <a:latin typeface="Arial" panose="020B0604020202020204" pitchFamily="34" charset="0"/>
                <a:ea typeface="-윤고딕130" pitchFamily="18" charset="-127"/>
                <a:cs typeface="+mn-cs"/>
              </a:defRPr>
            </a:lvl8pPr>
            <a:lvl9pPr marL="2411413" indent="-149225" algn="l" defTabSz="895350" rtl="0" eaLnBrk="1" fontAlgn="base" latinLnBrk="1" hangingPunct="1">
              <a:spcBef>
                <a:spcPct val="0"/>
              </a:spcBef>
              <a:spcAft>
                <a:spcPct val="0"/>
              </a:spcAft>
              <a:buSzPct val="75000"/>
              <a:buChar char="–"/>
              <a:defRPr sz="1600" kern="1200">
                <a:solidFill>
                  <a:schemeClr val="tx1"/>
                </a:solidFill>
                <a:latin typeface="Arial" panose="020B0604020202020204" pitchFamily="34" charset="0"/>
                <a:ea typeface="-윤고딕130" pitchFamily="18" charset="-127"/>
                <a:cs typeface="+mn-cs"/>
              </a:defRPr>
            </a:lvl9pPr>
          </a:lstStyle>
          <a:p>
            <a:pPr marL="180000" indent="-180000">
              <a:buFont typeface="Arial" panose="020B0604020202020204" pitchFamily="34" charset="0"/>
              <a:buChar char="•"/>
            </a:pPr>
            <a:r>
              <a:rPr lang="ko-KR" altLang="en-US" sz="1400" b="0" dirty="0">
                <a:latin typeface="+mn-ea"/>
                <a:ea typeface="+mn-ea"/>
              </a:rPr>
              <a:t>전체 컬럼의 상관관계를 보면 한 무리의 컬럼들이 비슷한 경향을 보이는 것이 관찰됨</a:t>
            </a:r>
            <a:r>
              <a:rPr lang="en-US" altLang="ko-KR" sz="1400" b="0" dirty="0">
                <a:latin typeface="+mn-ea"/>
                <a:ea typeface="+mn-ea"/>
              </a:rPr>
              <a:t>.</a:t>
            </a:r>
          </a:p>
          <a:p>
            <a:pPr marL="180000" indent="-180000">
              <a:buFont typeface="Arial" panose="020B0604020202020204" pitchFamily="34" charset="0"/>
              <a:buChar char="•"/>
            </a:pPr>
            <a:r>
              <a:rPr lang="ko-KR" altLang="en-US" sz="1400" b="0" dirty="0">
                <a:latin typeface="+mn-ea"/>
                <a:ea typeface="+mn-ea"/>
              </a:rPr>
              <a:t>하지만 이 군의 컬럼들이 모두 </a:t>
            </a:r>
            <a:r>
              <a:rPr lang="en-US" altLang="ko-KR" sz="1400" b="0" dirty="0">
                <a:latin typeface="+mn-ea"/>
                <a:ea typeface="+mn-ea"/>
              </a:rPr>
              <a:t>mutually correlated</a:t>
            </a:r>
            <a:r>
              <a:rPr lang="ko-KR" altLang="en-US" sz="1400" b="0" dirty="0">
                <a:latin typeface="+mn-ea"/>
                <a:ea typeface="+mn-ea"/>
              </a:rPr>
              <a:t>되었다고 보기는 어려움</a:t>
            </a:r>
            <a:r>
              <a:rPr lang="en-US" altLang="ko-KR" sz="1400" b="0" dirty="0">
                <a:latin typeface="+mn-ea"/>
                <a:ea typeface="+mn-ea"/>
              </a:rPr>
              <a:t>.</a:t>
            </a:r>
          </a:p>
        </p:txBody>
      </p:sp>
      <p:pic>
        <p:nvPicPr>
          <p:cNvPr id="13" name="그림 12">
            <a:extLst>
              <a:ext uri="{FF2B5EF4-FFF2-40B4-BE49-F238E27FC236}">
                <a16:creationId xmlns:a16="http://schemas.microsoft.com/office/drawing/2014/main" id="{6F4C542A-FE8F-AB49-F14D-DA4691AD45EC}"/>
              </a:ext>
            </a:extLst>
          </p:cNvPr>
          <p:cNvPicPr>
            <a:picLocks noChangeAspect="1"/>
          </p:cNvPicPr>
          <p:nvPr/>
        </p:nvPicPr>
        <p:blipFill>
          <a:blip r:embed="rId4"/>
          <a:stretch>
            <a:fillRect/>
          </a:stretch>
        </p:blipFill>
        <p:spPr>
          <a:xfrm>
            <a:off x="5801032" y="1745149"/>
            <a:ext cx="2664542" cy="2178556"/>
          </a:xfrm>
          <a:prstGeom prst="rect">
            <a:avLst/>
          </a:prstGeom>
        </p:spPr>
      </p:pic>
      <p:pic>
        <p:nvPicPr>
          <p:cNvPr id="15" name="그림 14">
            <a:extLst>
              <a:ext uri="{FF2B5EF4-FFF2-40B4-BE49-F238E27FC236}">
                <a16:creationId xmlns:a16="http://schemas.microsoft.com/office/drawing/2014/main" id="{AB2A1FB1-CEEA-708A-9669-46B8A1F33876}"/>
              </a:ext>
            </a:extLst>
          </p:cNvPr>
          <p:cNvPicPr>
            <a:picLocks noChangeAspect="1"/>
          </p:cNvPicPr>
          <p:nvPr/>
        </p:nvPicPr>
        <p:blipFill>
          <a:blip r:embed="rId5"/>
          <a:stretch>
            <a:fillRect/>
          </a:stretch>
        </p:blipFill>
        <p:spPr>
          <a:xfrm>
            <a:off x="5801031" y="4155248"/>
            <a:ext cx="2664543" cy="2215161"/>
          </a:xfrm>
          <a:prstGeom prst="rect">
            <a:avLst/>
          </a:prstGeom>
        </p:spPr>
      </p:pic>
    </p:spTree>
    <p:extLst>
      <p:ext uri="{BB962C8B-B14F-4D97-AF65-F5344CB8AC3E}">
        <p14:creationId xmlns:p14="http://schemas.microsoft.com/office/powerpoint/2010/main" val="52580959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DA0640-C928-A84F-5B86-FC77DABC99FF}"/>
            </a:ext>
          </a:extLst>
        </p:cNvPr>
        <p:cNvGrpSpPr/>
        <p:nvPr/>
      </p:nvGrpSpPr>
      <p:grpSpPr>
        <a:xfrm>
          <a:off x="0" y="0"/>
          <a:ext cx="0" cy="0"/>
          <a:chOff x="0" y="0"/>
          <a:chExt cx="0" cy="0"/>
        </a:xfrm>
      </p:grpSpPr>
      <p:sp>
        <p:nvSpPr>
          <p:cNvPr id="5" name="텍스트 개체 틀 4">
            <a:extLst>
              <a:ext uri="{FF2B5EF4-FFF2-40B4-BE49-F238E27FC236}">
                <a16:creationId xmlns:a16="http://schemas.microsoft.com/office/drawing/2014/main" id="{DA8F06B7-6BA4-C32D-93E8-2288CBF9FB39}"/>
              </a:ext>
            </a:extLst>
          </p:cNvPr>
          <p:cNvSpPr>
            <a:spLocks noGrp="1"/>
          </p:cNvSpPr>
          <p:nvPr>
            <p:ph type="body" sz="quarter" idx="10"/>
          </p:nvPr>
        </p:nvSpPr>
        <p:spPr/>
        <p:txBody>
          <a:bodyPr/>
          <a:lstStyle/>
          <a:p>
            <a:pPr marL="0" indent="0">
              <a:buNone/>
            </a:pPr>
            <a:r>
              <a:rPr lang="ko-KR" altLang="en-US" dirty="0">
                <a:latin typeface="+mn-ea"/>
              </a:rPr>
              <a:t>상관관계에 따른 컬럼 군집</a:t>
            </a:r>
          </a:p>
        </p:txBody>
      </p:sp>
      <p:sp>
        <p:nvSpPr>
          <p:cNvPr id="4" name="제목 3">
            <a:extLst>
              <a:ext uri="{FF2B5EF4-FFF2-40B4-BE49-F238E27FC236}">
                <a16:creationId xmlns:a16="http://schemas.microsoft.com/office/drawing/2014/main" id="{2FD87075-C16C-32CA-E07D-0B04889813E7}"/>
              </a:ext>
            </a:extLst>
          </p:cNvPr>
          <p:cNvSpPr>
            <a:spLocks noGrp="1"/>
          </p:cNvSpPr>
          <p:nvPr>
            <p:ph type="title"/>
          </p:nvPr>
        </p:nvSpPr>
        <p:spPr>
          <a:xfrm>
            <a:off x="200472" y="76562"/>
            <a:ext cx="8543925" cy="400110"/>
          </a:xfrm>
        </p:spPr>
        <p:txBody>
          <a:bodyPr/>
          <a:lstStyle/>
          <a:p>
            <a:r>
              <a:rPr lang="en-US" altLang="ko-KR" dirty="0"/>
              <a:t>250818 </a:t>
            </a:r>
            <a:r>
              <a:rPr lang="ko-KR" altLang="en-US" dirty="0"/>
              <a:t>월 </a:t>
            </a:r>
            <a:r>
              <a:rPr lang="en-US" altLang="ko-KR" dirty="0"/>
              <a:t>| </a:t>
            </a:r>
            <a:r>
              <a:rPr lang="ko-KR" altLang="en-US" dirty="0"/>
              <a:t>상관분석</a:t>
            </a:r>
            <a:endParaRPr lang="ko-KR" altLang="en-US" dirty="0">
              <a:latin typeface="+mn-ea"/>
              <a:ea typeface="+mn-ea"/>
            </a:endParaRPr>
          </a:p>
        </p:txBody>
      </p:sp>
      <p:sp>
        <p:nvSpPr>
          <p:cNvPr id="7" name="텍스트 개체 틀 6">
            <a:extLst>
              <a:ext uri="{FF2B5EF4-FFF2-40B4-BE49-F238E27FC236}">
                <a16:creationId xmlns:a16="http://schemas.microsoft.com/office/drawing/2014/main" id="{12404029-A1C5-3CED-0398-B1D5B24A1265}"/>
              </a:ext>
            </a:extLst>
          </p:cNvPr>
          <p:cNvSpPr>
            <a:spLocks noGrp="1"/>
          </p:cNvSpPr>
          <p:nvPr>
            <p:ph type="body" sz="quarter" idx="12"/>
          </p:nvPr>
        </p:nvSpPr>
        <p:spPr/>
        <p:txBody>
          <a:bodyPr/>
          <a:lstStyle/>
          <a:p>
            <a:r>
              <a:rPr lang="ko-KR" altLang="en-US" dirty="0">
                <a:latin typeface="+mn-ea"/>
                <a:ea typeface="+mn-ea"/>
              </a:rPr>
              <a:t>서부발전</a:t>
            </a:r>
          </a:p>
        </p:txBody>
      </p:sp>
      <mc:AlternateContent xmlns:mc="http://schemas.openxmlformats.org/markup-compatibility/2006" xmlns:a14="http://schemas.microsoft.com/office/drawing/2010/main">
        <mc:Choice Requires="a14">
          <p:sp>
            <p:nvSpPr>
              <p:cNvPr id="3" name="텍스트 개체 틀 5">
                <a:extLst>
                  <a:ext uri="{FF2B5EF4-FFF2-40B4-BE49-F238E27FC236}">
                    <a16:creationId xmlns:a16="http://schemas.microsoft.com/office/drawing/2014/main" id="{BD533264-B73A-4ADE-35A6-BF975B8A07CD}"/>
                  </a:ext>
                </a:extLst>
              </p:cNvPr>
              <p:cNvSpPr txBox="1">
                <a:spLocks/>
              </p:cNvSpPr>
              <p:nvPr/>
            </p:nvSpPr>
            <p:spPr>
              <a:xfrm>
                <a:off x="200470" y="973705"/>
                <a:ext cx="9432480" cy="1081237"/>
              </a:xfrm>
              <a:prstGeom prst="rect">
                <a:avLst/>
              </a:prstGeom>
            </p:spPr>
            <p:txBody>
              <a:bodyPr lIns="72000" tIns="36000"/>
              <a:lstStyle>
                <a:lvl1pPr marL="0" indent="0" algn="l" rtl="0" eaLnBrk="0" fontAlgn="base" latinLnBrk="0" hangingPunct="0">
                  <a:lnSpc>
                    <a:spcPct val="100000"/>
                  </a:lnSpc>
                  <a:spcBef>
                    <a:spcPts val="0"/>
                  </a:spcBef>
                  <a:spcAft>
                    <a:spcPct val="0"/>
                  </a:spcAft>
                  <a:buFont typeface="Arial" charset="0"/>
                  <a:buNone/>
                  <a:defRPr sz="1400" kern="1200">
                    <a:solidFill>
                      <a:schemeClr val="tx1"/>
                    </a:solidFill>
                    <a:latin typeface="+mn-lt"/>
                    <a:ea typeface="+mn-ea"/>
                    <a:cs typeface="+mn-cs"/>
                  </a:defRPr>
                </a:lvl1pPr>
                <a:lvl2pPr marL="742950" indent="-285750" algn="l" rtl="0" eaLnBrk="0" fontAlgn="base" latinLnBrk="1"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latinLnBrk="1"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latinLnBrk="1"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latinLnBrk="1"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kumimoji="0" lang="ko-KR" altLang="en-US" b="0" dirty="0">
                    <a:latin typeface="+mn-ea"/>
                  </a:rPr>
                  <a:t>두 컬럼 </a:t>
                </a:r>
                <a14:m>
                  <m:oMath xmlns:m="http://schemas.openxmlformats.org/officeDocument/2006/math">
                    <m:sSub>
                      <m:sSubPr>
                        <m:ctrlPr>
                          <a:rPr kumimoji="0" lang="en-US" altLang="ko-KR" b="0" i="1" smtClean="0">
                            <a:latin typeface="Cambria Math" panose="02040503050406030204" pitchFamily="18" charset="0"/>
                          </a:rPr>
                        </m:ctrlPr>
                      </m:sSubPr>
                      <m:e>
                        <m:r>
                          <a:rPr kumimoji="0" lang="en-US" altLang="ko-KR" b="0" i="1" smtClean="0">
                            <a:latin typeface="Cambria Math" panose="02040503050406030204" pitchFamily="18" charset="0"/>
                          </a:rPr>
                          <m:t>𝑐</m:t>
                        </m:r>
                      </m:e>
                      <m:sub>
                        <m:r>
                          <a:rPr kumimoji="0" lang="en-US" altLang="ko-KR" b="0" i="1" smtClean="0">
                            <a:latin typeface="Cambria Math" panose="02040503050406030204" pitchFamily="18" charset="0"/>
                          </a:rPr>
                          <m:t>1</m:t>
                        </m:r>
                      </m:sub>
                    </m:sSub>
                  </m:oMath>
                </a14:m>
                <a:r>
                  <a:rPr kumimoji="0" lang="en-US" altLang="ko-KR" b="0" dirty="0">
                    <a:latin typeface="+mn-ea"/>
                  </a:rPr>
                  <a:t>, </a:t>
                </a:r>
                <a14:m>
                  <m:oMath xmlns:m="http://schemas.openxmlformats.org/officeDocument/2006/math">
                    <m:sSub>
                      <m:sSubPr>
                        <m:ctrlPr>
                          <a:rPr kumimoji="0" lang="en-US" altLang="ko-KR" b="0" i="1" smtClean="0">
                            <a:latin typeface="Cambria Math" panose="02040503050406030204" pitchFamily="18" charset="0"/>
                          </a:rPr>
                        </m:ctrlPr>
                      </m:sSubPr>
                      <m:e>
                        <m:r>
                          <a:rPr kumimoji="0" lang="en-US" altLang="ko-KR" b="0" i="1" smtClean="0">
                            <a:latin typeface="Cambria Math" panose="02040503050406030204" pitchFamily="18" charset="0"/>
                          </a:rPr>
                          <m:t>𝑐</m:t>
                        </m:r>
                      </m:e>
                      <m:sub>
                        <m:r>
                          <a:rPr kumimoji="0" lang="en-US" altLang="ko-KR" b="0" i="1" smtClean="0">
                            <a:latin typeface="Cambria Math" panose="02040503050406030204" pitchFamily="18" charset="0"/>
                          </a:rPr>
                          <m:t>2</m:t>
                        </m:r>
                      </m:sub>
                    </m:sSub>
                  </m:oMath>
                </a14:m>
                <a:r>
                  <a:rPr kumimoji="0" lang="ko-KR" altLang="en-US" b="0" dirty="0">
                    <a:latin typeface="+mn-ea"/>
                  </a:rPr>
                  <a:t> 사이의 상관관계를 </a:t>
                </a:r>
                <a14:m>
                  <m:oMath xmlns:m="http://schemas.openxmlformats.org/officeDocument/2006/math">
                    <m:r>
                      <a:rPr kumimoji="0" lang="en-US" altLang="ko-KR" b="0" i="1" dirty="0" smtClean="0">
                        <a:latin typeface="Cambria Math" panose="02040503050406030204" pitchFamily="18" charset="0"/>
                      </a:rPr>
                      <m:t>𝑐𝑜𝑟𝑟</m:t>
                    </m:r>
                    <m:r>
                      <a:rPr kumimoji="0" lang="en-US" altLang="ko-KR" b="0" i="0" dirty="0" smtClean="0">
                        <a:latin typeface="Cambria Math" panose="02040503050406030204" pitchFamily="18" charset="0"/>
                      </a:rPr>
                      <m:t>(</m:t>
                    </m:r>
                    <m:sSub>
                      <m:sSubPr>
                        <m:ctrlPr>
                          <a:rPr kumimoji="0" lang="en-US" altLang="ko-KR" b="0" i="1" dirty="0" smtClean="0">
                            <a:latin typeface="Cambria Math" panose="02040503050406030204" pitchFamily="18" charset="0"/>
                          </a:rPr>
                        </m:ctrlPr>
                      </m:sSubPr>
                      <m:e>
                        <m:r>
                          <m:rPr>
                            <m:sty m:val="p"/>
                          </m:rPr>
                          <a:rPr kumimoji="0" lang="en-US" altLang="ko-KR" b="0" i="0" dirty="0" smtClean="0">
                            <a:latin typeface="Cambria Math" panose="02040503050406030204" pitchFamily="18" charset="0"/>
                          </a:rPr>
                          <m:t>c</m:t>
                        </m:r>
                      </m:e>
                      <m:sub>
                        <m:r>
                          <a:rPr kumimoji="0" lang="en-US" altLang="ko-KR" b="0" i="0" dirty="0" smtClean="0">
                            <a:latin typeface="Cambria Math" panose="02040503050406030204" pitchFamily="18" charset="0"/>
                          </a:rPr>
                          <m:t>1</m:t>
                        </m:r>
                      </m:sub>
                    </m:sSub>
                    <m:r>
                      <a:rPr kumimoji="0" lang="en-US" altLang="ko-KR" b="0" i="0" dirty="0" smtClean="0">
                        <a:latin typeface="Cambria Math" panose="02040503050406030204" pitchFamily="18" charset="0"/>
                      </a:rPr>
                      <m:t>,</m:t>
                    </m:r>
                    <m:sSub>
                      <m:sSubPr>
                        <m:ctrlPr>
                          <a:rPr kumimoji="0" lang="en-US" altLang="ko-KR" b="0" i="1" dirty="0" smtClean="0">
                            <a:latin typeface="Cambria Math" panose="02040503050406030204" pitchFamily="18" charset="0"/>
                          </a:rPr>
                        </m:ctrlPr>
                      </m:sSubPr>
                      <m:e>
                        <m:r>
                          <m:rPr>
                            <m:sty m:val="p"/>
                          </m:rPr>
                          <a:rPr kumimoji="0" lang="en-US" altLang="ko-KR" b="0" i="0" dirty="0" smtClean="0">
                            <a:latin typeface="Cambria Math" panose="02040503050406030204" pitchFamily="18" charset="0"/>
                          </a:rPr>
                          <m:t>c</m:t>
                        </m:r>
                      </m:e>
                      <m:sub>
                        <m:r>
                          <a:rPr kumimoji="0" lang="en-US" altLang="ko-KR" b="0" i="0" dirty="0" smtClean="0">
                            <a:latin typeface="Cambria Math" panose="02040503050406030204" pitchFamily="18" charset="0"/>
                          </a:rPr>
                          <m:t>2</m:t>
                        </m:r>
                      </m:sub>
                    </m:sSub>
                    <m:r>
                      <a:rPr kumimoji="0" lang="en-US" altLang="ko-KR" b="0" i="0" dirty="0" smtClean="0">
                        <a:latin typeface="Cambria Math" panose="02040503050406030204" pitchFamily="18" charset="0"/>
                      </a:rPr>
                      <m:t>)</m:t>
                    </m:r>
                    <m:r>
                      <a:rPr kumimoji="0" lang="ko-KR" altLang="en-US" b="0" i="1" dirty="0">
                        <a:latin typeface="Cambria Math" panose="02040503050406030204" pitchFamily="18" charset="0"/>
                      </a:rPr>
                      <m:t>라</m:t>
                    </m:r>
                  </m:oMath>
                </a14:m>
                <a:r>
                  <a:rPr kumimoji="0" lang="ko-KR" altLang="en-US" b="0" dirty="0">
                    <a:latin typeface="+mn-ea"/>
                  </a:rPr>
                  <a:t>고 할 때</a:t>
                </a:r>
                <a:r>
                  <a:rPr kumimoji="0" lang="en-US" altLang="ko-KR" b="0" dirty="0">
                    <a:latin typeface="+mn-ea"/>
                  </a:rPr>
                  <a:t>, </a:t>
                </a:r>
                <a:r>
                  <a:rPr kumimoji="0" lang="ko-KR" altLang="en-US" b="0" dirty="0">
                    <a:latin typeface="+mn-ea"/>
                  </a:rPr>
                  <a:t>두 컬럼 사이의 거리를 </a:t>
                </a:r>
                <a14:m>
                  <m:oMath xmlns:m="http://schemas.openxmlformats.org/officeDocument/2006/math">
                    <m:r>
                      <a:rPr kumimoji="0" lang="en-US" altLang="ko-KR" b="0" i="1" smtClean="0">
                        <a:latin typeface="Cambria Math" panose="02040503050406030204" pitchFamily="18" charset="0"/>
                      </a:rPr>
                      <m:t>1−|</m:t>
                    </m:r>
                    <m:r>
                      <a:rPr kumimoji="0" lang="en-US" altLang="ko-KR" b="0" i="1" smtClean="0">
                        <a:latin typeface="Cambria Math" panose="02040503050406030204" pitchFamily="18" charset="0"/>
                      </a:rPr>
                      <m:t>𝑐𝑜𝑟𝑟</m:t>
                    </m:r>
                    <m:r>
                      <a:rPr kumimoji="0" lang="en-US" altLang="ko-KR" b="0" i="1" smtClean="0">
                        <a:latin typeface="Cambria Math" panose="02040503050406030204" pitchFamily="18" charset="0"/>
                      </a:rPr>
                      <m:t>(</m:t>
                    </m:r>
                    <m:sSub>
                      <m:sSubPr>
                        <m:ctrlPr>
                          <a:rPr kumimoji="0" lang="en-US" altLang="ko-KR" b="0" i="1" smtClean="0">
                            <a:latin typeface="Cambria Math" panose="02040503050406030204" pitchFamily="18" charset="0"/>
                          </a:rPr>
                        </m:ctrlPr>
                      </m:sSubPr>
                      <m:e>
                        <m:r>
                          <a:rPr kumimoji="0" lang="en-US" altLang="ko-KR" b="0" i="1" smtClean="0">
                            <a:latin typeface="Cambria Math" panose="02040503050406030204" pitchFamily="18" charset="0"/>
                          </a:rPr>
                          <m:t>𝑐</m:t>
                        </m:r>
                      </m:e>
                      <m:sub>
                        <m:r>
                          <a:rPr kumimoji="0" lang="en-US" altLang="ko-KR" b="0" i="1" smtClean="0">
                            <a:latin typeface="Cambria Math" panose="02040503050406030204" pitchFamily="18" charset="0"/>
                          </a:rPr>
                          <m:t>1</m:t>
                        </m:r>
                      </m:sub>
                    </m:sSub>
                    <m:r>
                      <a:rPr kumimoji="0" lang="en-US" altLang="ko-KR" b="0" i="1" smtClean="0">
                        <a:latin typeface="Cambria Math" panose="02040503050406030204" pitchFamily="18" charset="0"/>
                      </a:rPr>
                      <m:t>,</m:t>
                    </m:r>
                    <m:sSub>
                      <m:sSubPr>
                        <m:ctrlPr>
                          <a:rPr kumimoji="0" lang="en-US" altLang="ko-KR" b="0" i="1" smtClean="0">
                            <a:latin typeface="Cambria Math" panose="02040503050406030204" pitchFamily="18" charset="0"/>
                          </a:rPr>
                        </m:ctrlPr>
                      </m:sSubPr>
                      <m:e>
                        <m:r>
                          <a:rPr kumimoji="0" lang="en-US" altLang="ko-KR" b="0" i="1" smtClean="0">
                            <a:latin typeface="Cambria Math" panose="02040503050406030204" pitchFamily="18" charset="0"/>
                          </a:rPr>
                          <m:t>𝑐</m:t>
                        </m:r>
                      </m:e>
                      <m:sub>
                        <m:r>
                          <a:rPr kumimoji="0" lang="en-US" altLang="ko-KR" b="0" i="1" smtClean="0">
                            <a:latin typeface="Cambria Math" panose="02040503050406030204" pitchFamily="18" charset="0"/>
                          </a:rPr>
                          <m:t>2</m:t>
                        </m:r>
                      </m:sub>
                    </m:sSub>
                    <m:r>
                      <a:rPr kumimoji="0" lang="en-US" altLang="ko-KR" b="0" i="1" smtClean="0">
                        <a:latin typeface="Cambria Math" panose="02040503050406030204" pitchFamily="18" charset="0"/>
                      </a:rPr>
                      <m:t>)|</m:t>
                    </m:r>
                    <m:r>
                      <a:rPr kumimoji="0" lang="ko-KR" altLang="en-US" b="0" i="1">
                        <a:latin typeface="Cambria Math" panose="02040503050406030204" pitchFamily="18" charset="0"/>
                      </a:rPr>
                      <m:t>로</m:t>
                    </m:r>
                  </m:oMath>
                </a14:m>
                <a:r>
                  <a:rPr kumimoji="0" lang="ko-KR" altLang="en-US" b="0" dirty="0">
                    <a:latin typeface="+mn-ea"/>
                  </a:rPr>
                  <a:t> 정의하면 컬럼들을 </a:t>
                </a:r>
                <a:r>
                  <a:rPr kumimoji="0" lang="ko-KR" altLang="en-US" b="0" dirty="0" err="1">
                    <a:latin typeface="+mn-ea"/>
                  </a:rPr>
                  <a:t>군집화할</a:t>
                </a:r>
                <a:r>
                  <a:rPr kumimoji="0" lang="ko-KR" altLang="en-US" b="0" dirty="0">
                    <a:latin typeface="+mn-ea"/>
                  </a:rPr>
                  <a:t> 수 있다</a:t>
                </a:r>
                <a:r>
                  <a:rPr kumimoji="0" lang="en-US" altLang="ko-KR" b="0" dirty="0">
                    <a:latin typeface="+mn-ea"/>
                  </a:rPr>
                  <a:t>. </a:t>
                </a:r>
                <a:r>
                  <a:rPr kumimoji="0" lang="ko-KR" altLang="en-US" b="0" dirty="0">
                    <a:latin typeface="+mn-ea"/>
                  </a:rPr>
                  <a:t>하지만</a:t>
                </a:r>
                <a:r>
                  <a:rPr kumimoji="0" lang="en-US" altLang="ko-KR" b="0" dirty="0">
                    <a:latin typeface="+mn-ea"/>
                  </a:rPr>
                  <a:t> </a:t>
                </a:r>
                <a:r>
                  <a:rPr kumimoji="0" lang="en-US" altLang="ko-KR" b="0" dirty="0" err="1">
                    <a:latin typeface="+mn-ea"/>
                  </a:rPr>
                  <a:t>Kmeans</a:t>
                </a:r>
                <a:r>
                  <a:rPr kumimoji="0" lang="en-US" altLang="ko-KR" b="0" dirty="0">
                    <a:latin typeface="+mn-ea"/>
                  </a:rPr>
                  <a:t> clustering, Hierarchical clustering </a:t>
                </a:r>
                <a:r>
                  <a:rPr kumimoji="0" lang="ko-KR" altLang="en-US" b="0" dirty="0">
                    <a:latin typeface="+mn-ea"/>
                  </a:rPr>
                  <a:t>등으로는 앞서 언급한 두 무리의 컬럼 목록을 산출하기 어려움</a:t>
                </a:r>
                <a:r>
                  <a:rPr kumimoji="0" lang="en-US" altLang="ko-KR" b="0" dirty="0">
                    <a:latin typeface="+mn-ea"/>
                  </a:rPr>
                  <a:t>. </a:t>
                </a:r>
                <a:r>
                  <a:rPr kumimoji="0" lang="ko-KR" altLang="en-US" b="0" dirty="0">
                    <a:latin typeface="+mn-ea"/>
                  </a:rPr>
                  <a:t>따라서</a:t>
                </a:r>
                <a:r>
                  <a:rPr kumimoji="0" lang="en-US" altLang="ko-KR" b="0" dirty="0">
                    <a:latin typeface="+mn-ea"/>
                  </a:rPr>
                  <a:t>, </a:t>
                </a:r>
                <a:r>
                  <a:rPr kumimoji="0" lang="ko-KR" altLang="en-US" b="0" dirty="0">
                    <a:latin typeface="+mn-ea"/>
                  </a:rPr>
                  <a:t>두 컬럼</a:t>
                </a:r>
                <a:r>
                  <a:rPr kumimoji="0" lang="en-US" altLang="ko-KR" b="0" dirty="0">
                    <a:latin typeface="+mn-ea"/>
                  </a:rPr>
                  <a:t> ‘</a:t>
                </a:r>
                <a:r>
                  <a:rPr kumimoji="0" lang="ko-KR" altLang="en-US" b="0" dirty="0">
                    <a:latin typeface="+mn-ea"/>
                  </a:rPr>
                  <a:t>발전기 출력</a:t>
                </a:r>
                <a:r>
                  <a:rPr kumimoji="0" lang="en-US" altLang="ko-KR" b="0" dirty="0">
                    <a:latin typeface="+mn-ea"/>
                  </a:rPr>
                  <a:t>’, ‘DGAN </a:t>
                </a:r>
                <a:r>
                  <a:rPr kumimoji="0" lang="ko-KR" altLang="en-US" b="0" dirty="0">
                    <a:latin typeface="+mn-ea"/>
                  </a:rPr>
                  <a:t>유량</a:t>
                </a:r>
                <a:r>
                  <a:rPr kumimoji="0" lang="en-US" altLang="ko-KR" b="0" dirty="0">
                    <a:latin typeface="+mn-ea"/>
                  </a:rPr>
                  <a:t>’</a:t>
                </a:r>
                <a:r>
                  <a:rPr kumimoji="0" lang="ko-KR" altLang="en-US" b="0" dirty="0">
                    <a:latin typeface="+mn-ea"/>
                  </a:rPr>
                  <a:t>을 중심으로 거리가 가까운 </a:t>
                </a:r>
                <a:r>
                  <a:rPr kumimoji="0" lang="en-US" altLang="ko-KR" b="0" dirty="0">
                    <a:latin typeface="+mn-ea"/>
                  </a:rPr>
                  <a:t>(</a:t>
                </a:r>
                <a:r>
                  <a:rPr kumimoji="0" lang="ko-KR" altLang="en-US" b="0" dirty="0">
                    <a:latin typeface="+mn-ea"/>
                  </a:rPr>
                  <a:t>상관도가 높은</a:t>
                </a:r>
                <a:r>
                  <a:rPr kumimoji="0" lang="en-US" altLang="ko-KR" b="0" dirty="0">
                    <a:latin typeface="+mn-ea"/>
                  </a:rPr>
                  <a:t>) </a:t>
                </a:r>
                <a:r>
                  <a:rPr kumimoji="0" lang="ko-KR" altLang="en-US" b="0" dirty="0">
                    <a:latin typeface="+mn-ea"/>
                  </a:rPr>
                  <a:t>컬럼들을 각각 군집하고</a:t>
                </a:r>
                <a:r>
                  <a:rPr kumimoji="0" lang="en-US" altLang="ko-KR" b="0" dirty="0">
                    <a:latin typeface="+mn-ea"/>
                  </a:rPr>
                  <a:t>, </a:t>
                </a:r>
                <a:r>
                  <a:rPr kumimoji="0" lang="ko-KR" altLang="en-US" b="0" dirty="0">
                    <a:latin typeface="+mn-ea"/>
                  </a:rPr>
                  <a:t>다만 두 컬럼 모두와 상관도가 높지 않은 경우</a:t>
                </a:r>
                <a:r>
                  <a:rPr kumimoji="0" lang="en-US" altLang="ko-KR" b="0" dirty="0">
                    <a:latin typeface="+mn-ea"/>
                  </a:rPr>
                  <a:t>(</a:t>
                </a:r>
                <a14:m>
                  <m:oMath xmlns:m="http://schemas.openxmlformats.org/officeDocument/2006/math">
                    <m:r>
                      <a:rPr kumimoji="0" lang="en-US" altLang="ko-KR" b="0" i="1" smtClean="0">
                        <a:latin typeface="Cambria Math" panose="02040503050406030204" pitchFamily="18" charset="0"/>
                      </a:rPr>
                      <m:t>&lt;0.7</m:t>
                    </m:r>
                  </m:oMath>
                </a14:m>
                <a:r>
                  <a:rPr kumimoji="0" lang="en-US" altLang="ko-KR" b="0" dirty="0">
                    <a:latin typeface="+mn-ea"/>
                  </a:rPr>
                  <a:t>)</a:t>
                </a:r>
                <a:r>
                  <a:rPr kumimoji="0" lang="ko-KR" altLang="en-US" b="0" dirty="0">
                    <a:latin typeface="+mn-ea"/>
                  </a:rPr>
                  <a:t>에는 별도의 군집에 포함시킴</a:t>
                </a:r>
                <a:r>
                  <a:rPr kumimoji="0" lang="en-US" altLang="ko-KR" b="0" dirty="0">
                    <a:latin typeface="+mn-ea"/>
                  </a:rPr>
                  <a:t>.</a:t>
                </a:r>
                <a:endParaRPr kumimoji="0" lang="ko-KR" altLang="en-US" b="0" dirty="0">
                  <a:latin typeface="+mn-ea"/>
                </a:endParaRPr>
              </a:p>
            </p:txBody>
          </p:sp>
        </mc:Choice>
        <mc:Fallback xmlns="">
          <p:sp>
            <p:nvSpPr>
              <p:cNvPr id="3" name="텍스트 개체 틀 5">
                <a:extLst>
                  <a:ext uri="{FF2B5EF4-FFF2-40B4-BE49-F238E27FC236}">
                    <a16:creationId xmlns:a16="http://schemas.microsoft.com/office/drawing/2014/main" id="{BD533264-B73A-4ADE-35A6-BF975B8A07CD}"/>
                  </a:ext>
                </a:extLst>
              </p:cNvPr>
              <p:cNvSpPr txBox="1">
                <a:spLocks noRot="1" noChangeAspect="1" noMove="1" noResize="1" noEditPoints="1" noAdjustHandles="1" noChangeArrowheads="1" noChangeShapeType="1" noTextEdit="1"/>
              </p:cNvSpPr>
              <p:nvPr/>
            </p:nvSpPr>
            <p:spPr>
              <a:xfrm>
                <a:off x="200470" y="973705"/>
                <a:ext cx="9432480" cy="1081237"/>
              </a:xfrm>
              <a:prstGeom prst="rect">
                <a:avLst/>
              </a:prstGeom>
              <a:blipFill>
                <a:blip r:embed="rId3"/>
                <a:stretch>
                  <a:fillRect l="-388" t="-2260"/>
                </a:stretch>
              </a:blipFill>
            </p:spPr>
            <p:txBody>
              <a:bodyPr/>
              <a:lstStyle/>
              <a:p>
                <a:r>
                  <a:rPr lang="ko-KR" altLang="en-US">
                    <a:noFill/>
                  </a:rPr>
                  <a:t> </a:t>
                </a:r>
              </a:p>
            </p:txBody>
          </p:sp>
        </mc:Fallback>
      </mc:AlternateContent>
      <p:pic>
        <p:nvPicPr>
          <p:cNvPr id="16" name="그림 15">
            <a:extLst>
              <a:ext uri="{FF2B5EF4-FFF2-40B4-BE49-F238E27FC236}">
                <a16:creationId xmlns:a16="http://schemas.microsoft.com/office/drawing/2014/main" id="{69C5DC47-6F32-A69B-3B33-45E10ED52386}"/>
              </a:ext>
            </a:extLst>
          </p:cNvPr>
          <p:cNvPicPr>
            <a:picLocks noChangeAspect="1"/>
          </p:cNvPicPr>
          <p:nvPr/>
        </p:nvPicPr>
        <p:blipFill>
          <a:blip r:embed="rId4"/>
          <a:stretch>
            <a:fillRect/>
          </a:stretch>
        </p:blipFill>
        <p:spPr>
          <a:xfrm>
            <a:off x="1005990" y="2054942"/>
            <a:ext cx="3693830" cy="4367822"/>
          </a:xfrm>
          <a:prstGeom prst="rect">
            <a:avLst/>
          </a:prstGeom>
        </p:spPr>
      </p:pic>
      <p:pic>
        <p:nvPicPr>
          <p:cNvPr id="18" name="그림 17">
            <a:extLst>
              <a:ext uri="{FF2B5EF4-FFF2-40B4-BE49-F238E27FC236}">
                <a16:creationId xmlns:a16="http://schemas.microsoft.com/office/drawing/2014/main" id="{FB4CFDD7-220F-EF89-F072-0790B040C63B}"/>
              </a:ext>
            </a:extLst>
          </p:cNvPr>
          <p:cNvPicPr>
            <a:picLocks noChangeAspect="1"/>
          </p:cNvPicPr>
          <p:nvPr/>
        </p:nvPicPr>
        <p:blipFill>
          <a:blip r:embed="rId5"/>
          <a:stretch>
            <a:fillRect/>
          </a:stretch>
        </p:blipFill>
        <p:spPr>
          <a:xfrm>
            <a:off x="5242774" y="2681369"/>
            <a:ext cx="3641311" cy="2993578"/>
          </a:xfrm>
          <a:prstGeom prst="rect">
            <a:avLst/>
          </a:prstGeom>
        </p:spPr>
      </p:pic>
    </p:spTree>
    <p:extLst>
      <p:ext uri="{BB962C8B-B14F-4D97-AF65-F5344CB8AC3E}">
        <p14:creationId xmlns:p14="http://schemas.microsoft.com/office/powerpoint/2010/main" val="243748776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B1472B-EECD-29FC-F5A3-A600D7E3F967}"/>
            </a:ext>
          </a:extLst>
        </p:cNvPr>
        <p:cNvGrpSpPr/>
        <p:nvPr/>
      </p:nvGrpSpPr>
      <p:grpSpPr>
        <a:xfrm>
          <a:off x="0" y="0"/>
          <a:ext cx="0" cy="0"/>
          <a:chOff x="0" y="0"/>
          <a:chExt cx="0" cy="0"/>
        </a:xfrm>
      </p:grpSpPr>
      <p:sp>
        <p:nvSpPr>
          <p:cNvPr id="5" name="텍스트 개체 틀 4">
            <a:extLst>
              <a:ext uri="{FF2B5EF4-FFF2-40B4-BE49-F238E27FC236}">
                <a16:creationId xmlns:a16="http://schemas.microsoft.com/office/drawing/2014/main" id="{F9244BCB-F169-13D8-6568-45F3DE3A9111}"/>
              </a:ext>
            </a:extLst>
          </p:cNvPr>
          <p:cNvSpPr>
            <a:spLocks noGrp="1"/>
          </p:cNvSpPr>
          <p:nvPr>
            <p:ph type="body" sz="quarter" idx="10"/>
          </p:nvPr>
        </p:nvSpPr>
        <p:spPr/>
        <p:txBody>
          <a:bodyPr/>
          <a:lstStyle/>
          <a:p>
            <a:pPr marL="0" indent="0">
              <a:buNone/>
            </a:pPr>
            <a:r>
              <a:rPr lang="ko-KR" altLang="en-US" dirty="0">
                <a:latin typeface="+mn-ea"/>
              </a:rPr>
              <a:t>상관관계에 따른 컬럼 군집</a:t>
            </a:r>
          </a:p>
        </p:txBody>
      </p:sp>
      <p:sp>
        <p:nvSpPr>
          <p:cNvPr id="4" name="제목 3">
            <a:extLst>
              <a:ext uri="{FF2B5EF4-FFF2-40B4-BE49-F238E27FC236}">
                <a16:creationId xmlns:a16="http://schemas.microsoft.com/office/drawing/2014/main" id="{238880AB-94DD-8392-CCD0-823B48B23D4D}"/>
              </a:ext>
            </a:extLst>
          </p:cNvPr>
          <p:cNvSpPr>
            <a:spLocks noGrp="1"/>
          </p:cNvSpPr>
          <p:nvPr>
            <p:ph type="title"/>
          </p:nvPr>
        </p:nvSpPr>
        <p:spPr>
          <a:xfrm>
            <a:off x="200472" y="76562"/>
            <a:ext cx="8543925" cy="400110"/>
          </a:xfrm>
        </p:spPr>
        <p:txBody>
          <a:bodyPr/>
          <a:lstStyle/>
          <a:p>
            <a:r>
              <a:rPr lang="en-US" altLang="ko-KR" dirty="0"/>
              <a:t>250818 </a:t>
            </a:r>
            <a:r>
              <a:rPr lang="ko-KR" altLang="en-US" dirty="0"/>
              <a:t>월 </a:t>
            </a:r>
            <a:r>
              <a:rPr lang="en-US" altLang="ko-KR" dirty="0"/>
              <a:t>| </a:t>
            </a:r>
            <a:r>
              <a:rPr lang="ko-KR" altLang="en-US" dirty="0"/>
              <a:t>상관분석</a:t>
            </a:r>
            <a:endParaRPr lang="ko-KR" altLang="en-US" dirty="0">
              <a:latin typeface="+mn-ea"/>
              <a:ea typeface="+mn-ea"/>
            </a:endParaRPr>
          </a:p>
        </p:txBody>
      </p:sp>
      <p:sp>
        <p:nvSpPr>
          <p:cNvPr id="7" name="텍스트 개체 틀 6">
            <a:extLst>
              <a:ext uri="{FF2B5EF4-FFF2-40B4-BE49-F238E27FC236}">
                <a16:creationId xmlns:a16="http://schemas.microsoft.com/office/drawing/2014/main" id="{5CD12A6D-E13B-F381-3455-F625888A27A3}"/>
              </a:ext>
            </a:extLst>
          </p:cNvPr>
          <p:cNvSpPr>
            <a:spLocks noGrp="1"/>
          </p:cNvSpPr>
          <p:nvPr>
            <p:ph type="body" sz="quarter" idx="12"/>
          </p:nvPr>
        </p:nvSpPr>
        <p:spPr/>
        <p:txBody>
          <a:bodyPr/>
          <a:lstStyle/>
          <a:p>
            <a:r>
              <a:rPr lang="ko-KR" altLang="en-US" dirty="0">
                <a:latin typeface="+mn-ea"/>
                <a:ea typeface="+mn-ea"/>
              </a:rPr>
              <a:t>서부발전</a:t>
            </a:r>
          </a:p>
        </p:txBody>
      </p:sp>
      <p:sp>
        <p:nvSpPr>
          <p:cNvPr id="3" name="텍스트 개체 틀 5">
            <a:extLst>
              <a:ext uri="{FF2B5EF4-FFF2-40B4-BE49-F238E27FC236}">
                <a16:creationId xmlns:a16="http://schemas.microsoft.com/office/drawing/2014/main" id="{3381E577-37EA-C513-C8DE-C65DBF1393C4}"/>
              </a:ext>
            </a:extLst>
          </p:cNvPr>
          <p:cNvSpPr txBox="1">
            <a:spLocks/>
          </p:cNvSpPr>
          <p:nvPr/>
        </p:nvSpPr>
        <p:spPr>
          <a:xfrm>
            <a:off x="200470" y="973705"/>
            <a:ext cx="9432480" cy="1081237"/>
          </a:xfrm>
          <a:prstGeom prst="rect">
            <a:avLst/>
          </a:prstGeom>
        </p:spPr>
        <p:txBody>
          <a:bodyPr lIns="72000" tIns="36000"/>
          <a:lstStyle>
            <a:lvl1pPr marL="0" indent="0" algn="l" rtl="0" eaLnBrk="0" fontAlgn="base" latinLnBrk="0" hangingPunct="0">
              <a:lnSpc>
                <a:spcPct val="100000"/>
              </a:lnSpc>
              <a:spcBef>
                <a:spcPts val="0"/>
              </a:spcBef>
              <a:spcAft>
                <a:spcPct val="0"/>
              </a:spcAft>
              <a:buFont typeface="Arial" charset="0"/>
              <a:buNone/>
              <a:defRPr sz="1400" kern="1200">
                <a:solidFill>
                  <a:schemeClr val="tx1"/>
                </a:solidFill>
                <a:latin typeface="+mn-lt"/>
                <a:ea typeface="+mn-ea"/>
                <a:cs typeface="+mn-cs"/>
              </a:defRPr>
            </a:lvl1pPr>
            <a:lvl2pPr marL="742950" indent="-285750" algn="l" rtl="0" eaLnBrk="0" fontAlgn="base" latinLnBrk="1"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latinLnBrk="1"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latinLnBrk="1"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latinLnBrk="1"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kumimoji="0" lang="ko-KR" altLang="en-US" b="0" dirty="0">
                <a:latin typeface="+mn-ea"/>
              </a:rPr>
              <a:t>발전기의 출력량에 따라 연료량</a:t>
            </a:r>
            <a:r>
              <a:rPr kumimoji="0" lang="en-US" altLang="ko-KR" b="0" dirty="0">
                <a:latin typeface="+mn-ea"/>
              </a:rPr>
              <a:t>, </a:t>
            </a:r>
            <a:r>
              <a:rPr kumimoji="0" lang="ko-KR" altLang="en-US" b="0" dirty="0" err="1">
                <a:latin typeface="+mn-ea"/>
              </a:rPr>
              <a:t>연료발열량</a:t>
            </a:r>
            <a:r>
              <a:rPr kumimoji="0" lang="en-US" altLang="ko-KR" b="0" dirty="0">
                <a:latin typeface="+mn-ea"/>
              </a:rPr>
              <a:t>, </a:t>
            </a:r>
            <a:r>
              <a:rPr kumimoji="0" lang="ko-KR" altLang="en-US" b="0" dirty="0">
                <a:latin typeface="+mn-ea"/>
              </a:rPr>
              <a:t>공기 공급량</a:t>
            </a:r>
            <a:r>
              <a:rPr kumimoji="0" lang="en-US" altLang="ko-KR" b="0" dirty="0">
                <a:latin typeface="+mn-ea"/>
              </a:rPr>
              <a:t>, </a:t>
            </a:r>
            <a:r>
              <a:rPr kumimoji="0" lang="ko-KR" altLang="en-US" b="0" dirty="0">
                <a:latin typeface="+mn-ea"/>
              </a:rPr>
              <a:t>배기가스 유량 등이 결정되므로 이 값들은 함께 행동하는 것이 당연함</a:t>
            </a:r>
            <a:r>
              <a:rPr kumimoji="0" lang="en-US" altLang="ko-KR" b="0" dirty="0">
                <a:latin typeface="+mn-ea"/>
              </a:rPr>
              <a:t>.</a:t>
            </a:r>
          </a:p>
          <a:p>
            <a:r>
              <a:rPr kumimoji="0" lang="ko-KR" altLang="en-US" b="0" dirty="0">
                <a:latin typeface="+mn-ea"/>
              </a:rPr>
              <a:t>한편</a:t>
            </a:r>
            <a:r>
              <a:rPr kumimoji="0" lang="en-US" altLang="ko-KR" b="0" dirty="0">
                <a:latin typeface="+mn-ea"/>
              </a:rPr>
              <a:t>, manifolds </a:t>
            </a:r>
            <a:r>
              <a:rPr kumimoji="0" lang="ko-KR" altLang="en-US" b="0" dirty="0">
                <a:latin typeface="+mn-ea"/>
              </a:rPr>
              <a:t>차압 </a:t>
            </a:r>
            <a:r>
              <a:rPr kumimoji="0" lang="en-US" altLang="ko-KR" b="0" dirty="0">
                <a:latin typeface="+mn-ea"/>
              </a:rPr>
              <a:t>(primary/secondary),  NPR manifolds (primary/secondary) </a:t>
            </a:r>
            <a:r>
              <a:rPr kumimoji="0" lang="ko-KR" altLang="en-US" b="0" dirty="0">
                <a:latin typeface="+mn-ea"/>
              </a:rPr>
              <a:t>등의 값이 </a:t>
            </a:r>
            <a:r>
              <a:rPr kumimoji="0" lang="en-US" altLang="ko-KR" b="0" dirty="0">
                <a:latin typeface="+mn-ea"/>
              </a:rPr>
              <a:t>DGAN </a:t>
            </a:r>
            <a:r>
              <a:rPr kumimoji="0" lang="ko-KR" altLang="en-US" b="0" dirty="0">
                <a:latin typeface="+mn-ea"/>
              </a:rPr>
              <a:t>유량과 비슷한 트렌드를 가지는 것이 관찰됨</a:t>
            </a:r>
            <a:r>
              <a:rPr kumimoji="0" lang="en-US" altLang="ko-KR" b="0" dirty="0">
                <a:latin typeface="+mn-ea"/>
              </a:rPr>
              <a:t>.</a:t>
            </a:r>
            <a:endParaRPr kumimoji="0" lang="ko-KR" altLang="en-US" b="0" dirty="0">
              <a:latin typeface="+mn-ea"/>
            </a:endParaRPr>
          </a:p>
        </p:txBody>
      </p:sp>
      <p:pic>
        <p:nvPicPr>
          <p:cNvPr id="16" name="그림 15">
            <a:extLst>
              <a:ext uri="{FF2B5EF4-FFF2-40B4-BE49-F238E27FC236}">
                <a16:creationId xmlns:a16="http://schemas.microsoft.com/office/drawing/2014/main" id="{1F107F87-08D8-F817-9DDC-EC7E88F028B4}"/>
              </a:ext>
            </a:extLst>
          </p:cNvPr>
          <p:cNvPicPr>
            <a:picLocks noChangeAspect="1"/>
          </p:cNvPicPr>
          <p:nvPr/>
        </p:nvPicPr>
        <p:blipFill>
          <a:blip r:embed="rId3"/>
          <a:stretch>
            <a:fillRect/>
          </a:stretch>
        </p:blipFill>
        <p:spPr>
          <a:xfrm>
            <a:off x="1005990" y="2054942"/>
            <a:ext cx="3693830" cy="4367822"/>
          </a:xfrm>
          <a:prstGeom prst="rect">
            <a:avLst/>
          </a:prstGeom>
        </p:spPr>
      </p:pic>
      <p:pic>
        <p:nvPicPr>
          <p:cNvPr id="18" name="그림 17">
            <a:extLst>
              <a:ext uri="{FF2B5EF4-FFF2-40B4-BE49-F238E27FC236}">
                <a16:creationId xmlns:a16="http://schemas.microsoft.com/office/drawing/2014/main" id="{62FEEE02-77BC-6215-1DEE-390BFA39F815}"/>
              </a:ext>
            </a:extLst>
          </p:cNvPr>
          <p:cNvPicPr>
            <a:picLocks noChangeAspect="1"/>
          </p:cNvPicPr>
          <p:nvPr/>
        </p:nvPicPr>
        <p:blipFill>
          <a:blip r:embed="rId4"/>
          <a:stretch>
            <a:fillRect/>
          </a:stretch>
        </p:blipFill>
        <p:spPr>
          <a:xfrm>
            <a:off x="5242774" y="2681369"/>
            <a:ext cx="3641311" cy="2993578"/>
          </a:xfrm>
          <a:prstGeom prst="rect">
            <a:avLst/>
          </a:prstGeom>
        </p:spPr>
      </p:pic>
    </p:spTree>
    <p:extLst>
      <p:ext uri="{BB962C8B-B14F-4D97-AF65-F5344CB8AC3E}">
        <p14:creationId xmlns:p14="http://schemas.microsoft.com/office/powerpoint/2010/main" val="424055560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612D3D-D329-B7BF-EC13-A2024A9C15B5}"/>
            </a:ext>
          </a:extLst>
        </p:cNvPr>
        <p:cNvGrpSpPr/>
        <p:nvPr/>
      </p:nvGrpSpPr>
      <p:grpSpPr>
        <a:xfrm>
          <a:off x="0" y="0"/>
          <a:ext cx="0" cy="0"/>
          <a:chOff x="0" y="0"/>
          <a:chExt cx="0" cy="0"/>
        </a:xfrm>
      </p:grpSpPr>
      <p:sp>
        <p:nvSpPr>
          <p:cNvPr id="5" name="텍스트 개체 틀 4">
            <a:extLst>
              <a:ext uri="{FF2B5EF4-FFF2-40B4-BE49-F238E27FC236}">
                <a16:creationId xmlns:a16="http://schemas.microsoft.com/office/drawing/2014/main" id="{59AED015-05EB-1961-A48F-784DCD721B15}"/>
              </a:ext>
            </a:extLst>
          </p:cNvPr>
          <p:cNvSpPr>
            <a:spLocks noGrp="1"/>
          </p:cNvSpPr>
          <p:nvPr>
            <p:ph type="body" sz="quarter" idx="10"/>
          </p:nvPr>
        </p:nvSpPr>
        <p:spPr/>
        <p:txBody>
          <a:bodyPr/>
          <a:lstStyle/>
          <a:p>
            <a:pPr marL="0" indent="0">
              <a:buNone/>
            </a:pPr>
            <a:r>
              <a:rPr lang="ko-KR" altLang="en-US" dirty="0">
                <a:latin typeface="+mn-ea"/>
              </a:rPr>
              <a:t>상관관계에 따른 컬럼 군집 결과</a:t>
            </a:r>
          </a:p>
        </p:txBody>
      </p:sp>
      <p:sp>
        <p:nvSpPr>
          <p:cNvPr id="4" name="제목 3">
            <a:extLst>
              <a:ext uri="{FF2B5EF4-FFF2-40B4-BE49-F238E27FC236}">
                <a16:creationId xmlns:a16="http://schemas.microsoft.com/office/drawing/2014/main" id="{665F3187-0FFF-44CD-5DA7-C05576435EA2}"/>
              </a:ext>
            </a:extLst>
          </p:cNvPr>
          <p:cNvSpPr>
            <a:spLocks noGrp="1"/>
          </p:cNvSpPr>
          <p:nvPr>
            <p:ph type="title"/>
          </p:nvPr>
        </p:nvSpPr>
        <p:spPr>
          <a:xfrm>
            <a:off x="200472" y="76562"/>
            <a:ext cx="8543925" cy="400110"/>
          </a:xfrm>
        </p:spPr>
        <p:txBody>
          <a:bodyPr/>
          <a:lstStyle/>
          <a:p>
            <a:r>
              <a:rPr lang="en-US" altLang="ko-KR" dirty="0"/>
              <a:t>250818 </a:t>
            </a:r>
            <a:r>
              <a:rPr lang="ko-KR" altLang="en-US" dirty="0"/>
              <a:t>월 </a:t>
            </a:r>
            <a:r>
              <a:rPr lang="en-US" altLang="ko-KR" dirty="0"/>
              <a:t>| </a:t>
            </a:r>
            <a:r>
              <a:rPr lang="ko-KR" altLang="en-US" dirty="0"/>
              <a:t>상관분석</a:t>
            </a:r>
            <a:endParaRPr lang="ko-KR" altLang="en-US" dirty="0">
              <a:latin typeface="+mn-ea"/>
              <a:ea typeface="+mn-ea"/>
            </a:endParaRPr>
          </a:p>
        </p:txBody>
      </p:sp>
      <p:sp>
        <p:nvSpPr>
          <p:cNvPr id="7" name="텍스트 개체 틀 6">
            <a:extLst>
              <a:ext uri="{FF2B5EF4-FFF2-40B4-BE49-F238E27FC236}">
                <a16:creationId xmlns:a16="http://schemas.microsoft.com/office/drawing/2014/main" id="{F055224F-9304-3DA7-8DC0-FFC39D807A17}"/>
              </a:ext>
            </a:extLst>
          </p:cNvPr>
          <p:cNvSpPr>
            <a:spLocks noGrp="1"/>
          </p:cNvSpPr>
          <p:nvPr>
            <p:ph type="body" sz="quarter" idx="12"/>
          </p:nvPr>
        </p:nvSpPr>
        <p:spPr/>
        <p:txBody>
          <a:bodyPr/>
          <a:lstStyle/>
          <a:p>
            <a:r>
              <a:rPr lang="ko-KR" altLang="en-US" dirty="0">
                <a:latin typeface="+mn-ea"/>
                <a:ea typeface="+mn-ea"/>
              </a:rPr>
              <a:t>서부발전</a:t>
            </a:r>
          </a:p>
        </p:txBody>
      </p:sp>
      <p:pic>
        <p:nvPicPr>
          <p:cNvPr id="8" name="그림 7">
            <a:extLst>
              <a:ext uri="{FF2B5EF4-FFF2-40B4-BE49-F238E27FC236}">
                <a16:creationId xmlns:a16="http://schemas.microsoft.com/office/drawing/2014/main" id="{FDE0BF5D-0680-1DF8-7058-1B200EDE90BB}"/>
              </a:ext>
            </a:extLst>
          </p:cNvPr>
          <p:cNvPicPr>
            <a:picLocks noChangeAspect="1"/>
          </p:cNvPicPr>
          <p:nvPr/>
        </p:nvPicPr>
        <p:blipFill>
          <a:blip r:embed="rId3"/>
          <a:stretch>
            <a:fillRect/>
          </a:stretch>
        </p:blipFill>
        <p:spPr>
          <a:xfrm>
            <a:off x="80357" y="1862944"/>
            <a:ext cx="4872643" cy="1979010"/>
          </a:xfrm>
          <a:prstGeom prst="rect">
            <a:avLst/>
          </a:prstGeom>
        </p:spPr>
      </p:pic>
      <p:pic>
        <p:nvPicPr>
          <p:cNvPr id="15" name="그림 14">
            <a:extLst>
              <a:ext uri="{FF2B5EF4-FFF2-40B4-BE49-F238E27FC236}">
                <a16:creationId xmlns:a16="http://schemas.microsoft.com/office/drawing/2014/main" id="{6CD3D3DA-B362-4D61-BC38-345F6B5A667A}"/>
              </a:ext>
            </a:extLst>
          </p:cNvPr>
          <p:cNvPicPr>
            <a:picLocks noChangeAspect="1"/>
          </p:cNvPicPr>
          <p:nvPr/>
        </p:nvPicPr>
        <p:blipFill>
          <a:blip r:embed="rId4"/>
          <a:stretch>
            <a:fillRect/>
          </a:stretch>
        </p:blipFill>
        <p:spPr>
          <a:xfrm>
            <a:off x="1" y="4193707"/>
            <a:ext cx="4872644" cy="2222504"/>
          </a:xfrm>
          <a:prstGeom prst="rect">
            <a:avLst/>
          </a:prstGeom>
        </p:spPr>
      </p:pic>
      <p:pic>
        <p:nvPicPr>
          <p:cNvPr id="17" name="그림 16">
            <a:extLst>
              <a:ext uri="{FF2B5EF4-FFF2-40B4-BE49-F238E27FC236}">
                <a16:creationId xmlns:a16="http://schemas.microsoft.com/office/drawing/2014/main" id="{3F551EBE-F117-960F-22E4-4388D8B00A42}"/>
              </a:ext>
            </a:extLst>
          </p:cNvPr>
          <p:cNvPicPr>
            <a:picLocks noChangeAspect="1"/>
          </p:cNvPicPr>
          <p:nvPr/>
        </p:nvPicPr>
        <p:blipFill>
          <a:blip r:embed="rId5"/>
          <a:stretch>
            <a:fillRect/>
          </a:stretch>
        </p:blipFill>
        <p:spPr>
          <a:xfrm>
            <a:off x="4788770" y="1937072"/>
            <a:ext cx="5036873" cy="2222505"/>
          </a:xfrm>
          <a:prstGeom prst="rect">
            <a:avLst/>
          </a:prstGeom>
        </p:spPr>
      </p:pic>
      <p:pic>
        <p:nvPicPr>
          <p:cNvPr id="19" name="그림 18">
            <a:extLst>
              <a:ext uri="{FF2B5EF4-FFF2-40B4-BE49-F238E27FC236}">
                <a16:creationId xmlns:a16="http://schemas.microsoft.com/office/drawing/2014/main" id="{6A4AD44A-4D29-88E3-D08F-7E2A8E5BBF23}"/>
              </a:ext>
            </a:extLst>
          </p:cNvPr>
          <p:cNvPicPr>
            <a:picLocks noChangeAspect="1"/>
          </p:cNvPicPr>
          <p:nvPr/>
        </p:nvPicPr>
        <p:blipFill>
          <a:blip r:embed="rId6"/>
          <a:stretch>
            <a:fillRect/>
          </a:stretch>
        </p:blipFill>
        <p:spPr>
          <a:xfrm>
            <a:off x="4872645" y="4318976"/>
            <a:ext cx="4934096" cy="1960640"/>
          </a:xfrm>
          <a:prstGeom prst="rect">
            <a:avLst/>
          </a:prstGeom>
        </p:spPr>
      </p:pic>
      <p:sp>
        <p:nvSpPr>
          <p:cNvPr id="20" name="텍스트 개체 틀 5">
            <a:extLst>
              <a:ext uri="{FF2B5EF4-FFF2-40B4-BE49-F238E27FC236}">
                <a16:creationId xmlns:a16="http://schemas.microsoft.com/office/drawing/2014/main" id="{A4F4B70E-56DE-9D9F-6F4A-58A277394551}"/>
              </a:ext>
            </a:extLst>
          </p:cNvPr>
          <p:cNvSpPr txBox="1">
            <a:spLocks/>
          </p:cNvSpPr>
          <p:nvPr/>
        </p:nvSpPr>
        <p:spPr>
          <a:xfrm>
            <a:off x="200470" y="973706"/>
            <a:ext cx="9432480" cy="571616"/>
          </a:xfrm>
          <a:prstGeom prst="rect">
            <a:avLst/>
          </a:prstGeom>
        </p:spPr>
        <p:txBody>
          <a:bodyPr lIns="72000" tIns="36000"/>
          <a:lstStyle>
            <a:lvl1pPr marL="0" indent="0" algn="l" rtl="0" eaLnBrk="0" fontAlgn="base" latinLnBrk="0" hangingPunct="0">
              <a:lnSpc>
                <a:spcPct val="100000"/>
              </a:lnSpc>
              <a:spcBef>
                <a:spcPts val="0"/>
              </a:spcBef>
              <a:spcAft>
                <a:spcPct val="0"/>
              </a:spcAft>
              <a:buFont typeface="Arial" charset="0"/>
              <a:buNone/>
              <a:defRPr sz="1400" kern="1200">
                <a:solidFill>
                  <a:schemeClr val="tx1"/>
                </a:solidFill>
                <a:latin typeface="+mn-lt"/>
                <a:ea typeface="+mn-ea"/>
                <a:cs typeface="+mn-cs"/>
              </a:defRPr>
            </a:lvl1pPr>
            <a:lvl2pPr marL="742950" indent="-285750" algn="l" rtl="0" eaLnBrk="0" fontAlgn="base" latinLnBrk="1"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latinLnBrk="1"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latinLnBrk="1"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latinLnBrk="1"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kumimoji="0" lang="ko-KR" altLang="en-US" b="0" dirty="0">
                <a:latin typeface="+mn-ea"/>
              </a:rPr>
              <a:t>왼쪽 </a:t>
            </a:r>
            <a:r>
              <a:rPr kumimoji="0" lang="en-US" altLang="ko-KR" b="0" dirty="0">
                <a:latin typeface="+mn-ea"/>
              </a:rPr>
              <a:t>: ‘</a:t>
            </a:r>
            <a:r>
              <a:rPr kumimoji="0" lang="ko-KR" altLang="en-US" b="0" dirty="0">
                <a:latin typeface="+mn-ea"/>
              </a:rPr>
              <a:t>발전기 출력</a:t>
            </a:r>
            <a:r>
              <a:rPr kumimoji="0" lang="en-US" altLang="ko-KR" b="0" dirty="0">
                <a:latin typeface="+mn-ea"/>
              </a:rPr>
              <a:t>’</a:t>
            </a:r>
            <a:r>
              <a:rPr kumimoji="0" lang="ko-KR" altLang="en-US" b="0" dirty="0">
                <a:latin typeface="+mn-ea"/>
              </a:rPr>
              <a:t>과 유사한 컬럼들의 트렌드 차트</a:t>
            </a:r>
            <a:endParaRPr kumimoji="0" lang="en-US" altLang="ko-KR" b="0" dirty="0">
              <a:latin typeface="+mn-ea"/>
            </a:endParaRPr>
          </a:p>
          <a:p>
            <a:r>
              <a:rPr kumimoji="0" lang="ko-KR" altLang="en-US" b="0" dirty="0">
                <a:latin typeface="+mn-ea"/>
              </a:rPr>
              <a:t>오른쪽 </a:t>
            </a:r>
            <a:r>
              <a:rPr kumimoji="0" lang="en-US" altLang="ko-KR" b="0" dirty="0">
                <a:latin typeface="+mn-ea"/>
              </a:rPr>
              <a:t>: ‘DGAN </a:t>
            </a:r>
            <a:r>
              <a:rPr kumimoji="0" lang="ko-KR" altLang="en-US" b="0" dirty="0">
                <a:latin typeface="+mn-ea"/>
              </a:rPr>
              <a:t>유량</a:t>
            </a:r>
            <a:r>
              <a:rPr kumimoji="0" lang="en-US" altLang="ko-KR" b="0" dirty="0">
                <a:latin typeface="+mn-ea"/>
              </a:rPr>
              <a:t>’</a:t>
            </a:r>
            <a:r>
              <a:rPr kumimoji="0" lang="ko-KR" altLang="en-US" b="0" dirty="0">
                <a:latin typeface="+mn-ea"/>
              </a:rPr>
              <a:t>과 유사한 컬럼들의 트렌드 차트</a:t>
            </a:r>
          </a:p>
        </p:txBody>
      </p:sp>
    </p:spTree>
    <p:extLst>
      <p:ext uri="{BB962C8B-B14F-4D97-AF65-F5344CB8AC3E}">
        <p14:creationId xmlns:p14="http://schemas.microsoft.com/office/powerpoint/2010/main" val="23074644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1A2F6A-7ADB-CE76-84B6-E54F342A045D}"/>
            </a:ext>
          </a:extLst>
        </p:cNvPr>
        <p:cNvGrpSpPr/>
        <p:nvPr/>
      </p:nvGrpSpPr>
      <p:grpSpPr>
        <a:xfrm>
          <a:off x="0" y="0"/>
          <a:ext cx="0" cy="0"/>
          <a:chOff x="0" y="0"/>
          <a:chExt cx="0" cy="0"/>
        </a:xfrm>
      </p:grpSpPr>
      <p:sp>
        <p:nvSpPr>
          <p:cNvPr id="5" name="텍스트 개체 틀 4">
            <a:extLst>
              <a:ext uri="{FF2B5EF4-FFF2-40B4-BE49-F238E27FC236}">
                <a16:creationId xmlns:a16="http://schemas.microsoft.com/office/drawing/2014/main" id="{1D318C76-3F0C-F265-2529-A38BD979E9B5}"/>
              </a:ext>
            </a:extLst>
          </p:cNvPr>
          <p:cNvSpPr>
            <a:spLocks noGrp="1"/>
          </p:cNvSpPr>
          <p:nvPr>
            <p:ph type="body" sz="quarter" idx="10"/>
          </p:nvPr>
        </p:nvSpPr>
        <p:spPr/>
        <p:txBody>
          <a:bodyPr/>
          <a:lstStyle/>
          <a:p>
            <a:pPr marL="0" indent="0">
              <a:buNone/>
            </a:pPr>
            <a:r>
              <a:rPr lang="en-US" altLang="ko-KR" dirty="0"/>
              <a:t>policy evaluation(prediction)</a:t>
            </a:r>
            <a:r>
              <a:rPr lang="ko-KR" altLang="en-US" dirty="0"/>
              <a:t>의 두 방법 </a:t>
            </a:r>
            <a:r>
              <a:rPr lang="en-US" altLang="ko-KR" dirty="0"/>
              <a:t>MC, TD</a:t>
            </a:r>
            <a:endParaRPr lang="ko-KR" altLang="en-US" dirty="0"/>
          </a:p>
        </p:txBody>
      </p:sp>
      <p:sp>
        <p:nvSpPr>
          <p:cNvPr id="4" name="제목 3">
            <a:extLst>
              <a:ext uri="{FF2B5EF4-FFF2-40B4-BE49-F238E27FC236}">
                <a16:creationId xmlns:a16="http://schemas.microsoft.com/office/drawing/2014/main" id="{04A5029C-60E1-2203-E52B-AF77209F7E69}"/>
              </a:ext>
            </a:extLst>
          </p:cNvPr>
          <p:cNvSpPr>
            <a:spLocks noGrp="1"/>
          </p:cNvSpPr>
          <p:nvPr>
            <p:ph type="title"/>
          </p:nvPr>
        </p:nvSpPr>
        <p:spPr/>
        <p:txBody>
          <a:bodyPr/>
          <a:lstStyle/>
          <a:p>
            <a:r>
              <a:rPr lang="en-US" altLang="ko-KR" dirty="0"/>
              <a:t>2025. 08. 05 </a:t>
            </a:r>
            <a:r>
              <a:rPr lang="ko-KR" altLang="en-US" dirty="0"/>
              <a:t>화 </a:t>
            </a:r>
            <a:r>
              <a:rPr lang="en-US" altLang="ko-KR" dirty="0"/>
              <a:t>| </a:t>
            </a:r>
            <a:r>
              <a:rPr lang="ko-KR" altLang="en-US" dirty="0"/>
              <a:t>강화학습 이론 파악</a:t>
            </a:r>
          </a:p>
        </p:txBody>
      </p:sp>
      <p:sp>
        <p:nvSpPr>
          <p:cNvPr id="7" name="텍스트 개체 틀 6">
            <a:extLst>
              <a:ext uri="{FF2B5EF4-FFF2-40B4-BE49-F238E27FC236}">
                <a16:creationId xmlns:a16="http://schemas.microsoft.com/office/drawing/2014/main" id="{48766387-DD36-0318-F8B9-7981D67B9C20}"/>
              </a:ext>
            </a:extLst>
          </p:cNvPr>
          <p:cNvSpPr>
            <a:spLocks noGrp="1"/>
          </p:cNvSpPr>
          <p:nvPr>
            <p:ph type="body" sz="quarter" idx="12"/>
          </p:nvPr>
        </p:nvSpPr>
        <p:spPr/>
        <p:txBody>
          <a:bodyPr/>
          <a:lstStyle/>
          <a:p>
            <a:r>
              <a:rPr lang="ko-KR" altLang="en-US" dirty="0"/>
              <a:t>강화학습</a:t>
            </a:r>
          </a:p>
        </p:txBody>
      </p:sp>
      <p:sp>
        <p:nvSpPr>
          <p:cNvPr id="13" name="직사각형 12">
            <a:extLst>
              <a:ext uri="{FF2B5EF4-FFF2-40B4-BE49-F238E27FC236}">
                <a16:creationId xmlns:a16="http://schemas.microsoft.com/office/drawing/2014/main" id="{2D5FFFF7-0B69-1376-D822-6CDFB13605BD}"/>
              </a:ext>
            </a:extLst>
          </p:cNvPr>
          <p:cNvSpPr/>
          <p:nvPr/>
        </p:nvSpPr>
        <p:spPr bwMode="auto">
          <a:xfrm>
            <a:off x="4732774" y="2682910"/>
            <a:ext cx="177832" cy="746090"/>
          </a:xfrm>
          <a:prstGeom prst="rect">
            <a:avLst/>
          </a:prstGeom>
          <a:solidFill>
            <a:schemeClr val="bg1"/>
          </a:solidFill>
          <a:ln>
            <a:solidFill>
              <a:schemeClr val="bg1"/>
            </a:solidFill>
          </a:ln>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1896"/>
            <a:endParaRPr lang="ko-KR" altLang="en-US" dirty="0">
              <a:solidFill>
                <a:prstClr val="white"/>
              </a:solidFill>
              <a:latin typeface="맑은 고딕" panose="020B0503020000020004" pitchFamily="50" charset="-127"/>
              <a:ea typeface="맑은 고딕" panose="020B0503020000020004" pitchFamily="50" charset="-127"/>
            </a:endParaRPr>
          </a:p>
        </p:txBody>
      </p:sp>
      <p:sp>
        <p:nvSpPr>
          <p:cNvPr id="14" name="직사각형 13">
            <a:extLst>
              <a:ext uri="{FF2B5EF4-FFF2-40B4-BE49-F238E27FC236}">
                <a16:creationId xmlns:a16="http://schemas.microsoft.com/office/drawing/2014/main" id="{7A06AB70-8382-FD08-2FC5-8AE5EA04664A}"/>
              </a:ext>
            </a:extLst>
          </p:cNvPr>
          <p:cNvSpPr/>
          <p:nvPr/>
        </p:nvSpPr>
        <p:spPr bwMode="auto">
          <a:xfrm>
            <a:off x="9466531" y="2682910"/>
            <a:ext cx="177832" cy="746090"/>
          </a:xfrm>
          <a:prstGeom prst="rect">
            <a:avLst/>
          </a:prstGeom>
          <a:solidFill>
            <a:schemeClr val="bg1"/>
          </a:solidFill>
          <a:ln>
            <a:solidFill>
              <a:schemeClr val="bg1"/>
            </a:solidFill>
          </a:ln>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1896"/>
            <a:endParaRPr lang="ko-KR" altLang="en-US" dirty="0">
              <a:solidFill>
                <a:prstClr val="white"/>
              </a:solidFill>
              <a:latin typeface="맑은 고딕" panose="020B0503020000020004" pitchFamily="50" charset="-127"/>
              <a:ea typeface="맑은 고딕" panose="020B0503020000020004" pitchFamily="50" charset="-127"/>
            </a:endParaRPr>
          </a:p>
        </p:txBody>
      </p:sp>
      <p:pic>
        <p:nvPicPr>
          <p:cNvPr id="8" name="그림 7">
            <a:extLst>
              <a:ext uri="{FF2B5EF4-FFF2-40B4-BE49-F238E27FC236}">
                <a16:creationId xmlns:a16="http://schemas.microsoft.com/office/drawing/2014/main" id="{19978C9C-DB72-9683-5114-C0297AEA55B7}"/>
              </a:ext>
            </a:extLst>
          </p:cNvPr>
          <p:cNvPicPr>
            <a:picLocks noChangeAspect="1"/>
          </p:cNvPicPr>
          <p:nvPr/>
        </p:nvPicPr>
        <p:blipFill>
          <a:blip r:embed="rId3"/>
          <a:stretch>
            <a:fillRect/>
          </a:stretch>
        </p:blipFill>
        <p:spPr>
          <a:xfrm>
            <a:off x="1286480" y="2282040"/>
            <a:ext cx="2414664" cy="452750"/>
          </a:xfrm>
          <a:prstGeom prst="rect">
            <a:avLst/>
          </a:prstGeom>
        </p:spPr>
      </p:pic>
      <p:pic>
        <p:nvPicPr>
          <p:cNvPr id="10" name="그림 9">
            <a:extLst>
              <a:ext uri="{FF2B5EF4-FFF2-40B4-BE49-F238E27FC236}">
                <a16:creationId xmlns:a16="http://schemas.microsoft.com/office/drawing/2014/main" id="{807F06A8-31A3-4BCF-A753-25B5A9BE93DA}"/>
              </a:ext>
            </a:extLst>
          </p:cNvPr>
          <p:cNvPicPr>
            <a:picLocks noChangeAspect="1"/>
          </p:cNvPicPr>
          <p:nvPr/>
        </p:nvPicPr>
        <p:blipFill>
          <a:blip r:embed="rId4"/>
          <a:stretch>
            <a:fillRect/>
          </a:stretch>
        </p:blipFill>
        <p:spPr>
          <a:xfrm>
            <a:off x="1286480" y="3841956"/>
            <a:ext cx="2989282" cy="300233"/>
          </a:xfrm>
          <a:prstGeom prst="rect">
            <a:avLst/>
          </a:prstGeom>
        </p:spPr>
      </p:pic>
      <mc:AlternateContent xmlns:mc="http://schemas.openxmlformats.org/markup-compatibility/2006" xmlns:a14="http://schemas.microsoft.com/office/drawing/2010/main">
        <mc:Choice Requires="a14">
          <p:sp>
            <p:nvSpPr>
              <p:cNvPr id="15" name="텍스트 개체 틀 5">
                <a:extLst>
                  <a:ext uri="{FF2B5EF4-FFF2-40B4-BE49-F238E27FC236}">
                    <a16:creationId xmlns:a16="http://schemas.microsoft.com/office/drawing/2014/main" id="{4350828E-4EB2-A764-E7A6-AD09F3BD70BD}"/>
                  </a:ext>
                </a:extLst>
              </p:cNvPr>
              <p:cNvSpPr>
                <a:spLocks noGrp="1"/>
              </p:cNvSpPr>
              <p:nvPr>
                <p:ph type="body" sz="quarter" idx="11"/>
              </p:nvPr>
            </p:nvSpPr>
            <p:spPr>
              <a:xfrm>
                <a:off x="200471" y="1174874"/>
                <a:ext cx="5619303" cy="1198849"/>
              </a:xfrm>
            </p:spPr>
            <p:txBody>
              <a:bodyPr/>
              <a:lstStyle/>
              <a:p>
                <a:pPr marL="180000" indent="-180000">
                  <a:buFont typeface="Arial" panose="020B0604020202020204" pitchFamily="34" charset="0"/>
                  <a:buChar char="•"/>
                </a:pPr>
                <a:r>
                  <a:rPr lang="en-US" altLang="ko-KR" dirty="0">
                    <a:latin typeface="+mn-ea"/>
                  </a:rPr>
                  <a:t>Monte Carlo (constant-</a:t>
                </a:r>
                <a14:m>
                  <m:oMath xmlns:m="http://schemas.openxmlformats.org/officeDocument/2006/math">
                    <m:r>
                      <a:rPr lang="en-US" altLang="ko-KR" b="0" i="1" smtClean="0">
                        <a:latin typeface="Cambria Math" panose="02040503050406030204" pitchFamily="18" charset="0"/>
                      </a:rPr>
                      <m:t>𝛼</m:t>
                    </m:r>
                  </m:oMath>
                </a14:m>
                <a:r>
                  <a:rPr lang="en-US" altLang="ko-KR" dirty="0">
                    <a:latin typeface="+mn-ea"/>
                  </a:rPr>
                  <a:t> MC)</a:t>
                </a:r>
              </a:p>
              <a:p>
                <a:pPr marL="180000" lvl="1" indent="180000">
                  <a:buFont typeface="Arial" panose="020B0604020202020204" pitchFamily="34" charset="0"/>
                  <a:buChar char="•"/>
                </a:pPr>
                <a:r>
                  <a:rPr lang="ko-KR" altLang="en-US" sz="1100" dirty="0">
                    <a:latin typeface="+mn-ea"/>
                  </a:rPr>
                  <a:t>하나의 </a:t>
                </a:r>
                <a:r>
                  <a:rPr lang="en-US" altLang="ko-KR" sz="1100" dirty="0">
                    <a:latin typeface="+mn-ea"/>
                  </a:rPr>
                  <a:t>episode</a:t>
                </a:r>
                <a:r>
                  <a:rPr lang="ko-KR" altLang="en-US" sz="1100" dirty="0">
                    <a:latin typeface="+mn-ea"/>
                  </a:rPr>
                  <a:t>가 끝난 후에 그 </a:t>
                </a:r>
                <a:r>
                  <a:rPr lang="en-US" altLang="ko-KR" sz="1100" dirty="0">
                    <a:latin typeface="+mn-ea"/>
                  </a:rPr>
                  <a:t>return</a:t>
                </a:r>
                <a:r>
                  <a:rPr lang="ko-KR" altLang="en-US" sz="1100" dirty="0">
                    <a:latin typeface="+mn-ea"/>
                  </a:rPr>
                  <a:t>을 바탕으로 가치함수를 업데이트한다</a:t>
                </a:r>
                <a:r>
                  <a:rPr lang="en-US" altLang="ko-KR" sz="1100" dirty="0">
                    <a:latin typeface="+mn-ea"/>
                  </a:rPr>
                  <a:t>.</a:t>
                </a:r>
              </a:p>
              <a:p>
                <a:pPr marL="180000" lvl="1" indent="180000">
                  <a:buFont typeface="Arial" panose="020B0604020202020204" pitchFamily="34" charset="0"/>
                  <a:buChar char="•"/>
                </a:pPr>
                <a:r>
                  <a:rPr lang="ko-KR" altLang="en-US" sz="1100" dirty="0"/>
                  <a:t>전체 학습 속도가 느리고</a:t>
                </a:r>
                <a:r>
                  <a:rPr lang="en-US" altLang="ko-KR" sz="1100" dirty="0"/>
                  <a:t>, </a:t>
                </a:r>
                <a:r>
                  <a:rPr lang="ko-KR" altLang="en-US" sz="1100" dirty="0"/>
                  <a:t>초기학습상황이 처음 </a:t>
                </a:r>
                <a:r>
                  <a:rPr lang="en-US" altLang="ko-KR" sz="1100" dirty="0"/>
                  <a:t>episode</a:t>
                </a:r>
                <a:r>
                  <a:rPr lang="ko-KR" altLang="en-US" sz="1100" dirty="0"/>
                  <a:t>들에 의존하게 된다</a:t>
                </a:r>
                <a:r>
                  <a:rPr lang="en-US" altLang="ko-KR" sz="1100" dirty="0"/>
                  <a:t>.</a:t>
                </a:r>
              </a:p>
              <a:p>
                <a:pPr marL="180000" lvl="1" indent="180000">
                  <a:buFont typeface="Arial" panose="020B0604020202020204" pitchFamily="34" charset="0"/>
                  <a:buChar char="•"/>
                </a:pPr>
                <a:r>
                  <a:rPr lang="ko-KR" altLang="en-US" sz="1100" dirty="0"/>
                  <a:t>가치함수의 수렴성이 안정적으로 보장된다</a:t>
                </a:r>
                <a:r>
                  <a:rPr lang="en-US" altLang="ko-KR" sz="1100" dirty="0"/>
                  <a:t>.</a:t>
                </a:r>
              </a:p>
              <a:p>
                <a:pPr marL="180000" lvl="1" indent="180000">
                  <a:buFont typeface="Arial" panose="020B0604020202020204" pitchFamily="34" charset="0"/>
                  <a:buChar char="•"/>
                </a:pPr>
                <a:r>
                  <a:rPr lang="ko-KR" altLang="en-US" sz="1100" dirty="0"/>
                  <a:t>편향되지 않은 추정치를 제공한다 </a:t>
                </a:r>
                <a:r>
                  <a:rPr lang="en-US" altLang="ko-KR" sz="1100" dirty="0"/>
                  <a:t>(unbiased)</a:t>
                </a:r>
              </a:p>
              <a:p>
                <a:pPr marL="180000" lvl="1" indent="180000">
                  <a:buFont typeface="Arial" panose="020B0604020202020204" pitchFamily="34" charset="0"/>
                  <a:buChar char="•"/>
                </a:pPr>
                <a:endParaRPr lang="en-US" altLang="ko-KR" sz="1100" dirty="0">
                  <a:latin typeface="+mn-ea"/>
                </a:endParaRPr>
              </a:p>
            </p:txBody>
          </p:sp>
        </mc:Choice>
        <mc:Fallback xmlns="">
          <p:sp>
            <p:nvSpPr>
              <p:cNvPr id="15" name="텍스트 개체 틀 5">
                <a:extLst>
                  <a:ext uri="{FF2B5EF4-FFF2-40B4-BE49-F238E27FC236}">
                    <a16:creationId xmlns:a16="http://schemas.microsoft.com/office/drawing/2014/main" id="{4350828E-4EB2-A764-E7A6-AD09F3BD70BD}"/>
                  </a:ext>
                </a:extLst>
              </p:cNvPr>
              <p:cNvSpPr>
                <a:spLocks noGrp="1" noRot="1" noChangeAspect="1" noMove="1" noResize="1" noEditPoints="1" noAdjustHandles="1" noChangeArrowheads="1" noChangeShapeType="1" noTextEdit="1"/>
              </p:cNvSpPr>
              <p:nvPr>
                <p:ph type="body" sz="quarter" idx="11"/>
              </p:nvPr>
            </p:nvSpPr>
            <p:spPr>
              <a:xfrm>
                <a:off x="200471" y="1174874"/>
                <a:ext cx="5619303" cy="1198849"/>
              </a:xfrm>
              <a:blipFill>
                <a:blip r:embed="rId5"/>
                <a:stretch>
                  <a:fillRect l="-542" t="-2041"/>
                </a:stretch>
              </a:blipFill>
            </p:spPr>
            <p:txBody>
              <a:bodyPr/>
              <a:lstStyle/>
              <a:p>
                <a:r>
                  <a:rPr lang="ko-KR" altLang="en-US">
                    <a:noFill/>
                  </a:rPr>
                  <a:t> </a:t>
                </a:r>
              </a:p>
            </p:txBody>
          </p:sp>
        </mc:Fallback>
      </mc:AlternateContent>
      <p:sp>
        <p:nvSpPr>
          <p:cNvPr id="16" name="TextBox 15">
            <a:extLst>
              <a:ext uri="{FF2B5EF4-FFF2-40B4-BE49-F238E27FC236}">
                <a16:creationId xmlns:a16="http://schemas.microsoft.com/office/drawing/2014/main" id="{FD1A82EE-C708-68D6-F23D-4F35D4A33535}"/>
              </a:ext>
            </a:extLst>
          </p:cNvPr>
          <p:cNvSpPr txBox="1"/>
          <p:nvPr/>
        </p:nvSpPr>
        <p:spPr>
          <a:xfrm>
            <a:off x="7966330" y="6185169"/>
            <a:ext cx="1500201" cy="246221"/>
          </a:xfrm>
          <a:prstGeom prst="rect">
            <a:avLst/>
          </a:prstGeom>
          <a:noFill/>
        </p:spPr>
        <p:txBody>
          <a:bodyPr wrap="square" rtlCol="0">
            <a:spAutoFit/>
          </a:bodyPr>
          <a:lstStyle/>
          <a:p>
            <a:r>
              <a:rPr lang="en-US" altLang="ko-KR" sz="1000" dirty="0">
                <a:latin typeface="+mn-ea"/>
                <a:ea typeface="+mn-ea"/>
              </a:rPr>
              <a:t>(Sutton, 2014), 6.1</a:t>
            </a:r>
            <a:r>
              <a:rPr lang="ko-KR" altLang="en-US" sz="1000" dirty="0">
                <a:latin typeface="+mn-ea"/>
                <a:ea typeface="+mn-ea"/>
              </a:rPr>
              <a:t>절</a:t>
            </a:r>
          </a:p>
        </p:txBody>
      </p:sp>
      <p:sp>
        <p:nvSpPr>
          <p:cNvPr id="17" name="텍스트 개체 틀 5">
            <a:extLst>
              <a:ext uri="{FF2B5EF4-FFF2-40B4-BE49-F238E27FC236}">
                <a16:creationId xmlns:a16="http://schemas.microsoft.com/office/drawing/2014/main" id="{6CEF9BE0-C465-F638-F77F-B4536C1A7A7A}"/>
              </a:ext>
            </a:extLst>
          </p:cNvPr>
          <p:cNvSpPr txBox="1">
            <a:spLocks/>
          </p:cNvSpPr>
          <p:nvPr/>
        </p:nvSpPr>
        <p:spPr>
          <a:xfrm>
            <a:off x="200470" y="2918775"/>
            <a:ext cx="5619303" cy="897766"/>
          </a:xfrm>
          <a:prstGeom prst="rect">
            <a:avLst/>
          </a:prstGeom>
        </p:spPr>
        <p:txBody>
          <a:bodyPr lIns="72000" tIns="36000"/>
          <a:lstStyle>
            <a:lvl1pPr marL="0" indent="0" algn="l" rtl="0" eaLnBrk="0" fontAlgn="base" latinLnBrk="0" hangingPunct="0">
              <a:lnSpc>
                <a:spcPct val="100000"/>
              </a:lnSpc>
              <a:spcBef>
                <a:spcPts val="0"/>
              </a:spcBef>
              <a:spcAft>
                <a:spcPct val="0"/>
              </a:spcAft>
              <a:buFont typeface="Arial" charset="0"/>
              <a:buNone/>
              <a:defRPr sz="1400" kern="1200">
                <a:solidFill>
                  <a:schemeClr val="tx1"/>
                </a:solidFill>
                <a:latin typeface="+mn-lt"/>
                <a:ea typeface="+mn-ea"/>
                <a:cs typeface="+mn-cs"/>
              </a:defRPr>
            </a:lvl1pPr>
            <a:lvl2pPr marL="742950" indent="-285750" algn="l" rtl="0" eaLnBrk="0" fontAlgn="base" latinLnBrk="1"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latinLnBrk="1"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latinLnBrk="1"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latinLnBrk="1"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180000" indent="-180000">
              <a:buFont typeface="Arial" panose="020B0604020202020204" pitchFamily="34" charset="0"/>
              <a:buChar char="•"/>
            </a:pPr>
            <a:r>
              <a:rPr kumimoji="0" lang="en-US" altLang="ko-KR" b="0" dirty="0">
                <a:latin typeface="+mn-ea"/>
              </a:rPr>
              <a:t>Temporal</a:t>
            </a:r>
            <a:r>
              <a:rPr kumimoji="0" lang="ko-KR" altLang="en-US" b="0" dirty="0">
                <a:latin typeface="+mn-ea"/>
              </a:rPr>
              <a:t> </a:t>
            </a:r>
            <a:r>
              <a:rPr kumimoji="0" lang="en-US" altLang="ko-KR" b="0" dirty="0">
                <a:latin typeface="+mn-ea"/>
              </a:rPr>
              <a:t>Difference (TD(0))</a:t>
            </a:r>
          </a:p>
          <a:p>
            <a:pPr marL="180000" lvl="1" indent="180000">
              <a:buFont typeface="Arial" panose="020B0604020202020204" pitchFamily="34" charset="0"/>
              <a:buChar char="•"/>
            </a:pPr>
            <a:r>
              <a:rPr kumimoji="0" lang="ko-KR" altLang="en-US" sz="1100" b="0" dirty="0">
                <a:latin typeface="+mn-ea"/>
              </a:rPr>
              <a:t>매 </a:t>
            </a:r>
            <a:r>
              <a:rPr kumimoji="0" lang="en-US" altLang="ko-KR" sz="1100" b="0" dirty="0">
                <a:latin typeface="+mn-ea"/>
              </a:rPr>
              <a:t>step</a:t>
            </a:r>
            <a:r>
              <a:rPr kumimoji="0" lang="ko-KR" altLang="en-US" sz="1100" b="0" dirty="0">
                <a:latin typeface="+mn-ea"/>
              </a:rPr>
              <a:t>마다 가치함수를 업데이트한다</a:t>
            </a:r>
            <a:r>
              <a:rPr kumimoji="0" lang="en-US" altLang="ko-KR" sz="1100" b="0" dirty="0">
                <a:latin typeface="+mn-ea"/>
              </a:rPr>
              <a:t>. (online)</a:t>
            </a:r>
          </a:p>
          <a:p>
            <a:pPr marL="180000" lvl="1" indent="180000">
              <a:buFont typeface="Arial" panose="020B0604020202020204" pitchFamily="34" charset="0"/>
              <a:buChar char="•"/>
            </a:pPr>
            <a:r>
              <a:rPr kumimoji="0" lang="ko-KR" altLang="en-US" sz="1100" b="0" dirty="0"/>
              <a:t>추정치로 추정치를 업데이트한다</a:t>
            </a:r>
            <a:r>
              <a:rPr kumimoji="0" lang="en-US" altLang="ko-KR" sz="1100" b="0" dirty="0"/>
              <a:t>.</a:t>
            </a:r>
            <a:r>
              <a:rPr kumimoji="0" lang="ko-KR" altLang="en-US" sz="1100" b="0" dirty="0"/>
              <a:t> </a:t>
            </a:r>
            <a:r>
              <a:rPr kumimoji="0" lang="en-US" altLang="ko-KR" sz="1100" b="0" dirty="0"/>
              <a:t>(</a:t>
            </a:r>
            <a:r>
              <a:rPr kumimoji="0" lang="en-US" altLang="ko-KR" sz="1100" b="0" dirty="0" err="1"/>
              <a:t>boostrapping</a:t>
            </a:r>
            <a:r>
              <a:rPr kumimoji="0" lang="en-US" altLang="ko-KR" sz="1100" b="0" dirty="0"/>
              <a:t>)</a:t>
            </a:r>
          </a:p>
          <a:p>
            <a:pPr marL="180000" lvl="1" indent="180000">
              <a:buFont typeface="Arial" panose="020B0604020202020204" pitchFamily="34" charset="0"/>
              <a:buChar char="•"/>
            </a:pPr>
            <a:r>
              <a:rPr kumimoji="0" lang="ko-KR" altLang="en-US" sz="1100" b="0" dirty="0"/>
              <a:t>수렴속도는 빠르다</a:t>
            </a:r>
            <a:r>
              <a:rPr kumimoji="0" lang="en-US" altLang="ko-KR" sz="1100" b="0" dirty="0"/>
              <a:t>.</a:t>
            </a:r>
            <a:endParaRPr kumimoji="0" lang="en-US" altLang="ko-KR" sz="1100" b="0" dirty="0">
              <a:latin typeface="+mn-ea"/>
            </a:endParaRPr>
          </a:p>
        </p:txBody>
      </p:sp>
      <p:sp>
        <p:nvSpPr>
          <p:cNvPr id="19" name="텍스트 개체 틀 5">
            <a:extLst>
              <a:ext uri="{FF2B5EF4-FFF2-40B4-BE49-F238E27FC236}">
                <a16:creationId xmlns:a16="http://schemas.microsoft.com/office/drawing/2014/main" id="{735FD617-E42A-0EC0-2872-98BA0B2CB430}"/>
              </a:ext>
            </a:extLst>
          </p:cNvPr>
          <p:cNvSpPr txBox="1">
            <a:spLocks/>
          </p:cNvSpPr>
          <p:nvPr/>
        </p:nvSpPr>
        <p:spPr>
          <a:xfrm>
            <a:off x="200470" y="4271113"/>
            <a:ext cx="1019547" cy="357620"/>
          </a:xfrm>
          <a:prstGeom prst="rect">
            <a:avLst/>
          </a:prstGeom>
        </p:spPr>
        <p:txBody>
          <a:bodyPr lIns="72000" tIns="36000"/>
          <a:lstStyle>
            <a:lvl1pPr marL="0" indent="0" algn="l" rtl="0" eaLnBrk="0" fontAlgn="base" latinLnBrk="0" hangingPunct="0">
              <a:lnSpc>
                <a:spcPct val="100000"/>
              </a:lnSpc>
              <a:spcBef>
                <a:spcPts val="0"/>
              </a:spcBef>
              <a:spcAft>
                <a:spcPct val="0"/>
              </a:spcAft>
              <a:buFont typeface="Arial" charset="0"/>
              <a:buNone/>
              <a:defRPr sz="1400" kern="1200">
                <a:solidFill>
                  <a:schemeClr val="tx1"/>
                </a:solidFill>
                <a:latin typeface="+mn-lt"/>
                <a:ea typeface="+mn-ea"/>
                <a:cs typeface="+mn-cs"/>
              </a:defRPr>
            </a:lvl1pPr>
            <a:lvl2pPr marL="742950" indent="-285750" algn="l" rtl="0" eaLnBrk="0" fontAlgn="base" latinLnBrk="1"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latinLnBrk="1"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latinLnBrk="1"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latinLnBrk="1"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180000" indent="-180000">
              <a:buFont typeface="Arial" panose="020B0604020202020204" pitchFamily="34" charset="0"/>
              <a:buChar char="•"/>
            </a:pPr>
            <a:r>
              <a:rPr kumimoji="0" lang="ko-KR" altLang="en-US" b="0" dirty="0">
                <a:latin typeface="+mn-ea"/>
              </a:rPr>
              <a:t>관련 식</a:t>
            </a:r>
            <a:endParaRPr kumimoji="0" lang="en-US" altLang="ko-KR" sz="1100" b="0" dirty="0">
              <a:latin typeface="+mn-ea"/>
            </a:endParaRPr>
          </a:p>
        </p:txBody>
      </p:sp>
      <p:pic>
        <p:nvPicPr>
          <p:cNvPr id="21" name="그림 20">
            <a:extLst>
              <a:ext uri="{FF2B5EF4-FFF2-40B4-BE49-F238E27FC236}">
                <a16:creationId xmlns:a16="http://schemas.microsoft.com/office/drawing/2014/main" id="{EA08558B-101C-DBE3-F5D6-1FB1FFA4B5B0}"/>
              </a:ext>
            </a:extLst>
          </p:cNvPr>
          <p:cNvPicPr>
            <a:picLocks noChangeAspect="1"/>
          </p:cNvPicPr>
          <p:nvPr/>
        </p:nvPicPr>
        <p:blipFill>
          <a:blip r:embed="rId6"/>
          <a:stretch>
            <a:fillRect/>
          </a:stretch>
        </p:blipFill>
        <p:spPr>
          <a:xfrm>
            <a:off x="443271" y="4571848"/>
            <a:ext cx="4354393" cy="1439553"/>
          </a:xfrm>
          <a:prstGeom prst="rect">
            <a:avLst/>
          </a:prstGeom>
        </p:spPr>
      </p:pic>
      <p:pic>
        <p:nvPicPr>
          <p:cNvPr id="23" name="그림 22">
            <a:extLst>
              <a:ext uri="{FF2B5EF4-FFF2-40B4-BE49-F238E27FC236}">
                <a16:creationId xmlns:a16="http://schemas.microsoft.com/office/drawing/2014/main" id="{79C8309E-86D1-8994-CEE2-1AC02A707924}"/>
              </a:ext>
            </a:extLst>
          </p:cNvPr>
          <p:cNvPicPr>
            <a:picLocks noChangeAspect="1"/>
          </p:cNvPicPr>
          <p:nvPr/>
        </p:nvPicPr>
        <p:blipFill>
          <a:blip r:embed="rId7"/>
          <a:stretch>
            <a:fillRect/>
          </a:stretch>
        </p:blipFill>
        <p:spPr>
          <a:xfrm>
            <a:off x="6822997" y="1225335"/>
            <a:ext cx="1764980" cy="1350362"/>
          </a:xfrm>
          <a:prstGeom prst="rect">
            <a:avLst/>
          </a:prstGeom>
        </p:spPr>
      </p:pic>
      <p:pic>
        <p:nvPicPr>
          <p:cNvPr id="25" name="그림 24">
            <a:extLst>
              <a:ext uri="{FF2B5EF4-FFF2-40B4-BE49-F238E27FC236}">
                <a16:creationId xmlns:a16="http://schemas.microsoft.com/office/drawing/2014/main" id="{60EBCD36-595F-9813-5CA6-FEBAC44054A2}"/>
              </a:ext>
            </a:extLst>
          </p:cNvPr>
          <p:cNvPicPr>
            <a:picLocks noChangeAspect="1"/>
          </p:cNvPicPr>
          <p:nvPr/>
        </p:nvPicPr>
        <p:blipFill>
          <a:blip r:embed="rId8"/>
          <a:stretch>
            <a:fillRect/>
          </a:stretch>
        </p:blipFill>
        <p:spPr>
          <a:xfrm>
            <a:off x="6665815" y="2798496"/>
            <a:ext cx="1953705" cy="1394328"/>
          </a:xfrm>
          <a:prstGeom prst="rect">
            <a:avLst/>
          </a:prstGeom>
        </p:spPr>
      </p:pic>
      <p:sp>
        <p:nvSpPr>
          <p:cNvPr id="27" name="사각형: 둥근 모서리 26">
            <a:extLst>
              <a:ext uri="{FF2B5EF4-FFF2-40B4-BE49-F238E27FC236}">
                <a16:creationId xmlns:a16="http://schemas.microsoft.com/office/drawing/2014/main" id="{624BEA09-7981-CF4B-34A7-D2E8E79E880F}"/>
              </a:ext>
            </a:extLst>
          </p:cNvPr>
          <p:cNvSpPr/>
          <p:nvPr/>
        </p:nvSpPr>
        <p:spPr bwMode="auto">
          <a:xfrm>
            <a:off x="2620466" y="3853402"/>
            <a:ext cx="1080677" cy="277340"/>
          </a:xfrm>
          <a:prstGeom prst="roundRect">
            <a:avLst/>
          </a:prstGeom>
          <a:noFill/>
          <a:ln w="6350">
            <a:solidFill>
              <a:srgbClr val="92D050"/>
            </a:solidFill>
          </a:ln>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1896"/>
            <a:endParaRPr lang="ko-KR" altLang="en-US" dirty="0">
              <a:solidFill>
                <a:prstClr val="white"/>
              </a:solidFill>
              <a:latin typeface="맑은 고딕" panose="020B0503020000020004" pitchFamily="50" charset="-127"/>
              <a:ea typeface="맑은 고딕" panose="020B0503020000020004" pitchFamily="50" charset="-127"/>
            </a:endParaRPr>
          </a:p>
        </p:txBody>
      </p:sp>
      <p:sp>
        <p:nvSpPr>
          <p:cNvPr id="28" name="사각형: 둥근 모서리 27">
            <a:extLst>
              <a:ext uri="{FF2B5EF4-FFF2-40B4-BE49-F238E27FC236}">
                <a16:creationId xmlns:a16="http://schemas.microsoft.com/office/drawing/2014/main" id="{F8E36548-DF17-05E3-2DA5-3D6C384466D3}"/>
              </a:ext>
            </a:extLst>
          </p:cNvPr>
          <p:cNvSpPr/>
          <p:nvPr/>
        </p:nvSpPr>
        <p:spPr bwMode="auto">
          <a:xfrm>
            <a:off x="2819401" y="2379025"/>
            <a:ext cx="222250" cy="277340"/>
          </a:xfrm>
          <a:prstGeom prst="roundRect">
            <a:avLst/>
          </a:prstGeom>
          <a:noFill/>
          <a:ln w="6350">
            <a:solidFill>
              <a:srgbClr val="92D050"/>
            </a:solidFill>
          </a:ln>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1896"/>
            <a:endParaRPr lang="ko-KR" altLang="en-US" dirty="0">
              <a:solidFill>
                <a:prstClr val="white"/>
              </a:solidFill>
              <a:latin typeface="맑은 고딕" panose="020B0503020000020004" pitchFamily="50" charset="-127"/>
              <a:ea typeface="맑은 고딕" panose="020B0503020000020004" pitchFamily="50" charset="-127"/>
            </a:endParaRPr>
          </a:p>
        </p:txBody>
      </p:sp>
      <p:pic>
        <p:nvPicPr>
          <p:cNvPr id="30" name="그림 29">
            <a:extLst>
              <a:ext uri="{FF2B5EF4-FFF2-40B4-BE49-F238E27FC236}">
                <a16:creationId xmlns:a16="http://schemas.microsoft.com/office/drawing/2014/main" id="{2FDC5029-68B1-3701-018B-B11BB6CE64A5}"/>
              </a:ext>
            </a:extLst>
          </p:cNvPr>
          <p:cNvPicPr>
            <a:picLocks noChangeAspect="1"/>
          </p:cNvPicPr>
          <p:nvPr/>
        </p:nvPicPr>
        <p:blipFill>
          <a:blip r:embed="rId9"/>
          <a:stretch>
            <a:fillRect/>
          </a:stretch>
        </p:blipFill>
        <p:spPr>
          <a:xfrm>
            <a:off x="6665815" y="4589081"/>
            <a:ext cx="1831390" cy="1300396"/>
          </a:xfrm>
          <a:prstGeom prst="rect">
            <a:avLst/>
          </a:prstGeom>
        </p:spPr>
      </p:pic>
    </p:spTree>
    <p:extLst>
      <p:ext uri="{BB962C8B-B14F-4D97-AF65-F5344CB8AC3E}">
        <p14:creationId xmlns:p14="http://schemas.microsoft.com/office/powerpoint/2010/main" val="270513083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5B446B-AC88-B988-D44A-7DC47D75BFF7}"/>
            </a:ext>
          </a:extLst>
        </p:cNvPr>
        <p:cNvGrpSpPr/>
        <p:nvPr/>
      </p:nvGrpSpPr>
      <p:grpSpPr>
        <a:xfrm>
          <a:off x="0" y="0"/>
          <a:ext cx="0" cy="0"/>
          <a:chOff x="0" y="0"/>
          <a:chExt cx="0" cy="0"/>
        </a:xfrm>
      </p:grpSpPr>
      <p:sp>
        <p:nvSpPr>
          <p:cNvPr id="5" name="텍스트 개체 틀 4">
            <a:extLst>
              <a:ext uri="{FF2B5EF4-FFF2-40B4-BE49-F238E27FC236}">
                <a16:creationId xmlns:a16="http://schemas.microsoft.com/office/drawing/2014/main" id="{28AD1126-C5CB-0A25-DDAF-717F3EE92C87}"/>
              </a:ext>
            </a:extLst>
          </p:cNvPr>
          <p:cNvSpPr>
            <a:spLocks noGrp="1"/>
          </p:cNvSpPr>
          <p:nvPr>
            <p:ph type="body" sz="quarter" idx="10"/>
          </p:nvPr>
        </p:nvSpPr>
        <p:spPr/>
        <p:txBody>
          <a:bodyPr/>
          <a:lstStyle/>
          <a:p>
            <a:pPr marL="0" indent="0">
              <a:buNone/>
            </a:pPr>
            <a:r>
              <a:rPr lang="ko-KR" altLang="en-US" dirty="0">
                <a:latin typeface="+mn-ea"/>
              </a:rPr>
              <a:t>상관관계에 따른 컬럼 군집 결과</a:t>
            </a:r>
          </a:p>
        </p:txBody>
      </p:sp>
      <p:sp>
        <p:nvSpPr>
          <p:cNvPr id="4" name="제목 3">
            <a:extLst>
              <a:ext uri="{FF2B5EF4-FFF2-40B4-BE49-F238E27FC236}">
                <a16:creationId xmlns:a16="http://schemas.microsoft.com/office/drawing/2014/main" id="{2F80383F-2C1B-9AE8-A0D6-F0C368791907}"/>
              </a:ext>
            </a:extLst>
          </p:cNvPr>
          <p:cNvSpPr>
            <a:spLocks noGrp="1"/>
          </p:cNvSpPr>
          <p:nvPr>
            <p:ph type="title"/>
          </p:nvPr>
        </p:nvSpPr>
        <p:spPr>
          <a:xfrm>
            <a:off x="200472" y="76562"/>
            <a:ext cx="8543925" cy="400110"/>
          </a:xfrm>
        </p:spPr>
        <p:txBody>
          <a:bodyPr/>
          <a:lstStyle/>
          <a:p>
            <a:r>
              <a:rPr lang="en-US" altLang="ko-KR" dirty="0"/>
              <a:t>250818 </a:t>
            </a:r>
            <a:r>
              <a:rPr lang="ko-KR" altLang="en-US" dirty="0"/>
              <a:t>월 </a:t>
            </a:r>
            <a:r>
              <a:rPr lang="en-US" altLang="ko-KR" dirty="0"/>
              <a:t>| </a:t>
            </a:r>
            <a:r>
              <a:rPr lang="ko-KR" altLang="en-US" dirty="0"/>
              <a:t>상관분석</a:t>
            </a:r>
            <a:endParaRPr lang="ko-KR" altLang="en-US" dirty="0">
              <a:latin typeface="+mn-ea"/>
              <a:ea typeface="+mn-ea"/>
            </a:endParaRPr>
          </a:p>
        </p:txBody>
      </p:sp>
      <p:sp>
        <p:nvSpPr>
          <p:cNvPr id="7" name="텍스트 개체 틀 6">
            <a:extLst>
              <a:ext uri="{FF2B5EF4-FFF2-40B4-BE49-F238E27FC236}">
                <a16:creationId xmlns:a16="http://schemas.microsoft.com/office/drawing/2014/main" id="{69D8BAE4-0194-0FCF-8A35-EF7D86445254}"/>
              </a:ext>
            </a:extLst>
          </p:cNvPr>
          <p:cNvSpPr>
            <a:spLocks noGrp="1"/>
          </p:cNvSpPr>
          <p:nvPr>
            <p:ph type="body" sz="quarter" idx="12"/>
          </p:nvPr>
        </p:nvSpPr>
        <p:spPr/>
        <p:txBody>
          <a:bodyPr/>
          <a:lstStyle/>
          <a:p>
            <a:r>
              <a:rPr lang="ko-KR" altLang="en-US" dirty="0">
                <a:latin typeface="+mn-ea"/>
                <a:ea typeface="+mn-ea"/>
              </a:rPr>
              <a:t>서부발전</a:t>
            </a:r>
          </a:p>
        </p:txBody>
      </p:sp>
      <p:sp>
        <p:nvSpPr>
          <p:cNvPr id="20" name="텍스트 개체 틀 5">
            <a:extLst>
              <a:ext uri="{FF2B5EF4-FFF2-40B4-BE49-F238E27FC236}">
                <a16:creationId xmlns:a16="http://schemas.microsoft.com/office/drawing/2014/main" id="{A3CD288C-7BEC-C478-3C12-113FE0A3F27A}"/>
              </a:ext>
            </a:extLst>
          </p:cNvPr>
          <p:cNvSpPr txBox="1">
            <a:spLocks/>
          </p:cNvSpPr>
          <p:nvPr/>
        </p:nvSpPr>
        <p:spPr>
          <a:xfrm>
            <a:off x="200470" y="973706"/>
            <a:ext cx="9432480" cy="571616"/>
          </a:xfrm>
          <a:prstGeom prst="rect">
            <a:avLst/>
          </a:prstGeom>
        </p:spPr>
        <p:txBody>
          <a:bodyPr lIns="72000" tIns="36000"/>
          <a:lstStyle>
            <a:lvl1pPr marL="0" indent="0" algn="l" rtl="0" eaLnBrk="0" fontAlgn="base" latinLnBrk="0" hangingPunct="0">
              <a:lnSpc>
                <a:spcPct val="100000"/>
              </a:lnSpc>
              <a:spcBef>
                <a:spcPts val="0"/>
              </a:spcBef>
              <a:spcAft>
                <a:spcPct val="0"/>
              </a:spcAft>
              <a:buFont typeface="Arial" charset="0"/>
              <a:buNone/>
              <a:defRPr sz="1400" kern="1200">
                <a:solidFill>
                  <a:schemeClr val="tx1"/>
                </a:solidFill>
                <a:latin typeface="+mn-lt"/>
                <a:ea typeface="+mn-ea"/>
                <a:cs typeface="+mn-cs"/>
              </a:defRPr>
            </a:lvl1pPr>
            <a:lvl2pPr marL="742950" indent="-285750" algn="l" rtl="0" eaLnBrk="0" fontAlgn="base" latinLnBrk="1"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latinLnBrk="1"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latinLnBrk="1"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latinLnBrk="1"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kumimoji="0" lang="ko-KR" altLang="en-US" b="0" dirty="0">
                <a:latin typeface="+mn-ea"/>
              </a:rPr>
              <a:t>왼쪽 </a:t>
            </a:r>
            <a:r>
              <a:rPr kumimoji="0" lang="en-US" altLang="ko-KR" b="0" dirty="0">
                <a:latin typeface="+mn-ea"/>
              </a:rPr>
              <a:t>: ‘</a:t>
            </a:r>
            <a:r>
              <a:rPr kumimoji="0" lang="ko-KR" altLang="en-US" b="0" dirty="0">
                <a:latin typeface="+mn-ea"/>
              </a:rPr>
              <a:t>발전기 출력</a:t>
            </a:r>
            <a:r>
              <a:rPr kumimoji="0" lang="en-US" altLang="ko-KR" b="0" dirty="0">
                <a:latin typeface="+mn-ea"/>
              </a:rPr>
              <a:t>’</a:t>
            </a:r>
            <a:r>
              <a:rPr kumimoji="0" lang="ko-KR" altLang="en-US" b="0" dirty="0">
                <a:latin typeface="+mn-ea"/>
              </a:rPr>
              <a:t>과 유사한 컬럼들의 트렌드 차트</a:t>
            </a:r>
            <a:endParaRPr kumimoji="0" lang="en-US" altLang="ko-KR" b="0" dirty="0">
              <a:latin typeface="+mn-ea"/>
            </a:endParaRPr>
          </a:p>
          <a:p>
            <a:r>
              <a:rPr kumimoji="0" lang="ko-KR" altLang="en-US" b="0" dirty="0">
                <a:latin typeface="+mn-ea"/>
              </a:rPr>
              <a:t>오른쪽 </a:t>
            </a:r>
            <a:r>
              <a:rPr kumimoji="0" lang="en-US" altLang="ko-KR" b="0" dirty="0">
                <a:latin typeface="+mn-ea"/>
              </a:rPr>
              <a:t>: ‘DGAN </a:t>
            </a:r>
            <a:r>
              <a:rPr kumimoji="0" lang="ko-KR" altLang="en-US" b="0" dirty="0">
                <a:latin typeface="+mn-ea"/>
              </a:rPr>
              <a:t>유량</a:t>
            </a:r>
            <a:r>
              <a:rPr kumimoji="0" lang="en-US" altLang="ko-KR" b="0" dirty="0">
                <a:latin typeface="+mn-ea"/>
              </a:rPr>
              <a:t>’</a:t>
            </a:r>
            <a:r>
              <a:rPr kumimoji="0" lang="ko-KR" altLang="en-US" b="0" dirty="0">
                <a:latin typeface="+mn-ea"/>
              </a:rPr>
              <a:t>과 유사한 컬럼들의 트렌드 차트</a:t>
            </a:r>
          </a:p>
        </p:txBody>
      </p:sp>
      <p:pic>
        <p:nvPicPr>
          <p:cNvPr id="6" name="그림 5">
            <a:extLst>
              <a:ext uri="{FF2B5EF4-FFF2-40B4-BE49-F238E27FC236}">
                <a16:creationId xmlns:a16="http://schemas.microsoft.com/office/drawing/2014/main" id="{92E7B824-BF33-A058-8380-F2736F427A5F}"/>
              </a:ext>
            </a:extLst>
          </p:cNvPr>
          <p:cNvPicPr>
            <a:picLocks noChangeAspect="1"/>
          </p:cNvPicPr>
          <p:nvPr/>
        </p:nvPicPr>
        <p:blipFill>
          <a:blip r:embed="rId3"/>
          <a:stretch>
            <a:fillRect/>
          </a:stretch>
        </p:blipFill>
        <p:spPr>
          <a:xfrm>
            <a:off x="496529" y="1545322"/>
            <a:ext cx="8912942" cy="4784598"/>
          </a:xfrm>
          <a:prstGeom prst="rect">
            <a:avLst/>
          </a:prstGeom>
        </p:spPr>
      </p:pic>
    </p:spTree>
    <p:extLst>
      <p:ext uri="{BB962C8B-B14F-4D97-AF65-F5344CB8AC3E}">
        <p14:creationId xmlns:p14="http://schemas.microsoft.com/office/powerpoint/2010/main" val="120446072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49A77A-F885-00BD-12A0-FF6547F8876E}"/>
            </a:ext>
          </a:extLst>
        </p:cNvPr>
        <p:cNvGrpSpPr/>
        <p:nvPr/>
      </p:nvGrpSpPr>
      <p:grpSpPr>
        <a:xfrm>
          <a:off x="0" y="0"/>
          <a:ext cx="0" cy="0"/>
          <a:chOff x="0" y="0"/>
          <a:chExt cx="0" cy="0"/>
        </a:xfrm>
      </p:grpSpPr>
      <p:sp>
        <p:nvSpPr>
          <p:cNvPr id="5" name="텍스트 개체 틀 4">
            <a:extLst>
              <a:ext uri="{FF2B5EF4-FFF2-40B4-BE49-F238E27FC236}">
                <a16:creationId xmlns:a16="http://schemas.microsoft.com/office/drawing/2014/main" id="{01E8C227-CF51-062A-1594-669162510EC0}"/>
              </a:ext>
            </a:extLst>
          </p:cNvPr>
          <p:cNvSpPr>
            <a:spLocks noGrp="1"/>
          </p:cNvSpPr>
          <p:nvPr>
            <p:ph type="body" sz="quarter" idx="10"/>
          </p:nvPr>
        </p:nvSpPr>
        <p:spPr/>
        <p:txBody>
          <a:bodyPr/>
          <a:lstStyle/>
          <a:p>
            <a:pPr marL="0" lvl="0" indent="0" defTabSz="895350" eaLnBrk="1" latinLnBrk="0" hangingPunct="1">
              <a:spcBef>
                <a:spcPct val="0"/>
              </a:spcBef>
              <a:buSzPct val="120000"/>
              <a:buNone/>
              <a:tabLst/>
              <a:defRPr/>
            </a:pPr>
            <a:r>
              <a:rPr lang="en-US" altLang="ko-KR" dirty="0">
                <a:solidFill>
                  <a:srgbClr val="000000"/>
                </a:solidFill>
                <a:latin typeface="+mn-ea"/>
              </a:rPr>
              <a:t>transition instance</a:t>
            </a:r>
            <a:r>
              <a:rPr lang="ko-KR" altLang="en-US" dirty="0">
                <a:solidFill>
                  <a:srgbClr val="000000"/>
                </a:solidFill>
                <a:latin typeface="+mn-ea"/>
              </a:rPr>
              <a:t> </a:t>
            </a:r>
            <a:r>
              <a:rPr lang="en-US" altLang="ko-KR" dirty="0">
                <a:solidFill>
                  <a:srgbClr val="000000"/>
                </a:solidFill>
                <a:latin typeface="+mn-ea"/>
              </a:rPr>
              <a:t>1 (group 1 -&gt; group 3, Nox </a:t>
            </a:r>
            <a:r>
              <a:rPr lang="ko-KR" altLang="en-US" dirty="0">
                <a:solidFill>
                  <a:srgbClr val="000000"/>
                </a:solidFill>
                <a:latin typeface="+mn-ea"/>
              </a:rPr>
              <a:t>증가</a:t>
            </a:r>
            <a:r>
              <a:rPr lang="en-US" altLang="ko-KR" dirty="0">
                <a:solidFill>
                  <a:srgbClr val="000000"/>
                </a:solidFill>
                <a:latin typeface="+mn-ea"/>
              </a:rPr>
              <a:t>)</a:t>
            </a:r>
          </a:p>
        </p:txBody>
      </p:sp>
      <p:sp>
        <p:nvSpPr>
          <p:cNvPr id="4" name="제목 3">
            <a:extLst>
              <a:ext uri="{FF2B5EF4-FFF2-40B4-BE49-F238E27FC236}">
                <a16:creationId xmlns:a16="http://schemas.microsoft.com/office/drawing/2014/main" id="{D38B7256-83A6-CC2B-2EEA-538083E89839}"/>
              </a:ext>
            </a:extLst>
          </p:cNvPr>
          <p:cNvSpPr>
            <a:spLocks noGrp="1"/>
          </p:cNvSpPr>
          <p:nvPr>
            <p:ph type="title"/>
          </p:nvPr>
        </p:nvSpPr>
        <p:spPr>
          <a:xfrm>
            <a:off x="200472" y="76562"/>
            <a:ext cx="8543925" cy="400110"/>
          </a:xfrm>
        </p:spPr>
        <p:txBody>
          <a:bodyPr/>
          <a:lstStyle/>
          <a:p>
            <a:r>
              <a:rPr lang="en-US" altLang="ko-KR" dirty="0"/>
              <a:t>250814 </a:t>
            </a:r>
            <a:r>
              <a:rPr lang="ko-KR" altLang="en-US" dirty="0"/>
              <a:t>목 </a:t>
            </a:r>
            <a:r>
              <a:rPr lang="en-US" altLang="ko-KR" dirty="0"/>
              <a:t>| </a:t>
            </a:r>
            <a:r>
              <a:rPr lang="ko-KR" altLang="en-US" dirty="0"/>
              <a:t>전이 원인 탐색</a:t>
            </a:r>
            <a:endParaRPr lang="ko-KR" altLang="en-US" dirty="0">
              <a:latin typeface="+mn-lt"/>
              <a:ea typeface="+mj-ea"/>
            </a:endParaRPr>
          </a:p>
        </p:txBody>
      </p:sp>
      <p:sp>
        <p:nvSpPr>
          <p:cNvPr id="7" name="텍스트 개체 틀 6">
            <a:extLst>
              <a:ext uri="{FF2B5EF4-FFF2-40B4-BE49-F238E27FC236}">
                <a16:creationId xmlns:a16="http://schemas.microsoft.com/office/drawing/2014/main" id="{551BDD7F-7404-0325-BE91-21FE7DAF178C}"/>
              </a:ext>
            </a:extLst>
          </p:cNvPr>
          <p:cNvSpPr>
            <a:spLocks noGrp="1"/>
          </p:cNvSpPr>
          <p:nvPr>
            <p:ph type="body" sz="quarter" idx="12"/>
          </p:nvPr>
        </p:nvSpPr>
        <p:spPr/>
        <p:txBody>
          <a:bodyPr/>
          <a:lstStyle/>
          <a:p>
            <a:r>
              <a:rPr lang="ko-KR" altLang="en-US" dirty="0">
                <a:latin typeface="+mn-lt"/>
                <a:ea typeface="+mj-ea"/>
              </a:rPr>
              <a:t>서부발전</a:t>
            </a:r>
          </a:p>
        </p:txBody>
      </p:sp>
      <p:sp>
        <p:nvSpPr>
          <p:cNvPr id="9" name="Rectangle 11">
            <a:extLst>
              <a:ext uri="{FF2B5EF4-FFF2-40B4-BE49-F238E27FC236}">
                <a16:creationId xmlns:a16="http://schemas.microsoft.com/office/drawing/2014/main" id="{1AA660AF-0075-C7F8-4EB5-B1E79A8F64AF}"/>
              </a:ext>
            </a:extLst>
          </p:cNvPr>
          <p:cNvSpPr>
            <a:spLocks noChangeArrowheads="1"/>
          </p:cNvSpPr>
          <p:nvPr/>
        </p:nvSpPr>
        <p:spPr bwMode="auto">
          <a:xfrm>
            <a:off x="279490" y="1025191"/>
            <a:ext cx="9423242"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defPPr>
              <a:defRPr lang="en-US"/>
            </a:defPPr>
            <a:lvl1pPr algn="l" defTabSz="895350" rtl="0" fontAlgn="base">
              <a:spcBef>
                <a:spcPct val="0"/>
              </a:spcBef>
              <a:spcAft>
                <a:spcPct val="0"/>
              </a:spcAft>
              <a:buSzPct val="120000"/>
              <a:defRPr sz="1600" kern="1200">
                <a:solidFill>
                  <a:schemeClr val="tx1"/>
                </a:solidFill>
                <a:latin typeface="Arial" panose="020B0604020202020204" pitchFamily="34" charset="0"/>
                <a:ea typeface="-윤고딕130" pitchFamily="18" charset="-127"/>
                <a:cs typeface="+mn-cs"/>
              </a:defRPr>
            </a:lvl1pPr>
            <a:lvl2pPr marL="144463" indent="-142875" algn="l" defTabSz="895350" rtl="0" fontAlgn="base">
              <a:spcBef>
                <a:spcPct val="0"/>
              </a:spcBef>
              <a:spcAft>
                <a:spcPct val="0"/>
              </a:spcAft>
              <a:buSzPct val="120000"/>
              <a:buChar char="•"/>
              <a:defRPr sz="1600" kern="1200">
                <a:solidFill>
                  <a:schemeClr val="tx1"/>
                </a:solidFill>
                <a:latin typeface="Arial" panose="020B0604020202020204" pitchFamily="34" charset="0"/>
                <a:ea typeface="-윤고딕130" pitchFamily="18" charset="-127"/>
                <a:cs typeface="+mn-cs"/>
              </a:defRPr>
            </a:lvl2pPr>
            <a:lvl3pPr marL="295275" indent="-149225" algn="l" defTabSz="895350" rtl="0" fontAlgn="base">
              <a:spcBef>
                <a:spcPct val="0"/>
              </a:spcBef>
              <a:spcAft>
                <a:spcPct val="0"/>
              </a:spcAft>
              <a:buChar char="–"/>
              <a:defRPr sz="1600" kern="1200">
                <a:solidFill>
                  <a:schemeClr val="tx1"/>
                </a:solidFill>
                <a:latin typeface="Arial" panose="020B0604020202020204" pitchFamily="34" charset="0"/>
                <a:ea typeface="-윤고딕130" pitchFamily="18" charset="-127"/>
                <a:cs typeface="+mn-cs"/>
              </a:defRPr>
            </a:lvl3pPr>
            <a:lvl4pPr marL="431800" indent="-134938" algn="l" defTabSz="895350" rtl="0" fontAlgn="base">
              <a:spcBef>
                <a:spcPct val="0"/>
              </a:spcBef>
              <a:spcAft>
                <a:spcPct val="0"/>
              </a:spcAft>
              <a:buSzPct val="89000"/>
              <a:buChar char="•"/>
              <a:defRPr sz="1600" kern="1200">
                <a:solidFill>
                  <a:schemeClr val="tx1"/>
                </a:solidFill>
                <a:latin typeface="Arial" panose="020B0604020202020204" pitchFamily="34" charset="0"/>
                <a:ea typeface="-윤고딕130" pitchFamily="18" charset="-127"/>
                <a:cs typeface="+mn-cs"/>
              </a:defRPr>
            </a:lvl4pPr>
            <a:lvl5pPr marL="582613" indent="-149225" algn="l" defTabSz="895350" rtl="0" fontAlgn="base">
              <a:spcBef>
                <a:spcPct val="0"/>
              </a:spcBef>
              <a:spcAft>
                <a:spcPct val="0"/>
              </a:spcAft>
              <a:buSzPct val="75000"/>
              <a:buChar char="–"/>
              <a:defRPr sz="1600" kern="1200">
                <a:solidFill>
                  <a:schemeClr val="tx1"/>
                </a:solidFill>
                <a:latin typeface="Arial" panose="020B0604020202020204" pitchFamily="34" charset="0"/>
                <a:ea typeface="-윤고딕130" pitchFamily="18" charset="-127"/>
                <a:cs typeface="+mn-cs"/>
              </a:defRPr>
            </a:lvl5pPr>
            <a:lvl6pPr marL="1039813" indent="-149225" algn="l" defTabSz="895350" rtl="0" eaLnBrk="1" fontAlgn="base" latinLnBrk="1" hangingPunct="1">
              <a:spcBef>
                <a:spcPct val="0"/>
              </a:spcBef>
              <a:spcAft>
                <a:spcPct val="0"/>
              </a:spcAft>
              <a:buSzPct val="75000"/>
              <a:buChar char="–"/>
              <a:defRPr sz="1600" kern="1200">
                <a:solidFill>
                  <a:schemeClr val="tx1"/>
                </a:solidFill>
                <a:latin typeface="Arial" panose="020B0604020202020204" pitchFamily="34" charset="0"/>
                <a:ea typeface="-윤고딕130" pitchFamily="18" charset="-127"/>
                <a:cs typeface="+mn-cs"/>
              </a:defRPr>
            </a:lvl6pPr>
            <a:lvl7pPr marL="1497013" indent="-149225" algn="l" defTabSz="895350" rtl="0" eaLnBrk="1" fontAlgn="base" latinLnBrk="1" hangingPunct="1">
              <a:spcBef>
                <a:spcPct val="0"/>
              </a:spcBef>
              <a:spcAft>
                <a:spcPct val="0"/>
              </a:spcAft>
              <a:buSzPct val="75000"/>
              <a:buChar char="–"/>
              <a:defRPr sz="1600" kern="1200">
                <a:solidFill>
                  <a:schemeClr val="tx1"/>
                </a:solidFill>
                <a:latin typeface="Arial" panose="020B0604020202020204" pitchFamily="34" charset="0"/>
                <a:ea typeface="-윤고딕130" pitchFamily="18" charset="-127"/>
                <a:cs typeface="+mn-cs"/>
              </a:defRPr>
            </a:lvl7pPr>
            <a:lvl8pPr marL="1954213" indent="-149225" algn="l" defTabSz="895350" rtl="0" eaLnBrk="1" fontAlgn="base" latinLnBrk="1" hangingPunct="1">
              <a:spcBef>
                <a:spcPct val="0"/>
              </a:spcBef>
              <a:spcAft>
                <a:spcPct val="0"/>
              </a:spcAft>
              <a:buSzPct val="75000"/>
              <a:buChar char="–"/>
              <a:defRPr sz="1600" kern="1200">
                <a:solidFill>
                  <a:schemeClr val="tx1"/>
                </a:solidFill>
                <a:latin typeface="Arial" panose="020B0604020202020204" pitchFamily="34" charset="0"/>
                <a:ea typeface="-윤고딕130" pitchFamily="18" charset="-127"/>
                <a:cs typeface="+mn-cs"/>
              </a:defRPr>
            </a:lvl8pPr>
            <a:lvl9pPr marL="2411413" indent="-149225" algn="l" defTabSz="895350" rtl="0" eaLnBrk="1" fontAlgn="base" latinLnBrk="1" hangingPunct="1">
              <a:spcBef>
                <a:spcPct val="0"/>
              </a:spcBef>
              <a:spcAft>
                <a:spcPct val="0"/>
              </a:spcAft>
              <a:buSzPct val="75000"/>
              <a:buChar char="–"/>
              <a:defRPr sz="1600" kern="1200">
                <a:solidFill>
                  <a:schemeClr val="tx1"/>
                </a:solidFill>
                <a:latin typeface="Arial" panose="020B0604020202020204" pitchFamily="34" charset="0"/>
                <a:ea typeface="-윤고딕130" pitchFamily="18" charset="-127"/>
                <a:cs typeface="+mn-cs"/>
              </a:defRPr>
            </a:lvl9pPr>
          </a:lstStyle>
          <a:p>
            <a:pPr lvl="1"/>
            <a:r>
              <a:rPr lang="ko-KR" altLang="en-US" sz="1400" b="0" dirty="0">
                <a:latin typeface="+mn-ea"/>
              </a:rPr>
              <a:t>다음 </a:t>
            </a:r>
            <a:r>
              <a:rPr lang="en-US" altLang="ko-KR" sz="1400" b="0" dirty="0">
                <a:latin typeface="+mn-ea"/>
              </a:rPr>
              <a:t>feature</a:t>
            </a:r>
            <a:r>
              <a:rPr lang="ko-KR" altLang="en-US" sz="1400" b="0" dirty="0">
                <a:latin typeface="+mn-ea"/>
              </a:rPr>
              <a:t>들이 전이의 원인이었을 가능성이 높음</a:t>
            </a:r>
            <a:r>
              <a:rPr lang="en-US" altLang="ko-KR" sz="1400" b="0" dirty="0">
                <a:latin typeface="+mn-ea"/>
              </a:rPr>
              <a:t>.</a:t>
            </a:r>
          </a:p>
          <a:p>
            <a:pPr lvl="1"/>
            <a:r>
              <a:rPr lang="ko-KR" altLang="en-US" sz="1400" dirty="0">
                <a:latin typeface="+mn-ea"/>
              </a:rPr>
              <a:t>연료대비 질소가스 주입비율</a:t>
            </a:r>
            <a:r>
              <a:rPr lang="en-US" altLang="ko-KR" sz="1400" dirty="0">
                <a:latin typeface="+mn-ea"/>
              </a:rPr>
              <a:t>, NPR Secondary</a:t>
            </a:r>
            <a:r>
              <a:rPr lang="ko-KR" altLang="en-US" sz="1400" dirty="0">
                <a:latin typeface="+mn-ea"/>
              </a:rPr>
              <a:t> </a:t>
            </a:r>
            <a:r>
              <a:rPr lang="en-US" altLang="ko-KR" sz="1400" dirty="0">
                <a:latin typeface="+mn-ea"/>
              </a:rPr>
              <a:t>Manifold, NPR Primary</a:t>
            </a:r>
            <a:r>
              <a:rPr lang="ko-KR" altLang="en-US" sz="1400" dirty="0">
                <a:latin typeface="+mn-ea"/>
              </a:rPr>
              <a:t> </a:t>
            </a:r>
            <a:r>
              <a:rPr lang="en-US" altLang="ko-KR" sz="1400" dirty="0">
                <a:latin typeface="+mn-ea"/>
              </a:rPr>
              <a:t>Manifold</a:t>
            </a:r>
            <a:r>
              <a:rPr lang="en-US" altLang="ko-KR" sz="1400" b="0" dirty="0">
                <a:latin typeface="+mn-ea"/>
              </a:rPr>
              <a:t>, </a:t>
            </a:r>
            <a:r>
              <a:rPr lang="ko-KR" altLang="en-US" sz="1400" b="0" dirty="0">
                <a:latin typeface="+mn-ea"/>
              </a:rPr>
              <a:t>가스터빈 후단 질소산화물 농도</a:t>
            </a:r>
            <a:r>
              <a:rPr lang="en-US" altLang="ko-KR" sz="1400" b="0" dirty="0">
                <a:latin typeface="+mn-ea"/>
              </a:rPr>
              <a:t>, </a:t>
            </a:r>
            <a:r>
              <a:rPr lang="ko-KR" altLang="en-US" sz="1400" b="0" dirty="0">
                <a:latin typeface="+mn-ea"/>
              </a:rPr>
              <a:t>가스터빈 후단 산소 농도</a:t>
            </a:r>
            <a:r>
              <a:rPr lang="en-US" altLang="ko-KR" sz="1400" b="0" dirty="0">
                <a:latin typeface="+mn-ea"/>
              </a:rPr>
              <a:t>, IBH </a:t>
            </a:r>
            <a:r>
              <a:rPr lang="ko-KR" altLang="en-US" sz="1400" b="0" dirty="0">
                <a:latin typeface="+mn-ea"/>
              </a:rPr>
              <a:t>밸브 개도</a:t>
            </a:r>
            <a:r>
              <a:rPr lang="en-US" altLang="ko-KR" sz="1400" b="0" dirty="0">
                <a:latin typeface="+mn-ea"/>
              </a:rPr>
              <a:t>, </a:t>
            </a:r>
            <a:r>
              <a:rPr lang="ko-KR" altLang="en-US" sz="1400" b="0" dirty="0">
                <a:latin typeface="+mn-ea"/>
              </a:rPr>
              <a:t>압축기 입구온도</a:t>
            </a:r>
            <a:r>
              <a:rPr lang="en-US" altLang="ko-KR" sz="1400" b="0" dirty="0">
                <a:latin typeface="+mn-ea"/>
              </a:rPr>
              <a:t>, Secondary manifold </a:t>
            </a:r>
            <a:r>
              <a:rPr lang="ko-KR" altLang="en-US" sz="1400" b="0" dirty="0">
                <a:latin typeface="+mn-ea"/>
              </a:rPr>
              <a:t>차압</a:t>
            </a:r>
            <a:r>
              <a:rPr lang="en-US" altLang="ko-KR" sz="1400" b="0" dirty="0">
                <a:latin typeface="+mn-ea"/>
              </a:rPr>
              <a:t>, Primary manifold </a:t>
            </a:r>
            <a:r>
              <a:rPr lang="ko-KR" altLang="en-US" sz="1400" b="0" dirty="0">
                <a:latin typeface="+mn-ea"/>
              </a:rPr>
              <a:t>차압 등</a:t>
            </a:r>
            <a:endParaRPr lang="en-US" altLang="ko-KR" sz="1400" b="0" dirty="0">
              <a:latin typeface="+mn-ea"/>
            </a:endParaRPr>
          </a:p>
        </p:txBody>
      </p:sp>
      <p:pic>
        <p:nvPicPr>
          <p:cNvPr id="13" name="그림 12">
            <a:extLst>
              <a:ext uri="{FF2B5EF4-FFF2-40B4-BE49-F238E27FC236}">
                <a16:creationId xmlns:a16="http://schemas.microsoft.com/office/drawing/2014/main" id="{13E8487C-453D-9C27-17F6-FC2A6A1DB3F4}"/>
              </a:ext>
            </a:extLst>
          </p:cNvPr>
          <p:cNvPicPr>
            <a:picLocks noChangeAspect="1"/>
          </p:cNvPicPr>
          <p:nvPr/>
        </p:nvPicPr>
        <p:blipFill>
          <a:blip r:embed="rId3"/>
          <a:stretch>
            <a:fillRect/>
          </a:stretch>
        </p:blipFill>
        <p:spPr>
          <a:xfrm>
            <a:off x="1254034" y="4244481"/>
            <a:ext cx="6553199" cy="2339919"/>
          </a:xfrm>
          <a:prstGeom prst="rect">
            <a:avLst/>
          </a:prstGeom>
        </p:spPr>
      </p:pic>
      <p:pic>
        <p:nvPicPr>
          <p:cNvPr id="15" name="그림 14">
            <a:extLst>
              <a:ext uri="{FF2B5EF4-FFF2-40B4-BE49-F238E27FC236}">
                <a16:creationId xmlns:a16="http://schemas.microsoft.com/office/drawing/2014/main" id="{51860919-FDF6-F03A-A1AE-BEB162274C3B}"/>
              </a:ext>
            </a:extLst>
          </p:cNvPr>
          <p:cNvPicPr>
            <a:picLocks noChangeAspect="1"/>
          </p:cNvPicPr>
          <p:nvPr/>
        </p:nvPicPr>
        <p:blipFill>
          <a:blip r:embed="rId4"/>
          <a:stretch>
            <a:fillRect/>
          </a:stretch>
        </p:blipFill>
        <p:spPr>
          <a:xfrm>
            <a:off x="1181100" y="1723745"/>
            <a:ext cx="7229486" cy="2581555"/>
          </a:xfrm>
          <a:prstGeom prst="rect">
            <a:avLst/>
          </a:prstGeom>
        </p:spPr>
      </p:pic>
    </p:spTree>
    <p:extLst>
      <p:ext uri="{BB962C8B-B14F-4D97-AF65-F5344CB8AC3E}">
        <p14:creationId xmlns:p14="http://schemas.microsoft.com/office/powerpoint/2010/main" val="346886325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061EEC-D74B-458C-03F5-C384E21CFDB7}"/>
            </a:ext>
          </a:extLst>
        </p:cNvPr>
        <p:cNvGrpSpPr/>
        <p:nvPr/>
      </p:nvGrpSpPr>
      <p:grpSpPr>
        <a:xfrm>
          <a:off x="0" y="0"/>
          <a:ext cx="0" cy="0"/>
          <a:chOff x="0" y="0"/>
          <a:chExt cx="0" cy="0"/>
        </a:xfrm>
      </p:grpSpPr>
      <p:sp>
        <p:nvSpPr>
          <p:cNvPr id="5" name="텍스트 개체 틀 4">
            <a:extLst>
              <a:ext uri="{FF2B5EF4-FFF2-40B4-BE49-F238E27FC236}">
                <a16:creationId xmlns:a16="http://schemas.microsoft.com/office/drawing/2014/main" id="{41E42BB5-B578-7A17-B65A-583307223EF3}"/>
              </a:ext>
            </a:extLst>
          </p:cNvPr>
          <p:cNvSpPr>
            <a:spLocks noGrp="1"/>
          </p:cNvSpPr>
          <p:nvPr>
            <p:ph type="body" sz="quarter" idx="10"/>
          </p:nvPr>
        </p:nvSpPr>
        <p:spPr/>
        <p:txBody>
          <a:bodyPr/>
          <a:lstStyle/>
          <a:p>
            <a:pPr marL="0" lvl="0" indent="0" defTabSz="895350" eaLnBrk="1" latinLnBrk="0" hangingPunct="1">
              <a:spcBef>
                <a:spcPct val="0"/>
              </a:spcBef>
              <a:buSzPct val="120000"/>
              <a:buNone/>
              <a:tabLst/>
              <a:defRPr/>
            </a:pPr>
            <a:r>
              <a:rPr lang="en-US" altLang="ko-KR" dirty="0">
                <a:solidFill>
                  <a:srgbClr val="000000"/>
                </a:solidFill>
                <a:latin typeface="+mn-ea"/>
              </a:rPr>
              <a:t>transition instance</a:t>
            </a:r>
            <a:r>
              <a:rPr lang="ko-KR" altLang="en-US" dirty="0">
                <a:solidFill>
                  <a:srgbClr val="000000"/>
                </a:solidFill>
                <a:latin typeface="+mn-ea"/>
              </a:rPr>
              <a:t> </a:t>
            </a:r>
            <a:r>
              <a:rPr lang="en-US" altLang="ko-KR" dirty="0">
                <a:solidFill>
                  <a:srgbClr val="000000"/>
                </a:solidFill>
                <a:latin typeface="+mn-ea"/>
              </a:rPr>
              <a:t>2 (group 1 -&gt; group 3, Nox </a:t>
            </a:r>
            <a:r>
              <a:rPr lang="ko-KR" altLang="en-US" dirty="0">
                <a:solidFill>
                  <a:srgbClr val="000000"/>
                </a:solidFill>
                <a:latin typeface="+mn-ea"/>
              </a:rPr>
              <a:t>증가</a:t>
            </a:r>
            <a:r>
              <a:rPr lang="en-US" altLang="ko-KR" dirty="0">
                <a:solidFill>
                  <a:srgbClr val="000000"/>
                </a:solidFill>
                <a:latin typeface="+mn-ea"/>
              </a:rPr>
              <a:t>)</a:t>
            </a:r>
          </a:p>
        </p:txBody>
      </p:sp>
      <p:sp>
        <p:nvSpPr>
          <p:cNvPr id="4" name="제목 3">
            <a:extLst>
              <a:ext uri="{FF2B5EF4-FFF2-40B4-BE49-F238E27FC236}">
                <a16:creationId xmlns:a16="http://schemas.microsoft.com/office/drawing/2014/main" id="{F7A957D8-BAF3-2202-13F3-78F31529E683}"/>
              </a:ext>
            </a:extLst>
          </p:cNvPr>
          <p:cNvSpPr>
            <a:spLocks noGrp="1"/>
          </p:cNvSpPr>
          <p:nvPr>
            <p:ph type="title"/>
          </p:nvPr>
        </p:nvSpPr>
        <p:spPr>
          <a:xfrm>
            <a:off x="200472" y="76562"/>
            <a:ext cx="8543925" cy="400110"/>
          </a:xfrm>
        </p:spPr>
        <p:txBody>
          <a:bodyPr/>
          <a:lstStyle/>
          <a:p>
            <a:r>
              <a:rPr lang="en-US" altLang="ko-KR" dirty="0"/>
              <a:t>250814 </a:t>
            </a:r>
            <a:r>
              <a:rPr lang="ko-KR" altLang="en-US" dirty="0"/>
              <a:t>목 </a:t>
            </a:r>
            <a:r>
              <a:rPr lang="en-US" altLang="ko-KR" dirty="0"/>
              <a:t>| </a:t>
            </a:r>
            <a:r>
              <a:rPr lang="ko-KR" altLang="en-US" dirty="0"/>
              <a:t>전이 원인 탐색</a:t>
            </a:r>
            <a:endParaRPr lang="ko-KR" altLang="en-US" dirty="0">
              <a:latin typeface="+mn-lt"/>
              <a:ea typeface="+mj-ea"/>
            </a:endParaRPr>
          </a:p>
        </p:txBody>
      </p:sp>
      <p:sp>
        <p:nvSpPr>
          <p:cNvPr id="7" name="텍스트 개체 틀 6">
            <a:extLst>
              <a:ext uri="{FF2B5EF4-FFF2-40B4-BE49-F238E27FC236}">
                <a16:creationId xmlns:a16="http://schemas.microsoft.com/office/drawing/2014/main" id="{53203FCC-E990-D17C-7EE5-316D635D2367}"/>
              </a:ext>
            </a:extLst>
          </p:cNvPr>
          <p:cNvSpPr>
            <a:spLocks noGrp="1"/>
          </p:cNvSpPr>
          <p:nvPr>
            <p:ph type="body" sz="quarter" idx="12"/>
          </p:nvPr>
        </p:nvSpPr>
        <p:spPr/>
        <p:txBody>
          <a:bodyPr/>
          <a:lstStyle/>
          <a:p>
            <a:r>
              <a:rPr lang="ko-KR" altLang="en-US" dirty="0">
                <a:latin typeface="+mn-lt"/>
                <a:ea typeface="+mj-ea"/>
              </a:rPr>
              <a:t>서부발전</a:t>
            </a:r>
          </a:p>
        </p:txBody>
      </p:sp>
      <p:sp>
        <p:nvSpPr>
          <p:cNvPr id="9" name="Rectangle 11">
            <a:extLst>
              <a:ext uri="{FF2B5EF4-FFF2-40B4-BE49-F238E27FC236}">
                <a16:creationId xmlns:a16="http://schemas.microsoft.com/office/drawing/2014/main" id="{302A3F62-CFDB-D672-BACF-D627252D1585}"/>
              </a:ext>
            </a:extLst>
          </p:cNvPr>
          <p:cNvSpPr>
            <a:spLocks noChangeArrowheads="1"/>
          </p:cNvSpPr>
          <p:nvPr/>
        </p:nvSpPr>
        <p:spPr bwMode="auto">
          <a:xfrm>
            <a:off x="279490" y="1025191"/>
            <a:ext cx="9423242"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defPPr>
              <a:defRPr lang="en-US"/>
            </a:defPPr>
            <a:lvl1pPr algn="l" defTabSz="895350" rtl="0" fontAlgn="base">
              <a:spcBef>
                <a:spcPct val="0"/>
              </a:spcBef>
              <a:spcAft>
                <a:spcPct val="0"/>
              </a:spcAft>
              <a:buSzPct val="120000"/>
              <a:defRPr sz="1600" kern="1200">
                <a:solidFill>
                  <a:schemeClr val="tx1"/>
                </a:solidFill>
                <a:latin typeface="Arial" panose="020B0604020202020204" pitchFamily="34" charset="0"/>
                <a:ea typeface="-윤고딕130" pitchFamily="18" charset="-127"/>
                <a:cs typeface="+mn-cs"/>
              </a:defRPr>
            </a:lvl1pPr>
            <a:lvl2pPr marL="144463" indent="-142875" algn="l" defTabSz="895350" rtl="0" fontAlgn="base">
              <a:spcBef>
                <a:spcPct val="0"/>
              </a:spcBef>
              <a:spcAft>
                <a:spcPct val="0"/>
              </a:spcAft>
              <a:buSzPct val="120000"/>
              <a:buChar char="•"/>
              <a:defRPr sz="1600" kern="1200">
                <a:solidFill>
                  <a:schemeClr val="tx1"/>
                </a:solidFill>
                <a:latin typeface="Arial" panose="020B0604020202020204" pitchFamily="34" charset="0"/>
                <a:ea typeface="-윤고딕130" pitchFamily="18" charset="-127"/>
                <a:cs typeface="+mn-cs"/>
              </a:defRPr>
            </a:lvl2pPr>
            <a:lvl3pPr marL="295275" indent="-149225" algn="l" defTabSz="895350" rtl="0" fontAlgn="base">
              <a:spcBef>
                <a:spcPct val="0"/>
              </a:spcBef>
              <a:spcAft>
                <a:spcPct val="0"/>
              </a:spcAft>
              <a:buChar char="–"/>
              <a:defRPr sz="1600" kern="1200">
                <a:solidFill>
                  <a:schemeClr val="tx1"/>
                </a:solidFill>
                <a:latin typeface="Arial" panose="020B0604020202020204" pitchFamily="34" charset="0"/>
                <a:ea typeface="-윤고딕130" pitchFamily="18" charset="-127"/>
                <a:cs typeface="+mn-cs"/>
              </a:defRPr>
            </a:lvl3pPr>
            <a:lvl4pPr marL="431800" indent="-134938" algn="l" defTabSz="895350" rtl="0" fontAlgn="base">
              <a:spcBef>
                <a:spcPct val="0"/>
              </a:spcBef>
              <a:spcAft>
                <a:spcPct val="0"/>
              </a:spcAft>
              <a:buSzPct val="89000"/>
              <a:buChar char="•"/>
              <a:defRPr sz="1600" kern="1200">
                <a:solidFill>
                  <a:schemeClr val="tx1"/>
                </a:solidFill>
                <a:latin typeface="Arial" panose="020B0604020202020204" pitchFamily="34" charset="0"/>
                <a:ea typeface="-윤고딕130" pitchFamily="18" charset="-127"/>
                <a:cs typeface="+mn-cs"/>
              </a:defRPr>
            </a:lvl4pPr>
            <a:lvl5pPr marL="582613" indent="-149225" algn="l" defTabSz="895350" rtl="0" fontAlgn="base">
              <a:spcBef>
                <a:spcPct val="0"/>
              </a:spcBef>
              <a:spcAft>
                <a:spcPct val="0"/>
              </a:spcAft>
              <a:buSzPct val="75000"/>
              <a:buChar char="–"/>
              <a:defRPr sz="1600" kern="1200">
                <a:solidFill>
                  <a:schemeClr val="tx1"/>
                </a:solidFill>
                <a:latin typeface="Arial" panose="020B0604020202020204" pitchFamily="34" charset="0"/>
                <a:ea typeface="-윤고딕130" pitchFamily="18" charset="-127"/>
                <a:cs typeface="+mn-cs"/>
              </a:defRPr>
            </a:lvl5pPr>
            <a:lvl6pPr marL="1039813" indent="-149225" algn="l" defTabSz="895350" rtl="0" eaLnBrk="1" fontAlgn="base" latinLnBrk="1" hangingPunct="1">
              <a:spcBef>
                <a:spcPct val="0"/>
              </a:spcBef>
              <a:spcAft>
                <a:spcPct val="0"/>
              </a:spcAft>
              <a:buSzPct val="75000"/>
              <a:buChar char="–"/>
              <a:defRPr sz="1600" kern="1200">
                <a:solidFill>
                  <a:schemeClr val="tx1"/>
                </a:solidFill>
                <a:latin typeface="Arial" panose="020B0604020202020204" pitchFamily="34" charset="0"/>
                <a:ea typeface="-윤고딕130" pitchFamily="18" charset="-127"/>
                <a:cs typeface="+mn-cs"/>
              </a:defRPr>
            </a:lvl6pPr>
            <a:lvl7pPr marL="1497013" indent="-149225" algn="l" defTabSz="895350" rtl="0" eaLnBrk="1" fontAlgn="base" latinLnBrk="1" hangingPunct="1">
              <a:spcBef>
                <a:spcPct val="0"/>
              </a:spcBef>
              <a:spcAft>
                <a:spcPct val="0"/>
              </a:spcAft>
              <a:buSzPct val="75000"/>
              <a:buChar char="–"/>
              <a:defRPr sz="1600" kern="1200">
                <a:solidFill>
                  <a:schemeClr val="tx1"/>
                </a:solidFill>
                <a:latin typeface="Arial" panose="020B0604020202020204" pitchFamily="34" charset="0"/>
                <a:ea typeface="-윤고딕130" pitchFamily="18" charset="-127"/>
                <a:cs typeface="+mn-cs"/>
              </a:defRPr>
            </a:lvl7pPr>
            <a:lvl8pPr marL="1954213" indent="-149225" algn="l" defTabSz="895350" rtl="0" eaLnBrk="1" fontAlgn="base" latinLnBrk="1" hangingPunct="1">
              <a:spcBef>
                <a:spcPct val="0"/>
              </a:spcBef>
              <a:spcAft>
                <a:spcPct val="0"/>
              </a:spcAft>
              <a:buSzPct val="75000"/>
              <a:buChar char="–"/>
              <a:defRPr sz="1600" kern="1200">
                <a:solidFill>
                  <a:schemeClr val="tx1"/>
                </a:solidFill>
                <a:latin typeface="Arial" panose="020B0604020202020204" pitchFamily="34" charset="0"/>
                <a:ea typeface="-윤고딕130" pitchFamily="18" charset="-127"/>
                <a:cs typeface="+mn-cs"/>
              </a:defRPr>
            </a:lvl8pPr>
            <a:lvl9pPr marL="2411413" indent="-149225" algn="l" defTabSz="895350" rtl="0" eaLnBrk="1" fontAlgn="base" latinLnBrk="1" hangingPunct="1">
              <a:spcBef>
                <a:spcPct val="0"/>
              </a:spcBef>
              <a:spcAft>
                <a:spcPct val="0"/>
              </a:spcAft>
              <a:buSzPct val="75000"/>
              <a:buChar char="–"/>
              <a:defRPr sz="1600" kern="1200">
                <a:solidFill>
                  <a:schemeClr val="tx1"/>
                </a:solidFill>
                <a:latin typeface="Arial" panose="020B0604020202020204" pitchFamily="34" charset="0"/>
                <a:ea typeface="-윤고딕130" pitchFamily="18" charset="-127"/>
                <a:cs typeface="+mn-cs"/>
              </a:defRPr>
            </a:lvl9pPr>
          </a:lstStyle>
          <a:p>
            <a:pPr lvl="1"/>
            <a:r>
              <a:rPr lang="ko-KR" altLang="en-US" sz="1400" b="0" dirty="0">
                <a:latin typeface="+mn-ea"/>
              </a:rPr>
              <a:t>다음 </a:t>
            </a:r>
            <a:r>
              <a:rPr lang="en-US" altLang="ko-KR" sz="1400" b="0" dirty="0">
                <a:latin typeface="+mn-ea"/>
              </a:rPr>
              <a:t>feature</a:t>
            </a:r>
            <a:r>
              <a:rPr lang="ko-KR" altLang="en-US" sz="1400" b="0" dirty="0">
                <a:latin typeface="+mn-ea"/>
              </a:rPr>
              <a:t>들이 전이의 원인이었을 가능성이 높음</a:t>
            </a:r>
            <a:r>
              <a:rPr lang="en-US" altLang="ko-KR" sz="1400" b="0" dirty="0">
                <a:latin typeface="+mn-ea"/>
              </a:rPr>
              <a:t>. (</a:t>
            </a:r>
            <a:r>
              <a:rPr lang="ko-KR" altLang="en-US" sz="1400" b="0" dirty="0">
                <a:latin typeface="+mn-ea"/>
              </a:rPr>
              <a:t>이전 </a:t>
            </a:r>
            <a:r>
              <a:rPr lang="en-US" altLang="ko-KR" sz="1400" b="0" dirty="0">
                <a:latin typeface="+mn-ea"/>
              </a:rPr>
              <a:t>instance</a:t>
            </a:r>
            <a:r>
              <a:rPr lang="ko-KR" altLang="en-US" sz="1400" b="0" dirty="0">
                <a:latin typeface="+mn-ea"/>
              </a:rPr>
              <a:t>와 동일</a:t>
            </a:r>
            <a:r>
              <a:rPr lang="en-US" altLang="ko-KR" sz="1400" b="0" dirty="0">
                <a:latin typeface="+mn-ea"/>
              </a:rPr>
              <a:t>)</a:t>
            </a:r>
          </a:p>
          <a:p>
            <a:pPr lvl="1"/>
            <a:r>
              <a:rPr lang="ko-KR" altLang="en-US" sz="1400" dirty="0">
                <a:latin typeface="+mn-ea"/>
              </a:rPr>
              <a:t>연료대비 질소가스 주입비율</a:t>
            </a:r>
            <a:r>
              <a:rPr lang="en-US" altLang="ko-KR" sz="1400" dirty="0">
                <a:latin typeface="+mn-ea"/>
              </a:rPr>
              <a:t>, NPR Secondary</a:t>
            </a:r>
            <a:r>
              <a:rPr lang="ko-KR" altLang="en-US" sz="1400" dirty="0">
                <a:latin typeface="+mn-ea"/>
              </a:rPr>
              <a:t> </a:t>
            </a:r>
            <a:r>
              <a:rPr lang="en-US" altLang="ko-KR" sz="1400" dirty="0">
                <a:latin typeface="+mn-ea"/>
              </a:rPr>
              <a:t>Manifold, NPR Primary</a:t>
            </a:r>
            <a:r>
              <a:rPr lang="ko-KR" altLang="en-US" sz="1400" dirty="0">
                <a:latin typeface="+mn-ea"/>
              </a:rPr>
              <a:t> </a:t>
            </a:r>
            <a:r>
              <a:rPr lang="en-US" altLang="ko-KR" sz="1400" dirty="0">
                <a:latin typeface="+mn-ea"/>
              </a:rPr>
              <a:t>Manifold</a:t>
            </a:r>
            <a:r>
              <a:rPr lang="en-US" altLang="ko-KR" sz="1400" b="0" dirty="0">
                <a:latin typeface="+mn-ea"/>
              </a:rPr>
              <a:t>, </a:t>
            </a:r>
            <a:r>
              <a:rPr lang="ko-KR" altLang="en-US" sz="1400" b="0" dirty="0">
                <a:latin typeface="+mn-ea"/>
              </a:rPr>
              <a:t>가스터빈 후단 질소산화물 농도</a:t>
            </a:r>
            <a:r>
              <a:rPr lang="en-US" altLang="ko-KR" sz="1400" b="0" dirty="0">
                <a:latin typeface="+mn-ea"/>
              </a:rPr>
              <a:t>, </a:t>
            </a:r>
            <a:r>
              <a:rPr lang="ko-KR" altLang="en-US" sz="1400" b="0" dirty="0">
                <a:latin typeface="+mn-ea"/>
              </a:rPr>
              <a:t>가스터빈 후단 산소 농도</a:t>
            </a:r>
            <a:r>
              <a:rPr lang="en-US" altLang="ko-KR" sz="1400" b="0" dirty="0">
                <a:latin typeface="+mn-ea"/>
              </a:rPr>
              <a:t>, IBH </a:t>
            </a:r>
            <a:r>
              <a:rPr lang="ko-KR" altLang="en-US" sz="1400" b="0" dirty="0">
                <a:latin typeface="+mn-ea"/>
              </a:rPr>
              <a:t>밸브 개도</a:t>
            </a:r>
            <a:r>
              <a:rPr lang="en-US" altLang="ko-KR" sz="1400" b="0" dirty="0">
                <a:latin typeface="+mn-ea"/>
              </a:rPr>
              <a:t>, </a:t>
            </a:r>
            <a:r>
              <a:rPr lang="ko-KR" altLang="en-US" sz="1400" b="0" dirty="0">
                <a:latin typeface="+mn-ea"/>
              </a:rPr>
              <a:t>압축기 입구온도</a:t>
            </a:r>
            <a:r>
              <a:rPr lang="en-US" altLang="ko-KR" sz="1400" b="0" dirty="0">
                <a:latin typeface="+mn-ea"/>
              </a:rPr>
              <a:t>, Secondary manifold </a:t>
            </a:r>
            <a:r>
              <a:rPr lang="ko-KR" altLang="en-US" sz="1400" b="0" dirty="0">
                <a:latin typeface="+mn-ea"/>
              </a:rPr>
              <a:t>차압</a:t>
            </a:r>
            <a:r>
              <a:rPr lang="en-US" altLang="ko-KR" sz="1400" b="0" dirty="0">
                <a:latin typeface="+mn-ea"/>
              </a:rPr>
              <a:t>, Primary manifold </a:t>
            </a:r>
            <a:r>
              <a:rPr lang="ko-KR" altLang="en-US" sz="1400" b="0" dirty="0">
                <a:latin typeface="+mn-ea"/>
              </a:rPr>
              <a:t>차압 등</a:t>
            </a:r>
            <a:endParaRPr lang="en-US" altLang="ko-KR" sz="1400" b="0" dirty="0">
              <a:latin typeface="+mn-ea"/>
            </a:endParaRPr>
          </a:p>
        </p:txBody>
      </p:sp>
      <p:pic>
        <p:nvPicPr>
          <p:cNvPr id="6" name="그림 5">
            <a:extLst>
              <a:ext uri="{FF2B5EF4-FFF2-40B4-BE49-F238E27FC236}">
                <a16:creationId xmlns:a16="http://schemas.microsoft.com/office/drawing/2014/main" id="{F52BABCA-9502-53A9-59F3-23672073B380}"/>
              </a:ext>
            </a:extLst>
          </p:cNvPr>
          <p:cNvPicPr>
            <a:picLocks noChangeAspect="1"/>
          </p:cNvPicPr>
          <p:nvPr/>
        </p:nvPicPr>
        <p:blipFill>
          <a:blip r:embed="rId3"/>
          <a:stretch>
            <a:fillRect/>
          </a:stretch>
        </p:blipFill>
        <p:spPr>
          <a:xfrm>
            <a:off x="1303020" y="4227051"/>
            <a:ext cx="6445432" cy="2194931"/>
          </a:xfrm>
          <a:prstGeom prst="rect">
            <a:avLst/>
          </a:prstGeom>
        </p:spPr>
      </p:pic>
      <p:pic>
        <p:nvPicPr>
          <p:cNvPr id="8" name="그림 7">
            <a:extLst>
              <a:ext uri="{FF2B5EF4-FFF2-40B4-BE49-F238E27FC236}">
                <a16:creationId xmlns:a16="http://schemas.microsoft.com/office/drawing/2014/main" id="{83E17A0F-7143-187D-02C2-236397DAC67B}"/>
              </a:ext>
            </a:extLst>
          </p:cNvPr>
          <p:cNvPicPr>
            <a:picLocks noChangeAspect="1"/>
          </p:cNvPicPr>
          <p:nvPr/>
        </p:nvPicPr>
        <p:blipFill>
          <a:blip r:embed="rId4"/>
          <a:stretch>
            <a:fillRect/>
          </a:stretch>
        </p:blipFill>
        <p:spPr>
          <a:xfrm>
            <a:off x="1183276" y="1581988"/>
            <a:ext cx="7233973" cy="2723312"/>
          </a:xfrm>
          <a:prstGeom prst="rect">
            <a:avLst/>
          </a:prstGeom>
        </p:spPr>
      </p:pic>
    </p:spTree>
    <p:extLst>
      <p:ext uri="{BB962C8B-B14F-4D97-AF65-F5344CB8AC3E}">
        <p14:creationId xmlns:p14="http://schemas.microsoft.com/office/powerpoint/2010/main" val="359017402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AB66FE-F9AC-9330-4C97-9D59D9D99C77}"/>
            </a:ext>
          </a:extLst>
        </p:cNvPr>
        <p:cNvGrpSpPr/>
        <p:nvPr/>
      </p:nvGrpSpPr>
      <p:grpSpPr>
        <a:xfrm>
          <a:off x="0" y="0"/>
          <a:ext cx="0" cy="0"/>
          <a:chOff x="0" y="0"/>
          <a:chExt cx="0" cy="0"/>
        </a:xfrm>
      </p:grpSpPr>
      <p:sp>
        <p:nvSpPr>
          <p:cNvPr id="5" name="텍스트 개체 틀 4">
            <a:extLst>
              <a:ext uri="{FF2B5EF4-FFF2-40B4-BE49-F238E27FC236}">
                <a16:creationId xmlns:a16="http://schemas.microsoft.com/office/drawing/2014/main" id="{2DEA5E42-DF5D-0891-312F-8214311E1ACC}"/>
              </a:ext>
            </a:extLst>
          </p:cNvPr>
          <p:cNvSpPr>
            <a:spLocks noGrp="1"/>
          </p:cNvSpPr>
          <p:nvPr>
            <p:ph type="body" sz="quarter" idx="10"/>
          </p:nvPr>
        </p:nvSpPr>
        <p:spPr/>
        <p:txBody>
          <a:bodyPr/>
          <a:lstStyle/>
          <a:p>
            <a:pPr marL="0" lvl="0" indent="0" defTabSz="895350" eaLnBrk="1" latinLnBrk="0" hangingPunct="1">
              <a:spcBef>
                <a:spcPct val="0"/>
              </a:spcBef>
              <a:buSzPct val="120000"/>
              <a:buNone/>
              <a:tabLst/>
              <a:defRPr/>
            </a:pPr>
            <a:r>
              <a:rPr lang="en-US" altLang="ko-KR" dirty="0">
                <a:solidFill>
                  <a:srgbClr val="000000"/>
                </a:solidFill>
                <a:latin typeface="+mn-ea"/>
              </a:rPr>
              <a:t>transition instance</a:t>
            </a:r>
            <a:r>
              <a:rPr lang="ko-KR" altLang="en-US" dirty="0">
                <a:solidFill>
                  <a:srgbClr val="000000"/>
                </a:solidFill>
                <a:latin typeface="+mn-ea"/>
              </a:rPr>
              <a:t> </a:t>
            </a:r>
            <a:r>
              <a:rPr lang="en-US" altLang="ko-KR" dirty="0">
                <a:solidFill>
                  <a:srgbClr val="000000"/>
                </a:solidFill>
                <a:latin typeface="+mn-ea"/>
              </a:rPr>
              <a:t>3 (group 1 -&gt; group 3, Nox </a:t>
            </a:r>
            <a:r>
              <a:rPr lang="ko-KR" altLang="en-US" dirty="0">
                <a:solidFill>
                  <a:srgbClr val="000000"/>
                </a:solidFill>
                <a:latin typeface="+mn-ea"/>
              </a:rPr>
              <a:t>증가</a:t>
            </a:r>
            <a:r>
              <a:rPr lang="en-US" altLang="ko-KR" dirty="0">
                <a:solidFill>
                  <a:srgbClr val="000000"/>
                </a:solidFill>
                <a:latin typeface="+mn-ea"/>
              </a:rPr>
              <a:t>)</a:t>
            </a:r>
          </a:p>
        </p:txBody>
      </p:sp>
      <p:sp>
        <p:nvSpPr>
          <p:cNvPr id="4" name="제목 3">
            <a:extLst>
              <a:ext uri="{FF2B5EF4-FFF2-40B4-BE49-F238E27FC236}">
                <a16:creationId xmlns:a16="http://schemas.microsoft.com/office/drawing/2014/main" id="{4F024AF8-D54E-209F-D3B6-B51D47950AB7}"/>
              </a:ext>
            </a:extLst>
          </p:cNvPr>
          <p:cNvSpPr>
            <a:spLocks noGrp="1"/>
          </p:cNvSpPr>
          <p:nvPr>
            <p:ph type="title"/>
          </p:nvPr>
        </p:nvSpPr>
        <p:spPr>
          <a:xfrm>
            <a:off x="200472" y="76562"/>
            <a:ext cx="8543925" cy="400110"/>
          </a:xfrm>
        </p:spPr>
        <p:txBody>
          <a:bodyPr/>
          <a:lstStyle/>
          <a:p>
            <a:r>
              <a:rPr lang="en-US" altLang="ko-KR" dirty="0"/>
              <a:t>250814 </a:t>
            </a:r>
            <a:r>
              <a:rPr lang="ko-KR" altLang="en-US" dirty="0"/>
              <a:t>목 </a:t>
            </a:r>
            <a:r>
              <a:rPr lang="en-US" altLang="ko-KR" dirty="0"/>
              <a:t>| </a:t>
            </a:r>
            <a:r>
              <a:rPr lang="ko-KR" altLang="en-US" dirty="0"/>
              <a:t>전이 원인 탐색</a:t>
            </a:r>
            <a:endParaRPr lang="ko-KR" altLang="en-US" dirty="0">
              <a:latin typeface="+mn-lt"/>
              <a:ea typeface="+mj-ea"/>
            </a:endParaRPr>
          </a:p>
        </p:txBody>
      </p:sp>
      <p:sp>
        <p:nvSpPr>
          <p:cNvPr id="7" name="텍스트 개체 틀 6">
            <a:extLst>
              <a:ext uri="{FF2B5EF4-FFF2-40B4-BE49-F238E27FC236}">
                <a16:creationId xmlns:a16="http://schemas.microsoft.com/office/drawing/2014/main" id="{91D5A71A-5503-9BAC-192D-16FAE8CDC3C4}"/>
              </a:ext>
            </a:extLst>
          </p:cNvPr>
          <p:cNvSpPr>
            <a:spLocks noGrp="1"/>
          </p:cNvSpPr>
          <p:nvPr>
            <p:ph type="body" sz="quarter" idx="12"/>
          </p:nvPr>
        </p:nvSpPr>
        <p:spPr/>
        <p:txBody>
          <a:bodyPr/>
          <a:lstStyle/>
          <a:p>
            <a:r>
              <a:rPr lang="ko-KR" altLang="en-US" dirty="0">
                <a:latin typeface="+mn-lt"/>
                <a:ea typeface="+mj-ea"/>
              </a:rPr>
              <a:t>서부발전</a:t>
            </a:r>
          </a:p>
        </p:txBody>
      </p:sp>
      <p:sp>
        <p:nvSpPr>
          <p:cNvPr id="9" name="Rectangle 11">
            <a:extLst>
              <a:ext uri="{FF2B5EF4-FFF2-40B4-BE49-F238E27FC236}">
                <a16:creationId xmlns:a16="http://schemas.microsoft.com/office/drawing/2014/main" id="{46BC2632-27A2-E5D9-E7B2-CF85209CFE4D}"/>
              </a:ext>
            </a:extLst>
          </p:cNvPr>
          <p:cNvSpPr>
            <a:spLocks noChangeArrowheads="1"/>
          </p:cNvSpPr>
          <p:nvPr/>
        </p:nvSpPr>
        <p:spPr bwMode="auto">
          <a:xfrm>
            <a:off x="279490" y="1025191"/>
            <a:ext cx="9423242"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defPPr>
              <a:defRPr lang="en-US"/>
            </a:defPPr>
            <a:lvl1pPr algn="l" defTabSz="895350" rtl="0" fontAlgn="base">
              <a:spcBef>
                <a:spcPct val="0"/>
              </a:spcBef>
              <a:spcAft>
                <a:spcPct val="0"/>
              </a:spcAft>
              <a:buSzPct val="120000"/>
              <a:defRPr sz="1600" kern="1200">
                <a:solidFill>
                  <a:schemeClr val="tx1"/>
                </a:solidFill>
                <a:latin typeface="Arial" panose="020B0604020202020204" pitchFamily="34" charset="0"/>
                <a:ea typeface="-윤고딕130" pitchFamily="18" charset="-127"/>
                <a:cs typeface="+mn-cs"/>
              </a:defRPr>
            </a:lvl1pPr>
            <a:lvl2pPr marL="144463" indent="-142875" algn="l" defTabSz="895350" rtl="0" fontAlgn="base">
              <a:spcBef>
                <a:spcPct val="0"/>
              </a:spcBef>
              <a:spcAft>
                <a:spcPct val="0"/>
              </a:spcAft>
              <a:buSzPct val="120000"/>
              <a:buChar char="•"/>
              <a:defRPr sz="1600" kern="1200">
                <a:solidFill>
                  <a:schemeClr val="tx1"/>
                </a:solidFill>
                <a:latin typeface="Arial" panose="020B0604020202020204" pitchFamily="34" charset="0"/>
                <a:ea typeface="-윤고딕130" pitchFamily="18" charset="-127"/>
                <a:cs typeface="+mn-cs"/>
              </a:defRPr>
            </a:lvl2pPr>
            <a:lvl3pPr marL="295275" indent="-149225" algn="l" defTabSz="895350" rtl="0" fontAlgn="base">
              <a:spcBef>
                <a:spcPct val="0"/>
              </a:spcBef>
              <a:spcAft>
                <a:spcPct val="0"/>
              </a:spcAft>
              <a:buChar char="–"/>
              <a:defRPr sz="1600" kern="1200">
                <a:solidFill>
                  <a:schemeClr val="tx1"/>
                </a:solidFill>
                <a:latin typeface="Arial" panose="020B0604020202020204" pitchFamily="34" charset="0"/>
                <a:ea typeface="-윤고딕130" pitchFamily="18" charset="-127"/>
                <a:cs typeface="+mn-cs"/>
              </a:defRPr>
            </a:lvl3pPr>
            <a:lvl4pPr marL="431800" indent="-134938" algn="l" defTabSz="895350" rtl="0" fontAlgn="base">
              <a:spcBef>
                <a:spcPct val="0"/>
              </a:spcBef>
              <a:spcAft>
                <a:spcPct val="0"/>
              </a:spcAft>
              <a:buSzPct val="89000"/>
              <a:buChar char="•"/>
              <a:defRPr sz="1600" kern="1200">
                <a:solidFill>
                  <a:schemeClr val="tx1"/>
                </a:solidFill>
                <a:latin typeface="Arial" panose="020B0604020202020204" pitchFamily="34" charset="0"/>
                <a:ea typeface="-윤고딕130" pitchFamily="18" charset="-127"/>
                <a:cs typeface="+mn-cs"/>
              </a:defRPr>
            </a:lvl4pPr>
            <a:lvl5pPr marL="582613" indent="-149225" algn="l" defTabSz="895350" rtl="0" fontAlgn="base">
              <a:spcBef>
                <a:spcPct val="0"/>
              </a:spcBef>
              <a:spcAft>
                <a:spcPct val="0"/>
              </a:spcAft>
              <a:buSzPct val="75000"/>
              <a:buChar char="–"/>
              <a:defRPr sz="1600" kern="1200">
                <a:solidFill>
                  <a:schemeClr val="tx1"/>
                </a:solidFill>
                <a:latin typeface="Arial" panose="020B0604020202020204" pitchFamily="34" charset="0"/>
                <a:ea typeface="-윤고딕130" pitchFamily="18" charset="-127"/>
                <a:cs typeface="+mn-cs"/>
              </a:defRPr>
            </a:lvl5pPr>
            <a:lvl6pPr marL="1039813" indent="-149225" algn="l" defTabSz="895350" rtl="0" eaLnBrk="1" fontAlgn="base" latinLnBrk="1" hangingPunct="1">
              <a:spcBef>
                <a:spcPct val="0"/>
              </a:spcBef>
              <a:spcAft>
                <a:spcPct val="0"/>
              </a:spcAft>
              <a:buSzPct val="75000"/>
              <a:buChar char="–"/>
              <a:defRPr sz="1600" kern="1200">
                <a:solidFill>
                  <a:schemeClr val="tx1"/>
                </a:solidFill>
                <a:latin typeface="Arial" panose="020B0604020202020204" pitchFamily="34" charset="0"/>
                <a:ea typeface="-윤고딕130" pitchFamily="18" charset="-127"/>
                <a:cs typeface="+mn-cs"/>
              </a:defRPr>
            </a:lvl6pPr>
            <a:lvl7pPr marL="1497013" indent="-149225" algn="l" defTabSz="895350" rtl="0" eaLnBrk="1" fontAlgn="base" latinLnBrk="1" hangingPunct="1">
              <a:spcBef>
                <a:spcPct val="0"/>
              </a:spcBef>
              <a:spcAft>
                <a:spcPct val="0"/>
              </a:spcAft>
              <a:buSzPct val="75000"/>
              <a:buChar char="–"/>
              <a:defRPr sz="1600" kern="1200">
                <a:solidFill>
                  <a:schemeClr val="tx1"/>
                </a:solidFill>
                <a:latin typeface="Arial" panose="020B0604020202020204" pitchFamily="34" charset="0"/>
                <a:ea typeface="-윤고딕130" pitchFamily="18" charset="-127"/>
                <a:cs typeface="+mn-cs"/>
              </a:defRPr>
            </a:lvl7pPr>
            <a:lvl8pPr marL="1954213" indent="-149225" algn="l" defTabSz="895350" rtl="0" eaLnBrk="1" fontAlgn="base" latinLnBrk="1" hangingPunct="1">
              <a:spcBef>
                <a:spcPct val="0"/>
              </a:spcBef>
              <a:spcAft>
                <a:spcPct val="0"/>
              </a:spcAft>
              <a:buSzPct val="75000"/>
              <a:buChar char="–"/>
              <a:defRPr sz="1600" kern="1200">
                <a:solidFill>
                  <a:schemeClr val="tx1"/>
                </a:solidFill>
                <a:latin typeface="Arial" panose="020B0604020202020204" pitchFamily="34" charset="0"/>
                <a:ea typeface="-윤고딕130" pitchFamily="18" charset="-127"/>
                <a:cs typeface="+mn-cs"/>
              </a:defRPr>
            </a:lvl8pPr>
            <a:lvl9pPr marL="2411413" indent="-149225" algn="l" defTabSz="895350" rtl="0" eaLnBrk="1" fontAlgn="base" latinLnBrk="1" hangingPunct="1">
              <a:spcBef>
                <a:spcPct val="0"/>
              </a:spcBef>
              <a:spcAft>
                <a:spcPct val="0"/>
              </a:spcAft>
              <a:buSzPct val="75000"/>
              <a:buChar char="–"/>
              <a:defRPr sz="1600" kern="1200">
                <a:solidFill>
                  <a:schemeClr val="tx1"/>
                </a:solidFill>
                <a:latin typeface="Arial" panose="020B0604020202020204" pitchFamily="34" charset="0"/>
                <a:ea typeface="-윤고딕130" pitchFamily="18" charset="-127"/>
                <a:cs typeface="+mn-cs"/>
              </a:defRPr>
            </a:lvl9pPr>
          </a:lstStyle>
          <a:p>
            <a:pPr lvl="1"/>
            <a:r>
              <a:rPr lang="ko-KR" altLang="en-US" sz="1400" b="0" dirty="0">
                <a:latin typeface="+mn-ea"/>
              </a:rPr>
              <a:t>다음 </a:t>
            </a:r>
            <a:r>
              <a:rPr lang="en-US" altLang="ko-KR" sz="1400" b="0" dirty="0">
                <a:latin typeface="+mn-ea"/>
              </a:rPr>
              <a:t>feature</a:t>
            </a:r>
            <a:r>
              <a:rPr lang="ko-KR" altLang="en-US" sz="1400" b="0" dirty="0">
                <a:latin typeface="+mn-ea"/>
              </a:rPr>
              <a:t>들이 전이의 원인이었을 가능성이 높음</a:t>
            </a:r>
            <a:r>
              <a:rPr lang="en-US" altLang="ko-KR" sz="1400" b="0" dirty="0">
                <a:latin typeface="+mn-ea"/>
              </a:rPr>
              <a:t>. (</a:t>
            </a:r>
            <a:r>
              <a:rPr lang="ko-KR" altLang="en-US" sz="1400" b="0" dirty="0">
                <a:latin typeface="+mn-ea"/>
              </a:rPr>
              <a:t>이전 </a:t>
            </a:r>
            <a:r>
              <a:rPr lang="en-US" altLang="ko-KR" sz="1400" b="0" dirty="0">
                <a:latin typeface="+mn-ea"/>
              </a:rPr>
              <a:t>instance</a:t>
            </a:r>
            <a:r>
              <a:rPr lang="ko-KR" altLang="en-US" sz="1400" b="0" dirty="0">
                <a:latin typeface="+mn-ea"/>
              </a:rPr>
              <a:t>와 동일</a:t>
            </a:r>
            <a:r>
              <a:rPr lang="en-US" altLang="ko-KR" sz="1400" b="0" dirty="0">
                <a:latin typeface="+mn-ea"/>
              </a:rPr>
              <a:t>)</a:t>
            </a:r>
          </a:p>
          <a:p>
            <a:pPr lvl="1"/>
            <a:r>
              <a:rPr lang="ko-KR" altLang="en-US" sz="1400" dirty="0">
                <a:latin typeface="+mn-ea"/>
              </a:rPr>
              <a:t>연료대비 질소가스 주입비율</a:t>
            </a:r>
            <a:r>
              <a:rPr lang="en-US" altLang="ko-KR" sz="1400" dirty="0">
                <a:latin typeface="+mn-ea"/>
              </a:rPr>
              <a:t>, NPR Secondary</a:t>
            </a:r>
            <a:r>
              <a:rPr lang="ko-KR" altLang="en-US" sz="1400" dirty="0">
                <a:latin typeface="+mn-ea"/>
              </a:rPr>
              <a:t> </a:t>
            </a:r>
            <a:r>
              <a:rPr lang="en-US" altLang="ko-KR" sz="1400" dirty="0">
                <a:latin typeface="+mn-ea"/>
              </a:rPr>
              <a:t>Manifold, NPR Primary</a:t>
            </a:r>
            <a:r>
              <a:rPr lang="ko-KR" altLang="en-US" sz="1400" dirty="0">
                <a:latin typeface="+mn-ea"/>
              </a:rPr>
              <a:t> </a:t>
            </a:r>
            <a:r>
              <a:rPr lang="en-US" altLang="ko-KR" sz="1400" dirty="0">
                <a:latin typeface="+mn-ea"/>
              </a:rPr>
              <a:t>Manifold</a:t>
            </a:r>
            <a:r>
              <a:rPr lang="en-US" altLang="ko-KR" sz="1400" b="0" dirty="0">
                <a:latin typeface="+mn-ea"/>
              </a:rPr>
              <a:t>, </a:t>
            </a:r>
            <a:r>
              <a:rPr lang="ko-KR" altLang="en-US" sz="1400" b="0" dirty="0">
                <a:latin typeface="+mn-ea"/>
              </a:rPr>
              <a:t>가스터빈 후단 질소산화물 농도</a:t>
            </a:r>
            <a:r>
              <a:rPr lang="en-US" altLang="ko-KR" sz="1400" b="0" dirty="0">
                <a:latin typeface="+mn-ea"/>
              </a:rPr>
              <a:t>, </a:t>
            </a:r>
            <a:r>
              <a:rPr lang="ko-KR" altLang="en-US" sz="1400" b="0" dirty="0">
                <a:latin typeface="+mn-ea"/>
              </a:rPr>
              <a:t>가스터빈 후단 산소 농도</a:t>
            </a:r>
            <a:r>
              <a:rPr lang="en-US" altLang="ko-KR" sz="1400" b="0" dirty="0">
                <a:latin typeface="+mn-ea"/>
              </a:rPr>
              <a:t>, IBH </a:t>
            </a:r>
            <a:r>
              <a:rPr lang="ko-KR" altLang="en-US" sz="1400" b="0" dirty="0">
                <a:latin typeface="+mn-ea"/>
              </a:rPr>
              <a:t>밸브 개도</a:t>
            </a:r>
            <a:r>
              <a:rPr lang="en-US" altLang="ko-KR" sz="1400" b="0" dirty="0">
                <a:latin typeface="+mn-ea"/>
              </a:rPr>
              <a:t>, </a:t>
            </a:r>
            <a:r>
              <a:rPr lang="ko-KR" altLang="en-US" sz="1400" b="0" dirty="0">
                <a:latin typeface="+mn-ea"/>
              </a:rPr>
              <a:t>압축기 입구온도</a:t>
            </a:r>
            <a:r>
              <a:rPr lang="en-US" altLang="ko-KR" sz="1400" b="0" dirty="0">
                <a:latin typeface="+mn-ea"/>
              </a:rPr>
              <a:t>, Secondary manifold </a:t>
            </a:r>
            <a:r>
              <a:rPr lang="ko-KR" altLang="en-US" sz="1400" b="0" dirty="0">
                <a:latin typeface="+mn-ea"/>
              </a:rPr>
              <a:t>차압</a:t>
            </a:r>
            <a:r>
              <a:rPr lang="en-US" altLang="ko-KR" sz="1400" b="0" dirty="0">
                <a:latin typeface="+mn-ea"/>
              </a:rPr>
              <a:t>, Primary manifold </a:t>
            </a:r>
            <a:r>
              <a:rPr lang="ko-KR" altLang="en-US" sz="1400" b="0" dirty="0">
                <a:latin typeface="+mn-ea"/>
              </a:rPr>
              <a:t>차압 등</a:t>
            </a:r>
            <a:endParaRPr lang="en-US" altLang="ko-KR" sz="1400" b="0" dirty="0">
              <a:latin typeface="+mn-ea"/>
            </a:endParaRPr>
          </a:p>
        </p:txBody>
      </p:sp>
      <p:pic>
        <p:nvPicPr>
          <p:cNvPr id="6" name="그림 5">
            <a:extLst>
              <a:ext uri="{FF2B5EF4-FFF2-40B4-BE49-F238E27FC236}">
                <a16:creationId xmlns:a16="http://schemas.microsoft.com/office/drawing/2014/main" id="{F2E1A041-C188-BDFE-B533-DC4607B082C5}"/>
              </a:ext>
            </a:extLst>
          </p:cNvPr>
          <p:cNvPicPr>
            <a:picLocks noChangeAspect="1"/>
          </p:cNvPicPr>
          <p:nvPr/>
        </p:nvPicPr>
        <p:blipFill>
          <a:blip r:embed="rId3"/>
          <a:stretch>
            <a:fillRect/>
          </a:stretch>
        </p:blipFill>
        <p:spPr>
          <a:xfrm>
            <a:off x="1486445" y="4283154"/>
            <a:ext cx="6019255" cy="2038884"/>
          </a:xfrm>
          <a:prstGeom prst="rect">
            <a:avLst/>
          </a:prstGeom>
        </p:spPr>
      </p:pic>
      <p:pic>
        <p:nvPicPr>
          <p:cNvPr id="11" name="그림 10">
            <a:extLst>
              <a:ext uri="{FF2B5EF4-FFF2-40B4-BE49-F238E27FC236}">
                <a16:creationId xmlns:a16="http://schemas.microsoft.com/office/drawing/2014/main" id="{5CA99EDA-E776-1143-4948-E53116353271}"/>
              </a:ext>
            </a:extLst>
          </p:cNvPr>
          <p:cNvPicPr>
            <a:picLocks noChangeAspect="1"/>
          </p:cNvPicPr>
          <p:nvPr/>
        </p:nvPicPr>
        <p:blipFill>
          <a:blip r:embed="rId4"/>
          <a:stretch>
            <a:fillRect/>
          </a:stretch>
        </p:blipFill>
        <p:spPr>
          <a:xfrm>
            <a:off x="1181100" y="1653618"/>
            <a:ext cx="7117080" cy="2551087"/>
          </a:xfrm>
          <a:prstGeom prst="rect">
            <a:avLst/>
          </a:prstGeom>
        </p:spPr>
      </p:pic>
    </p:spTree>
    <p:extLst>
      <p:ext uri="{BB962C8B-B14F-4D97-AF65-F5344CB8AC3E}">
        <p14:creationId xmlns:p14="http://schemas.microsoft.com/office/powerpoint/2010/main" val="184318867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8317C2-9362-7C39-A386-DA3A90DDB10D}"/>
            </a:ext>
          </a:extLst>
        </p:cNvPr>
        <p:cNvGrpSpPr/>
        <p:nvPr/>
      </p:nvGrpSpPr>
      <p:grpSpPr>
        <a:xfrm>
          <a:off x="0" y="0"/>
          <a:ext cx="0" cy="0"/>
          <a:chOff x="0" y="0"/>
          <a:chExt cx="0" cy="0"/>
        </a:xfrm>
      </p:grpSpPr>
      <p:sp>
        <p:nvSpPr>
          <p:cNvPr id="5" name="텍스트 개체 틀 4">
            <a:extLst>
              <a:ext uri="{FF2B5EF4-FFF2-40B4-BE49-F238E27FC236}">
                <a16:creationId xmlns:a16="http://schemas.microsoft.com/office/drawing/2014/main" id="{3B6A3794-0939-0708-56D0-535A9733F632}"/>
              </a:ext>
            </a:extLst>
          </p:cNvPr>
          <p:cNvSpPr>
            <a:spLocks noGrp="1"/>
          </p:cNvSpPr>
          <p:nvPr>
            <p:ph type="body" sz="quarter" idx="10"/>
          </p:nvPr>
        </p:nvSpPr>
        <p:spPr/>
        <p:txBody>
          <a:bodyPr/>
          <a:lstStyle/>
          <a:p>
            <a:pPr marL="0" lvl="0" indent="0" defTabSz="895350" eaLnBrk="1" latinLnBrk="0" hangingPunct="1">
              <a:spcBef>
                <a:spcPct val="0"/>
              </a:spcBef>
              <a:buSzPct val="120000"/>
              <a:buNone/>
              <a:tabLst/>
              <a:defRPr/>
            </a:pPr>
            <a:r>
              <a:rPr lang="en-US" altLang="ko-KR" dirty="0">
                <a:solidFill>
                  <a:srgbClr val="000000"/>
                </a:solidFill>
                <a:latin typeface="+mn-ea"/>
              </a:rPr>
              <a:t>transition instance</a:t>
            </a:r>
            <a:r>
              <a:rPr lang="ko-KR" altLang="en-US" dirty="0">
                <a:solidFill>
                  <a:srgbClr val="000000"/>
                </a:solidFill>
                <a:latin typeface="+mn-ea"/>
              </a:rPr>
              <a:t> </a:t>
            </a:r>
            <a:r>
              <a:rPr lang="en-US" altLang="ko-KR" dirty="0">
                <a:solidFill>
                  <a:srgbClr val="000000"/>
                </a:solidFill>
                <a:latin typeface="+mn-ea"/>
              </a:rPr>
              <a:t>4 (group 1 -&gt; group 2, Nox </a:t>
            </a:r>
            <a:r>
              <a:rPr lang="ko-KR" altLang="en-US" dirty="0">
                <a:solidFill>
                  <a:srgbClr val="000000"/>
                </a:solidFill>
                <a:latin typeface="+mn-ea"/>
              </a:rPr>
              <a:t>감소</a:t>
            </a:r>
            <a:r>
              <a:rPr lang="en-US" altLang="ko-KR" dirty="0">
                <a:solidFill>
                  <a:srgbClr val="000000"/>
                </a:solidFill>
                <a:latin typeface="+mn-ea"/>
              </a:rPr>
              <a:t>)</a:t>
            </a:r>
          </a:p>
        </p:txBody>
      </p:sp>
      <p:sp>
        <p:nvSpPr>
          <p:cNvPr id="4" name="제목 3">
            <a:extLst>
              <a:ext uri="{FF2B5EF4-FFF2-40B4-BE49-F238E27FC236}">
                <a16:creationId xmlns:a16="http://schemas.microsoft.com/office/drawing/2014/main" id="{3048EFD0-61CA-7C7E-BE6B-D72393AE239C}"/>
              </a:ext>
            </a:extLst>
          </p:cNvPr>
          <p:cNvSpPr>
            <a:spLocks noGrp="1"/>
          </p:cNvSpPr>
          <p:nvPr>
            <p:ph type="title"/>
          </p:nvPr>
        </p:nvSpPr>
        <p:spPr>
          <a:xfrm>
            <a:off x="200472" y="76562"/>
            <a:ext cx="8543925" cy="400110"/>
          </a:xfrm>
        </p:spPr>
        <p:txBody>
          <a:bodyPr/>
          <a:lstStyle/>
          <a:p>
            <a:r>
              <a:rPr lang="en-US" altLang="ko-KR" dirty="0"/>
              <a:t>250814 </a:t>
            </a:r>
            <a:r>
              <a:rPr lang="ko-KR" altLang="en-US" dirty="0"/>
              <a:t>목 </a:t>
            </a:r>
            <a:r>
              <a:rPr lang="en-US" altLang="ko-KR" dirty="0"/>
              <a:t>| </a:t>
            </a:r>
            <a:r>
              <a:rPr lang="ko-KR" altLang="en-US" dirty="0"/>
              <a:t>전이 원인 탐색</a:t>
            </a:r>
            <a:endParaRPr lang="ko-KR" altLang="en-US" dirty="0">
              <a:latin typeface="+mn-lt"/>
              <a:ea typeface="+mj-ea"/>
            </a:endParaRPr>
          </a:p>
        </p:txBody>
      </p:sp>
      <p:sp>
        <p:nvSpPr>
          <p:cNvPr id="7" name="텍스트 개체 틀 6">
            <a:extLst>
              <a:ext uri="{FF2B5EF4-FFF2-40B4-BE49-F238E27FC236}">
                <a16:creationId xmlns:a16="http://schemas.microsoft.com/office/drawing/2014/main" id="{F3DCDF22-B01C-B691-F8D6-C57E4669ADB0}"/>
              </a:ext>
            </a:extLst>
          </p:cNvPr>
          <p:cNvSpPr>
            <a:spLocks noGrp="1"/>
          </p:cNvSpPr>
          <p:nvPr>
            <p:ph type="body" sz="quarter" idx="12"/>
          </p:nvPr>
        </p:nvSpPr>
        <p:spPr/>
        <p:txBody>
          <a:bodyPr/>
          <a:lstStyle/>
          <a:p>
            <a:r>
              <a:rPr lang="ko-KR" altLang="en-US" dirty="0">
                <a:latin typeface="+mn-lt"/>
                <a:ea typeface="+mj-ea"/>
              </a:rPr>
              <a:t>서부발전</a:t>
            </a:r>
          </a:p>
        </p:txBody>
      </p:sp>
      <p:sp>
        <p:nvSpPr>
          <p:cNvPr id="9" name="Rectangle 11">
            <a:extLst>
              <a:ext uri="{FF2B5EF4-FFF2-40B4-BE49-F238E27FC236}">
                <a16:creationId xmlns:a16="http://schemas.microsoft.com/office/drawing/2014/main" id="{43AB97D8-CE03-3120-1740-F462ACF722E6}"/>
              </a:ext>
            </a:extLst>
          </p:cNvPr>
          <p:cNvSpPr>
            <a:spLocks noChangeArrowheads="1"/>
          </p:cNvSpPr>
          <p:nvPr/>
        </p:nvSpPr>
        <p:spPr bwMode="auto">
          <a:xfrm>
            <a:off x="279490" y="1025191"/>
            <a:ext cx="9423242"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defPPr>
              <a:defRPr lang="en-US"/>
            </a:defPPr>
            <a:lvl1pPr algn="l" defTabSz="895350" rtl="0" fontAlgn="base">
              <a:spcBef>
                <a:spcPct val="0"/>
              </a:spcBef>
              <a:spcAft>
                <a:spcPct val="0"/>
              </a:spcAft>
              <a:buSzPct val="120000"/>
              <a:defRPr sz="1600" kern="1200">
                <a:solidFill>
                  <a:schemeClr val="tx1"/>
                </a:solidFill>
                <a:latin typeface="Arial" panose="020B0604020202020204" pitchFamily="34" charset="0"/>
                <a:ea typeface="-윤고딕130" pitchFamily="18" charset="-127"/>
                <a:cs typeface="+mn-cs"/>
              </a:defRPr>
            </a:lvl1pPr>
            <a:lvl2pPr marL="144463" indent="-142875" algn="l" defTabSz="895350" rtl="0" fontAlgn="base">
              <a:spcBef>
                <a:spcPct val="0"/>
              </a:spcBef>
              <a:spcAft>
                <a:spcPct val="0"/>
              </a:spcAft>
              <a:buSzPct val="120000"/>
              <a:buChar char="•"/>
              <a:defRPr sz="1600" kern="1200">
                <a:solidFill>
                  <a:schemeClr val="tx1"/>
                </a:solidFill>
                <a:latin typeface="Arial" panose="020B0604020202020204" pitchFamily="34" charset="0"/>
                <a:ea typeface="-윤고딕130" pitchFamily="18" charset="-127"/>
                <a:cs typeface="+mn-cs"/>
              </a:defRPr>
            </a:lvl2pPr>
            <a:lvl3pPr marL="295275" indent="-149225" algn="l" defTabSz="895350" rtl="0" fontAlgn="base">
              <a:spcBef>
                <a:spcPct val="0"/>
              </a:spcBef>
              <a:spcAft>
                <a:spcPct val="0"/>
              </a:spcAft>
              <a:buChar char="–"/>
              <a:defRPr sz="1600" kern="1200">
                <a:solidFill>
                  <a:schemeClr val="tx1"/>
                </a:solidFill>
                <a:latin typeface="Arial" panose="020B0604020202020204" pitchFamily="34" charset="0"/>
                <a:ea typeface="-윤고딕130" pitchFamily="18" charset="-127"/>
                <a:cs typeface="+mn-cs"/>
              </a:defRPr>
            </a:lvl3pPr>
            <a:lvl4pPr marL="431800" indent="-134938" algn="l" defTabSz="895350" rtl="0" fontAlgn="base">
              <a:spcBef>
                <a:spcPct val="0"/>
              </a:spcBef>
              <a:spcAft>
                <a:spcPct val="0"/>
              </a:spcAft>
              <a:buSzPct val="89000"/>
              <a:buChar char="•"/>
              <a:defRPr sz="1600" kern="1200">
                <a:solidFill>
                  <a:schemeClr val="tx1"/>
                </a:solidFill>
                <a:latin typeface="Arial" panose="020B0604020202020204" pitchFamily="34" charset="0"/>
                <a:ea typeface="-윤고딕130" pitchFamily="18" charset="-127"/>
                <a:cs typeface="+mn-cs"/>
              </a:defRPr>
            </a:lvl4pPr>
            <a:lvl5pPr marL="582613" indent="-149225" algn="l" defTabSz="895350" rtl="0" fontAlgn="base">
              <a:spcBef>
                <a:spcPct val="0"/>
              </a:spcBef>
              <a:spcAft>
                <a:spcPct val="0"/>
              </a:spcAft>
              <a:buSzPct val="75000"/>
              <a:buChar char="–"/>
              <a:defRPr sz="1600" kern="1200">
                <a:solidFill>
                  <a:schemeClr val="tx1"/>
                </a:solidFill>
                <a:latin typeface="Arial" panose="020B0604020202020204" pitchFamily="34" charset="0"/>
                <a:ea typeface="-윤고딕130" pitchFamily="18" charset="-127"/>
                <a:cs typeface="+mn-cs"/>
              </a:defRPr>
            </a:lvl5pPr>
            <a:lvl6pPr marL="1039813" indent="-149225" algn="l" defTabSz="895350" rtl="0" eaLnBrk="1" fontAlgn="base" latinLnBrk="1" hangingPunct="1">
              <a:spcBef>
                <a:spcPct val="0"/>
              </a:spcBef>
              <a:spcAft>
                <a:spcPct val="0"/>
              </a:spcAft>
              <a:buSzPct val="75000"/>
              <a:buChar char="–"/>
              <a:defRPr sz="1600" kern="1200">
                <a:solidFill>
                  <a:schemeClr val="tx1"/>
                </a:solidFill>
                <a:latin typeface="Arial" panose="020B0604020202020204" pitchFamily="34" charset="0"/>
                <a:ea typeface="-윤고딕130" pitchFamily="18" charset="-127"/>
                <a:cs typeface="+mn-cs"/>
              </a:defRPr>
            </a:lvl6pPr>
            <a:lvl7pPr marL="1497013" indent="-149225" algn="l" defTabSz="895350" rtl="0" eaLnBrk="1" fontAlgn="base" latinLnBrk="1" hangingPunct="1">
              <a:spcBef>
                <a:spcPct val="0"/>
              </a:spcBef>
              <a:spcAft>
                <a:spcPct val="0"/>
              </a:spcAft>
              <a:buSzPct val="75000"/>
              <a:buChar char="–"/>
              <a:defRPr sz="1600" kern="1200">
                <a:solidFill>
                  <a:schemeClr val="tx1"/>
                </a:solidFill>
                <a:latin typeface="Arial" panose="020B0604020202020204" pitchFamily="34" charset="0"/>
                <a:ea typeface="-윤고딕130" pitchFamily="18" charset="-127"/>
                <a:cs typeface="+mn-cs"/>
              </a:defRPr>
            </a:lvl7pPr>
            <a:lvl8pPr marL="1954213" indent="-149225" algn="l" defTabSz="895350" rtl="0" eaLnBrk="1" fontAlgn="base" latinLnBrk="1" hangingPunct="1">
              <a:spcBef>
                <a:spcPct val="0"/>
              </a:spcBef>
              <a:spcAft>
                <a:spcPct val="0"/>
              </a:spcAft>
              <a:buSzPct val="75000"/>
              <a:buChar char="–"/>
              <a:defRPr sz="1600" kern="1200">
                <a:solidFill>
                  <a:schemeClr val="tx1"/>
                </a:solidFill>
                <a:latin typeface="Arial" panose="020B0604020202020204" pitchFamily="34" charset="0"/>
                <a:ea typeface="-윤고딕130" pitchFamily="18" charset="-127"/>
                <a:cs typeface="+mn-cs"/>
              </a:defRPr>
            </a:lvl8pPr>
            <a:lvl9pPr marL="2411413" indent="-149225" algn="l" defTabSz="895350" rtl="0" eaLnBrk="1" fontAlgn="base" latinLnBrk="1" hangingPunct="1">
              <a:spcBef>
                <a:spcPct val="0"/>
              </a:spcBef>
              <a:spcAft>
                <a:spcPct val="0"/>
              </a:spcAft>
              <a:buSzPct val="75000"/>
              <a:buChar char="–"/>
              <a:defRPr sz="1600" kern="1200">
                <a:solidFill>
                  <a:schemeClr val="tx1"/>
                </a:solidFill>
                <a:latin typeface="Arial" panose="020B0604020202020204" pitchFamily="34" charset="0"/>
                <a:ea typeface="-윤고딕130" pitchFamily="18" charset="-127"/>
                <a:cs typeface="+mn-cs"/>
              </a:defRPr>
            </a:lvl9pPr>
          </a:lstStyle>
          <a:p>
            <a:pPr lvl="1"/>
            <a:r>
              <a:rPr lang="ko-KR" altLang="en-US" sz="1400" b="0" dirty="0">
                <a:latin typeface="+mn-ea"/>
              </a:rPr>
              <a:t>다음 </a:t>
            </a:r>
            <a:r>
              <a:rPr lang="en-US" altLang="ko-KR" sz="1400" b="0" dirty="0">
                <a:latin typeface="+mn-ea"/>
              </a:rPr>
              <a:t>feature</a:t>
            </a:r>
            <a:r>
              <a:rPr lang="ko-KR" altLang="en-US" sz="1400" b="0" dirty="0">
                <a:latin typeface="+mn-ea"/>
              </a:rPr>
              <a:t>들이 전이의 원인이었을 가능성이 높음</a:t>
            </a:r>
            <a:r>
              <a:rPr lang="en-US" altLang="ko-KR" sz="1400" b="0" dirty="0">
                <a:latin typeface="+mn-ea"/>
              </a:rPr>
              <a:t>. (</a:t>
            </a:r>
            <a:r>
              <a:rPr lang="ko-KR" altLang="en-US" sz="1400" b="0" dirty="0">
                <a:latin typeface="+mn-ea"/>
              </a:rPr>
              <a:t>이전 </a:t>
            </a:r>
            <a:r>
              <a:rPr lang="en-US" altLang="ko-KR" sz="1400" b="0" dirty="0">
                <a:latin typeface="+mn-ea"/>
              </a:rPr>
              <a:t>instance</a:t>
            </a:r>
            <a:r>
              <a:rPr lang="ko-KR" altLang="en-US" sz="1400" b="0" dirty="0">
                <a:latin typeface="+mn-ea"/>
              </a:rPr>
              <a:t>와 상이</a:t>
            </a:r>
            <a:r>
              <a:rPr lang="en-US" altLang="ko-KR" sz="1400" b="0" dirty="0">
                <a:latin typeface="+mn-ea"/>
              </a:rPr>
              <a:t>)</a:t>
            </a:r>
          </a:p>
          <a:p>
            <a:pPr lvl="1"/>
            <a:r>
              <a:rPr lang="ko-KR" altLang="en-US" sz="1400" b="0" dirty="0">
                <a:latin typeface="+mn-ea"/>
              </a:rPr>
              <a:t>연료제어밸브 개도</a:t>
            </a:r>
            <a:r>
              <a:rPr lang="en-US" altLang="ko-KR" sz="1400" b="0" dirty="0">
                <a:latin typeface="+mn-ea"/>
              </a:rPr>
              <a:t>(VSR-11A) Primary Manifold, </a:t>
            </a:r>
            <a:r>
              <a:rPr lang="ko-KR" altLang="en-US" sz="1400" b="0" dirty="0">
                <a:latin typeface="+mn-ea"/>
              </a:rPr>
              <a:t>가스터빈 압축기 출구 온도</a:t>
            </a:r>
            <a:r>
              <a:rPr lang="en-US" altLang="ko-KR" sz="1400" b="0" dirty="0">
                <a:latin typeface="+mn-ea"/>
              </a:rPr>
              <a:t>, </a:t>
            </a:r>
            <a:r>
              <a:rPr lang="ko-KR" altLang="en-US" sz="1400" b="0" dirty="0">
                <a:latin typeface="+mn-ea"/>
              </a:rPr>
              <a:t>질소가스 제어 밸브 개도</a:t>
            </a:r>
            <a:r>
              <a:rPr lang="en-US" altLang="ko-KR" sz="1400" b="0" dirty="0">
                <a:latin typeface="+mn-ea"/>
              </a:rPr>
              <a:t>, Primary manifold </a:t>
            </a:r>
            <a:r>
              <a:rPr lang="ko-KR" altLang="en-US" sz="1400" b="0" dirty="0">
                <a:latin typeface="+mn-ea"/>
              </a:rPr>
              <a:t>차압</a:t>
            </a:r>
            <a:r>
              <a:rPr lang="en-US" altLang="ko-KR" sz="1400" b="0" dirty="0">
                <a:latin typeface="+mn-ea"/>
              </a:rPr>
              <a:t>, </a:t>
            </a:r>
            <a:r>
              <a:rPr lang="ko-KR" altLang="en-US" sz="1400" b="0" dirty="0">
                <a:latin typeface="+mn-ea"/>
              </a:rPr>
              <a:t>발전기 출력</a:t>
            </a:r>
            <a:r>
              <a:rPr lang="en-US" altLang="ko-KR" sz="1400" b="0" dirty="0">
                <a:latin typeface="+mn-ea"/>
              </a:rPr>
              <a:t>, Secondary Manifold </a:t>
            </a:r>
            <a:r>
              <a:rPr lang="ko-KR" altLang="en-US" sz="1400" b="0" dirty="0">
                <a:latin typeface="+mn-ea"/>
              </a:rPr>
              <a:t>차압</a:t>
            </a:r>
            <a:r>
              <a:rPr lang="en-US" altLang="ko-KR" sz="1400" b="0" dirty="0">
                <a:latin typeface="+mn-ea"/>
              </a:rPr>
              <a:t> </a:t>
            </a:r>
            <a:r>
              <a:rPr lang="ko-KR" altLang="en-US" sz="1400" b="0" dirty="0">
                <a:latin typeface="+mn-ea"/>
              </a:rPr>
              <a:t>등</a:t>
            </a:r>
            <a:endParaRPr lang="en-US" altLang="ko-KR" sz="1400" b="0" dirty="0">
              <a:latin typeface="+mn-ea"/>
            </a:endParaRPr>
          </a:p>
        </p:txBody>
      </p:sp>
      <p:pic>
        <p:nvPicPr>
          <p:cNvPr id="3" name="그림 2">
            <a:extLst>
              <a:ext uri="{FF2B5EF4-FFF2-40B4-BE49-F238E27FC236}">
                <a16:creationId xmlns:a16="http://schemas.microsoft.com/office/drawing/2014/main" id="{6B5D9554-0743-DC43-9DA0-433F1B631100}"/>
              </a:ext>
            </a:extLst>
          </p:cNvPr>
          <p:cNvPicPr>
            <a:picLocks noChangeAspect="1"/>
          </p:cNvPicPr>
          <p:nvPr/>
        </p:nvPicPr>
        <p:blipFill>
          <a:blip r:embed="rId3"/>
          <a:stretch>
            <a:fillRect/>
          </a:stretch>
        </p:blipFill>
        <p:spPr>
          <a:xfrm>
            <a:off x="1208088" y="1671522"/>
            <a:ext cx="7093714" cy="2435658"/>
          </a:xfrm>
          <a:prstGeom prst="rect">
            <a:avLst/>
          </a:prstGeom>
        </p:spPr>
      </p:pic>
      <p:pic>
        <p:nvPicPr>
          <p:cNvPr id="10" name="그림 9">
            <a:extLst>
              <a:ext uri="{FF2B5EF4-FFF2-40B4-BE49-F238E27FC236}">
                <a16:creationId xmlns:a16="http://schemas.microsoft.com/office/drawing/2014/main" id="{370F8D2D-6AA2-A102-08B8-A570460D596E}"/>
              </a:ext>
            </a:extLst>
          </p:cNvPr>
          <p:cNvPicPr>
            <a:picLocks noChangeAspect="1"/>
          </p:cNvPicPr>
          <p:nvPr/>
        </p:nvPicPr>
        <p:blipFill>
          <a:blip r:embed="rId4"/>
          <a:stretch>
            <a:fillRect/>
          </a:stretch>
        </p:blipFill>
        <p:spPr>
          <a:xfrm>
            <a:off x="1663309" y="4107180"/>
            <a:ext cx="6208687" cy="2011680"/>
          </a:xfrm>
          <a:prstGeom prst="rect">
            <a:avLst/>
          </a:prstGeom>
        </p:spPr>
      </p:pic>
    </p:spTree>
    <p:extLst>
      <p:ext uri="{BB962C8B-B14F-4D97-AF65-F5344CB8AC3E}">
        <p14:creationId xmlns:p14="http://schemas.microsoft.com/office/powerpoint/2010/main" val="97259593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60A766-BBC9-C10F-B031-EDDC8E1DD224}"/>
            </a:ext>
          </a:extLst>
        </p:cNvPr>
        <p:cNvGrpSpPr/>
        <p:nvPr/>
      </p:nvGrpSpPr>
      <p:grpSpPr>
        <a:xfrm>
          <a:off x="0" y="0"/>
          <a:ext cx="0" cy="0"/>
          <a:chOff x="0" y="0"/>
          <a:chExt cx="0" cy="0"/>
        </a:xfrm>
      </p:grpSpPr>
      <p:sp>
        <p:nvSpPr>
          <p:cNvPr id="5" name="텍스트 개체 틀 4">
            <a:extLst>
              <a:ext uri="{FF2B5EF4-FFF2-40B4-BE49-F238E27FC236}">
                <a16:creationId xmlns:a16="http://schemas.microsoft.com/office/drawing/2014/main" id="{2DD5B121-B1EC-C07A-94DC-86C7E6C84AD4}"/>
              </a:ext>
            </a:extLst>
          </p:cNvPr>
          <p:cNvSpPr>
            <a:spLocks noGrp="1"/>
          </p:cNvSpPr>
          <p:nvPr>
            <p:ph type="body" sz="quarter" idx="10"/>
          </p:nvPr>
        </p:nvSpPr>
        <p:spPr/>
        <p:txBody>
          <a:bodyPr/>
          <a:lstStyle/>
          <a:p>
            <a:pPr marL="0" lvl="0" indent="0" defTabSz="895350" eaLnBrk="1" latinLnBrk="0" hangingPunct="1">
              <a:spcBef>
                <a:spcPct val="0"/>
              </a:spcBef>
              <a:buSzPct val="120000"/>
              <a:buNone/>
              <a:tabLst/>
              <a:defRPr/>
            </a:pPr>
            <a:r>
              <a:rPr lang="ko-KR" altLang="en-US" dirty="0">
                <a:solidFill>
                  <a:srgbClr val="000000"/>
                </a:solidFill>
                <a:latin typeface="+mn-ea"/>
              </a:rPr>
              <a:t>전이원인 </a:t>
            </a:r>
            <a:r>
              <a:rPr lang="en-US" altLang="ko-KR" dirty="0">
                <a:solidFill>
                  <a:srgbClr val="000000"/>
                </a:solidFill>
                <a:latin typeface="+mn-ea"/>
              </a:rPr>
              <a:t>: </a:t>
            </a:r>
            <a:r>
              <a:rPr lang="ko-KR" altLang="en-US" dirty="0">
                <a:latin typeface="+mn-ea"/>
              </a:rPr>
              <a:t>연료대비 질소가스 주입비율</a:t>
            </a:r>
            <a:r>
              <a:rPr lang="en-US" altLang="ko-KR" dirty="0">
                <a:solidFill>
                  <a:srgbClr val="000000"/>
                </a:solidFill>
                <a:latin typeface="+mn-ea"/>
              </a:rPr>
              <a:t> </a:t>
            </a:r>
          </a:p>
        </p:txBody>
      </p:sp>
      <p:sp>
        <p:nvSpPr>
          <p:cNvPr id="4" name="제목 3">
            <a:extLst>
              <a:ext uri="{FF2B5EF4-FFF2-40B4-BE49-F238E27FC236}">
                <a16:creationId xmlns:a16="http://schemas.microsoft.com/office/drawing/2014/main" id="{674A0E7B-6182-24BD-F8D7-238EC4006B98}"/>
              </a:ext>
            </a:extLst>
          </p:cNvPr>
          <p:cNvSpPr>
            <a:spLocks noGrp="1"/>
          </p:cNvSpPr>
          <p:nvPr>
            <p:ph type="title"/>
          </p:nvPr>
        </p:nvSpPr>
        <p:spPr>
          <a:xfrm>
            <a:off x="200472" y="76562"/>
            <a:ext cx="8543925" cy="400110"/>
          </a:xfrm>
        </p:spPr>
        <p:txBody>
          <a:bodyPr/>
          <a:lstStyle/>
          <a:p>
            <a:r>
              <a:rPr lang="en-US" altLang="ko-KR" dirty="0"/>
              <a:t>250814 </a:t>
            </a:r>
            <a:r>
              <a:rPr lang="ko-KR" altLang="en-US" dirty="0"/>
              <a:t>목 </a:t>
            </a:r>
            <a:r>
              <a:rPr lang="en-US" altLang="ko-KR" dirty="0"/>
              <a:t>| </a:t>
            </a:r>
            <a:r>
              <a:rPr lang="ko-KR" altLang="en-US" dirty="0"/>
              <a:t>전이 원인 탐색</a:t>
            </a:r>
            <a:endParaRPr lang="ko-KR" altLang="en-US" dirty="0">
              <a:latin typeface="+mn-lt"/>
              <a:ea typeface="+mj-ea"/>
            </a:endParaRPr>
          </a:p>
        </p:txBody>
      </p:sp>
      <p:sp>
        <p:nvSpPr>
          <p:cNvPr id="7" name="텍스트 개체 틀 6">
            <a:extLst>
              <a:ext uri="{FF2B5EF4-FFF2-40B4-BE49-F238E27FC236}">
                <a16:creationId xmlns:a16="http://schemas.microsoft.com/office/drawing/2014/main" id="{D2578165-C977-E6FB-6F9E-FE32BA29E05A}"/>
              </a:ext>
            </a:extLst>
          </p:cNvPr>
          <p:cNvSpPr>
            <a:spLocks noGrp="1"/>
          </p:cNvSpPr>
          <p:nvPr>
            <p:ph type="body" sz="quarter" idx="12"/>
          </p:nvPr>
        </p:nvSpPr>
        <p:spPr/>
        <p:txBody>
          <a:bodyPr/>
          <a:lstStyle/>
          <a:p>
            <a:r>
              <a:rPr lang="ko-KR" altLang="en-US" dirty="0">
                <a:latin typeface="+mn-lt"/>
                <a:ea typeface="+mj-ea"/>
              </a:rPr>
              <a:t>서부발전</a:t>
            </a:r>
          </a:p>
        </p:txBody>
      </p:sp>
      <p:sp>
        <p:nvSpPr>
          <p:cNvPr id="9" name="Rectangle 11">
            <a:extLst>
              <a:ext uri="{FF2B5EF4-FFF2-40B4-BE49-F238E27FC236}">
                <a16:creationId xmlns:a16="http://schemas.microsoft.com/office/drawing/2014/main" id="{D3117EA3-AD7C-B73F-BBA5-50FE8009DF13}"/>
              </a:ext>
            </a:extLst>
          </p:cNvPr>
          <p:cNvSpPr>
            <a:spLocks noChangeArrowheads="1"/>
          </p:cNvSpPr>
          <p:nvPr/>
        </p:nvSpPr>
        <p:spPr bwMode="auto">
          <a:xfrm>
            <a:off x="279490" y="1025191"/>
            <a:ext cx="9423242"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defPPr>
              <a:defRPr lang="en-US"/>
            </a:defPPr>
            <a:lvl1pPr algn="l" defTabSz="895350" rtl="0" fontAlgn="base">
              <a:spcBef>
                <a:spcPct val="0"/>
              </a:spcBef>
              <a:spcAft>
                <a:spcPct val="0"/>
              </a:spcAft>
              <a:buSzPct val="120000"/>
              <a:defRPr sz="1600" kern="1200">
                <a:solidFill>
                  <a:schemeClr val="tx1"/>
                </a:solidFill>
                <a:latin typeface="Arial" panose="020B0604020202020204" pitchFamily="34" charset="0"/>
                <a:ea typeface="-윤고딕130" pitchFamily="18" charset="-127"/>
                <a:cs typeface="+mn-cs"/>
              </a:defRPr>
            </a:lvl1pPr>
            <a:lvl2pPr marL="144463" indent="-142875" algn="l" defTabSz="895350" rtl="0" fontAlgn="base">
              <a:spcBef>
                <a:spcPct val="0"/>
              </a:spcBef>
              <a:spcAft>
                <a:spcPct val="0"/>
              </a:spcAft>
              <a:buSzPct val="120000"/>
              <a:buChar char="•"/>
              <a:defRPr sz="1600" kern="1200">
                <a:solidFill>
                  <a:schemeClr val="tx1"/>
                </a:solidFill>
                <a:latin typeface="Arial" panose="020B0604020202020204" pitchFamily="34" charset="0"/>
                <a:ea typeface="-윤고딕130" pitchFamily="18" charset="-127"/>
                <a:cs typeface="+mn-cs"/>
              </a:defRPr>
            </a:lvl2pPr>
            <a:lvl3pPr marL="295275" indent="-149225" algn="l" defTabSz="895350" rtl="0" fontAlgn="base">
              <a:spcBef>
                <a:spcPct val="0"/>
              </a:spcBef>
              <a:spcAft>
                <a:spcPct val="0"/>
              </a:spcAft>
              <a:buChar char="–"/>
              <a:defRPr sz="1600" kern="1200">
                <a:solidFill>
                  <a:schemeClr val="tx1"/>
                </a:solidFill>
                <a:latin typeface="Arial" panose="020B0604020202020204" pitchFamily="34" charset="0"/>
                <a:ea typeface="-윤고딕130" pitchFamily="18" charset="-127"/>
                <a:cs typeface="+mn-cs"/>
              </a:defRPr>
            </a:lvl3pPr>
            <a:lvl4pPr marL="431800" indent="-134938" algn="l" defTabSz="895350" rtl="0" fontAlgn="base">
              <a:spcBef>
                <a:spcPct val="0"/>
              </a:spcBef>
              <a:spcAft>
                <a:spcPct val="0"/>
              </a:spcAft>
              <a:buSzPct val="89000"/>
              <a:buChar char="•"/>
              <a:defRPr sz="1600" kern="1200">
                <a:solidFill>
                  <a:schemeClr val="tx1"/>
                </a:solidFill>
                <a:latin typeface="Arial" panose="020B0604020202020204" pitchFamily="34" charset="0"/>
                <a:ea typeface="-윤고딕130" pitchFamily="18" charset="-127"/>
                <a:cs typeface="+mn-cs"/>
              </a:defRPr>
            </a:lvl4pPr>
            <a:lvl5pPr marL="582613" indent="-149225" algn="l" defTabSz="895350" rtl="0" fontAlgn="base">
              <a:spcBef>
                <a:spcPct val="0"/>
              </a:spcBef>
              <a:spcAft>
                <a:spcPct val="0"/>
              </a:spcAft>
              <a:buSzPct val="75000"/>
              <a:buChar char="–"/>
              <a:defRPr sz="1600" kern="1200">
                <a:solidFill>
                  <a:schemeClr val="tx1"/>
                </a:solidFill>
                <a:latin typeface="Arial" panose="020B0604020202020204" pitchFamily="34" charset="0"/>
                <a:ea typeface="-윤고딕130" pitchFamily="18" charset="-127"/>
                <a:cs typeface="+mn-cs"/>
              </a:defRPr>
            </a:lvl5pPr>
            <a:lvl6pPr marL="1039813" indent="-149225" algn="l" defTabSz="895350" rtl="0" eaLnBrk="1" fontAlgn="base" latinLnBrk="1" hangingPunct="1">
              <a:spcBef>
                <a:spcPct val="0"/>
              </a:spcBef>
              <a:spcAft>
                <a:spcPct val="0"/>
              </a:spcAft>
              <a:buSzPct val="75000"/>
              <a:buChar char="–"/>
              <a:defRPr sz="1600" kern="1200">
                <a:solidFill>
                  <a:schemeClr val="tx1"/>
                </a:solidFill>
                <a:latin typeface="Arial" panose="020B0604020202020204" pitchFamily="34" charset="0"/>
                <a:ea typeface="-윤고딕130" pitchFamily="18" charset="-127"/>
                <a:cs typeface="+mn-cs"/>
              </a:defRPr>
            </a:lvl6pPr>
            <a:lvl7pPr marL="1497013" indent="-149225" algn="l" defTabSz="895350" rtl="0" eaLnBrk="1" fontAlgn="base" latinLnBrk="1" hangingPunct="1">
              <a:spcBef>
                <a:spcPct val="0"/>
              </a:spcBef>
              <a:spcAft>
                <a:spcPct val="0"/>
              </a:spcAft>
              <a:buSzPct val="75000"/>
              <a:buChar char="–"/>
              <a:defRPr sz="1600" kern="1200">
                <a:solidFill>
                  <a:schemeClr val="tx1"/>
                </a:solidFill>
                <a:latin typeface="Arial" panose="020B0604020202020204" pitchFamily="34" charset="0"/>
                <a:ea typeface="-윤고딕130" pitchFamily="18" charset="-127"/>
                <a:cs typeface="+mn-cs"/>
              </a:defRPr>
            </a:lvl7pPr>
            <a:lvl8pPr marL="1954213" indent="-149225" algn="l" defTabSz="895350" rtl="0" eaLnBrk="1" fontAlgn="base" latinLnBrk="1" hangingPunct="1">
              <a:spcBef>
                <a:spcPct val="0"/>
              </a:spcBef>
              <a:spcAft>
                <a:spcPct val="0"/>
              </a:spcAft>
              <a:buSzPct val="75000"/>
              <a:buChar char="–"/>
              <a:defRPr sz="1600" kern="1200">
                <a:solidFill>
                  <a:schemeClr val="tx1"/>
                </a:solidFill>
                <a:latin typeface="Arial" panose="020B0604020202020204" pitchFamily="34" charset="0"/>
                <a:ea typeface="-윤고딕130" pitchFamily="18" charset="-127"/>
                <a:cs typeface="+mn-cs"/>
              </a:defRPr>
            </a:lvl8pPr>
            <a:lvl9pPr marL="2411413" indent="-149225" algn="l" defTabSz="895350" rtl="0" eaLnBrk="1" fontAlgn="base" latinLnBrk="1" hangingPunct="1">
              <a:spcBef>
                <a:spcPct val="0"/>
              </a:spcBef>
              <a:spcAft>
                <a:spcPct val="0"/>
              </a:spcAft>
              <a:buSzPct val="75000"/>
              <a:buChar char="–"/>
              <a:defRPr sz="1600" kern="1200">
                <a:solidFill>
                  <a:schemeClr val="tx1"/>
                </a:solidFill>
                <a:latin typeface="Arial" panose="020B0604020202020204" pitchFamily="34" charset="0"/>
                <a:ea typeface="-윤고딕130" pitchFamily="18" charset="-127"/>
                <a:cs typeface="+mn-cs"/>
              </a:defRPr>
            </a:lvl9pPr>
          </a:lstStyle>
          <a:p>
            <a:pPr lvl="1"/>
            <a:r>
              <a:rPr lang="en-US" altLang="ko-KR" sz="1400" b="0" dirty="0">
                <a:latin typeface="+mn-ea"/>
              </a:rPr>
              <a:t>Nox </a:t>
            </a:r>
            <a:r>
              <a:rPr lang="ko-KR" altLang="en-US" sz="1400" b="0" dirty="0">
                <a:latin typeface="+mn-ea"/>
              </a:rPr>
              <a:t>농도가 증가할 때 가장 영향을 많이 미치는 것으로 추정되는 </a:t>
            </a:r>
            <a:r>
              <a:rPr lang="en-US" altLang="ko-KR" sz="1400" b="0" dirty="0">
                <a:latin typeface="+mn-ea"/>
              </a:rPr>
              <a:t>feature</a:t>
            </a:r>
            <a:r>
              <a:rPr lang="ko-KR" altLang="en-US" sz="1400" b="0" dirty="0">
                <a:latin typeface="+mn-ea"/>
              </a:rPr>
              <a:t>는 </a:t>
            </a:r>
            <a:r>
              <a:rPr lang="en-US" altLang="ko-KR" sz="1400" b="0" dirty="0">
                <a:latin typeface="+mn-ea"/>
              </a:rPr>
              <a:t>‘</a:t>
            </a:r>
            <a:r>
              <a:rPr lang="ko-KR" altLang="en-US" sz="1400" b="0" dirty="0">
                <a:latin typeface="+mn-ea"/>
              </a:rPr>
              <a:t>연료대비 질소가스 주입비율</a:t>
            </a:r>
            <a:r>
              <a:rPr lang="en-US" altLang="ko-KR" sz="1400" b="0" dirty="0">
                <a:latin typeface="+mn-ea"/>
              </a:rPr>
              <a:t>’.</a:t>
            </a:r>
          </a:p>
          <a:p>
            <a:pPr lvl="1"/>
            <a:r>
              <a:rPr lang="ko-KR" altLang="en-US" sz="1400" b="0" dirty="0">
                <a:latin typeface="+mn-ea"/>
              </a:rPr>
              <a:t>해당 </a:t>
            </a:r>
            <a:r>
              <a:rPr lang="en-US" altLang="ko-KR" sz="1400" b="0" dirty="0">
                <a:latin typeface="+mn-ea"/>
              </a:rPr>
              <a:t>feature</a:t>
            </a:r>
            <a:r>
              <a:rPr lang="ko-KR" altLang="en-US" sz="1400" b="0" dirty="0">
                <a:latin typeface="+mn-ea"/>
              </a:rPr>
              <a:t>의 원인이 되는 인자가 무엇인지에 대한 분석 필요</a:t>
            </a:r>
            <a:endParaRPr lang="en-US" altLang="ko-KR" sz="1400" b="0" dirty="0">
              <a:latin typeface="+mn-ea"/>
            </a:endParaRPr>
          </a:p>
        </p:txBody>
      </p:sp>
    </p:spTree>
    <p:extLst>
      <p:ext uri="{BB962C8B-B14F-4D97-AF65-F5344CB8AC3E}">
        <p14:creationId xmlns:p14="http://schemas.microsoft.com/office/powerpoint/2010/main" val="395886894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32A655-AE6D-8AE5-CC7E-68A57439BA64}"/>
            </a:ext>
          </a:extLst>
        </p:cNvPr>
        <p:cNvGrpSpPr/>
        <p:nvPr/>
      </p:nvGrpSpPr>
      <p:grpSpPr>
        <a:xfrm>
          <a:off x="0" y="0"/>
          <a:ext cx="0" cy="0"/>
          <a:chOff x="0" y="0"/>
          <a:chExt cx="0" cy="0"/>
        </a:xfrm>
      </p:grpSpPr>
      <p:sp>
        <p:nvSpPr>
          <p:cNvPr id="4" name="제목 3">
            <a:extLst>
              <a:ext uri="{FF2B5EF4-FFF2-40B4-BE49-F238E27FC236}">
                <a16:creationId xmlns:a16="http://schemas.microsoft.com/office/drawing/2014/main" id="{0B78AA42-D863-FD7E-28A4-FB2E6CAF1250}"/>
              </a:ext>
            </a:extLst>
          </p:cNvPr>
          <p:cNvSpPr>
            <a:spLocks noGrp="1"/>
          </p:cNvSpPr>
          <p:nvPr>
            <p:ph type="title"/>
          </p:nvPr>
        </p:nvSpPr>
        <p:spPr>
          <a:xfrm>
            <a:off x="200472" y="76562"/>
            <a:ext cx="8543925" cy="400110"/>
          </a:xfrm>
        </p:spPr>
        <p:txBody>
          <a:bodyPr/>
          <a:lstStyle/>
          <a:p>
            <a:r>
              <a:rPr lang="en-US" altLang="ko-KR" dirty="0"/>
              <a:t>250820 </a:t>
            </a:r>
            <a:r>
              <a:rPr lang="ko-KR" altLang="en-US" dirty="0"/>
              <a:t>수 </a:t>
            </a:r>
            <a:r>
              <a:rPr lang="en-US" altLang="ko-KR" dirty="0"/>
              <a:t>| </a:t>
            </a:r>
            <a:r>
              <a:rPr lang="ko-KR" altLang="en-US" dirty="0"/>
              <a:t>탐색적 데이터 분석 장표 초안 작성</a:t>
            </a:r>
            <a:endParaRPr lang="ko-KR" altLang="en-US" dirty="0">
              <a:latin typeface="+mn-lt"/>
              <a:ea typeface="+mj-ea"/>
            </a:endParaRPr>
          </a:p>
        </p:txBody>
      </p:sp>
      <p:sp>
        <p:nvSpPr>
          <p:cNvPr id="7" name="텍스트 개체 틀 6">
            <a:extLst>
              <a:ext uri="{FF2B5EF4-FFF2-40B4-BE49-F238E27FC236}">
                <a16:creationId xmlns:a16="http://schemas.microsoft.com/office/drawing/2014/main" id="{2EABD777-9AC6-90DA-32E3-83C297BC6FE4}"/>
              </a:ext>
            </a:extLst>
          </p:cNvPr>
          <p:cNvSpPr>
            <a:spLocks noGrp="1"/>
          </p:cNvSpPr>
          <p:nvPr>
            <p:ph type="body" sz="quarter" idx="12"/>
          </p:nvPr>
        </p:nvSpPr>
        <p:spPr/>
        <p:txBody>
          <a:bodyPr/>
          <a:lstStyle/>
          <a:p>
            <a:r>
              <a:rPr lang="ko-KR" altLang="en-US" dirty="0">
                <a:latin typeface="+mn-lt"/>
                <a:ea typeface="+mj-ea"/>
              </a:rPr>
              <a:t>서부발전</a:t>
            </a:r>
          </a:p>
        </p:txBody>
      </p:sp>
      <p:sp>
        <p:nvSpPr>
          <p:cNvPr id="9" name="Rectangle 11">
            <a:extLst>
              <a:ext uri="{FF2B5EF4-FFF2-40B4-BE49-F238E27FC236}">
                <a16:creationId xmlns:a16="http://schemas.microsoft.com/office/drawing/2014/main" id="{CF4A83FB-4F6C-53BC-A6D4-0A82E4F8F2A8}"/>
              </a:ext>
            </a:extLst>
          </p:cNvPr>
          <p:cNvSpPr>
            <a:spLocks noChangeArrowheads="1"/>
          </p:cNvSpPr>
          <p:nvPr/>
        </p:nvSpPr>
        <p:spPr bwMode="auto">
          <a:xfrm>
            <a:off x="279490" y="1025191"/>
            <a:ext cx="9423242"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defPPr>
              <a:defRPr lang="en-US"/>
            </a:defPPr>
            <a:lvl1pPr algn="l" defTabSz="895350" rtl="0" fontAlgn="base">
              <a:spcBef>
                <a:spcPct val="0"/>
              </a:spcBef>
              <a:spcAft>
                <a:spcPct val="0"/>
              </a:spcAft>
              <a:buSzPct val="120000"/>
              <a:defRPr sz="1600" kern="1200">
                <a:solidFill>
                  <a:schemeClr val="tx1"/>
                </a:solidFill>
                <a:latin typeface="Arial" panose="020B0604020202020204" pitchFamily="34" charset="0"/>
                <a:ea typeface="-윤고딕130" pitchFamily="18" charset="-127"/>
                <a:cs typeface="+mn-cs"/>
              </a:defRPr>
            </a:lvl1pPr>
            <a:lvl2pPr marL="144463" indent="-142875" algn="l" defTabSz="895350" rtl="0" fontAlgn="base">
              <a:spcBef>
                <a:spcPct val="0"/>
              </a:spcBef>
              <a:spcAft>
                <a:spcPct val="0"/>
              </a:spcAft>
              <a:buSzPct val="120000"/>
              <a:buChar char="•"/>
              <a:defRPr sz="1600" kern="1200">
                <a:solidFill>
                  <a:schemeClr val="tx1"/>
                </a:solidFill>
                <a:latin typeface="Arial" panose="020B0604020202020204" pitchFamily="34" charset="0"/>
                <a:ea typeface="-윤고딕130" pitchFamily="18" charset="-127"/>
                <a:cs typeface="+mn-cs"/>
              </a:defRPr>
            </a:lvl2pPr>
            <a:lvl3pPr marL="295275" indent="-149225" algn="l" defTabSz="895350" rtl="0" fontAlgn="base">
              <a:spcBef>
                <a:spcPct val="0"/>
              </a:spcBef>
              <a:spcAft>
                <a:spcPct val="0"/>
              </a:spcAft>
              <a:buChar char="–"/>
              <a:defRPr sz="1600" kern="1200">
                <a:solidFill>
                  <a:schemeClr val="tx1"/>
                </a:solidFill>
                <a:latin typeface="Arial" panose="020B0604020202020204" pitchFamily="34" charset="0"/>
                <a:ea typeface="-윤고딕130" pitchFamily="18" charset="-127"/>
                <a:cs typeface="+mn-cs"/>
              </a:defRPr>
            </a:lvl3pPr>
            <a:lvl4pPr marL="431800" indent="-134938" algn="l" defTabSz="895350" rtl="0" fontAlgn="base">
              <a:spcBef>
                <a:spcPct val="0"/>
              </a:spcBef>
              <a:spcAft>
                <a:spcPct val="0"/>
              </a:spcAft>
              <a:buSzPct val="89000"/>
              <a:buChar char="•"/>
              <a:defRPr sz="1600" kern="1200">
                <a:solidFill>
                  <a:schemeClr val="tx1"/>
                </a:solidFill>
                <a:latin typeface="Arial" panose="020B0604020202020204" pitchFamily="34" charset="0"/>
                <a:ea typeface="-윤고딕130" pitchFamily="18" charset="-127"/>
                <a:cs typeface="+mn-cs"/>
              </a:defRPr>
            </a:lvl4pPr>
            <a:lvl5pPr marL="582613" indent="-149225" algn="l" defTabSz="895350" rtl="0" fontAlgn="base">
              <a:spcBef>
                <a:spcPct val="0"/>
              </a:spcBef>
              <a:spcAft>
                <a:spcPct val="0"/>
              </a:spcAft>
              <a:buSzPct val="75000"/>
              <a:buChar char="–"/>
              <a:defRPr sz="1600" kern="1200">
                <a:solidFill>
                  <a:schemeClr val="tx1"/>
                </a:solidFill>
                <a:latin typeface="Arial" panose="020B0604020202020204" pitchFamily="34" charset="0"/>
                <a:ea typeface="-윤고딕130" pitchFamily="18" charset="-127"/>
                <a:cs typeface="+mn-cs"/>
              </a:defRPr>
            </a:lvl5pPr>
            <a:lvl6pPr marL="1039813" indent="-149225" algn="l" defTabSz="895350" rtl="0" eaLnBrk="1" fontAlgn="base" latinLnBrk="1" hangingPunct="1">
              <a:spcBef>
                <a:spcPct val="0"/>
              </a:spcBef>
              <a:spcAft>
                <a:spcPct val="0"/>
              </a:spcAft>
              <a:buSzPct val="75000"/>
              <a:buChar char="–"/>
              <a:defRPr sz="1600" kern="1200">
                <a:solidFill>
                  <a:schemeClr val="tx1"/>
                </a:solidFill>
                <a:latin typeface="Arial" panose="020B0604020202020204" pitchFamily="34" charset="0"/>
                <a:ea typeface="-윤고딕130" pitchFamily="18" charset="-127"/>
                <a:cs typeface="+mn-cs"/>
              </a:defRPr>
            </a:lvl6pPr>
            <a:lvl7pPr marL="1497013" indent="-149225" algn="l" defTabSz="895350" rtl="0" eaLnBrk="1" fontAlgn="base" latinLnBrk="1" hangingPunct="1">
              <a:spcBef>
                <a:spcPct val="0"/>
              </a:spcBef>
              <a:spcAft>
                <a:spcPct val="0"/>
              </a:spcAft>
              <a:buSzPct val="75000"/>
              <a:buChar char="–"/>
              <a:defRPr sz="1600" kern="1200">
                <a:solidFill>
                  <a:schemeClr val="tx1"/>
                </a:solidFill>
                <a:latin typeface="Arial" panose="020B0604020202020204" pitchFamily="34" charset="0"/>
                <a:ea typeface="-윤고딕130" pitchFamily="18" charset="-127"/>
                <a:cs typeface="+mn-cs"/>
              </a:defRPr>
            </a:lvl7pPr>
            <a:lvl8pPr marL="1954213" indent="-149225" algn="l" defTabSz="895350" rtl="0" eaLnBrk="1" fontAlgn="base" latinLnBrk="1" hangingPunct="1">
              <a:spcBef>
                <a:spcPct val="0"/>
              </a:spcBef>
              <a:spcAft>
                <a:spcPct val="0"/>
              </a:spcAft>
              <a:buSzPct val="75000"/>
              <a:buChar char="–"/>
              <a:defRPr sz="1600" kern="1200">
                <a:solidFill>
                  <a:schemeClr val="tx1"/>
                </a:solidFill>
                <a:latin typeface="Arial" panose="020B0604020202020204" pitchFamily="34" charset="0"/>
                <a:ea typeface="-윤고딕130" pitchFamily="18" charset="-127"/>
                <a:cs typeface="+mn-cs"/>
              </a:defRPr>
            </a:lvl8pPr>
            <a:lvl9pPr marL="2411413" indent="-149225" algn="l" defTabSz="895350" rtl="0" eaLnBrk="1" fontAlgn="base" latinLnBrk="1" hangingPunct="1">
              <a:spcBef>
                <a:spcPct val="0"/>
              </a:spcBef>
              <a:spcAft>
                <a:spcPct val="0"/>
              </a:spcAft>
              <a:buSzPct val="75000"/>
              <a:buChar char="–"/>
              <a:defRPr sz="1600" kern="1200">
                <a:solidFill>
                  <a:schemeClr val="tx1"/>
                </a:solidFill>
                <a:latin typeface="Arial" panose="020B0604020202020204" pitchFamily="34" charset="0"/>
                <a:ea typeface="-윤고딕130" pitchFamily="18" charset="-127"/>
                <a:cs typeface="+mn-cs"/>
              </a:defRPr>
            </a:lvl9pPr>
          </a:lstStyle>
          <a:p>
            <a:pPr lvl="0" latinLnBrk="0">
              <a:defRPr/>
            </a:pPr>
            <a:r>
              <a:rPr lang="ko-KR" altLang="en-US" sz="1400" b="0" dirty="0">
                <a:solidFill>
                  <a:srgbClr val="000000"/>
                </a:solidFill>
                <a:latin typeface="+mn-ea"/>
              </a:rPr>
              <a:t>지난 목요일</a:t>
            </a:r>
            <a:r>
              <a:rPr lang="en-US" altLang="ko-KR" sz="1400" b="0" dirty="0">
                <a:solidFill>
                  <a:srgbClr val="000000"/>
                </a:solidFill>
                <a:latin typeface="+mn-ea"/>
              </a:rPr>
              <a:t>(8/14)</a:t>
            </a:r>
            <a:r>
              <a:rPr lang="ko-KR" altLang="en-US" sz="1400" b="0" dirty="0">
                <a:solidFill>
                  <a:srgbClr val="000000"/>
                </a:solidFill>
                <a:latin typeface="+mn-ea"/>
              </a:rPr>
              <a:t>부터 작업한 탐색적 데이터 분석 자료 초안 작성 완료</a:t>
            </a:r>
            <a:r>
              <a:rPr lang="en-US" altLang="ko-KR" sz="1400" b="0" dirty="0">
                <a:solidFill>
                  <a:srgbClr val="000000"/>
                </a:solidFill>
                <a:latin typeface="+mn-ea"/>
              </a:rPr>
              <a:t>. </a:t>
            </a:r>
            <a:r>
              <a:rPr lang="ko-KR" altLang="en-US" sz="1400" b="0" dirty="0">
                <a:solidFill>
                  <a:srgbClr val="000000"/>
                </a:solidFill>
                <a:latin typeface="+mn-ea"/>
              </a:rPr>
              <a:t>아래는 해당 장표에 대한 목차</a:t>
            </a:r>
            <a:r>
              <a:rPr lang="en-US" altLang="ko-KR" sz="1400" b="0" dirty="0">
                <a:solidFill>
                  <a:srgbClr val="000000"/>
                </a:solidFill>
                <a:latin typeface="+mn-ea"/>
              </a:rPr>
              <a:t>.</a:t>
            </a:r>
            <a:r>
              <a:rPr lang="ko-KR" altLang="en-US" sz="1400" b="0" dirty="0">
                <a:solidFill>
                  <a:srgbClr val="000000"/>
                </a:solidFill>
                <a:latin typeface="+mn-ea"/>
              </a:rPr>
              <a:t> </a:t>
            </a:r>
            <a:endParaRPr lang="en-US" altLang="ko-KR" sz="1400" b="0" dirty="0">
              <a:solidFill>
                <a:srgbClr val="000000"/>
              </a:solidFill>
              <a:latin typeface="+mn-ea"/>
            </a:endParaRPr>
          </a:p>
          <a:p>
            <a:pPr lvl="0" latinLnBrk="0">
              <a:defRPr/>
            </a:pPr>
            <a:r>
              <a:rPr lang="en-US" altLang="ko-KR" sz="1400" b="0" dirty="0">
                <a:solidFill>
                  <a:srgbClr val="000000"/>
                </a:solidFill>
                <a:latin typeface="+mn-ea"/>
              </a:rPr>
              <a:t>- </a:t>
            </a:r>
            <a:r>
              <a:rPr lang="en-US" altLang="ko-KR" sz="1400" b="0" i="1" dirty="0">
                <a:solidFill>
                  <a:srgbClr val="000000"/>
                </a:solidFill>
                <a:latin typeface="+mn-ea"/>
              </a:rPr>
              <a:t>20250820_</a:t>
            </a:r>
            <a:r>
              <a:rPr lang="ko-KR" altLang="en-US" sz="1400" b="0" i="1" dirty="0">
                <a:solidFill>
                  <a:srgbClr val="000000"/>
                </a:solidFill>
                <a:latin typeface="+mn-ea"/>
              </a:rPr>
              <a:t>서부발전</a:t>
            </a:r>
            <a:r>
              <a:rPr lang="en-US" altLang="ko-KR" sz="1400" b="0" i="1" dirty="0">
                <a:solidFill>
                  <a:srgbClr val="000000"/>
                </a:solidFill>
                <a:latin typeface="+mn-ea"/>
              </a:rPr>
              <a:t>_</a:t>
            </a:r>
            <a:r>
              <a:rPr lang="ko-KR" altLang="en-US" sz="1400" b="0" i="1" dirty="0">
                <a:solidFill>
                  <a:srgbClr val="000000"/>
                </a:solidFill>
                <a:latin typeface="+mn-ea"/>
              </a:rPr>
              <a:t>탐색적</a:t>
            </a:r>
            <a:r>
              <a:rPr lang="en-US" altLang="ko-KR" sz="1400" b="0" i="1" dirty="0">
                <a:solidFill>
                  <a:srgbClr val="000000"/>
                </a:solidFill>
                <a:latin typeface="+mn-ea"/>
              </a:rPr>
              <a:t>_</a:t>
            </a:r>
            <a:r>
              <a:rPr lang="ko-KR" altLang="en-US" sz="1400" b="0" i="1" dirty="0">
                <a:solidFill>
                  <a:srgbClr val="000000"/>
                </a:solidFill>
                <a:latin typeface="+mn-ea"/>
              </a:rPr>
              <a:t>데이터분석</a:t>
            </a:r>
            <a:r>
              <a:rPr lang="en-US" altLang="ko-KR" sz="1400" b="0" i="1" dirty="0">
                <a:solidFill>
                  <a:srgbClr val="000000"/>
                </a:solidFill>
                <a:latin typeface="+mn-ea"/>
              </a:rPr>
              <a:t>_02.pptx</a:t>
            </a:r>
          </a:p>
        </p:txBody>
      </p:sp>
      <p:sp>
        <p:nvSpPr>
          <p:cNvPr id="2" name="텍스트 개체 틀 2">
            <a:extLst>
              <a:ext uri="{FF2B5EF4-FFF2-40B4-BE49-F238E27FC236}">
                <a16:creationId xmlns:a16="http://schemas.microsoft.com/office/drawing/2014/main" id="{4079B0FC-DC22-2CC3-AC41-A6401AD5D976}"/>
              </a:ext>
            </a:extLst>
          </p:cNvPr>
          <p:cNvSpPr txBox="1">
            <a:spLocks/>
          </p:cNvSpPr>
          <p:nvPr/>
        </p:nvSpPr>
        <p:spPr>
          <a:xfrm>
            <a:off x="2586385" y="1388209"/>
            <a:ext cx="4733230" cy="5081416"/>
          </a:xfrm>
          <a:prstGeom prst="rect">
            <a:avLst/>
          </a:prstGeom>
        </p:spPr>
        <p:txBody>
          <a:bodyPr lIns="72000" tIns="108000" anchor="ctr"/>
          <a:lstStyle>
            <a:lvl1pPr marL="182563" indent="-182563" algn="l" rtl="0" eaLnBrk="0" fontAlgn="base" latinLnBrk="1" hangingPunct="0">
              <a:spcBef>
                <a:spcPct val="20000"/>
              </a:spcBef>
              <a:spcAft>
                <a:spcPct val="0"/>
              </a:spcAft>
              <a:buFont typeface="Wingdings" panose="05000000000000000000" pitchFamily="2" charset="2"/>
              <a:buChar char="§"/>
              <a:tabLst>
                <a:tab pos="0" algn="l"/>
              </a:tabLst>
              <a:defRPr sz="1600" b="1" kern="1200">
                <a:solidFill>
                  <a:schemeClr val="tx1"/>
                </a:solidFill>
                <a:latin typeface="+mn-lt"/>
                <a:ea typeface="+mn-ea"/>
                <a:cs typeface="+mn-cs"/>
              </a:defRPr>
            </a:lvl1pPr>
            <a:lvl2pPr marL="457200" indent="0" algn="l" rtl="0" eaLnBrk="0" fontAlgn="base" latinLnBrk="1" hangingPunct="0">
              <a:spcBef>
                <a:spcPct val="20000"/>
              </a:spcBef>
              <a:spcAft>
                <a:spcPct val="0"/>
              </a:spcAft>
              <a:buFont typeface="Arial" charset="0"/>
              <a:buNone/>
              <a:defRPr sz="2800" kern="1200">
                <a:solidFill>
                  <a:schemeClr val="tx1"/>
                </a:solidFill>
                <a:latin typeface="+mn-lt"/>
                <a:ea typeface="+mn-ea"/>
                <a:cs typeface="+mn-cs"/>
              </a:defRPr>
            </a:lvl2pPr>
            <a:lvl3pPr marL="1143000" indent="-228600" algn="l" rtl="0" eaLnBrk="0" fontAlgn="base" latinLnBrk="1"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latinLnBrk="1"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latinLnBrk="1"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latinLnBrk="0">
              <a:spcBef>
                <a:spcPts val="600"/>
              </a:spcBef>
              <a:buFont typeface="+mj-lt"/>
              <a:buAutoNum type="arabicPeriod"/>
            </a:pPr>
            <a:r>
              <a:rPr kumimoji="0" lang="ko-KR" altLang="en-US" sz="2800" dirty="0">
                <a:solidFill>
                  <a:srgbClr val="325F96"/>
                </a:solidFill>
                <a:latin typeface="+mn-ea"/>
              </a:rPr>
              <a:t>과제 개요</a:t>
            </a:r>
            <a:endParaRPr kumimoji="0" lang="en-US" altLang="ko-KR" sz="2800" dirty="0">
              <a:solidFill>
                <a:srgbClr val="325F96"/>
              </a:solidFill>
              <a:latin typeface="+mn-ea"/>
            </a:endParaRPr>
          </a:p>
          <a:p>
            <a:pPr lvl="1" latinLnBrk="0">
              <a:spcBef>
                <a:spcPts val="600"/>
              </a:spcBef>
              <a:buFont typeface="+mj-lt"/>
              <a:buAutoNum type="arabicPeriod"/>
            </a:pPr>
            <a:r>
              <a:rPr kumimoji="0" lang="ko-KR" altLang="en-US" sz="2000" b="0" dirty="0">
                <a:solidFill>
                  <a:srgbClr val="325F96"/>
                </a:solidFill>
                <a:latin typeface="+mn-ea"/>
              </a:rPr>
              <a:t>과제 개요 및 목적</a:t>
            </a:r>
            <a:endParaRPr kumimoji="0" lang="en-US" altLang="ko-KR" sz="2000" b="0" dirty="0">
              <a:solidFill>
                <a:srgbClr val="325F96"/>
              </a:solidFill>
              <a:latin typeface="+mn-ea"/>
            </a:endParaRPr>
          </a:p>
          <a:p>
            <a:pPr lvl="1" latinLnBrk="0">
              <a:spcBef>
                <a:spcPts val="600"/>
              </a:spcBef>
              <a:buFont typeface="+mj-lt"/>
              <a:buAutoNum type="arabicPeriod"/>
            </a:pPr>
            <a:r>
              <a:rPr kumimoji="0" lang="ko-KR" altLang="en-US" sz="2000" b="0" dirty="0">
                <a:solidFill>
                  <a:srgbClr val="325F96"/>
                </a:solidFill>
                <a:latin typeface="+mn-ea"/>
              </a:rPr>
              <a:t>공정 소개</a:t>
            </a:r>
            <a:endParaRPr kumimoji="0" lang="en-US" altLang="ko-KR" sz="2000" b="0" dirty="0">
              <a:solidFill>
                <a:srgbClr val="325F96"/>
              </a:solidFill>
              <a:latin typeface="+mn-ea"/>
            </a:endParaRPr>
          </a:p>
          <a:p>
            <a:pPr lvl="1" latinLnBrk="0">
              <a:spcBef>
                <a:spcPts val="600"/>
              </a:spcBef>
              <a:buFont typeface="+mj-lt"/>
              <a:buAutoNum type="arabicPeriod"/>
            </a:pPr>
            <a:r>
              <a:rPr kumimoji="0" lang="ko-KR" altLang="en-US" sz="2000" b="0" dirty="0">
                <a:solidFill>
                  <a:srgbClr val="325F96"/>
                </a:solidFill>
                <a:latin typeface="+mn-ea"/>
              </a:rPr>
              <a:t>데이터 현황</a:t>
            </a:r>
            <a:endParaRPr kumimoji="0" lang="en-US" altLang="ko-KR" sz="2000" b="0" dirty="0">
              <a:solidFill>
                <a:srgbClr val="325F96"/>
              </a:solidFill>
              <a:latin typeface="+mn-ea"/>
            </a:endParaRPr>
          </a:p>
          <a:p>
            <a:pPr latinLnBrk="0">
              <a:spcBef>
                <a:spcPts val="600"/>
              </a:spcBef>
              <a:buFont typeface="+mj-lt"/>
              <a:buAutoNum type="arabicPeriod"/>
            </a:pPr>
            <a:r>
              <a:rPr kumimoji="0" lang="ko-KR" altLang="en-US" sz="2800" dirty="0">
                <a:solidFill>
                  <a:srgbClr val="325F96"/>
                </a:solidFill>
                <a:latin typeface="+mn-ea"/>
              </a:rPr>
              <a:t>탐색적 데이터 분석</a:t>
            </a:r>
            <a:r>
              <a:rPr kumimoji="0" lang="en-US" altLang="ko-KR" sz="2800" dirty="0">
                <a:solidFill>
                  <a:srgbClr val="325F96"/>
                </a:solidFill>
                <a:latin typeface="+mn-ea"/>
              </a:rPr>
              <a:t>(EDA)</a:t>
            </a:r>
          </a:p>
          <a:p>
            <a:pPr lvl="1" latinLnBrk="0">
              <a:spcBef>
                <a:spcPts val="600"/>
              </a:spcBef>
              <a:buFont typeface="+mj-lt"/>
              <a:buAutoNum type="arabicPeriod"/>
            </a:pPr>
            <a:r>
              <a:rPr kumimoji="0" lang="en-US" altLang="ko-KR" sz="2000" b="0" dirty="0">
                <a:solidFill>
                  <a:srgbClr val="325F96"/>
                </a:solidFill>
                <a:latin typeface="+mn-ea"/>
              </a:rPr>
              <a:t>NOx </a:t>
            </a:r>
            <a:r>
              <a:rPr kumimoji="0" lang="ko-KR" altLang="en-US" sz="2000" b="0" dirty="0">
                <a:solidFill>
                  <a:srgbClr val="325F96"/>
                </a:solidFill>
                <a:latin typeface="+mn-ea"/>
              </a:rPr>
              <a:t>고농도 발생구간 분석</a:t>
            </a:r>
            <a:endParaRPr kumimoji="0" lang="en-US" altLang="ko-KR" sz="2000" b="0" dirty="0">
              <a:solidFill>
                <a:srgbClr val="325F96"/>
              </a:solidFill>
              <a:latin typeface="+mn-ea"/>
            </a:endParaRPr>
          </a:p>
          <a:p>
            <a:pPr lvl="1" latinLnBrk="0">
              <a:spcBef>
                <a:spcPts val="600"/>
              </a:spcBef>
              <a:buFont typeface="+mj-lt"/>
              <a:buAutoNum type="arabicPeriod"/>
            </a:pPr>
            <a:r>
              <a:rPr kumimoji="0" lang="ko-KR" altLang="en-US" sz="2000" b="0" dirty="0">
                <a:solidFill>
                  <a:srgbClr val="325F96"/>
                </a:solidFill>
                <a:latin typeface="+mn-ea"/>
              </a:rPr>
              <a:t>군집 분석</a:t>
            </a:r>
            <a:endParaRPr kumimoji="0" lang="en-US" altLang="ko-KR" sz="2000" b="0" dirty="0">
              <a:solidFill>
                <a:srgbClr val="325F96"/>
              </a:solidFill>
              <a:latin typeface="+mn-ea"/>
            </a:endParaRPr>
          </a:p>
          <a:p>
            <a:pPr lvl="1" latinLnBrk="0">
              <a:spcBef>
                <a:spcPts val="600"/>
              </a:spcBef>
              <a:buFont typeface="+mj-lt"/>
              <a:buAutoNum type="arabicPeriod"/>
            </a:pPr>
            <a:r>
              <a:rPr kumimoji="0" lang="ko-KR" altLang="en-US" sz="2000" b="0" dirty="0">
                <a:solidFill>
                  <a:srgbClr val="325F96"/>
                </a:solidFill>
                <a:latin typeface="+mn-ea"/>
              </a:rPr>
              <a:t>전이원인 탐색</a:t>
            </a:r>
            <a:endParaRPr kumimoji="0" lang="en-US" altLang="ko-KR" sz="2000" b="0" dirty="0">
              <a:solidFill>
                <a:srgbClr val="325F96"/>
              </a:solidFill>
              <a:latin typeface="+mn-ea"/>
            </a:endParaRPr>
          </a:p>
          <a:p>
            <a:pPr lvl="1" latinLnBrk="0">
              <a:spcBef>
                <a:spcPts val="600"/>
              </a:spcBef>
              <a:buFont typeface="+mj-lt"/>
              <a:buAutoNum type="arabicPeriod"/>
            </a:pPr>
            <a:r>
              <a:rPr kumimoji="0" lang="ko-KR" altLang="en-US" sz="2000" b="0" dirty="0">
                <a:solidFill>
                  <a:srgbClr val="325F96"/>
                </a:solidFill>
                <a:latin typeface="+mn-ea"/>
              </a:rPr>
              <a:t>상관도 분석</a:t>
            </a:r>
            <a:endParaRPr kumimoji="0" lang="en-US" altLang="ko-KR" sz="2000" b="0" dirty="0">
              <a:solidFill>
                <a:srgbClr val="325F96"/>
              </a:solidFill>
              <a:latin typeface="+mn-ea"/>
            </a:endParaRPr>
          </a:p>
          <a:p>
            <a:pPr latinLnBrk="0">
              <a:spcBef>
                <a:spcPts val="600"/>
              </a:spcBef>
              <a:buFont typeface="+mj-lt"/>
              <a:buAutoNum type="arabicPeriod"/>
            </a:pPr>
            <a:r>
              <a:rPr kumimoji="0" lang="ko-KR" altLang="en-US" sz="2800" dirty="0">
                <a:solidFill>
                  <a:srgbClr val="325F96"/>
                </a:solidFill>
                <a:latin typeface="+mn-ea"/>
              </a:rPr>
              <a:t>추후 과업</a:t>
            </a:r>
            <a:endParaRPr kumimoji="0" lang="en-US" altLang="ko-KR" sz="2800" dirty="0">
              <a:solidFill>
                <a:srgbClr val="325F96"/>
              </a:solidFill>
              <a:latin typeface="+mn-ea"/>
            </a:endParaRPr>
          </a:p>
        </p:txBody>
      </p:sp>
      <p:sp>
        <p:nvSpPr>
          <p:cNvPr id="3" name="Rectangle 11">
            <a:extLst>
              <a:ext uri="{FF2B5EF4-FFF2-40B4-BE49-F238E27FC236}">
                <a16:creationId xmlns:a16="http://schemas.microsoft.com/office/drawing/2014/main" id="{262F2127-3BD0-90C8-15D7-E7DCB89B2A02}"/>
              </a:ext>
            </a:extLst>
          </p:cNvPr>
          <p:cNvSpPr>
            <a:spLocks noChangeArrowheads="1"/>
          </p:cNvSpPr>
          <p:nvPr/>
        </p:nvSpPr>
        <p:spPr bwMode="auto">
          <a:xfrm>
            <a:off x="6301211" y="6254913"/>
            <a:ext cx="367570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defPPr>
              <a:defRPr lang="en-US"/>
            </a:defPPr>
            <a:lvl1pPr algn="l" defTabSz="895350" rtl="0" fontAlgn="base">
              <a:spcBef>
                <a:spcPct val="0"/>
              </a:spcBef>
              <a:spcAft>
                <a:spcPct val="0"/>
              </a:spcAft>
              <a:buSzPct val="120000"/>
              <a:defRPr sz="1600" kern="1200">
                <a:solidFill>
                  <a:schemeClr val="tx1"/>
                </a:solidFill>
                <a:latin typeface="Arial" panose="020B0604020202020204" pitchFamily="34" charset="0"/>
                <a:ea typeface="-윤고딕130" pitchFamily="18" charset="-127"/>
                <a:cs typeface="+mn-cs"/>
              </a:defRPr>
            </a:lvl1pPr>
            <a:lvl2pPr marL="144463" indent="-142875" algn="l" defTabSz="895350" rtl="0" fontAlgn="base">
              <a:spcBef>
                <a:spcPct val="0"/>
              </a:spcBef>
              <a:spcAft>
                <a:spcPct val="0"/>
              </a:spcAft>
              <a:buSzPct val="120000"/>
              <a:buChar char="•"/>
              <a:defRPr sz="1600" kern="1200">
                <a:solidFill>
                  <a:schemeClr val="tx1"/>
                </a:solidFill>
                <a:latin typeface="Arial" panose="020B0604020202020204" pitchFamily="34" charset="0"/>
                <a:ea typeface="-윤고딕130" pitchFamily="18" charset="-127"/>
                <a:cs typeface="+mn-cs"/>
              </a:defRPr>
            </a:lvl2pPr>
            <a:lvl3pPr marL="295275" indent="-149225" algn="l" defTabSz="895350" rtl="0" fontAlgn="base">
              <a:spcBef>
                <a:spcPct val="0"/>
              </a:spcBef>
              <a:spcAft>
                <a:spcPct val="0"/>
              </a:spcAft>
              <a:buChar char="–"/>
              <a:defRPr sz="1600" kern="1200">
                <a:solidFill>
                  <a:schemeClr val="tx1"/>
                </a:solidFill>
                <a:latin typeface="Arial" panose="020B0604020202020204" pitchFamily="34" charset="0"/>
                <a:ea typeface="-윤고딕130" pitchFamily="18" charset="-127"/>
                <a:cs typeface="+mn-cs"/>
              </a:defRPr>
            </a:lvl3pPr>
            <a:lvl4pPr marL="431800" indent="-134938" algn="l" defTabSz="895350" rtl="0" fontAlgn="base">
              <a:spcBef>
                <a:spcPct val="0"/>
              </a:spcBef>
              <a:spcAft>
                <a:spcPct val="0"/>
              </a:spcAft>
              <a:buSzPct val="89000"/>
              <a:buChar char="•"/>
              <a:defRPr sz="1600" kern="1200">
                <a:solidFill>
                  <a:schemeClr val="tx1"/>
                </a:solidFill>
                <a:latin typeface="Arial" panose="020B0604020202020204" pitchFamily="34" charset="0"/>
                <a:ea typeface="-윤고딕130" pitchFamily="18" charset="-127"/>
                <a:cs typeface="+mn-cs"/>
              </a:defRPr>
            </a:lvl4pPr>
            <a:lvl5pPr marL="582613" indent="-149225" algn="l" defTabSz="895350" rtl="0" fontAlgn="base">
              <a:spcBef>
                <a:spcPct val="0"/>
              </a:spcBef>
              <a:spcAft>
                <a:spcPct val="0"/>
              </a:spcAft>
              <a:buSzPct val="75000"/>
              <a:buChar char="–"/>
              <a:defRPr sz="1600" kern="1200">
                <a:solidFill>
                  <a:schemeClr val="tx1"/>
                </a:solidFill>
                <a:latin typeface="Arial" panose="020B0604020202020204" pitchFamily="34" charset="0"/>
                <a:ea typeface="-윤고딕130" pitchFamily="18" charset="-127"/>
                <a:cs typeface="+mn-cs"/>
              </a:defRPr>
            </a:lvl5pPr>
            <a:lvl6pPr marL="1039813" indent="-149225" algn="l" defTabSz="895350" rtl="0" eaLnBrk="1" fontAlgn="base" latinLnBrk="1" hangingPunct="1">
              <a:spcBef>
                <a:spcPct val="0"/>
              </a:spcBef>
              <a:spcAft>
                <a:spcPct val="0"/>
              </a:spcAft>
              <a:buSzPct val="75000"/>
              <a:buChar char="–"/>
              <a:defRPr sz="1600" kern="1200">
                <a:solidFill>
                  <a:schemeClr val="tx1"/>
                </a:solidFill>
                <a:latin typeface="Arial" panose="020B0604020202020204" pitchFamily="34" charset="0"/>
                <a:ea typeface="-윤고딕130" pitchFamily="18" charset="-127"/>
                <a:cs typeface="+mn-cs"/>
              </a:defRPr>
            </a:lvl6pPr>
            <a:lvl7pPr marL="1497013" indent="-149225" algn="l" defTabSz="895350" rtl="0" eaLnBrk="1" fontAlgn="base" latinLnBrk="1" hangingPunct="1">
              <a:spcBef>
                <a:spcPct val="0"/>
              </a:spcBef>
              <a:spcAft>
                <a:spcPct val="0"/>
              </a:spcAft>
              <a:buSzPct val="75000"/>
              <a:buChar char="–"/>
              <a:defRPr sz="1600" kern="1200">
                <a:solidFill>
                  <a:schemeClr val="tx1"/>
                </a:solidFill>
                <a:latin typeface="Arial" panose="020B0604020202020204" pitchFamily="34" charset="0"/>
                <a:ea typeface="-윤고딕130" pitchFamily="18" charset="-127"/>
                <a:cs typeface="+mn-cs"/>
              </a:defRPr>
            </a:lvl7pPr>
            <a:lvl8pPr marL="1954213" indent="-149225" algn="l" defTabSz="895350" rtl="0" eaLnBrk="1" fontAlgn="base" latinLnBrk="1" hangingPunct="1">
              <a:spcBef>
                <a:spcPct val="0"/>
              </a:spcBef>
              <a:spcAft>
                <a:spcPct val="0"/>
              </a:spcAft>
              <a:buSzPct val="75000"/>
              <a:buChar char="–"/>
              <a:defRPr sz="1600" kern="1200">
                <a:solidFill>
                  <a:schemeClr val="tx1"/>
                </a:solidFill>
                <a:latin typeface="Arial" panose="020B0604020202020204" pitchFamily="34" charset="0"/>
                <a:ea typeface="-윤고딕130" pitchFamily="18" charset="-127"/>
                <a:cs typeface="+mn-cs"/>
              </a:defRPr>
            </a:lvl8pPr>
            <a:lvl9pPr marL="2411413" indent="-149225" algn="l" defTabSz="895350" rtl="0" eaLnBrk="1" fontAlgn="base" latinLnBrk="1" hangingPunct="1">
              <a:spcBef>
                <a:spcPct val="0"/>
              </a:spcBef>
              <a:spcAft>
                <a:spcPct val="0"/>
              </a:spcAft>
              <a:buSzPct val="75000"/>
              <a:buChar char="–"/>
              <a:defRPr sz="1600" kern="1200">
                <a:solidFill>
                  <a:schemeClr val="tx1"/>
                </a:solidFill>
                <a:latin typeface="Arial" panose="020B0604020202020204" pitchFamily="34" charset="0"/>
                <a:ea typeface="-윤고딕130" pitchFamily="18" charset="-127"/>
                <a:cs typeface="+mn-cs"/>
              </a:defRPr>
            </a:lvl9pPr>
          </a:lstStyle>
          <a:p>
            <a:pPr lvl="0" latinLnBrk="0">
              <a:defRPr/>
            </a:pPr>
            <a:r>
              <a:rPr lang="en-US" altLang="ko-KR" sz="1000" dirty="0">
                <a:solidFill>
                  <a:srgbClr val="000000"/>
                </a:solidFill>
                <a:latin typeface="+mn-ea"/>
                <a:ea typeface="+mn-ea"/>
              </a:rPr>
              <a:t>8/14(</a:t>
            </a:r>
            <a:r>
              <a:rPr lang="ko-KR" altLang="en-US" sz="1000" dirty="0">
                <a:solidFill>
                  <a:srgbClr val="000000"/>
                </a:solidFill>
                <a:latin typeface="+mn-ea"/>
                <a:ea typeface="+mn-ea"/>
              </a:rPr>
              <a:t>목</a:t>
            </a:r>
            <a:r>
              <a:rPr lang="en-US" altLang="ko-KR" sz="1000" dirty="0">
                <a:solidFill>
                  <a:srgbClr val="000000"/>
                </a:solidFill>
                <a:latin typeface="+mn-ea"/>
                <a:ea typeface="+mn-ea"/>
              </a:rPr>
              <a:t>)</a:t>
            </a:r>
            <a:r>
              <a:rPr lang="ko-KR" altLang="en-US" sz="1000" dirty="0">
                <a:solidFill>
                  <a:srgbClr val="000000"/>
                </a:solidFill>
                <a:latin typeface="+mn-ea"/>
                <a:ea typeface="+mn-ea"/>
              </a:rPr>
              <a:t>부터 </a:t>
            </a:r>
            <a:r>
              <a:rPr lang="en-US" altLang="ko-KR" sz="1000" dirty="0">
                <a:solidFill>
                  <a:srgbClr val="000000"/>
                </a:solidFill>
                <a:latin typeface="+mn-ea"/>
                <a:ea typeface="+mn-ea"/>
              </a:rPr>
              <a:t>8/20(</a:t>
            </a:r>
            <a:r>
              <a:rPr lang="ko-KR" altLang="en-US" sz="1000" dirty="0">
                <a:solidFill>
                  <a:srgbClr val="000000"/>
                </a:solidFill>
                <a:latin typeface="+mn-ea"/>
                <a:ea typeface="+mn-ea"/>
              </a:rPr>
              <a:t>수</a:t>
            </a:r>
            <a:r>
              <a:rPr lang="en-US" altLang="ko-KR" sz="1000" dirty="0">
                <a:solidFill>
                  <a:srgbClr val="000000"/>
                </a:solidFill>
                <a:latin typeface="+mn-ea"/>
                <a:ea typeface="+mn-ea"/>
              </a:rPr>
              <a:t>)</a:t>
            </a:r>
            <a:r>
              <a:rPr lang="ko-KR" altLang="en-US" sz="1000" dirty="0">
                <a:solidFill>
                  <a:srgbClr val="000000"/>
                </a:solidFill>
                <a:latin typeface="+mn-ea"/>
                <a:ea typeface="+mn-ea"/>
              </a:rPr>
              <a:t>까지의 연구노트는 </a:t>
            </a:r>
            <a:r>
              <a:rPr lang="ko-KR" altLang="en-US" sz="1000" dirty="0" err="1">
                <a:solidFill>
                  <a:srgbClr val="000000"/>
                </a:solidFill>
                <a:latin typeface="+mn-ea"/>
                <a:ea typeface="+mn-ea"/>
              </a:rPr>
              <a:t>시간순이라기보다는</a:t>
            </a:r>
            <a:r>
              <a:rPr lang="ko-KR" altLang="en-US" sz="1000" dirty="0">
                <a:solidFill>
                  <a:srgbClr val="000000"/>
                </a:solidFill>
                <a:latin typeface="+mn-ea"/>
                <a:ea typeface="+mn-ea"/>
              </a:rPr>
              <a:t> 탐색적데이터분석의 인과순으로 정렬되어 있습니다</a:t>
            </a:r>
            <a:r>
              <a:rPr lang="en-US" altLang="ko-KR" sz="1000" dirty="0">
                <a:solidFill>
                  <a:srgbClr val="000000"/>
                </a:solidFill>
                <a:latin typeface="+mn-ea"/>
                <a:ea typeface="+mn-ea"/>
              </a:rPr>
              <a:t>.</a:t>
            </a:r>
          </a:p>
        </p:txBody>
      </p:sp>
    </p:spTree>
    <p:extLst>
      <p:ext uri="{BB962C8B-B14F-4D97-AF65-F5344CB8AC3E}">
        <p14:creationId xmlns:p14="http://schemas.microsoft.com/office/powerpoint/2010/main" val="9092877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140BE9C8-BBFC-BB40-E0BB-6B667D72BF65}"/>
              </a:ext>
            </a:extLst>
          </p:cNvPr>
          <p:cNvSpPr>
            <a:spLocks noGrp="1"/>
          </p:cNvSpPr>
          <p:nvPr>
            <p:ph type="body" sz="quarter" idx="10"/>
          </p:nvPr>
        </p:nvSpPr>
        <p:spPr/>
        <p:txBody>
          <a:bodyPr/>
          <a:lstStyle/>
          <a:p>
            <a:pPr marL="0" indent="0">
              <a:buNone/>
            </a:pPr>
            <a:r>
              <a:rPr lang="en-US" altLang="ko-KR" dirty="0"/>
              <a:t>gymnasium </a:t>
            </a:r>
            <a:r>
              <a:rPr lang="ko-KR" altLang="en-US" dirty="0"/>
              <a:t>모듈의 </a:t>
            </a:r>
            <a:r>
              <a:rPr lang="en-US" altLang="ko-KR" dirty="0" err="1"/>
              <a:t>MountainCar</a:t>
            </a:r>
            <a:r>
              <a:rPr lang="en-US" altLang="ko-KR" dirty="0"/>
              <a:t> </a:t>
            </a:r>
            <a:r>
              <a:rPr lang="ko-KR" altLang="en-US" dirty="0"/>
              <a:t>문제</a:t>
            </a:r>
          </a:p>
        </p:txBody>
      </p:sp>
      <mc:AlternateContent xmlns:mc="http://schemas.openxmlformats.org/markup-compatibility/2006" xmlns:a14="http://schemas.microsoft.com/office/drawing/2010/main">
        <mc:Choice Requires="a14">
          <p:sp>
            <p:nvSpPr>
              <p:cNvPr id="3" name="텍스트 개체 틀 2">
                <a:extLst>
                  <a:ext uri="{FF2B5EF4-FFF2-40B4-BE49-F238E27FC236}">
                    <a16:creationId xmlns:a16="http://schemas.microsoft.com/office/drawing/2014/main" id="{FF60CC2A-B558-6322-236C-F35826F47D5B}"/>
                  </a:ext>
                </a:extLst>
              </p:cNvPr>
              <p:cNvSpPr>
                <a:spLocks noGrp="1"/>
              </p:cNvSpPr>
              <p:nvPr>
                <p:ph type="body" sz="quarter" idx="11"/>
              </p:nvPr>
            </p:nvSpPr>
            <p:spPr>
              <a:xfrm>
                <a:off x="440967" y="4433467"/>
                <a:ext cx="5281407" cy="1859902"/>
              </a:xfrm>
            </p:spPr>
            <p:txBody>
              <a:bodyPr/>
              <a:lstStyle/>
              <a:p>
                <a:r>
                  <a:rPr lang="ko-KR" altLang="en-US" dirty="0"/>
                  <a:t>환경 세부</a:t>
                </a:r>
                <a:endParaRPr lang="en-US" altLang="ko-KR" dirty="0"/>
              </a:p>
              <a:p>
                <a:pPr marL="180000" indent="-180000">
                  <a:buFont typeface="Arial" panose="020B0604020202020204" pitchFamily="34" charset="0"/>
                  <a:buChar char="•"/>
                </a:pPr>
                <a:r>
                  <a:rPr lang="en-US" altLang="ko-KR" dirty="0"/>
                  <a:t>state space : position,</a:t>
                </a:r>
                <a:r>
                  <a:rPr lang="ko-KR" altLang="en-US" dirty="0"/>
                  <a:t> </a:t>
                </a:r>
                <a:r>
                  <a:rPr lang="en-US" altLang="ko-KR" dirty="0"/>
                  <a:t>velocity</a:t>
                </a:r>
              </a:p>
              <a:p>
                <a:pPr marL="180000" indent="-180000">
                  <a:buFont typeface="Arial" panose="020B0604020202020204" pitchFamily="34" charset="0"/>
                  <a:buChar char="•"/>
                </a:pPr>
                <a:r>
                  <a:rPr lang="en-US" altLang="ko-KR" dirty="0"/>
                  <a:t>action space : force</a:t>
                </a:r>
              </a:p>
              <a:p>
                <a:pPr marL="180000" indent="-180000">
                  <a:buFont typeface="Arial" panose="020B0604020202020204" pitchFamily="34" charset="0"/>
                  <a:buChar char="•"/>
                </a:pPr>
                <a:r>
                  <a:rPr lang="en-US" altLang="ko-KR" dirty="0"/>
                  <a:t>transition dynamics</a:t>
                </a:r>
              </a:p>
              <a:p>
                <a:pPr algn="ctr"/>
                <a14:m>
                  <m:oMathPara xmlns:m="http://schemas.openxmlformats.org/officeDocument/2006/math">
                    <m:oMathParaPr>
                      <m:jc m:val="centerGroup"/>
                    </m:oMathParaPr>
                    <m:oMath xmlns:m="http://schemas.openxmlformats.org/officeDocument/2006/math">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𝑣</m:t>
                          </m:r>
                        </m:e>
                        <m:sub>
                          <m:r>
                            <a:rPr lang="en-US" altLang="ko-KR" b="0" i="1" smtClean="0">
                              <a:latin typeface="Cambria Math" panose="02040503050406030204" pitchFamily="18" charset="0"/>
                            </a:rPr>
                            <m:t>𝑡</m:t>
                          </m:r>
                          <m:r>
                            <a:rPr lang="en-US" altLang="ko-KR" b="0" i="1" smtClean="0">
                              <a:latin typeface="Cambria Math" panose="02040503050406030204" pitchFamily="18" charset="0"/>
                            </a:rPr>
                            <m:t>+1</m:t>
                          </m:r>
                        </m:sub>
                      </m:sSub>
                      <m:r>
                        <a:rPr lang="en-US" altLang="ko-KR" b="0" i="1" smtClean="0">
                          <a:latin typeface="Cambria Math" panose="02040503050406030204" pitchFamily="18" charset="0"/>
                        </a:rPr>
                        <m:t>=</m:t>
                      </m:r>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𝑣</m:t>
                          </m:r>
                        </m:e>
                        <m:sub>
                          <m:r>
                            <a:rPr lang="en-US" altLang="ko-KR" b="0" i="1" smtClean="0">
                              <a:latin typeface="Cambria Math" panose="02040503050406030204" pitchFamily="18" charset="0"/>
                            </a:rPr>
                            <m:t>𝑡</m:t>
                          </m:r>
                        </m:sub>
                      </m:sSub>
                      <m:r>
                        <a:rPr lang="en-US" altLang="ko-KR" b="0" i="1" smtClean="0">
                          <a:latin typeface="Cambria Math" panose="02040503050406030204" pitchFamily="18" charset="0"/>
                        </a:rPr>
                        <m:t>+</m:t>
                      </m:r>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𝑐</m:t>
                          </m:r>
                        </m:e>
                        <m:sub>
                          <m:r>
                            <a:rPr lang="en-US" altLang="ko-KR" b="0" i="1" smtClean="0">
                              <a:latin typeface="Cambria Math" panose="02040503050406030204" pitchFamily="18" charset="0"/>
                            </a:rPr>
                            <m:t>1</m:t>
                          </m:r>
                        </m:sub>
                      </m:sSub>
                      <m:r>
                        <a:rPr lang="en-US" altLang="ko-KR" b="0" i="1" smtClean="0">
                          <a:latin typeface="Cambria Math" panose="02040503050406030204" pitchFamily="18" charset="0"/>
                        </a:rPr>
                        <m:t>𝑓</m:t>
                      </m:r>
                      <m:r>
                        <a:rPr lang="en-US" altLang="ko-KR" b="0" i="1" smtClean="0">
                          <a:latin typeface="Cambria Math" panose="02040503050406030204" pitchFamily="18" charset="0"/>
                        </a:rPr>
                        <m:t> −</m:t>
                      </m:r>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𝑐</m:t>
                          </m:r>
                        </m:e>
                        <m:sub>
                          <m:r>
                            <a:rPr lang="en-US" altLang="ko-KR" b="0" i="1" smtClean="0">
                              <a:latin typeface="Cambria Math" panose="02040503050406030204" pitchFamily="18" charset="0"/>
                            </a:rPr>
                            <m:t>2</m:t>
                          </m:r>
                        </m:sub>
                      </m:sSub>
                      <m:func>
                        <m:funcPr>
                          <m:ctrlPr>
                            <a:rPr lang="en-US" altLang="ko-KR" b="0" i="1" smtClean="0">
                              <a:latin typeface="Cambria Math" panose="02040503050406030204" pitchFamily="18" charset="0"/>
                            </a:rPr>
                          </m:ctrlPr>
                        </m:funcPr>
                        <m:fName>
                          <m:r>
                            <m:rPr>
                              <m:sty m:val="p"/>
                            </m:rPr>
                            <a:rPr lang="en-US" altLang="ko-KR" b="0" i="0" smtClean="0">
                              <a:latin typeface="Cambria Math" panose="02040503050406030204" pitchFamily="18" charset="0"/>
                            </a:rPr>
                            <m:t>cos</m:t>
                          </m:r>
                        </m:fName>
                        <m:e>
                          <m:r>
                            <a:rPr lang="en-US" altLang="ko-KR" b="0" i="1" smtClean="0">
                              <a:latin typeface="Cambria Math" panose="02040503050406030204" pitchFamily="18" charset="0"/>
                            </a:rPr>
                            <m:t>3</m:t>
                          </m:r>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𝑝</m:t>
                              </m:r>
                            </m:e>
                            <m:sub>
                              <m:r>
                                <a:rPr lang="en-US" altLang="ko-KR" b="0" i="1" smtClean="0">
                                  <a:latin typeface="Cambria Math" panose="02040503050406030204" pitchFamily="18" charset="0"/>
                                </a:rPr>
                                <m:t>𝑡</m:t>
                              </m:r>
                            </m:sub>
                          </m:sSub>
                        </m:e>
                      </m:func>
                    </m:oMath>
                  </m:oMathPara>
                </a14:m>
                <a:endParaRPr lang="en-US" altLang="ko-KR" dirty="0"/>
              </a:p>
              <a:p>
                <a:pPr algn="ctr"/>
                <a14:m>
                  <m:oMath xmlns:m="http://schemas.openxmlformats.org/officeDocument/2006/math">
                    <m:sSub>
                      <m:sSubPr>
                        <m:ctrlPr>
                          <a:rPr lang="en-US" altLang="ko-KR" i="1" dirty="0" smtClean="0">
                            <a:latin typeface="Cambria Math" panose="02040503050406030204" pitchFamily="18" charset="0"/>
                          </a:rPr>
                        </m:ctrlPr>
                      </m:sSubPr>
                      <m:e>
                        <m:r>
                          <a:rPr lang="en-US" altLang="ko-KR" i="1" dirty="0" smtClean="0">
                            <a:latin typeface="Cambria Math" panose="02040503050406030204" pitchFamily="18" charset="0"/>
                          </a:rPr>
                          <m:t>𝑝</m:t>
                        </m:r>
                      </m:e>
                      <m:sub>
                        <m:r>
                          <a:rPr lang="en-US" altLang="ko-KR" i="1" dirty="0" smtClean="0">
                            <a:latin typeface="Cambria Math" panose="02040503050406030204" pitchFamily="18" charset="0"/>
                          </a:rPr>
                          <m:t>𝑡</m:t>
                        </m:r>
                        <m:r>
                          <a:rPr lang="en-US" altLang="ko-KR" b="0" i="1" dirty="0" smtClean="0">
                            <a:latin typeface="Cambria Math" panose="02040503050406030204" pitchFamily="18" charset="0"/>
                          </a:rPr>
                          <m:t>+1</m:t>
                        </m:r>
                      </m:sub>
                    </m:sSub>
                    <m:r>
                      <a:rPr lang="en-US" altLang="ko-KR" b="0" i="1" dirty="0" smtClean="0">
                        <a:latin typeface="Cambria Math" panose="02040503050406030204" pitchFamily="18" charset="0"/>
                      </a:rPr>
                      <m:t>=</m:t>
                    </m:r>
                    <m:sSub>
                      <m:sSubPr>
                        <m:ctrlPr>
                          <a:rPr lang="en-US" altLang="ko-KR" b="0" i="1" dirty="0" smtClean="0">
                            <a:latin typeface="Cambria Math" panose="02040503050406030204" pitchFamily="18" charset="0"/>
                          </a:rPr>
                        </m:ctrlPr>
                      </m:sSubPr>
                      <m:e>
                        <m:r>
                          <a:rPr lang="en-US" altLang="ko-KR" b="0" i="1" dirty="0" smtClean="0">
                            <a:latin typeface="Cambria Math" panose="02040503050406030204" pitchFamily="18" charset="0"/>
                          </a:rPr>
                          <m:t>𝑝</m:t>
                        </m:r>
                      </m:e>
                      <m:sub>
                        <m:r>
                          <a:rPr lang="en-US" altLang="ko-KR" b="0" i="1" dirty="0" smtClean="0">
                            <a:latin typeface="Cambria Math" panose="02040503050406030204" pitchFamily="18" charset="0"/>
                          </a:rPr>
                          <m:t>𝑡</m:t>
                        </m:r>
                      </m:sub>
                    </m:sSub>
                    <m:r>
                      <a:rPr lang="en-US" altLang="ko-KR" b="0" i="1" dirty="0" smtClean="0">
                        <a:latin typeface="Cambria Math" panose="02040503050406030204" pitchFamily="18" charset="0"/>
                      </a:rPr>
                      <m:t>+</m:t>
                    </m:r>
                    <m:sSub>
                      <m:sSubPr>
                        <m:ctrlPr>
                          <a:rPr lang="en-US" altLang="ko-KR" b="0" i="1" dirty="0" smtClean="0">
                            <a:latin typeface="Cambria Math" panose="02040503050406030204" pitchFamily="18" charset="0"/>
                          </a:rPr>
                        </m:ctrlPr>
                      </m:sSubPr>
                      <m:e>
                        <m:r>
                          <a:rPr lang="en-US" altLang="ko-KR" b="0" i="1" dirty="0" smtClean="0">
                            <a:latin typeface="Cambria Math" panose="02040503050406030204" pitchFamily="18" charset="0"/>
                          </a:rPr>
                          <m:t>𝑣</m:t>
                        </m:r>
                      </m:e>
                      <m:sub>
                        <m:r>
                          <a:rPr lang="en-US" altLang="ko-KR" b="0" i="1" dirty="0" smtClean="0">
                            <a:latin typeface="Cambria Math" panose="02040503050406030204" pitchFamily="18" charset="0"/>
                          </a:rPr>
                          <m:t>𝑡</m:t>
                        </m:r>
                        <m:r>
                          <a:rPr lang="en-US" altLang="ko-KR" b="0" i="1" dirty="0" smtClean="0">
                            <a:latin typeface="Cambria Math" panose="02040503050406030204" pitchFamily="18" charset="0"/>
                          </a:rPr>
                          <m:t>+1</m:t>
                        </m:r>
                      </m:sub>
                    </m:sSub>
                  </m:oMath>
                </a14:m>
                <a:r>
                  <a:rPr lang="en-US" altLang="ko-KR" dirty="0"/>
                  <a:t>  </a:t>
                </a:r>
              </a:p>
              <a:p>
                <a:pPr marL="180000" indent="-180000">
                  <a:buFont typeface="Arial" panose="020B0604020202020204" pitchFamily="34" charset="0"/>
                  <a:buChar char="•"/>
                </a:pPr>
                <a:r>
                  <a:rPr lang="en-US" altLang="ko-KR" dirty="0"/>
                  <a:t>rewards</a:t>
                </a:r>
              </a:p>
              <a:p>
                <a:pPr algn="ctr"/>
                <a14:m>
                  <m:oMathPara xmlns:m="http://schemas.openxmlformats.org/officeDocument/2006/math">
                    <m:oMathParaPr>
                      <m:jc m:val="centerGroup"/>
                    </m:oMathParaPr>
                    <m:oMath xmlns:m="http://schemas.openxmlformats.org/officeDocument/2006/math">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𝑟</m:t>
                          </m:r>
                        </m:e>
                        <m:sub>
                          <m:r>
                            <a:rPr lang="en-US" altLang="ko-KR" b="0" i="1" smtClean="0">
                              <a:latin typeface="Cambria Math" panose="02040503050406030204" pitchFamily="18" charset="0"/>
                            </a:rPr>
                            <m:t>𝑡</m:t>
                          </m:r>
                          <m:r>
                            <a:rPr lang="en-US" altLang="ko-KR" b="0" i="1" smtClean="0">
                              <a:latin typeface="Cambria Math" panose="02040503050406030204" pitchFamily="18" charset="0"/>
                            </a:rPr>
                            <m:t>+1</m:t>
                          </m:r>
                        </m:sub>
                      </m:sSub>
                      <m:r>
                        <a:rPr lang="en-US" altLang="ko-KR" b="0" i="1" smtClean="0">
                          <a:latin typeface="Cambria Math" panose="02040503050406030204" pitchFamily="18" charset="0"/>
                        </a:rPr>
                        <m:t>=</m:t>
                      </m:r>
                      <m:d>
                        <m:dPr>
                          <m:begChr m:val="{"/>
                          <m:endChr m:val=""/>
                          <m:ctrlPr>
                            <a:rPr lang="en-US" altLang="ko-KR" b="0" i="1" smtClean="0">
                              <a:latin typeface="Cambria Math" panose="02040503050406030204" pitchFamily="18" charset="0"/>
                            </a:rPr>
                          </m:ctrlPr>
                        </m:dPr>
                        <m:e>
                          <m:eqArr>
                            <m:eqArrPr>
                              <m:ctrlPr>
                                <a:rPr lang="en-US" altLang="ko-KR" b="0" i="1" smtClean="0">
                                  <a:latin typeface="Cambria Math" panose="02040503050406030204" pitchFamily="18" charset="0"/>
                                </a:rPr>
                              </m:ctrlPr>
                            </m:eqArrPr>
                            <m:e>
                              <m:r>
                                <a:rPr lang="en-US" altLang="ko-KR" b="0" i="1" smtClean="0">
                                  <a:latin typeface="Cambria Math" panose="02040503050406030204" pitchFamily="18" charset="0"/>
                                </a:rPr>
                                <m:t>100      </m:t>
                              </m:r>
                              <m:r>
                                <a:rPr lang="en-US" altLang="ko-KR" i="1">
                                  <a:latin typeface="Cambria Math" panose="02040503050406030204" pitchFamily="18" charset="0"/>
                                </a:rPr>
                                <m:t>(</m:t>
                              </m:r>
                              <m:r>
                                <m:rPr>
                                  <m:nor/>
                                </m:rPr>
                                <a:rPr lang="en-US" altLang="ko-KR">
                                  <a:latin typeface="Cambria Math" panose="02040503050406030204" pitchFamily="18" charset="0"/>
                                </a:rPr>
                                <m:t>if</m:t>
                              </m:r>
                              <m:r>
                                <m:rPr>
                                  <m:nor/>
                                </m:rPr>
                                <a:rPr lang="en-US" altLang="ko-KR">
                                  <a:latin typeface="Cambria Math" panose="02040503050406030204" pitchFamily="18" charset="0"/>
                                </a:rPr>
                                <m:t> </m:t>
                              </m:r>
                              <m:r>
                                <m:rPr>
                                  <m:nor/>
                                </m:rPr>
                                <a:rPr lang="en-US" altLang="ko-KR">
                                  <a:latin typeface="Cambria Math" panose="02040503050406030204" pitchFamily="18" charset="0"/>
                                </a:rPr>
                                <m:t>done</m:t>
                              </m:r>
                              <m:r>
                                <m:rPr>
                                  <m:nor/>
                                </m:rPr>
                                <a:rPr lang="en-US" altLang="ko-KR">
                                  <a:latin typeface="Cambria Math" panose="02040503050406030204" pitchFamily="18" charset="0"/>
                                </a:rPr>
                                <m:t>)</m:t>
                              </m:r>
                            </m:e>
                            <m:e>
                              <m:r>
                                <a:rPr lang="en-US" altLang="ko-KR" b="0" i="1" smtClean="0">
                                  <a:latin typeface="Cambria Math" panose="02040503050406030204" pitchFamily="18" charset="0"/>
                                </a:rPr>
                                <m:t>−0.1</m:t>
                              </m:r>
                              <m:sSubSup>
                                <m:sSubSupPr>
                                  <m:ctrlPr>
                                    <a:rPr lang="en-US" altLang="ko-KR" b="0" i="1" smtClean="0">
                                      <a:latin typeface="Cambria Math" panose="02040503050406030204" pitchFamily="18" charset="0"/>
                                    </a:rPr>
                                  </m:ctrlPr>
                                </m:sSubSupPr>
                                <m:e>
                                  <m:r>
                                    <a:rPr lang="en-US" altLang="ko-KR" b="0" i="1" smtClean="0">
                                      <a:latin typeface="Cambria Math" panose="02040503050406030204" pitchFamily="18" charset="0"/>
                                    </a:rPr>
                                    <m:t>𝑎</m:t>
                                  </m:r>
                                </m:e>
                                <m:sub>
                                  <m:r>
                                    <a:rPr lang="en-US" altLang="ko-KR" b="0" i="1" smtClean="0">
                                      <a:latin typeface="Cambria Math" panose="02040503050406030204" pitchFamily="18" charset="0"/>
                                    </a:rPr>
                                    <m:t>𝑡</m:t>
                                  </m:r>
                                </m:sub>
                                <m:sup>
                                  <m:r>
                                    <a:rPr lang="en-US" altLang="ko-KR" b="0" i="1" smtClean="0">
                                      <a:latin typeface="Cambria Math" panose="02040503050406030204" pitchFamily="18" charset="0"/>
                                    </a:rPr>
                                    <m:t>2</m:t>
                                  </m:r>
                                </m:sup>
                              </m:sSubSup>
                              <m:r>
                                <a:rPr lang="en-US" altLang="ko-KR" b="0" i="1" smtClean="0">
                                  <a:latin typeface="Cambria Math" panose="02040503050406030204" pitchFamily="18" charset="0"/>
                                </a:rPr>
                                <m:t>     (</m:t>
                              </m:r>
                              <m:r>
                                <m:rPr>
                                  <m:nor/>
                                </m:rPr>
                                <a:rPr lang="en-US" altLang="ko-KR" b="0" i="0" smtClean="0">
                                  <a:latin typeface="Cambria Math" panose="02040503050406030204" pitchFamily="18" charset="0"/>
                                </a:rPr>
                                <m:t>otherwise</m:t>
                              </m:r>
                              <m:r>
                                <m:rPr>
                                  <m:nor/>
                                </m:rPr>
                                <a:rPr lang="en-US" altLang="ko-KR" b="0" i="0" smtClean="0">
                                  <a:latin typeface="Cambria Math" panose="02040503050406030204" pitchFamily="18" charset="0"/>
                                </a:rPr>
                                <m:t>)</m:t>
                              </m:r>
                            </m:e>
                          </m:eqArr>
                        </m:e>
                      </m:d>
                    </m:oMath>
                  </m:oMathPara>
                </a14:m>
                <a:endParaRPr lang="ko-KR" altLang="en-US" dirty="0"/>
              </a:p>
            </p:txBody>
          </p:sp>
        </mc:Choice>
        <mc:Fallback xmlns="">
          <p:sp>
            <p:nvSpPr>
              <p:cNvPr id="3" name="텍스트 개체 틀 2">
                <a:extLst>
                  <a:ext uri="{FF2B5EF4-FFF2-40B4-BE49-F238E27FC236}">
                    <a16:creationId xmlns:a16="http://schemas.microsoft.com/office/drawing/2014/main" id="{FF60CC2A-B558-6322-236C-F35826F47D5B}"/>
                  </a:ext>
                </a:extLst>
              </p:cNvPr>
              <p:cNvSpPr>
                <a:spLocks noGrp="1" noRot="1" noChangeAspect="1" noMove="1" noResize="1" noEditPoints="1" noAdjustHandles="1" noChangeArrowheads="1" noChangeShapeType="1" noTextEdit="1"/>
              </p:cNvSpPr>
              <p:nvPr>
                <p:ph type="body" sz="quarter" idx="11"/>
              </p:nvPr>
            </p:nvSpPr>
            <p:spPr>
              <a:xfrm>
                <a:off x="440967" y="4433467"/>
                <a:ext cx="5281407" cy="1859902"/>
              </a:xfrm>
              <a:blipFill>
                <a:blip r:embed="rId2"/>
                <a:stretch>
                  <a:fillRect l="-692" t="-984" b="-12131"/>
                </a:stretch>
              </a:blipFill>
            </p:spPr>
            <p:txBody>
              <a:bodyPr/>
              <a:lstStyle/>
              <a:p>
                <a:r>
                  <a:rPr lang="ko-KR" altLang="en-US">
                    <a:noFill/>
                  </a:rPr>
                  <a:t> </a:t>
                </a:r>
              </a:p>
            </p:txBody>
          </p:sp>
        </mc:Fallback>
      </mc:AlternateContent>
      <p:sp>
        <p:nvSpPr>
          <p:cNvPr id="4" name="제목 3">
            <a:extLst>
              <a:ext uri="{FF2B5EF4-FFF2-40B4-BE49-F238E27FC236}">
                <a16:creationId xmlns:a16="http://schemas.microsoft.com/office/drawing/2014/main" id="{475F3B3A-29DB-FB64-53AA-46C17345BA51}"/>
              </a:ext>
            </a:extLst>
          </p:cNvPr>
          <p:cNvSpPr>
            <a:spLocks noGrp="1"/>
          </p:cNvSpPr>
          <p:nvPr>
            <p:ph type="title"/>
          </p:nvPr>
        </p:nvSpPr>
        <p:spPr/>
        <p:txBody>
          <a:bodyPr/>
          <a:lstStyle/>
          <a:p>
            <a:r>
              <a:rPr lang="en-US" altLang="ko-KR" dirty="0"/>
              <a:t>250821 </a:t>
            </a:r>
            <a:r>
              <a:rPr lang="ko-KR" altLang="en-US" dirty="0"/>
              <a:t>목 </a:t>
            </a:r>
            <a:r>
              <a:rPr lang="en-US" altLang="ko-KR" dirty="0"/>
              <a:t>| </a:t>
            </a:r>
            <a:r>
              <a:rPr lang="ko-KR" altLang="en-US" dirty="0"/>
              <a:t>간단한 알고리즘에 대하여</a:t>
            </a:r>
            <a:r>
              <a:rPr lang="en-US" altLang="ko-KR" dirty="0"/>
              <a:t> DDPG</a:t>
            </a:r>
            <a:r>
              <a:rPr lang="ko-KR" altLang="en-US" dirty="0"/>
              <a:t>를 </a:t>
            </a:r>
            <a:r>
              <a:rPr lang="en-US" altLang="ko-KR" dirty="0"/>
              <a:t>python</a:t>
            </a:r>
            <a:r>
              <a:rPr lang="ko-KR" altLang="en-US" dirty="0"/>
              <a:t>으로 구현</a:t>
            </a:r>
          </a:p>
        </p:txBody>
      </p:sp>
      <p:sp>
        <p:nvSpPr>
          <p:cNvPr id="5" name="텍스트 개체 틀 4">
            <a:extLst>
              <a:ext uri="{FF2B5EF4-FFF2-40B4-BE49-F238E27FC236}">
                <a16:creationId xmlns:a16="http://schemas.microsoft.com/office/drawing/2014/main" id="{1E20CD26-8797-9C07-CCC4-EE1106B4D84E}"/>
              </a:ext>
            </a:extLst>
          </p:cNvPr>
          <p:cNvSpPr>
            <a:spLocks noGrp="1"/>
          </p:cNvSpPr>
          <p:nvPr>
            <p:ph type="body" sz="quarter" idx="12"/>
          </p:nvPr>
        </p:nvSpPr>
        <p:spPr/>
        <p:txBody>
          <a:bodyPr/>
          <a:lstStyle/>
          <a:p>
            <a:r>
              <a:rPr lang="ko-KR" altLang="en-US" dirty="0"/>
              <a:t>서부발전</a:t>
            </a:r>
          </a:p>
        </p:txBody>
      </p:sp>
      <p:pic>
        <p:nvPicPr>
          <p:cNvPr id="6" name="그림 5" descr="스케치, 디자인, 예술이(가) 표시된 사진&#10;&#10;AI 생성 콘텐츠는 정확하지 않을 수 있습니다.">
            <a:extLst>
              <a:ext uri="{FF2B5EF4-FFF2-40B4-BE49-F238E27FC236}">
                <a16:creationId xmlns:a16="http://schemas.microsoft.com/office/drawing/2014/main" id="{2FF537BB-E368-E3A4-8E04-2A0DA5FC4F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3316" y="4433467"/>
            <a:ext cx="2678061" cy="1785374"/>
          </a:xfrm>
          <a:prstGeom prst="rect">
            <a:avLst/>
          </a:prstGeom>
        </p:spPr>
      </p:pic>
      <p:sp>
        <p:nvSpPr>
          <p:cNvPr id="7" name="텍스트 개체 틀 2">
            <a:extLst>
              <a:ext uri="{FF2B5EF4-FFF2-40B4-BE49-F238E27FC236}">
                <a16:creationId xmlns:a16="http://schemas.microsoft.com/office/drawing/2014/main" id="{E420C8CD-6765-160F-BD62-66646FDBF383}"/>
              </a:ext>
            </a:extLst>
          </p:cNvPr>
          <p:cNvSpPr txBox="1">
            <a:spLocks/>
          </p:cNvSpPr>
          <p:nvPr/>
        </p:nvSpPr>
        <p:spPr>
          <a:xfrm>
            <a:off x="440967" y="1063355"/>
            <a:ext cx="8732530" cy="2692567"/>
          </a:xfrm>
          <a:prstGeom prst="rect">
            <a:avLst/>
          </a:prstGeom>
        </p:spPr>
        <p:txBody>
          <a:bodyPr lIns="72000" tIns="36000"/>
          <a:lstStyle>
            <a:lvl1pPr marL="0" indent="0" algn="l" rtl="0" eaLnBrk="0" fontAlgn="base" latinLnBrk="0" hangingPunct="0">
              <a:lnSpc>
                <a:spcPct val="100000"/>
              </a:lnSpc>
              <a:spcBef>
                <a:spcPts val="0"/>
              </a:spcBef>
              <a:spcAft>
                <a:spcPct val="0"/>
              </a:spcAft>
              <a:buFont typeface="Arial" charset="0"/>
              <a:buNone/>
              <a:defRPr sz="1400" kern="1200">
                <a:solidFill>
                  <a:schemeClr val="tx1"/>
                </a:solidFill>
                <a:latin typeface="+mn-lt"/>
                <a:ea typeface="+mn-ea"/>
                <a:cs typeface="+mn-cs"/>
              </a:defRPr>
            </a:lvl1pPr>
            <a:lvl2pPr marL="742950" indent="-285750" algn="l" rtl="0" eaLnBrk="0" fontAlgn="base" latinLnBrk="1"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latinLnBrk="1"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latinLnBrk="1"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latinLnBrk="1"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180000" indent="-180000">
              <a:buFont typeface="Arial" panose="020B0604020202020204" pitchFamily="34" charset="0"/>
              <a:buChar char="•"/>
            </a:pPr>
            <a:r>
              <a:rPr kumimoji="0" lang="en-US" altLang="ko-KR" b="0" dirty="0"/>
              <a:t>gymnasium </a:t>
            </a:r>
            <a:r>
              <a:rPr kumimoji="0" lang="ko-KR" altLang="en-US" b="0" dirty="0"/>
              <a:t>모듈에서 제공하는 </a:t>
            </a:r>
            <a:r>
              <a:rPr kumimoji="0" lang="en-US" altLang="ko-KR" b="0" dirty="0" err="1"/>
              <a:t>MountainCar</a:t>
            </a:r>
            <a:r>
              <a:rPr kumimoji="0" lang="en-US" altLang="ko-KR" b="0" dirty="0"/>
              <a:t> </a:t>
            </a:r>
            <a:r>
              <a:rPr kumimoji="0" lang="ko-KR" altLang="en-US" b="0" dirty="0"/>
              <a:t>환경</a:t>
            </a:r>
            <a:endParaRPr kumimoji="0" lang="en-US" altLang="ko-KR" b="0" dirty="0"/>
          </a:p>
          <a:p>
            <a:pPr marL="180000" indent="-180000">
              <a:buFont typeface="Arial" panose="020B0604020202020204" pitchFamily="34" charset="0"/>
              <a:buChar char="•"/>
            </a:pPr>
            <a:r>
              <a:rPr kumimoji="0" lang="en-US" altLang="ko-KR" b="0" dirty="0"/>
              <a:t>next state</a:t>
            </a:r>
            <a:r>
              <a:rPr kumimoji="0" lang="ko-KR" altLang="en-US" b="0" dirty="0"/>
              <a:t>를 얻을 수 있음</a:t>
            </a:r>
            <a:r>
              <a:rPr kumimoji="0" lang="en-US" altLang="ko-KR" b="0" dirty="0"/>
              <a:t>(transition dynamics)</a:t>
            </a:r>
          </a:p>
          <a:p>
            <a:pPr marL="360000" indent="-180000">
              <a:buFont typeface="Arial" panose="020B0604020202020204" pitchFamily="34" charset="0"/>
              <a:buChar char="•"/>
            </a:pPr>
            <a:r>
              <a:rPr kumimoji="0" lang="ko-KR" altLang="en-US" b="0" dirty="0"/>
              <a:t>서부발전 </a:t>
            </a:r>
            <a:r>
              <a:rPr kumimoji="0" lang="en-US" altLang="ko-KR" b="0" dirty="0"/>
              <a:t>: transition dynamics</a:t>
            </a:r>
            <a:r>
              <a:rPr kumimoji="0" lang="ko-KR" altLang="en-US" b="0" dirty="0"/>
              <a:t>가 없음</a:t>
            </a:r>
            <a:r>
              <a:rPr kumimoji="0" lang="en-US" altLang="ko-KR" b="0" dirty="0"/>
              <a:t>.</a:t>
            </a:r>
          </a:p>
          <a:p>
            <a:pPr marL="180000" indent="-180000">
              <a:buFont typeface="Arial" panose="020B0604020202020204" pitchFamily="34" charset="0"/>
              <a:buChar char="•"/>
            </a:pPr>
            <a:r>
              <a:rPr kumimoji="0" lang="en-US" altLang="ko-KR" b="0" dirty="0"/>
              <a:t>historical</a:t>
            </a:r>
            <a:r>
              <a:rPr kumimoji="0" lang="ko-KR" altLang="en-US" b="0" dirty="0"/>
              <a:t> </a:t>
            </a:r>
            <a:r>
              <a:rPr kumimoji="0" lang="en-US" altLang="ko-KR" b="0" dirty="0"/>
              <a:t>data</a:t>
            </a:r>
            <a:r>
              <a:rPr kumimoji="0" lang="ko-KR" altLang="en-US" b="0" dirty="0"/>
              <a:t>를 입력하지 않음</a:t>
            </a:r>
            <a:r>
              <a:rPr kumimoji="0" lang="en-US" altLang="ko-KR" b="0" dirty="0"/>
              <a:t>.</a:t>
            </a:r>
          </a:p>
          <a:p>
            <a:pPr marL="360000" indent="-180000">
              <a:buFont typeface="Arial" panose="020B0604020202020204" pitchFamily="34" charset="0"/>
              <a:buChar char="•"/>
            </a:pPr>
            <a:r>
              <a:rPr kumimoji="0" lang="ko-KR" altLang="en-US" b="0" dirty="0"/>
              <a:t>서부발전</a:t>
            </a:r>
            <a:r>
              <a:rPr kumimoji="0" lang="en-US" altLang="ko-KR" b="0" dirty="0"/>
              <a:t> :</a:t>
            </a:r>
            <a:r>
              <a:rPr kumimoji="0" lang="ko-KR" altLang="en-US" b="0" dirty="0"/>
              <a:t> </a:t>
            </a:r>
            <a:r>
              <a:rPr kumimoji="0" lang="en-US" altLang="ko-KR" b="0" dirty="0"/>
              <a:t>historical data(csv </a:t>
            </a:r>
            <a:r>
              <a:rPr kumimoji="0" lang="ko-KR" altLang="en-US" b="0" dirty="0"/>
              <a:t>파일</a:t>
            </a:r>
            <a:r>
              <a:rPr kumimoji="0" lang="en-US" altLang="ko-KR" b="0" dirty="0"/>
              <a:t>)</a:t>
            </a:r>
            <a:r>
              <a:rPr kumimoji="0" lang="ko-KR" altLang="en-US" b="0" dirty="0"/>
              <a:t>이 </a:t>
            </a:r>
            <a:r>
              <a:rPr kumimoji="0" lang="ko-KR" altLang="en-US" b="0" dirty="0" err="1"/>
              <a:t>주어져있음</a:t>
            </a:r>
            <a:r>
              <a:rPr kumimoji="0" lang="en-US" altLang="ko-KR" b="0" dirty="0"/>
              <a:t>.</a:t>
            </a:r>
          </a:p>
          <a:p>
            <a:pPr marL="180000" indent="-180000">
              <a:buFont typeface="Arial" panose="020B0604020202020204" pitchFamily="34" charset="0"/>
              <a:buChar char="•"/>
            </a:pPr>
            <a:r>
              <a:rPr kumimoji="0" lang="ko-KR" altLang="en-US" b="0" dirty="0"/>
              <a:t>특정 목표에 달성하면 큰 보상을 얻는 보상시스템</a:t>
            </a:r>
            <a:endParaRPr kumimoji="0" lang="en-US" altLang="ko-KR" b="0" dirty="0"/>
          </a:p>
          <a:p>
            <a:pPr marL="360000" indent="-180000">
              <a:buFont typeface="Arial" panose="020B0604020202020204" pitchFamily="34" charset="0"/>
              <a:buChar char="•"/>
            </a:pPr>
            <a:r>
              <a:rPr kumimoji="0" lang="ko-KR" altLang="en-US" b="0" dirty="0"/>
              <a:t>서부발전 </a:t>
            </a:r>
            <a:r>
              <a:rPr kumimoji="0" lang="en-US" altLang="ko-KR" b="0" dirty="0"/>
              <a:t>: </a:t>
            </a:r>
            <a:r>
              <a:rPr kumimoji="0" lang="ko-KR" altLang="en-US" b="0" dirty="0"/>
              <a:t>지속적으로 보상을 주는 보상시스템</a:t>
            </a:r>
            <a:r>
              <a:rPr kumimoji="0" lang="en-US" altLang="ko-KR" b="0" dirty="0"/>
              <a:t>.</a:t>
            </a:r>
          </a:p>
          <a:p>
            <a:pPr marL="180000" indent="-180000">
              <a:buFont typeface="Arial" panose="020B0604020202020204" pitchFamily="34" charset="0"/>
              <a:buChar char="•"/>
            </a:pPr>
            <a:r>
              <a:rPr kumimoji="0" lang="ko-KR" altLang="en-US" b="0" dirty="0"/>
              <a:t>결과</a:t>
            </a:r>
            <a:endParaRPr kumimoji="0" lang="en-US" altLang="ko-KR" b="0" dirty="0"/>
          </a:p>
          <a:p>
            <a:pPr marL="360000" indent="-180000">
              <a:buFont typeface="Arial" panose="020B0604020202020204" pitchFamily="34" charset="0"/>
              <a:buChar char="•"/>
            </a:pPr>
            <a:r>
              <a:rPr kumimoji="0" lang="ko-KR" altLang="en-US" b="0" dirty="0"/>
              <a:t>안정적인 결과가 나오지 않음</a:t>
            </a:r>
            <a:r>
              <a:rPr kumimoji="0" lang="en-US" altLang="ko-KR" b="0" dirty="0"/>
              <a:t>.</a:t>
            </a:r>
            <a:endParaRPr kumimoji="0" lang="ko-KR" altLang="en-US" b="0" dirty="0"/>
          </a:p>
        </p:txBody>
      </p:sp>
    </p:spTree>
    <p:extLst>
      <p:ext uri="{BB962C8B-B14F-4D97-AF65-F5344CB8AC3E}">
        <p14:creationId xmlns:p14="http://schemas.microsoft.com/office/powerpoint/2010/main" val="316610811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17EE8E-01E2-EF9D-0417-1A035FAC57F6}"/>
            </a:ext>
          </a:extLst>
        </p:cNvPr>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8410873E-0494-8FEF-2809-1AA51D4E0846}"/>
              </a:ext>
            </a:extLst>
          </p:cNvPr>
          <p:cNvSpPr>
            <a:spLocks noGrp="1"/>
          </p:cNvSpPr>
          <p:nvPr>
            <p:ph type="body" sz="quarter" idx="10"/>
          </p:nvPr>
        </p:nvSpPr>
        <p:spPr/>
        <p:txBody>
          <a:bodyPr/>
          <a:lstStyle/>
          <a:p>
            <a:pPr marL="0" indent="0">
              <a:buNone/>
            </a:pPr>
            <a:r>
              <a:rPr lang="en-US" altLang="ko-KR" dirty="0" err="1">
                <a:latin typeface="+mn-ea"/>
              </a:rPr>
              <a:t>MountainCar</a:t>
            </a:r>
            <a:r>
              <a:rPr lang="en-US" altLang="ko-KR" dirty="0">
                <a:latin typeface="+mn-ea"/>
              </a:rPr>
              <a:t> </a:t>
            </a:r>
            <a:r>
              <a:rPr lang="ko-KR" altLang="en-US" dirty="0">
                <a:latin typeface="+mn-ea"/>
              </a:rPr>
              <a:t>문제와 서부발전문제와의 차이 </a:t>
            </a:r>
            <a:r>
              <a:rPr lang="en-US" altLang="ko-KR" dirty="0">
                <a:latin typeface="+mn-ea"/>
              </a:rPr>
              <a:t>– historical data</a:t>
            </a:r>
            <a:endParaRPr lang="ko-KR" altLang="en-US" dirty="0">
              <a:latin typeface="+mn-ea"/>
            </a:endParaRPr>
          </a:p>
        </p:txBody>
      </p:sp>
      <p:sp>
        <p:nvSpPr>
          <p:cNvPr id="4" name="제목 3">
            <a:extLst>
              <a:ext uri="{FF2B5EF4-FFF2-40B4-BE49-F238E27FC236}">
                <a16:creationId xmlns:a16="http://schemas.microsoft.com/office/drawing/2014/main" id="{7A66DC4C-7992-909B-55CD-B512EFBC1C72}"/>
              </a:ext>
            </a:extLst>
          </p:cNvPr>
          <p:cNvSpPr>
            <a:spLocks noGrp="1"/>
          </p:cNvSpPr>
          <p:nvPr>
            <p:ph type="title"/>
          </p:nvPr>
        </p:nvSpPr>
        <p:spPr/>
        <p:txBody>
          <a:bodyPr/>
          <a:lstStyle/>
          <a:p>
            <a:r>
              <a:rPr lang="en-US" altLang="ko-KR" dirty="0">
                <a:latin typeface="+mn-ea"/>
                <a:ea typeface="+mn-ea"/>
              </a:rPr>
              <a:t>250821 </a:t>
            </a:r>
            <a:r>
              <a:rPr lang="ko-KR" altLang="en-US" dirty="0">
                <a:latin typeface="+mn-ea"/>
                <a:ea typeface="+mn-ea"/>
              </a:rPr>
              <a:t>목 </a:t>
            </a:r>
            <a:r>
              <a:rPr lang="en-US" altLang="ko-KR" dirty="0">
                <a:latin typeface="+mn-ea"/>
                <a:ea typeface="+mn-ea"/>
              </a:rPr>
              <a:t>| </a:t>
            </a:r>
            <a:r>
              <a:rPr lang="ko-KR" altLang="en-US" dirty="0">
                <a:latin typeface="+mn-ea"/>
                <a:ea typeface="+mn-ea"/>
              </a:rPr>
              <a:t>간단한 알고리즘에 대하여</a:t>
            </a:r>
            <a:r>
              <a:rPr lang="en-US" altLang="ko-KR" dirty="0">
                <a:latin typeface="+mn-ea"/>
                <a:ea typeface="+mn-ea"/>
              </a:rPr>
              <a:t> DDPG</a:t>
            </a:r>
            <a:r>
              <a:rPr lang="ko-KR" altLang="en-US" dirty="0">
                <a:latin typeface="+mn-ea"/>
                <a:ea typeface="+mn-ea"/>
              </a:rPr>
              <a:t>를 </a:t>
            </a:r>
            <a:r>
              <a:rPr lang="en-US" altLang="ko-KR" dirty="0">
                <a:latin typeface="+mn-ea"/>
                <a:ea typeface="+mn-ea"/>
              </a:rPr>
              <a:t>python</a:t>
            </a:r>
            <a:r>
              <a:rPr lang="ko-KR" altLang="en-US" dirty="0">
                <a:latin typeface="+mn-ea"/>
                <a:ea typeface="+mn-ea"/>
              </a:rPr>
              <a:t>으로 구현</a:t>
            </a:r>
          </a:p>
        </p:txBody>
      </p:sp>
      <p:sp>
        <p:nvSpPr>
          <p:cNvPr id="5" name="텍스트 개체 틀 4">
            <a:extLst>
              <a:ext uri="{FF2B5EF4-FFF2-40B4-BE49-F238E27FC236}">
                <a16:creationId xmlns:a16="http://schemas.microsoft.com/office/drawing/2014/main" id="{130F882C-BD12-6D1B-07D3-4E44E050398C}"/>
              </a:ext>
            </a:extLst>
          </p:cNvPr>
          <p:cNvSpPr>
            <a:spLocks noGrp="1"/>
          </p:cNvSpPr>
          <p:nvPr>
            <p:ph type="body" sz="quarter" idx="12"/>
          </p:nvPr>
        </p:nvSpPr>
        <p:spPr/>
        <p:txBody>
          <a:bodyPr/>
          <a:lstStyle/>
          <a:p>
            <a:r>
              <a:rPr lang="ko-KR" altLang="en-US" dirty="0">
                <a:latin typeface="+mn-ea"/>
                <a:ea typeface="+mn-ea"/>
              </a:rPr>
              <a:t>서부발전</a:t>
            </a:r>
          </a:p>
        </p:txBody>
      </p:sp>
      <p:grpSp>
        <p:nvGrpSpPr>
          <p:cNvPr id="58" name="Group 5">
            <a:extLst>
              <a:ext uri="{FF2B5EF4-FFF2-40B4-BE49-F238E27FC236}">
                <a16:creationId xmlns:a16="http://schemas.microsoft.com/office/drawing/2014/main" id="{59A5E220-A800-AA5B-6F12-F3D6F30FDBAB}"/>
              </a:ext>
            </a:extLst>
          </p:cNvPr>
          <p:cNvGrpSpPr>
            <a:grpSpLocks/>
          </p:cNvGrpSpPr>
          <p:nvPr/>
        </p:nvGrpSpPr>
        <p:grpSpPr bwMode="auto">
          <a:xfrm>
            <a:off x="5159683" y="1439863"/>
            <a:ext cx="4204147" cy="4237037"/>
            <a:chOff x="2655" y="907"/>
            <a:chExt cx="2245" cy="2669"/>
          </a:xfrm>
        </p:grpSpPr>
        <p:sp>
          <p:nvSpPr>
            <p:cNvPr id="59" name="Rectangle 6">
              <a:extLst>
                <a:ext uri="{FF2B5EF4-FFF2-40B4-BE49-F238E27FC236}">
                  <a16:creationId xmlns:a16="http://schemas.microsoft.com/office/drawing/2014/main" id="{0300EF55-DA38-A506-BEC4-B5500B37FF34}"/>
                </a:ext>
              </a:extLst>
            </p:cNvPr>
            <p:cNvSpPr>
              <a:spLocks noChangeArrowheads="1"/>
            </p:cNvSpPr>
            <p:nvPr/>
          </p:nvSpPr>
          <p:spPr bwMode="auto">
            <a:xfrm>
              <a:off x="2655" y="907"/>
              <a:ext cx="2245" cy="2669"/>
            </a:xfrm>
            <a:prstGeom prst="rect">
              <a:avLst/>
            </a:prstGeom>
            <a:solidFill>
              <a:srgbClr val="FFFFFF"/>
            </a:solidFill>
            <a:ln w="9525">
              <a:solidFill>
                <a:srgbClr val="000000"/>
              </a:solidFill>
              <a:miter lim="800000"/>
              <a:headEnd/>
              <a:tailEnd/>
            </a:ln>
            <a:effectLst>
              <a:outerShdw dist="35921" dir="2700000" algn="ctr" rotWithShape="0">
                <a:srgbClr val="000000"/>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ko-KR" altLang="en-US" sz="1600" b="0" i="0" u="none" strike="noStrike" kern="0" cap="none" spc="0" normalizeH="0" baseline="0" noProof="0">
                <a:ln>
                  <a:noFill/>
                </a:ln>
                <a:solidFill>
                  <a:srgbClr val="000000"/>
                </a:solidFill>
                <a:effectLst/>
                <a:uLnTx/>
                <a:uFillTx/>
                <a:latin typeface="+mn-ea"/>
                <a:ea typeface="+mn-ea"/>
              </a:endParaRPr>
            </a:p>
          </p:txBody>
        </p:sp>
        <p:sp>
          <p:nvSpPr>
            <p:cNvPr id="60" name="Rectangle 7">
              <a:extLst>
                <a:ext uri="{FF2B5EF4-FFF2-40B4-BE49-F238E27FC236}">
                  <a16:creationId xmlns:a16="http://schemas.microsoft.com/office/drawing/2014/main" id="{5F09B2B6-8E0C-F55A-121D-20C6F533E39B}"/>
                </a:ext>
              </a:extLst>
            </p:cNvPr>
            <p:cNvSpPr>
              <a:spLocks noChangeArrowheads="1"/>
            </p:cNvSpPr>
            <p:nvPr/>
          </p:nvSpPr>
          <p:spPr bwMode="auto">
            <a:xfrm>
              <a:off x="2655" y="907"/>
              <a:ext cx="2245" cy="365"/>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ko-KR" altLang="en-US" sz="1600" b="0" i="0" u="none" strike="noStrike" kern="0" cap="none" spc="0" normalizeH="0" baseline="0" noProof="0">
                <a:ln>
                  <a:noFill/>
                </a:ln>
                <a:solidFill>
                  <a:srgbClr val="000000"/>
                </a:solidFill>
                <a:effectLst/>
                <a:uLnTx/>
                <a:uFillTx/>
                <a:latin typeface="+mn-ea"/>
                <a:ea typeface="+mn-ea"/>
              </a:endParaRPr>
            </a:p>
          </p:txBody>
        </p:sp>
        <p:sp>
          <p:nvSpPr>
            <p:cNvPr id="61" name="Rectangle 8">
              <a:extLst>
                <a:ext uri="{FF2B5EF4-FFF2-40B4-BE49-F238E27FC236}">
                  <a16:creationId xmlns:a16="http://schemas.microsoft.com/office/drawing/2014/main" id="{1932D9FD-E0EC-C29D-0CAC-169239133E58}"/>
                </a:ext>
              </a:extLst>
            </p:cNvPr>
            <p:cNvSpPr>
              <a:spLocks noChangeArrowheads="1"/>
            </p:cNvSpPr>
            <p:nvPr/>
          </p:nvSpPr>
          <p:spPr bwMode="auto">
            <a:xfrm>
              <a:off x="2745" y="1011"/>
              <a:ext cx="2085" cy="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defTabSz="895350">
                <a:buSzPct val="120000"/>
                <a:defRPr sz="1600">
                  <a:solidFill>
                    <a:schemeClr val="tx1"/>
                  </a:solidFill>
                  <a:latin typeface="Arial" panose="020B0604020202020204" pitchFamily="34" charset="0"/>
                  <a:ea typeface="-윤고딕130" pitchFamily="18" charset="-127"/>
                </a:defRPr>
              </a:lvl1pPr>
              <a:lvl2pPr marL="144463" indent="-142875" defTabSz="895350">
                <a:buSzPct val="120000"/>
                <a:buChar char="•"/>
                <a:defRPr sz="1600">
                  <a:solidFill>
                    <a:schemeClr val="tx1"/>
                  </a:solidFill>
                  <a:latin typeface="Arial" panose="020B0604020202020204" pitchFamily="34" charset="0"/>
                  <a:ea typeface="-윤고딕130" pitchFamily="18" charset="-127"/>
                </a:defRPr>
              </a:lvl2pPr>
              <a:lvl3pPr marL="295275" indent="-149225" defTabSz="895350">
                <a:buChar char="–"/>
                <a:defRPr sz="1600">
                  <a:solidFill>
                    <a:schemeClr val="tx1"/>
                  </a:solidFill>
                  <a:latin typeface="Arial" panose="020B0604020202020204" pitchFamily="34" charset="0"/>
                  <a:ea typeface="-윤고딕130" pitchFamily="18" charset="-127"/>
                </a:defRPr>
              </a:lvl3pPr>
              <a:lvl4pPr marL="431800" indent="-134938" defTabSz="895350">
                <a:buSzPct val="89000"/>
                <a:buChar char="•"/>
                <a:defRPr sz="1600">
                  <a:solidFill>
                    <a:schemeClr val="tx1"/>
                  </a:solidFill>
                  <a:latin typeface="Arial" panose="020B0604020202020204" pitchFamily="34" charset="0"/>
                  <a:ea typeface="-윤고딕130" pitchFamily="18" charset="-127"/>
                </a:defRPr>
              </a:lvl4pPr>
              <a:lvl5pPr marL="582613" indent="-149225" defTabSz="895350">
                <a:buSzPct val="75000"/>
                <a:buChar char="–"/>
                <a:defRPr sz="1600">
                  <a:solidFill>
                    <a:schemeClr val="tx1"/>
                  </a:solidFill>
                  <a:latin typeface="Arial" panose="020B0604020202020204" pitchFamily="34" charset="0"/>
                  <a:ea typeface="-윤고딕130" pitchFamily="18" charset="-127"/>
                </a:defRPr>
              </a:lvl5pPr>
              <a:lvl6pPr marL="1039813" indent="-149225" defTabSz="895350" fontAlgn="base">
                <a:spcBef>
                  <a:spcPct val="0"/>
                </a:spcBef>
                <a:spcAft>
                  <a:spcPct val="0"/>
                </a:spcAft>
                <a:buSzPct val="75000"/>
                <a:buChar char="–"/>
                <a:defRPr sz="1600">
                  <a:solidFill>
                    <a:schemeClr val="tx1"/>
                  </a:solidFill>
                  <a:latin typeface="Arial" panose="020B0604020202020204" pitchFamily="34" charset="0"/>
                  <a:ea typeface="-윤고딕130" pitchFamily="18" charset="-127"/>
                </a:defRPr>
              </a:lvl6pPr>
              <a:lvl7pPr marL="1497013" indent="-149225" defTabSz="895350" fontAlgn="base">
                <a:spcBef>
                  <a:spcPct val="0"/>
                </a:spcBef>
                <a:spcAft>
                  <a:spcPct val="0"/>
                </a:spcAft>
                <a:buSzPct val="75000"/>
                <a:buChar char="–"/>
                <a:defRPr sz="1600">
                  <a:solidFill>
                    <a:schemeClr val="tx1"/>
                  </a:solidFill>
                  <a:latin typeface="Arial" panose="020B0604020202020204" pitchFamily="34" charset="0"/>
                  <a:ea typeface="-윤고딕130" pitchFamily="18" charset="-127"/>
                </a:defRPr>
              </a:lvl7pPr>
              <a:lvl8pPr marL="1954213" indent="-149225" defTabSz="895350" fontAlgn="base">
                <a:spcBef>
                  <a:spcPct val="0"/>
                </a:spcBef>
                <a:spcAft>
                  <a:spcPct val="0"/>
                </a:spcAft>
                <a:buSzPct val="75000"/>
                <a:buChar char="–"/>
                <a:defRPr sz="1600">
                  <a:solidFill>
                    <a:schemeClr val="tx1"/>
                  </a:solidFill>
                  <a:latin typeface="Arial" panose="020B0604020202020204" pitchFamily="34" charset="0"/>
                  <a:ea typeface="-윤고딕130" pitchFamily="18" charset="-127"/>
                </a:defRPr>
              </a:lvl8pPr>
              <a:lvl9pPr marL="2411413" indent="-149225" defTabSz="895350" fontAlgn="base">
                <a:spcBef>
                  <a:spcPct val="0"/>
                </a:spcBef>
                <a:spcAft>
                  <a:spcPct val="0"/>
                </a:spcAft>
                <a:buSzPct val="75000"/>
                <a:buChar char="–"/>
                <a:defRPr sz="1600">
                  <a:solidFill>
                    <a:schemeClr val="tx1"/>
                  </a:solidFill>
                  <a:latin typeface="Arial" panose="020B0604020202020204" pitchFamily="34" charset="0"/>
                  <a:ea typeface="-윤고딕130" pitchFamily="18" charset="-127"/>
                </a:defRPr>
              </a:lvl9pPr>
            </a:lstStyle>
            <a:p>
              <a:pPr marL="0" marR="0" lvl="0" indent="0" defTabSz="895350" eaLnBrk="1" fontAlgn="auto" latinLnBrk="0" hangingPunct="1">
                <a:lnSpc>
                  <a:spcPct val="100000"/>
                </a:lnSpc>
                <a:spcBef>
                  <a:spcPts val="0"/>
                </a:spcBef>
                <a:spcAft>
                  <a:spcPts val="0"/>
                </a:spcAft>
                <a:buClrTx/>
                <a:buSzPct val="120000"/>
                <a:buFontTx/>
                <a:buNone/>
                <a:tabLst/>
                <a:defRPr/>
              </a:pPr>
              <a:r>
                <a:rPr kumimoji="0" lang="ko-KR" altLang="en-US" sz="1600" b="0" i="0" u="none" strike="noStrike" kern="0" cap="none" spc="0" normalizeH="0" baseline="0" noProof="0" dirty="0">
                  <a:ln>
                    <a:noFill/>
                  </a:ln>
                  <a:solidFill>
                    <a:srgbClr val="FFFFFF"/>
                  </a:solidFill>
                  <a:effectLst/>
                  <a:uLnTx/>
                  <a:uFillTx/>
                  <a:latin typeface="+mn-ea"/>
                  <a:ea typeface="+mn-ea"/>
                </a:rPr>
                <a:t>서부발전 문제</a:t>
              </a:r>
              <a:endParaRPr kumimoji="0" lang="en-US" altLang="ko-KR" sz="1600" b="0" i="0" u="none" strike="noStrike" kern="0" cap="none" spc="0" normalizeH="0" baseline="0" noProof="0" dirty="0">
                <a:ln>
                  <a:noFill/>
                </a:ln>
                <a:solidFill>
                  <a:srgbClr val="FFFFFF"/>
                </a:solidFill>
                <a:effectLst/>
                <a:uLnTx/>
                <a:uFillTx/>
                <a:latin typeface="+mn-ea"/>
                <a:ea typeface="+mn-ea"/>
              </a:endParaRPr>
            </a:p>
          </p:txBody>
        </p:sp>
        <p:sp>
          <p:nvSpPr>
            <p:cNvPr id="62" name="Rectangle 9">
              <a:extLst>
                <a:ext uri="{FF2B5EF4-FFF2-40B4-BE49-F238E27FC236}">
                  <a16:creationId xmlns:a16="http://schemas.microsoft.com/office/drawing/2014/main" id="{E94B3D6E-E417-B992-50C8-B1EF1CFF2D4C}"/>
                </a:ext>
              </a:extLst>
            </p:cNvPr>
            <p:cNvSpPr>
              <a:spLocks noChangeArrowheads="1"/>
            </p:cNvSpPr>
            <p:nvPr/>
          </p:nvSpPr>
          <p:spPr bwMode="auto">
            <a:xfrm>
              <a:off x="2745" y="1348"/>
              <a:ext cx="2085" cy="1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defTabSz="895350">
                <a:buSzPct val="120000"/>
                <a:defRPr sz="1600">
                  <a:solidFill>
                    <a:schemeClr val="tx1"/>
                  </a:solidFill>
                  <a:latin typeface="Arial" panose="020B0604020202020204" pitchFamily="34" charset="0"/>
                  <a:ea typeface="-윤고딕130" pitchFamily="18" charset="-127"/>
                </a:defRPr>
              </a:lvl1pPr>
              <a:lvl2pPr marL="144463" indent="-142875" defTabSz="895350">
                <a:buSzPct val="120000"/>
                <a:buChar char="•"/>
                <a:defRPr sz="1600">
                  <a:solidFill>
                    <a:schemeClr val="tx1"/>
                  </a:solidFill>
                  <a:latin typeface="Arial" panose="020B0604020202020204" pitchFamily="34" charset="0"/>
                  <a:ea typeface="-윤고딕130" pitchFamily="18" charset="-127"/>
                </a:defRPr>
              </a:lvl2pPr>
              <a:lvl3pPr marL="295275" indent="-149225" defTabSz="895350">
                <a:buChar char="–"/>
                <a:defRPr sz="1600">
                  <a:solidFill>
                    <a:schemeClr val="tx1"/>
                  </a:solidFill>
                  <a:latin typeface="Arial" panose="020B0604020202020204" pitchFamily="34" charset="0"/>
                  <a:ea typeface="-윤고딕130" pitchFamily="18" charset="-127"/>
                </a:defRPr>
              </a:lvl3pPr>
              <a:lvl4pPr marL="431800" indent="-134938" defTabSz="895350">
                <a:buSzPct val="89000"/>
                <a:buChar char="•"/>
                <a:defRPr sz="1600">
                  <a:solidFill>
                    <a:schemeClr val="tx1"/>
                  </a:solidFill>
                  <a:latin typeface="Arial" panose="020B0604020202020204" pitchFamily="34" charset="0"/>
                  <a:ea typeface="-윤고딕130" pitchFamily="18" charset="-127"/>
                </a:defRPr>
              </a:lvl4pPr>
              <a:lvl5pPr marL="582613" indent="-149225" defTabSz="895350">
                <a:buSzPct val="75000"/>
                <a:buChar char="–"/>
                <a:defRPr sz="1600">
                  <a:solidFill>
                    <a:schemeClr val="tx1"/>
                  </a:solidFill>
                  <a:latin typeface="Arial" panose="020B0604020202020204" pitchFamily="34" charset="0"/>
                  <a:ea typeface="-윤고딕130" pitchFamily="18" charset="-127"/>
                </a:defRPr>
              </a:lvl5pPr>
              <a:lvl6pPr marL="1039813" indent="-149225" defTabSz="895350" fontAlgn="base">
                <a:spcBef>
                  <a:spcPct val="0"/>
                </a:spcBef>
                <a:spcAft>
                  <a:spcPct val="0"/>
                </a:spcAft>
                <a:buSzPct val="75000"/>
                <a:buChar char="–"/>
                <a:defRPr sz="1600">
                  <a:solidFill>
                    <a:schemeClr val="tx1"/>
                  </a:solidFill>
                  <a:latin typeface="Arial" panose="020B0604020202020204" pitchFamily="34" charset="0"/>
                  <a:ea typeface="-윤고딕130" pitchFamily="18" charset="-127"/>
                </a:defRPr>
              </a:lvl6pPr>
              <a:lvl7pPr marL="1497013" indent="-149225" defTabSz="895350" fontAlgn="base">
                <a:spcBef>
                  <a:spcPct val="0"/>
                </a:spcBef>
                <a:spcAft>
                  <a:spcPct val="0"/>
                </a:spcAft>
                <a:buSzPct val="75000"/>
                <a:buChar char="–"/>
                <a:defRPr sz="1600">
                  <a:solidFill>
                    <a:schemeClr val="tx1"/>
                  </a:solidFill>
                  <a:latin typeface="Arial" panose="020B0604020202020204" pitchFamily="34" charset="0"/>
                  <a:ea typeface="-윤고딕130" pitchFamily="18" charset="-127"/>
                </a:defRPr>
              </a:lvl7pPr>
              <a:lvl8pPr marL="1954213" indent="-149225" defTabSz="895350" fontAlgn="base">
                <a:spcBef>
                  <a:spcPct val="0"/>
                </a:spcBef>
                <a:spcAft>
                  <a:spcPct val="0"/>
                </a:spcAft>
                <a:buSzPct val="75000"/>
                <a:buChar char="–"/>
                <a:defRPr sz="1600">
                  <a:solidFill>
                    <a:schemeClr val="tx1"/>
                  </a:solidFill>
                  <a:latin typeface="Arial" panose="020B0604020202020204" pitchFamily="34" charset="0"/>
                  <a:ea typeface="-윤고딕130" pitchFamily="18" charset="-127"/>
                </a:defRPr>
              </a:lvl8pPr>
              <a:lvl9pPr marL="2411413" indent="-149225" defTabSz="895350" fontAlgn="base">
                <a:spcBef>
                  <a:spcPct val="0"/>
                </a:spcBef>
                <a:spcAft>
                  <a:spcPct val="0"/>
                </a:spcAft>
                <a:buSzPct val="75000"/>
                <a:buChar char="–"/>
                <a:defRPr sz="1600">
                  <a:solidFill>
                    <a:schemeClr val="tx1"/>
                  </a:solidFill>
                  <a:latin typeface="Arial" panose="020B0604020202020204" pitchFamily="34" charset="0"/>
                  <a:ea typeface="-윤고딕130" pitchFamily="18" charset="-127"/>
                </a:defRPr>
              </a:lvl9pPr>
            </a:lstStyle>
            <a:p>
              <a:pPr marL="144463" marR="0" lvl="1" indent="-142875" defTabSz="895350" eaLnBrk="1" fontAlgn="auto" latinLnBrk="0" hangingPunct="1">
                <a:lnSpc>
                  <a:spcPct val="100000"/>
                </a:lnSpc>
                <a:spcBef>
                  <a:spcPts val="0"/>
                </a:spcBef>
                <a:spcAft>
                  <a:spcPts val="0"/>
                </a:spcAft>
                <a:buClrTx/>
                <a:buSzPct val="120000"/>
                <a:buFontTx/>
                <a:buChar char="•"/>
                <a:tabLst/>
                <a:defRPr/>
              </a:pPr>
              <a:r>
                <a:rPr kumimoji="0" lang="en-US" altLang="ko-KR" sz="1400" b="0" i="0" u="none" strike="noStrike" kern="0" cap="none" spc="0" normalizeH="0" baseline="0" noProof="0" dirty="0">
                  <a:ln>
                    <a:noFill/>
                  </a:ln>
                  <a:solidFill>
                    <a:srgbClr val="000000"/>
                  </a:solidFill>
                  <a:effectLst/>
                  <a:uLnTx/>
                  <a:uFillTx/>
                  <a:latin typeface="+mn-ea"/>
                  <a:ea typeface="+mn-ea"/>
                </a:rPr>
                <a:t>next state</a:t>
              </a:r>
              <a:r>
                <a:rPr kumimoji="0" lang="ko-KR" altLang="en-US" sz="1400" b="0" i="0" u="none" strike="noStrike" kern="0" cap="none" spc="0" normalizeH="0" baseline="0" noProof="0" dirty="0">
                  <a:ln>
                    <a:noFill/>
                  </a:ln>
                  <a:solidFill>
                    <a:srgbClr val="000000"/>
                  </a:solidFill>
                  <a:effectLst/>
                  <a:uLnTx/>
                  <a:uFillTx/>
                  <a:latin typeface="+mn-ea"/>
                  <a:ea typeface="+mn-ea"/>
                </a:rPr>
                <a:t>를 얻을 수 없음</a:t>
              </a:r>
              <a:r>
                <a:rPr kumimoji="0" lang="en-US" altLang="ko-KR" sz="1400" b="0" i="0" u="none" strike="noStrike" kern="0" cap="none" spc="0" normalizeH="0" baseline="0" noProof="0" dirty="0">
                  <a:ln>
                    <a:noFill/>
                  </a:ln>
                  <a:solidFill>
                    <a:srgbClr val="000000"/>
                  </a:solidFill>
                  <a:effectLst/>
                  <a:uLnTx/>
                  <a:uFillTx/>
                  <a:latin typeface="+mn-ea"/>
                  <a:ea typeface="+mn-ea"/>
                </a:rPr>
                <a:t>.</a:t>
              </a:r>
            </a:p>
            <a:p>
              <a:pPr marL="145125" marR="0" lvl="1" indent="0" defTabSz="895350" eaLnBrk="1" fontAlgn="auto" latinLnBrk="0" hangingPunct="1">
                <a:lnSpc>
                  <a:spcPct val="100000"/>
                </a:lnSpc>
                <a:spcBef>
                  <a:spcPts val="0"/>
                </a:spcBef>
                <a:spcAft>
                  <a:spcPts val="0"/>
                </a:spcAft>
                <a:buClrTx/>
                <a:buSzPct val="120000"/>
                <a:buNone/>
                <a:tabLst/>
                <a:defRPr/>
              </a:pPr>
              <a:r>
                <a:rPr kumimoji="0" lang="en-US" altLang="ko-KR" sz="1400" b="0" i="0" u="none" strike="noStrike" kern="0" cap="none" spc="0" normalizeH="0" baseline="0" noProof="0" dirty="0">
                  <a:ln>
                    <a:noFill/>
                  </a:ln>
                  <a:solidFill>
                    <a:srgbClr val="000000"/>
                  </a:solidFill>
                  <a:effectLst/>
                  <a:uLnTx/>
                  <a:uFillTx/>
                  <a:latin typeface="+mn-ea"/>
                  <a:ea typeface="+mn-ea"/>
                </a:rPr>
                <a:t>state</a:t>
              </a:r>
              <a:r>
                <a:rPr kumimoji="0" lang="ko-KR" altLang="en-US" sz="1400" b="0" i="0" u="none" strike="noStrike" kern="0" cap="none" spc="0" normalizeH="0" baseline="0" noProof="0" dirty="0">
                  <a:ln>
                    <a:noFill/>
                  </a:ln>
                  <a:solidFill>
                    <a:srgbClr val="000000"/>
                  </a:solidFill>
                  <a:effectLst/>
                  <a:uLnTx/>
                  <a:uFillTx/>
                  <a:latin typeface="+mn-ea"/>
                  <a:ea typeface="+mn-ea"/>
                </a:rPr>
                <a:t> </a:t>
              </a:r>
              <a:r>
                <a:rPr kumimoji="0" lang="en-US" altLang="ko-KR" sz="1400" b="0" i="0" u="none" strike="noStrike" kern="0" cap="none" spc="0" normalizeH="0" baseline="0" noProof="0" dirty="0">
                  <a:ln>
                    <a:noFill/>
                  </a:ln>
                  <a:solidFill>
                    <a:srgbClr val="000000"/>
                  </a:solidFill>
                  <a:effectLst/>
                  <a:uLnTx/>
                  <a:uFillTx/>
                  <a:latin typeface="+mn-ea"/>
                  <a:ea typeface="+mn-ea"/>
                </a:rPr>
                <a:t>transition</a:t>
              </a:r>
              <a:r>
                <a:rPr kumimoji="0" lang="ko-KR" altLang="en-US" sz="1400" b="0" i="0" u="none" strike="noStrike" kern="0" cap="none" spc="0" normalizeH="0" baseline="0" noProof="0" dirty="0">
                  <a:ln>
                    <a:noFill/>
                  </a:ln>
                  <a:solidFill>
                    <a:srgbClr val="000000"/>
                  </a:solidFill>
                  <a:effectLst/>
                  <a:uLnTx/>
                  <a:uFillTx/>
                  <a:latin typeface="+mn-ea"/>
                  <a:ea typeface="+mn-ea"/>
                </a:rPr>
                <a:t> </a:t>
              </a:r>
              <a:r>
                <a:rPr kumimoji="0" lang="en-US" altLang="ko-KR" sz="1400" b="0" i="0" u="none" strike="noStrike" kern="0" cap="none" spc="0" normalizeH="0" baseline="0" noProof="0" dirty="0">
                  <a:ln>
                    <a:noFill/>
                  </a:ln>
                  <a:solidFill>
                    <a:srgbClr val="000000"/>
                  </a:solidFill>
                  <a:effectLst/>
                  <a:uLnTx/>
                  <a:uFillTx/>
                  <a:latin typeface="+mn-ea"/>
                  <a:ea typeface="+mn-ea"/>
                </a:rPr>
                <a:t>function</a:t>
              </a:r>
              <a:r>
                <a:rPr kumimoji="0" lang="ko-KR" altLang="en-US" sz="1400" b="0" i="0" u="none" strike="noStrike" kern="0" cap="none" spc="0" normalizeH="0" baseline="0" noProof="0" dirty="0">
                  <a:ln>
                    <a:noFill/>
                  </a:ln>
                  <a:solidFill>
                    <a:srgbClr val="000000"/>
                  </a:solidFill>
                  <a:effectLst/>
                  <a:uLnTx/>
                  <a:uFillTx/>
                  <a:latin typeface="+mn-ea"/>
                  <a:ea typeface="+mn-ea"/>
                </a:rPr>
                <a:t>이 </a:t>
              </a:r>
              <a:r>
                <a:rPr kumimoji="0" lang="ko-KR" altLang="en-US" sz="1400" b="0" i="0" u="none" strike="noStrike" kern="0" cap="none" spc="0" normalizeH="0" baseline="0" noProof="0" dirty="0" err="1">
                  <a:ln>
                    <a:noFill/>
                  </a:ln>
                  <a:solidFill>
                    <a:srgbClr val="000000"/>
                  </a:solidFill>
                  <a:effectLst/>
                  <a:uLnTx/>
                  <a:uFillTx/>
                  <a:latin typeface="+mn-ea"/>
                  <a:ea typeface="+mn-ea"/>
                </a:rPr>
                <a:t>알려져있지</a:t>
              </a:r>
              <a:r>
                <a:rPr kumimoji="0" lang="ko-KR" altLang="en-US" sz="1400" b="0" i="0" u="none" strike="noStrike" kern="0" cap="none" spc="0" normalizeH="0" baseline="0" noProof="0" dirty="0">
                  <a:ln>
                    <a:noFill/>
                  </a:ln>
                  <a:solidFill>
                    <a:srgbClr val="000000"/>
                  </a:solidFill>
                  <a:effectLst/>
                  <a:uLnTx/>
                  <a:uFillTx/>
                  <a:latin typeface="+mn-ea"/>
                  <a:ea typeface="+mn-ea"/>
                </a:rPr>
                <a:t> 않음</a:t>
              </a:r>
              <a:endParaRPr kumimoji="0" lang="en-US" altLang="ko-KR" sz="1400" b="0" i="0" u="none" strike="noStrike" kern="0" cap="none" spc="0" normalizeH="0" baseline="0" noProof="0" dirty="0">
                <a:ln>
                  <a:noFill/>
                </a:ln>
                <a:solidFill>
                  <a:srgbClr val="000000"/>
                </a:solidFill>
                <a:effectLst/>
                <a:uLnTx/>
                <a:uFillTx/>
                <a:latin typeface="+mn-ea"/>
                <a:ea typeface="+mn-ea"/>
              </a:endParaRPr>
            </a:p>
            <a:p>
              <a:pPr marL="144000" marR="0" lvl="1" indent="-142875" defTabSz="895350" eaLnBrk="1" fontAlgn="auto" latinLnBrk="0" hangingPunct="1">
                <a:lnSpc>
                  <a:spcPct val="100000"/>
                </a:lnSpc>
                <a:spcBef>
                  <a:spcPts val="0"/>
                </a:spcBef>
                <a:spcAft>
                  <a:spcPts val="0"/>
                </a:spcAft>
                <a:buClrTx/>
                <a:buSzPct val="120000"/>
                <a:buFontTx/>
                <a:buChar char="•"/>
                <a:tabLst/>
                <a:defRPr/>
              </a:pPr>
              <a:endParaRPr kumimoji="0" lang="en-US" altLang="ko-KR" sz="1400" b="0" kern="0" dirty="0">
                <a:solidFill>
                  <a:srgbClr val="000000"/>
                </a:solidFill>
                <a:latin typeface="+mn-ea"/>
                <a:ea typeface="+mn-ea"/>
              </a:endParaRPr>
            </a:p>
            <a:p>
              <a:pPr marL="144000" marR="0" lvl="1" indent="-142875" defTabSz="895350" eaLnBrk="1" fontAlgn="auto" latinLnBrk="0" hangingPunct="1">
                <a:lnSpc>
                  <a:spcPct val="100000"/>
                </a:lnSpc>
                <a:spcBef>
                  <a:spcPts val="0"/>
                </a:spcBef>
                <a:spcAft>
                  <a:spcPts val="0"/>
                </a:spcAft>
                <a:buClrTx/>
                <a:buSzPct val="120000"/>
                <a:buFontTx/>
                <a:buChar char="•"/>
                <a:tabLst/>
                <a:defRPr/>
              </a:pPr>
              <a:endParaRPr kumimoji="0" lang="en-US" altLang="ko-KR" sz="1400" b="0" i="0" u="none" strike="noStrike" kern="0" cap="none" spc="0" normalizeH="0" baseline="0" noProof="0" dirty="0">
                <a:ln>
                  <a:noFill/>
                </a:ln>
                <a:solidFill>
                  <a:srgbClr val="000000"/>
                </a:solidFill>
                <a:effectLst/>
                <a:uLnTx/>
                <a:uFillTx/>
                <a:latin typeface="+mn-ea"/>
                <a:ea typeface="+mn-ea"/>
              </a:endParaRPr>
            </a:p>
            <a:p>
              <a:pPr marL="144000" marR="0" lvl="1" indent="-142875" defTabSz="895350" eaLnBrk="1" fontAlgn="auto" latinLnBrk="0" hangingPunct="1">
                <a:lnSpc>
                  <a:spcPct val="100000"/>
                </a:lnSpc>
                <a:spcBef>
                  <a:spcPts val="0"/>
                </a:spcBef>
                <a:spcAft>
                  <a:spcPts val="0"/>
                </a:spcAft>
                <a:buClrTx/>
                <a:buSzPct val="120000"/>
                <a:buFontTx/>
                <a:buChar char="•"/>
                <a:tabLst/>
                <a:defRPr/>
              </a:pPr>
              <a:r>
                <a:rPr kumimoji="0" lang="en-US" altLang="ko-KR" sz="1400" b="0" i="0" u="none" strike="noStrike" kern="0" cap="none" spc="0" normalizeH="0" baseline="0" noProof="0" dirty="0">
                  <a:ln>
                    <a:noFill/>
                  </a:ln>
                  <a:solidFill>
                    <a:srgbClr val="000000"/>
                  </a:solidFill>
                  <a:effectLst/>
                  <a:uLnTx/>
                  <a:uFillTx/>
                  <a:latin typeface="+mn-ea"/>
                  <a:ea typeface="+mn-ea"/>
                </a:rPr>
                <a:t>historical data</a:t>
              </a:r>
              <a:r>
                <a:rPr kumimoji="0" lang="ko-KR" altLang="en-US" sz="1400" b="0" i="0" u="none" strike="noStrike" kern="0" cap="none" spc="0" normalizeH="0" baseline="0" noProof="0" dirty="0">
                  <a:ln>
                    <a:noFill/>
                  </a:ln>
                  <a:solidFill>
                    <a:srgbClr val="000000"/>
                  </a:solidFill>
                  <a:effectLst/>
                  <a:uLnTx/>
                  <a:uFillTx/>
                  <a:latin typeface="+mn-ea"/>
                  <a:ea typeface="+mn-ea"/>
                </a:rPr>
                <a:t>를 입력함</a:t>
              </a:r>
              <a:r>
                <a:rPr kumimoji="0" lang="en-US" altLang="ko-KR" sz="1400" b="0" i="0" u="none" strike="noStrike" kern="0" cap="none" spc="0" normalizeH="0" baseline="0" noProof="0" dirty="0">
                  <a:ln>
                    <a:noFill/>
                  </a:ln>
                  <a:solidFill>
                    <a:srgbClr val="000000"/>
                  </a:solidFill>
                  <a:effectLst/>
                  <a:uLnTx/>
                  <a:uFillTx/>
                  <a:latin typeface="+mn-ea"/>
                  <a:ea typeface="+mn-ea"/>
                </a:rPr>
                <a:t>.</a:t>
              </a:r>
            </a:p>
            <a:p>
              <a:pPr marL="145125" marR="0" lvl="1" indent="0" defTabSz="895350" eaLnBrk="1" fontAlgn="auto" latinLnBrk="0" hangingPunct="1">
                <a:lnSpc>
                  <a:spcPct val="100000"/>
                </a:lnSpc>
                <a:spcBef>
                  <a:spcPts val="0"/>
                </a:spcBef>
                <a:spcAft>
                  <a:spcPts val="0"/>
                </a:spcAft>
                <a:buClrTx/>
                <a:buSzPct val="120000"/>
                <a:buNone/>
                <a:tabLst/>
                <a:defRPr/>
              </a:pPr>
              <a:r>
                <a:rPr kumimoji="0" lang="ko-KR" altLang="en-US" sz="1400" b="0" kern="0" dirty="0">
                  <a:solidFill>
                    <a:srgbClr val="000000"/>
                  </a:solidFill>
                  <a:latin typeface="+mn-ea"/>
                  <a:ea typeface="+mn-ea"/>
                </a:rPr>
                <a:t>시간순으로 나열된 데이터</a:t>
              </a:r>
              <a:r>
                <a:rPr kumimoji="0" lang="en-US" altLang="ko-KR" sz="1400" b="0" kern="0" dirty="0">
                  <a:solidFill>
                    <a:srgbClr val="000000"/>
                  </a:solidFill>
                  <a:latin typeface="+mn-ea"/>
                  <a:ea typeface="+mn-ea"/>
                </a:rPr>
                <a:t>(csv)</a:t>
              </a:r>
              <a:r>
                <a:rPr kumimoji="0" lang="ko-KR" altLang="en-US" sz="1400" b="0" kern="0" dirty="0">
                  <a:solidFill>
                    <a:srgbClr val="000000"/>
                  </a:solidFill>
                  <a:latin typeface="+mn-ea"/>
                  <a:ea typeface="+mn-ea"/>
                </a:rPr>
                <a:t>를 입력하면</a:t>
              </a:r>
              <a:r>
                <a:rPr kumimoji="0" lang="en-US" altLang="ko-KR" sz="1400" b="0" kern="0" dirty="0">
                  <a:solidFill>
                    <a:srgbClr val="000000"/>
                  </a:solidFill>
                  <a:latin typeface="+mn-ea"/>
                  <a:ea typeface="+mn-ea"/>
                </a:rPr>
                <a:t>, </a:t>
              </a:r>
              <a:r>
                <a:rPr kumimoji="0" lang="ko-KR" altLang="en-US" sz="1400" b="0" kern="0" dirty="0">
                  <a:solidFill>
                    <a:srgbClr val="000000"/>
                  </a:solidFill>
                  <a:latin typeface="+mn-ea"/>
                  <a:ea typeface="+mn-ea"/>
                </a:rPr>
                <a:t>그것으로 훈련이 진행됨</a:t>
              </a:r>
              <a:r>
                <a:rPr kumimoji="0" lang="en-US" altLang="ko-KR" sz="1400" b="0" kern="0" dirty="0">
                  <a:solidFill>
                    <a:srgbClr val="000000"/>
                  </a:solidFill>
                  <a:latin typeface="+mn-ea"/>
                  <a:ea typeface="+mn-ea"/>
                </a:rPr>
                <a:t>.</a:t>
              </a:r>
            </a:p>
            <a:p>
              <a:pPr marL="144000" marR="0" lvl="1" indent="-142875" defTabSz="895350" eaLnBrk="1" fontAlgn="auto" latinLnBrk="0" hangingPunct="1">
                <a:lnSpc>
                  <a:spcPct val="100000"/>
                </a:lnSpc>
                <a:spcBef>
                  <a:spcPts val="0"/>
                </a:spcBef>
                <a:spcAft>
                  <a:spcPts val="0"/>
                </a:spcAft>
                <a:buClrTx/>
                <a:buSzPct val="120000"/>
                <a:buFontTx/>
                <a:buChar char="•"/>
                <a:tabLst/>
                <a:defRPr/>
              </a:pPr>
              <a:endParaRPr kumimoji="0" lang="en-US" altLang="ko-KR" sz="1400" b="0" kern="0" dirty="0">
                <a:solidFill>
                  <a:srgbClr val="000000"/>
                </a:solidFill>
                <a:latin typeface="+mn-ea"/>
                <a:ea typeface="+mn-ea"/>
              </a:endParaRPr>
            </a:p>
            <a:p>
              <a:pPr marL="144000" marR="0" lvl="1" indent="-142875" defTabSz="895350" eaLnBrk="1" fontAlgn="auto" latinLnBrk="0" hangingPunct="1">
                <a:lnSpc>
                  <a:spcPct val="100000"/>
                </a:lnSpc>
                <a:spcBef>
                  <a:spcPts val="0"/>
                </a:spcBef>
                <a:spcAft>
                  <a:spcPts val="0"/>
                </a:spcAft>
                <a:buClrTx/>
                <a:buSzPct val="120000"/>
                <a:buFontTx/>
                <a:buChar char="•"/>
                <a:tabLst/>
                <a:defRPr/>
              </a:pPr>
              <a:r>
                <a:rPr kumimoji="0" lang="ko-KR" altLang="en-US" sz="1400" b="0" i="0" u="none" strike="noStrike" kern="0" cap="none" spc="0" normalizeH="0" baseline="0" noProof="0" dirty="0">
                  <a:ln>
                    <a:noFill/>
                  </a:ln>
                  <a:solidFill>
                    <a:srgbClr val="000000"/>
                  </a:solidFill>
                  <a:effectLst/>
                  <a:uLnTx/>
                  <a:uFillTx/>
                  <a:latin typeface="+mn-ea"/>
                  <a:ea typeface="+mn-ea"/>
                </a:rPr>
                <a:t>지속적으로 보상이 지급되는 시스템</a:t>
              </a:r>
              <a:endParaRPr kumimoji="0" lang="en-US" altLang="ko-KR" sz="1400" b="0" i="0" u="none" strike="noStrike" kern="0" cap="none" spc="0" normalizeH="0" baseline="0" noProof="0" dirty="0">
                <a:ln>
                  <a:noFill/>
                </a:ln>
                <a:solidFill>
                  <a:srgbClr val="000000"/>
                </a:solidFill>
                <a:effectLst/>
                <a:uLnTx/>
                <a:uFillTx/>
                <a:latin typeface="+mn-ea"/>
                <a:ea typeface="+mn-ea"/>
              </a:endParaRPr>
            </a:p>
          </p:txBody>
        </p:sp>
      </p:grpSp>
      <p:grpSp>
        <p:nvGrpSpPr>
          <p:cNvPr id="63" name="Group 10">
            <a:extLst>
              <a:ext uri="{FF2B5EF4-FFF2-40B4-BE49-F238E27FC236}">
                <a16:creationId xmlns:a16="http://schemas.microsoft.com/office/drawing/2014/main" id="{94C66685-010D-F61B-E2B5-302724317564}"/>
              </a:ext>
            </a:extLst>
          </p:cNvPr>
          <p:cNvGrpSpPr>
            <a:grpSpLocks/>
          </p:cNvGrpSpPr>
          <p:nvPr/>
        </p:nvGrpSpPr>
        <p:grpSpPr bwMode="auto">
          <a:xfrm>
            <a:off x="711199" y="1439863"/>
            <a:ext cx="4204147" cy="4237037"/>
            <a:chOff x="2655" y="907"/>
            <a:chExt cx="2245" cy="2669"/>
          </a:xfrm>
        </p:grpSpPr>
        <p:sp>
          <p:nvSpPr>
            <p:cNvPr id="64" name="Rectangle 11">
              <a:extLst>
                <a:ext uri="{FF2B5EF4-FFF2-40B4-BE49-F238E27FC236}">
                  <a16:creationId xmlns:a16="http://schemas.microsoft.com/office/drawing/2014/main" id="{53E97E95-8124-FFAC-113B-478FA8A36616}"/>
                </a:ext>
              </a:extLst>
            </p:cNvPr>
            <p:cNvSpPr>
              <a:spLocks noChangeArrowheads="1"/>
            </p:cNvSpPr>
            <p:nvPr/>
          </p:nvSpPr>
          <p:spPr bwMode="auto">
            <a:xfrm>
              <a:off x="2655" y="907"/>
              <a:ext cx="2245" cy="2669"/>
            </a:xfrm>
            <a:prstGeom prst="rect">
              <a:avLst/>
            </a:prstGeom>
            <a:solidFill>
              <a:srgbClr val="FFFFFF"/>
            </a:solidFill>
            <a:ln w="9525">
              <a:solidFill>
                <a:srgbClr val="000000"/>
              </a:solidFill>
              <a:miter lim="800000"/>
              <a:headEnd/>
              <a:tailEnd/>
            </a:ln>
            <a:effectLst>
              <a:outerShdw dist="35921" dir="2700000" algn="ctr" rotWithShape="0">
                <a:srgbClr val="000000"/>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ko-KR" altLang="en-US" sz="1600" b="0" i="0" u="none" strike="noStrike" kern="0" cap="none" spc="0" normalizeH="0" baseline="0" noProof="0" dirty="0">
                <a:ln>
                  <a:noFill/>
                </a:ln>
                <a:solidFill>
                  <a:srgbClr val="000000"/>
                </a:solidFill>
                <a:effectLst/>
                <a:uLnTx/>
                <a:uFillTx/>
                <a:latin typeface="+mn-ea"/>
                <a:ea typeface="+mn-ea"/>
              </a:endParaRPr>
            </a:p>
          </p:txBody>
        </p:sp>
        <p:sp>
          <p:nvSpPr>
            <p:cNvPr id="65" name="Rectangle 12">
              <a:extLst>
                <a:ext uri="{FF2B5EF4-FFF2-40B4-BE49-F238E27FC236}">
                  <a16:creationId xmlns:a16="http://schemas.microsoft.com/office/drawing/2014/main" id="{59ACCDAA-DB03-8A42-A5E0-B57A96332B42}"/>
                </a:ext>
              </a:extLst>
            </p:cNvPr>
            <p:cNvSpPr>
              <a:spLocks noChangeArrowheads="1"/>
            </p:cNvSpPr>
            <p:nvPr/>
          </p:nvSpPr>
          <p:spPr bwMode="auto">
            <a:xfrm>
              <a:off x="2655" y="907"/>
              <a:ext cx="2245" cy="365"/>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ko-KR" altLang="en-US" sz="1600" b="0" i="0" u="none" strike="noStrike" kern="0" cap="none" spc="0" normalizeH="0" baseline="0" noProof="0">
                <a:ln>
                  <a:noFill/>
                </a:ln>
                <a:solidFill>
                  <a:srgbClr val="000000"/>
                </a:solidFill>
                <a:effectLst/>
                <a:uLnTx/>
                <a:uFillTx/>
                <a:latin typeface="+mn-ea"/>
                <a:ea typeface="+mn-ea"/>
              </a:endParaRPr>
            </a:p>
          </p:txBody>
        </p:sp>
        <p:sp>
          <p:nvSpPr>
            <p:cNvPr id="66" name="Rectangle 13">
              <a:extLst>
                <a:ext uri="{FF2B5EF4-FFF2-40B4-BE49-F238E27FC236}">
                  <a16:creationId xmlns:a16="http://schemas.microsoft.com/office/drawing/2014/main" id="{F01EB9F9-F328-036E-983A-A904EFB05C70}"/>
                </a:ext>
              </a:extLst>
            </p:cNvPr>
            <p:cNvSpPr>
              <a:spLocks noChangeArrowheads="1"/>
            </p:cNvSpPr>
            <p:nvPr/>
          </p:nvSpPr>
          <p:spPr bwMode="auto">
            <a:xfrm>
              <a:off x="2745" y="1011"/>
              <a:ext cx="2085" cy="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defTabSz="895350">
                <a:buSzPct val="120000"/>
                <a:defRPr sz="1600">
                  <a:solidFill>
                    <a:schemeClr val="tx1"/>
                  </a:solidFill>
                  <a:latin typeface="Arial" panose="020B0604020202020204" pitchFamily="34" charset="0"/>
                  <a:ea typeface="-윤고딕130" pitchFamily="18" charset="-127"/>
                </a:defRPr>
              </a:lvl1pPr>
              <a:lvl2pPr marL="144463" indent="-142875" defTabSz="895350">
                <a:buSzPct val="120000"/>
                <a:buChar char="•"/>
                <a:defRPr sz="1600">
                  <a:solidFill>
                    <a:schemeClr val="tx1"/>
                  </a:solidFill>
                  <a:latin typeface="Arial" panose="020B0604020202020204" pitchFamily="34" charset="0"/>
                  <a:ea typeface="-윤고딕130" pitchFamily="18" charset="-127"/>
                </a:defRPr>
              </a:lvl2pPr>
              <a:lvl3pPr marL="295275" indent="-149225" defTabSz="895350">
                <a:buChar char="–"/>
                <a:defRPr sz="1600">
                  <a:solidFill>
                    <a:schemeClr val="tx1"/>
                  </a:solidFill>
                  <a:latin typeface="Arial" panose="020B0604020202020204" pitchFamily="34" charset="0"/>
                  <a:ea typeface="-윤고딕130" pitchFamily="18" charset="-127"/>
                </a:defRPr>
              </a:lvl3pPr>
              <a:lvl4pPr marL="431800" indent="-134938" defTabSz="895350">
                <a:buSzPct val="89000"/>
                <a:buChar char="•"/>
                <a:defRPr sz="1600">
                  <a:solidFill>
                    <a:schemeClr val="tx1"/>
                  </a:solidFill>
                  <a:latin typeface="Arial" panose="020B0604020202020204" pitchFamily="34" charset="0"/>
                  <a:ea typeface="-윤고딕130" pitchFamily="18" charset="-127"/>
                </a:defRPr>
              </a:lvl4pPr>
              <a:lvl5pPr marL="582613" indent="-149225" defTabSz="895350">
                <a:buSzPct val="75000"/>
                <a:buChar char="–"/>
                <a:defRPr sz="1600">
                  <a:solidFill>
                    <a:schemeClr val="tx1"/>
                  </a:solidFill>
                  <a:latin typeface="Arial" panose="020B0604020202020204" pitchFamily="34" charset="0"/>
                  <a:ea typeface="-윤고딕130" pitchFamily="18" charset="-127"/>
                </a:defRPr>
              </a:lvl5pPr>
              <a:lvl6pPr marL="1039813" indent="-149225" defTabSz="895350" fontAlgn="base">
                <a:spcBef>
                  <a:spcPct val="0"/>
                </a:spcBef>
                <a:spcAft>
                  <a:spcPct val="0"/>
                </a:spcAft>
                <a:buSzPct val="75000"/>
                <a:buChar char="–"/>
                <a:defRPr sz="1600">
                  <a:solidFill>
                    <a:schemeClr val="tx1"/>
                  </a:solidFill>
                  <a:latin typeface="Arial" panose="020B0604020202020204" pitchFamily="34" charset="0"/>
                  <a:ea typeface="-윤고딕130" pitchFamily="18" charset="-127"/>
                </a:defRPr>
              </a:lvl6pPr>
              <a:lvl7pPr marL="1497013" indent="-149225" defTabSz="895350" fontAlgn="base">
                <a:spcBef>
                  <a:spcPct val="0"/>
                </a:spcBef>
                <a:spcAft>
                  <a:spcPct val="0"/>
                </a:spcAft>
                <a:buSzPct val="75000"/>
                <a:buChar char="–"/>
                <a:defRPr sz="1600">
                  <a:solidFill>
                    <a:schemeClr val="tx1"/>
                  </a:solidFill>
                  <a:latin typeface="Arial" panose="020B0604020202020204" pitchFamily="34" charset="0"/>
                  <a:ea typeface="-윤고딕130" pitchFamily="18" charset="-127"/>
                </a:defRPr>
              </a:lvl7pPr>
              <a:lvl8pPr marL="1954213" indent="-149225" defTabSz="895350" fontAlgn="base">
                <a:spcBef>
                  <a:spcPct val="0"/>
                </a:spcBef>
                <a:spcAft>
                  <a:spcPct val="0"/>
                </a:spcAft>
                <a:buSzPct val="75000"/>
                <a:buChar char="–"/>
                <a:defRPr sz="1600">
                  <a:solidFill>
                    <a:schemeClr val="tx1"/>
                  </a:solidFill>
                  <a:latin typeface="Arial" panose="020B0604020202020204" pitchFamily="34" charset="0"/>
                  <a:ea typeface="-윤고딕130" pitchFamily="18" charset="-127"/>
                </a:defRPr>
              </a:lvl8pPr>
              <a:lvl9pPr marL="2411413" indent="-149225" defTabSz="895350" fontAlgn="base">
                <a:spcBef>
                  <a:spcPct val="0"/>
                </a:spcBef>
                <a:spcAft>
                  <a:spcPct val="0"/>
                </a:spcAft>
                <a:buSzPct val="75000"/>
                <a:buChar char="–"/>
                <a:defRPr sz="1600">
                  <a:solidFill>
                    <a:schemeClr val="tx1"/>
                  </a:solidFill>
                  <a:latin typeface="Arial" panose="020B0604020202020204" pitchFamily="34" charset="0"/>
                  <a:ea typeface="-윤고딕130" pitchFamily="18" charset="-127"/>
                </a:defRPr>
              </a:lvl9pPr>
            </a:lstStyle>
            <a:p>
              <a:pPr marL="0" marR="0" lvl="0" indent="0" defTabSz="895350" eaLnBrk="1" fontAlgn="auto" latinLnBrk="0" hangingPunct="1">
                <a:lnSpc>
                  <a:spcPct val="100000"/>
                </a:lnSpc>
                <a:spcBef>
                  <a:spcPts val="0"/>
                </a:spcBef>
                <a:spcAft>
                  <a:spcPts val="0"/>
                </a:spcAft>
                <a:buClrTx/>
                <a:buSzPct val="120000"/>
                <a:buFontTx/>
                <a:buNone/>
                <a:tabLst/>
                <a:defRPr/>
              </a:pPr>
              <a:r>
                <a:rPr kumimoji="0" lang="en-US" altLang="ko-KR" sz="1600" b="0" i="0" u="none" strike="noStrike" kern="0" cap="none" spc="0" normalizeH="0" baseline="0" noProof="0" dirty="0" err="1">
                  <a:ln>
                    <a:noFill/>
                  </a:ln>
                  <a:solidFill>
                    <a:srgbClr val="FFFFFF"/>
                  </a:solidFill>
                  <a:effectLst/>
                  <a:uLnTx/>
                  <a:uFillTx/>
                  <a:latin typeface="+mn-ea"/>
                  <a:ea typeface="+mn-ea"/>
                </a:rPr>
                <a:t>MountainCar</a:t>
              </a:r>
              <a:r>
                <a:rPr kumimoji="0" lang="en-US" altLang="ko-KR" sz="1600" b="0" i="0" u="none" strike="noStrike" kern="0" cap="none" spc="0" normalizeH="0" baseline="0" noProof="0" dirty="0">
                  <a:ln>
                    <a:noFill/>
                  </a:ln>
                  <a:solidFill>
                    <a:srgbClr val="FFFFFF"/>
                  </a:solidFill>
                  <a:effectLst/>
                  <a:uLnTx/>
                  <a:uFillTx/>
                  <a:latin typeface="+mn-ea"/>
                  <a:ea typeface="+mn-ea"/>
                </a:rPr>
                <a:t> </a:t>
              </a:r>
              <a:r>
                <a:rPr kumimoji="0" lang="ko-KR" altLang="en-US" sz="1600" b="0" i="0" u="none" strike="noStrike" kern="0" cap="none" spc="0" normalizeH="0" baseline="0" noProof="0" dirty="0">
                  <a:ln>
                    <a:noFill/>
                  </a:ln>
                  <a:solidFill>
                    <a:srgbClr val="FFFFFF"/>
                  </a:solidFill>
                  <a:effectLst/>
                  <a:uLnTx/>
                  <a:uFillTx/>
                  <a:latin typeface="+mn-ea"/>
                  <a:ea typeface="+mn-ea"/>
                </a:rPr>
                <a:t>문제</a:t>
              </a:r>
              <a:endParaRPr kumimoji="0" lang="en-US" altLang="ko-KR" sz="1600" b="0" i="0" u="none" strike="noStrike" kern="0" cap="none" spc="0" normalizeH="0" baseline="0" noProof="0" dirty="0">
                <a:ln>
                  <a:noFill/>
                </a:ln>
                <a:solidFill>
                  <a:srgbClr val="FFFFFF"/>
                </a:solidFill>
                <a:effectLst/>
                <a:uLnTx/>
                <a:uFillTx/>
                <a:latin typeface="+mn-ea"/>
                <a:ea typeface="+mn-ea"/>
              </a:endParaRPr>
            </a:p>
          </p:txBody>
        </p:sp>
        <mc:AlternateContent xmlns:mc="http://schemas.openxmlformats.org/markup-compatibility/2006" xmlns:a14="http://schemas.microsoft.com/office/drawing/2010/main">
          <mc:Choice Requires="a14">
            <p:sp>
              <p:nvSpPr>
                <p:cNvPr id="67" name="Rectangle 14">
                  <a:extLst>
                    <a:ext uri="{FF2B5EF4-FFF2-40B4-BE49-F238E27FC236}">
                      <a16:creationId xmlns:a16="http://schemas.microsoft.com/office/drawing/2014/main" id="{643A0569-FFBF-792B-C046-339D075A1971}"/>
                    </a:ext>
                  </a:extLst>
                </p:cNvPr>
                <p:cNvSpPr>
                  <a:spLocks noChangeArrowheads="1"/>
                </p:cNvSpPr>
                <p:nvPr/>
              </p:nvSpPr>
              <p:spPr bwMode="auto">
                <a:xfrm>
                  <a:off x="2745" y="1348"/>
                  <a:ext cx="2085" cy="1357"/>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lIns="0" tIns="0" rIns="0" bIns="0">
                  <a:spAutoFit/>
                </a:bodyPr>
                <a:lstStyle>
                  <a:lvl1pPr defTabSz="895350">
                    <a:buSzPct val="120000"/>
                    <a:defRPr sz="1600">
                      <a:solidFill>
                        <a:schemeClr val="tx1"/>
                      </a:solidFill>
                      <a:latin typeface="Arial" panose="020B0604020202020204" pitchFamily="34" charset="0"/>
                      <a:ea typeface="-윤고딕130" pitchFamily="18" charset="-127"/>
                    </a:defRPr>
                  </a:lvl1pPr>
                  <a:lvl2pPr marL="144463" indent="-142875" defTabSz="895350">
                    <a:buSzPct val="120000"/>
                    <a:buChar char="•"/>
                    <a:defRPr sz="1600">
                      <a:solidFill>
                        <a:schemeClr val="tx1"/>
                      </a:solidFill>
                      <a:latin typeface="Arial" panose="020B0604020202020204" pitchFamily="34" charset="0"/>
                      <a:ea typeface="-윤고딕130" pitchFamily="18" charset="-127"/>
                    </a:defRPr>
                  </a:lvl2pPr>
                  <a:lvl3pPr marL="295275" indent="-149225" defTabSz="895350">
                    <a:buChar char="–"/>
                    <a:defRPr sz="1600">
                      <a:solidFill>
                        <a:schemeClr val="tx1"/>
                      </a:solidFill>
                      <a:latin typeface="Arial" panose="020B0604020202020204" pitchFamily="34" charset="0"/>
                      <a:ea typeface="-윤고딕130" pitchFamily="18" charset="-127"/>
                    </a:defRPr>
                  </a:lvl3pPr>
                  <a:lvl4pPr marL="431800" indent="-134938" defTabSz="895350">
                    <a:buSzPct val="89000"/>
                    <a:buChar char="•"/>
                    <a:defRPr sz="1600">
                      <a:solidFill>
                        <a:schemeClr val="tx1"/>
                      </a:solidFill>
                      <a:latin typeface="Arial" panose="020B0604020202020204" pitchFamily="34" charset="0"/>
                      <a:ea typeface="-윤고딕130" pitchFamily="18" charset="-127"/>
                    </a:defRPr>
                  </a:lvl4pPr>
                  <a:lvl5pPr marL="582613" indent="-149225" defTabSz="895350">
                    <a:buSzPct val="75000"/>
                    <a:buChar char="–"/>
                    <a:defRPr sz="1600">
                      <a:solidFill>
                        <a:schemeClr val="tx1"/>
                      </a:solidFill>
                      <a:latin typeface="Arial" panose="020B0604020202020204" pitchFamily="34" charset="0"/>
                      <a:ea typeface="-윤고딕130" pitchFamily="18" charset="-127"/>
                    </a:defRPr>
                  </a:lvl5pPr>
                  <a:lvl6pPr marL="1039813" indent="-149225" defTabSz="895350" fontAlgn="base">
                    <a:spcBef>
                      <a:spcPct val="0"/>
                    </a:spcBef>
                    <a:spcAft>
                      <a:spcPct val="0"/>
                    </a:spcAft>
                    <a:buSzPct val="75000"/>
                    <a:buChar char="–"/>
                    <a:defRPr sz="1600">
                      <a:solidFill>
                        <a:schemeClr val="tx1"/>
                      </a:solidFill>
                      <a:latin typeface="Arial" panose="020B0604020202020204" pitchFamily="34" charset="0"/>
                      <a:ea typeface="-윤고딕130" pitchFamily="18" charset="-127"/>
                    </a:defRPr>
                  </a:lvl6pPr>
                  <a:lvl7pPr marL="1497013" indent="-149225" defTabSz="895350" fontAlgn="base">
                    <a:spcBef>
                      <a:spcPct val="0"/>
                    </a:spcBef>
                    <a:spcAft>
                      <a:spcPct val="0"/>
                    </a:spcAft>
                    <a:buSzPct val="75000"/>
                    <a:buChar char="–"/>
                    <a:defRPr sz="1600">
                      <a:solidFill>
                        <a:schemeClr val="tx1"/>
                      </a:solidFill>
                      <a:latin typeface="Arial" panose="020B0604020202020204" pitchFamily="34" charset="0"/>
                      <a:ea typeface="-윤고딕130" pitchFamily="18" charset="-127"/>
                    </a:defRPr>
                  </a:lvl7pPr>
                  <a:lvl8pPr marL="1954213" indent="-149225" defTabSz="895350" fontAlgn="base">
                    <a:spcBef>
                      <a:spcPct val="0"/>
                    </a:spcBef>
                    <a:spcAft>
                      <a:spcPct val="0"/>
                    </a:spcAft>
                    <a:buSzPct val="75000"/>
                    <a:buChar char="–"/>
                    <a:defRPr sz="1600">
                      <a:solidFill>
                        <a:schemeClr val="tx1"/>
                      </a:solidFill>
                      <a:latin typeface="Arial" panose="020B0604020202020204" pitchFamily="34" charset="0"/>
                      <a:ea typeface="-윤고딕130" pitchFamily="18" charset="-127"/>
                    </a:defRPr>
                  </a:lvl8pPr>
                  <a:lvl9pPr marL="2411413" indent="-149225" defTabSz="895350" fontAlgn="base">
                    <a:spcBef>
                      <a:spcPct val="0"/>
                    </a:spcBef>
                    <a:spcAft>
                      <a:spcPct val="0"/>
                    </a:spcAft>
                    <a:buSzPct val="75000"/>
                    <a:buChar char="–"/>
                    <a:defRPr sz="1600">
                      <a:solidFill>
                        <a:schemeClr val="tx1"/>
                      </a:solidFill>
                      <a:latin typeface="Arial" panose="020B0604020202020204" pitchFamily="34" charset="0"/>
                      <a:ea typeface="-윤고딕130" pitchFamily="18" charset="-127"/>
                    </a:defRPr>
                  </a:lvl9pPr>
                </a:lstStyle>
                <a:p>
                  <a:pPr lvl="1" fontAlgn="auto" latinLnBrk="0">
                    <a:spcBef>
                      <a:spcPts val="0"/>
                    </a:spcBef>
                    <a:spcAft>
                      <a:spcPts val="0"/>
                    </a:spcAft>
                  </a:pPr>
                  <a:r>
                    <a:rPr kumimoji="0" lang="en-US" altLang="ko-KR" sz="1400" b="0" i="0" u="none" strike="noStrike" kern="0" cap="none" spc="0" normalizeH="0" baseline="0" noProof="0" dirty="0">
                      <a:ln>
                        <a:noFill/>
                      </a:ln>
                      <a:solidFill>
                        <a:srgbClr val="000000"/>
                      </a:solidFill>
                      <a:effectLst/>
                      <a:uLnTx/>
                      <a:uFillTx/>
                      <a:latin typeface="+mn-ea"/>
                      <a:ea typeface="+mn-ea"/>
                    </a:rPr>
                    <a:t>next state</a:t>
                  </a:r>
                  <a:r>
                    <a:rPr kumimoji="0" lang="ko-KR" altLang="en-US" sz="1400" b="0" i="0" u="none" strike="noStrike" kern="0" cap="none" spc="0" normalizeH="0" baseline="0" noProof="0" dirty="0">
                      <a:ln>
                        <a:noFill/>
                      </a:ln>
                      <a:solidFill>
                        <a:srgbClr val="000000"/>
                      </a:solidFill>
                      <a:effectLst/>
                      <a:uLnTx/>
                      <a:uFillTx/>
                      <a:latin typeface="+mn-ea"/>
                      <a:ea typeface="+mn-ea"/>
                    </a:rPr>
                    <a:t>를 얻을 수 있음</a:t>
                  </a:r>
                  <a:r>
                    <a:rPr kumimoji="0" lang="en-US" altLang="ko-KR" sz="1400" b="0" kern="0" dirty="0">
                      <a:solidFill>
                        <a:srgbClr val="000000"/>
                      </a:solidFill>
                      <a:latin typeface="+mn-ea"/>
                      <a:ea typeface="+mn-ea"/>
                    </a:rPr>
                    <a:t>(transition dynamics)</a:t>
                  </a:r>
                </a:p>
                <a:p>
                  <a:pPr marL="145125" lvl="1" indent="0" fontAlgn="auto" latinLnBrk="0">
                    <a:spcBef>
                      <a:spcPts val="0"/>
                    </a:spcBef>
                    <a:spcAft>
                      <a:spcPts val="0"/>
                    </a:spcAft>
                    <a:buNone/>
                  </a:pPr>
                  <a14:m>
                    <m:oMath xmlns:m="http://schemas.openxmlformats.org/officeDocument/2006/math">
                      <m:sSub>
                        <m:sSubPr>
                          <m:ctrlPr>
                            <a:rPr kumimoji="0" lang="en-US" altLang="ko-KR" sz="1400" b="0" i="1" kern="0" dirty="0" smtClean="0">
                              <a:solidFill>
                                <a:srgbClr val="000000"/>
                              </a:solidFill>
                              <a:latin typeface="Cambria Math" panose="02040503050406030204" pitchFamily="18" charset="0"/>
                              <a:ea typeface="+mn-ea"/>
                            </a:rPr>
                          </m:ctrlPr>
                        </m:sSubPr>
                        <m:e>
                          <m:r>
                            <a:rPr kumimoji="0" lang="en-US" altLang="ko-KR" sz="1400" b="0" i="1" kern="0" dirty="0" smtClean="0">
                              <a:solidFill>
                                <a:srgbClr val="000000"/>
                              </a:solidFill>
                              <a:latin typeface="Cambria Math" panose="02040503050406030204" pitchFamily="18" charset="0"/>
                              <a:ea typeface="+mn-ea"/>
                            </a:rPr>
                            <m:t>𝑠</m:t>
                          </m:r>
                        </m:e>
                        <m:sub>
                          <m:r>
                            <a:rPr kumimoji="0" lang="en-US" altLang="ko-KR" sz="1400" b="0" i="1" kern="0" dirty="0" smtClean="0">
                              <a:solidFill>
                                <a:srgbClr val="000000"/>
                              </a:solidFill>
                              <a:latin typeface="Cambria Math" panose="02040503050406030204" pitchFamily="18" charset="0"/>
                              <a:ea typeface="+mn-ea"/>
                            </a:rPr>
                            <m:t>𝑡</m:t>
                          </m:r>
                          <m:r>
                            <a:rPr kumimoji="0" lang="en-US" altLang="ko-KR" sz="1400" b="0" i="1" kern="0" dirty="0" smtClean="0">
                              <a:solidFill>
                                <a:srgbClr val="000000"/>
                              </a:solidFill>
                              <a:latin typeface="Cambria Math" panose="02040503050406030204" pitchFamily="18" charset="0"/>
                              <a:ea typeface="+mn-ea"/>
                            </a:rPr>
                            <m:t>+1</m:t>
                          </m:r>
                        </m:sub>
                      </m:sSub>
                      <m:r>
                        <a:rPr kumimoji="0" lang="en-US" altLang="ko-KR" sz="1400" b="0" i="1" kern="0" dirty="0" smtClean="0">
                          <a:solidFill>
                            <a:srgbClr val="000000"/>
                          </a:solidFill>
                          <a:latin typeface="Cambria Math" panose="02040503050406030204" pitchFamily="18" charset="0"/>
                          <a:ea typeface="+mn-ea"/>
                        </a:rPr>
                        <m:t>=</m:t>
                      </m:r>
                      <m:r>
                        <a:rPr kumimoji="0" lang="en-US" altLang="ko-KR" sz="1400" b="0" i="1" kern="0" dirty="0" smtClean="0">
                          <a:solidFill>
                            <a:srgbClr val="000000"/>
                          </a:solidFill>
                          <a:latin typeface="Cambria Math" panose="02040503050406030204" pitchFamily="18" charset="0"/>
                          <a:ea typeface="+mn-ea"/>
                        </a:rPr>
                        <m:t>𝑓</m:t>
                      </m:r>
                      <m:r>
                        <a:rPr kumimoji="0" lang="en-US" altLang="ko-KR" sz="1400" b="0" i="1" kern="0" dirty="0" smtClean="0">
                          <a:solidFill>
                            <a:srgbClr val="000000"/>
                          </a:solidFill>
                          <a:latin typeface="Cambria Math" panose="02040503050406030204" pitchFamily="18" charset="0"/>
                          <a:ea typeface="+mn-ea"/>
                        </a:rPr>
                        <m:t>(</m:t>
                      </m:r>
                      <m:sSub>
                        <m:sSubPr>
                          <m:ctrlPr>
                            <a:rPr kumimoji="0" lang="en-US" altLang="ko-KR" sz="1400" b="0" i="1" kern="0" dirty="0" smtClean="0">
                              <a:solidFill>
                                <a:srgbClr val="000000"/>
                              </a:solidFill>
                              <a:latin typeface="Cambria Math" panose="02040503050406030204" pitchFamily="18" charset="0"/>
                              <a:ea typeface="+mn-ea"/>
                            </a:rPr>
                          </m:ctrlPr>
                        </m:sSubPr>
                        <m:e>
                          <m:r>
                            <a:rPr kumimoji="0" lang="en-US" altLang="ko-KR" sz="1400" b="0" i="1" kern="0" dirty="0" smtClean="0">
                              <a:solidFill>
                                <a:srgbClr val="000000"/>
                              </a:solidFill>
                              <a:latin typeface="Cambria Math" panose="02040503050406030204" pitchFamily="18" charset="0"/>
                              <a:ea typeface="+mn-ea"/>
                            </a:rPr>
                            <m:t>𝑠</m:t>
                          </m:r>
                        </m:e>
                        <m:sub>
                          <m:r>
                            <a:rPr kumimoji="0" lang="en-US" altLang="ko-KR" sz="1400" b="0" i="1" kern="0" dirty="0" smtClean="0">
                              <a:solidFill>
                                <a:srgbClr val="000000"/>
                              </a:solidFill>
                              <a:latin typeface="Cambria Math" panose="02040503050406030204" pitchFamily="18" charset="0"/>
                              <a:ea typeface="+mn-ea"/>
                            </a:rPr>
                            <m:t>𝑡</m:t>
                          </m:r>
                        </m:sub>
                      </m:sSub>
                      <m:r>
                        <a:rPr kumimoji="0" lang="en-US" altLang="ko-KR" sz="1400" b="0" i="1" kern="0" dirty="0" smtClean="0">
                          <a:solidFill>
                            <a:srgbClr val="000000"/>
                          </a:solidFill>
                          <a:latin typeface="Cambria Math" panose="02040503050406030204" pitchFamily="18" charset="0"/>
                          <a:ea typeface="+mn-ea"/>
                        </a:rPr>
                        <m:t>, </m:t>
                      </m:r>
                      <m:sSub>
                        <m:sSubPr>
                          <m:ctrlPr>
                            <a:rPr kumimoji="0" lang="en-US" altLang="ko-KR" sz="1400" b="0" i="1" kern="0" dirty="0" smtClean="0">
                              <a:solidFill>
                                <a:srgbClr val="000000"/>
                              </a:solidFill>
                              <a:latin typeface="Cambria Math" panose="02040503050406030204" pitchFamily="18" charset="0"/>
                              <a:ea typeface="+mn-ea"/>
                            </a:rPr>
                          </m:ctrlPr>
                        </m:sSubPr>
                        <m:e>
                          <m:r>
                            <a:rPr kumimoji="0" lang="en-US" altLang="ko-KR" sz="1400" b="0" i="1" kern="0" dirty="0" smtClean="0">
                              <a:solidFill>
                                <a:srgbClr val="000000"/>
                              </a:solidFill>
                              <a:latin typeface="Cambria Math" panose="02040503050406030204" pitchFamily="18" charset="0"/>
                              <a:ea typeface="+mn-ea"/>
                            </a:rPr>
                            <m:t>𝑎</m:t>
                          </m:r>
                        </m:e>
                        <m:sub>
                          <m:r>
                            <a:rPr kumimoji="0" lang="en-US" altLang="ko-KR" sz="1400" b="0" i="1" kern="0" dirty="0" smtClean="0">
                              <a:solidFill>
                                <a:srgbClr val="000000"/>
                              </a:solidFill>
                              <a:latin typeface="Cambria Math" panose="02040503050406030204" pitchFamily="18" charset="0"/>
                              <a:ea typeface="+mn-ea"/>
                            </a:rPr>
                            <m:t>𝑡</m:t>
                          </m:r>
                        </m:sub>
                      </m:sSub>
                      <m:r>
                        <a:rPr kumimoji="0" lang="en-US" altLang="ko-KR" sz="1400" b="0" i="1" kern="0" dirty="0" smtClean="0">
                          <a:solidFill>
                            <a:srgbClr val="000000"/>
                          </a:solidFill>
                          <a:latin typeface="Cambria Math" panose="02040503050406030204" pitchFamily="18" charset="0"/>
                          <a:ea typeface="+mn-ea"/>
                        </a:rPr>
                        <m:t>)</m:t>
                      </m:r>
                    </m:oMath>
                  </a14:m>
                  <a:r>
                    <a:rPr kumimoji="0" lang="en-US" altLang="ko-KR" sz="1400" b="0" kern="0" dirty="0">
                      <a:solidFill>
                        <a:srgbClr val="000000"/>
                      </a:solidFill>
                      <a:latin typeface="+mn-ea"/>
                      <a:ea typeface="+mn-ea"/>
                    </a:rPr>
                    <a:t> </a:t>
                  </a:r>
                  <a:r>
                    <a:rPr kumimoji="0" lang="ko-KR" altLang="en-US" sz="1400" b="0" kern="0" dirty="0">
                      <a:solidFill>
                        <a:srgbClr val="000000"/>
                      </a:solidFill>
                      <a:latin typeface="+mn-ea"/>
                      <a:ea typeface="+mn-ea"/>
                    </a:rPr>
                    <a:t>를 만족시키는 함수 </a:t>
                  </a:r>
                  <a14:m>
                    <m:oMath xmlns:m="http://schemas.openxmlformats.org/officeDocument/2006/math">
                      <m:r>
                        <a:rPr kumimoji="0" lang="en-US" altLang="ko-KR" sz="1400" b="0" i="1" kern="0" smtClean="0">
                          <a:solidFill>
                            <a:srgbClr val="000000"/>
                          </a:solidFill>
                          <a:latin typeface="Cambria Math" panose="02040503050406030204" pitchFamily="18" charset="0"/>
                          <a:ea typeface="+mn-ea"/>
                        </a:rPr>
                        <m:t>𝑡</m:t>
                      </m:r>
                      <m:r>
                        <a:rPr kumimoji="0" lang="en-US" altLang="ko-KR" sz="1400" b="0" i="1" kern="0" smtClean="0">
                          <a:solidFill>
                            <a:srgbClr val="000000"/>
                          </a:solidFill>
                          <a:latin typeface="Cambria Math" panose="02040503050406030204" pitchFamily="18" charset="0"/>
                          <a:ea typeface="+mn-ea"/>
                        </a:rPr>
                        <m:t> </m:t>
                      </m:r>
                      <m:r>
                        <a:rPr kumimoji="0" lang="ko-KR" altLang="en-US" sz="1400" b="0" i="1" kern="0">
                          <a:solidFill>
                            <a:srgbClr val="000000"/>
                          </a:solidFill>
                          <a:latin typeface="Cambria Math" panose="02040503050406030204" pitchFamily="18" charset="0"/>
                          <a:ea typeface="+mn-ea"/>
                        </a:rPr>
                        <m:t>존</m:t>
                      </m:r>
                    </m:oMath>
                  </a14:m>
                  <a:r>
                    <a:rPr kumimoji="0" lang="ko-KR" altLang="en-US" sz="1400" b="0" kern="0" dirty="0">
                      <a:solidFill>
                        <a:srgbClr val="000000"/>
                      </a:solidFill>
                      <a:latin typeface="+mn-ea"/>
                      <a:ea typeface="+mn-ea"/>
                    </a:rPr>
                    <a:t>재</a:t>
                  </a:r>
                  <a:endParaRPr kumimoji="0" lang="en-US" altLang="ko-KR" sz="1400" b="0" kern="0" dirty="0">
                    <a:solidFill>
                      <a:srgbClr val="000000"/>
                    </a:solidFill>
                    <a:latin typeface="+mn-ea"/>
                    <a:ea typeface="+mn-ea"/>
                  </a:endParaRPr>
                </a:p>
                <a:p>
                  <a:pPr algn="ctr"/>
                  <a14:m>
                    <m:oMathPara xmlns:m="http://schemas.openxmlformats.org/officeDocument/2006/math">
                      <m:oMathParaPr>
                        <m:jc m:val="centerGroup"/>
                      </m:oMathParaPr>
                      <m:oMath xmlns:m="http://schemas.openxmlformats.org/officeDocument/2006/math">
                        <m:sSub>
                          <m:sSubPr>
                            <m:ctrlPr>
                              <a:rPr lang="en-US" altLang="ko-KR" sz="1400" b="0" i="1">
                                <a:latin typeface="Cambria Math" panose="02040503050406030204" pitchFamily="18" charset="0"/>
                                <a:ea typeface="+mn-ea"/>
                              </a:rPr>
                            </m:ctrlPr>
                          </m:sSubPr>
                          <m:e>
                            <m:r>
                              <a:rPr lang="en-US" altLang="ko-KR" sz="1400" b="0" i="1">
                                <a:latin typeface="Cambria Math" panose="02040503050406030204" pitchFamily="18" charset="0"/>
                                <a:ea typeface="+mn-ea"/>
                              </a:rPr>
                              <m:t>𝑣</m:t>
                            </m:r>
                          </m:e>
                          <m:sub>
                            <m:r>
                              <a:rPr lang="en-US" altLang="ko-KR" sz="1400" b="0" i="1">
                                <a:latin typeface="Cambria Math" panose="02040503050406030204" pitchFamily="18" charset="0"/>
                                <a:ea typeface="+mn-ea"/>
                              </a:rPr>
                              <m:t>𝑡</m:t>
                            </m:r>
                            <m:r>
                              <a:rPr lang="en-US" altLang="ko-KR" sz="1400" b="0" i="1">
                                <a:latin typeface="Cambria Math" panose="02040503050406030204" pitchFamily="18" charset="0"/>
                                <a:ea typeface="+mn-ea"/>
                              </a:rPr>
                              <m:t>+1</m:t>
                            </m:r>
                          </m:sub>
                        </m:sSub>
                        <m:r>
                          <a:rPr lang="en-US" altLang="ko-KR" sz="1400" b="0" i="1">
                            <a:latin typeface="Cambria Math" panose="02040503050406030204" pitchFamily="18" charset="0"/>
                            <a:ea typeface="+mn-ea"/>
                          </a:rPr>
                          <m:t>=</m:t>
                        </m:r>
                        <m:sSub>
                          <m:sSubPr>
                            <m:ctrlPr>
                              <a:rPr lang="en-US" altLang="ko-KR" sz="1400" b="0" i="1">
                                <a:latin typeface="Cambria Math" panose="02040503050406030204" pitchFamily="18" charset="0"/>
                                <a:ea typeface="+mn-ea"/>
                              </a:rPr>
                            </m:ctrlPr>
                          </m:sSubPr>
                          <m:e>
                            <m:r>
                              <a:rPr lang="en-US" altLang="ko-KR" sz="1400" b="0" i="1">
                                <a:latin typeface="Cambria Math" panose="02040503050406030204" pitchFamily="18" charset="0"/>
                                <a:ea typeface="+mn-ea"/>
                              </a:rPr>
                              <m:t>𝑣</m:t>
                            </m:r>
                          </m:e>
                          <m:sub>
                            <m:r>
                              <a:rPr lang="en-US" altLang="ko-KR" sz="1400" b="0" i="1">
                                <a:latin typeface="Cambria Math" panose="02040503050406030204" pitchFamily="18" charset="0"/>
                                <a:ea typeface="+mn-ea"/>
                              </a:rPr>
                              <m:t>𝑡</m:t>
                            </m:r>
                          </m:sub>
                        </m:sSub>
                        <m:r>
                          <a:rPr lang="en-US" altLang="ko-KR" sz="1400" b="0" i="1">
                            <a:latin typeface="Cambria Math" panose="02040503050406030204" pitchFamily="18" charset="0"/>
                            <a:ea typeface="+mn-ea"/>
                          </a:rPr>
                          <m:t>+</m:t>
                        </m:r>
                        <m:sSub>
                          <m:sSubPr>
                            <m:ctrlPr>
                              <a:rPr lang="en-US" altLang="ko-KR" sz="1400" b="0" i="1">
                                <a:latin typeface="Cambria Math" panose="02040503050406030204" pitchFamily="18" charset="0"/>
                                <a:ea typeface="+mn-ea"/>
                              </a:rPr>
                            </m:ctrlPr>
                          </m:sSubPr>
                          <m:e>
                            <m:r>
                              <a:rPr lang="en-US" altLang="ko-KR" sz="1400" b="0" i="1">
                                <a:latin typeface="Cambria Math" panose="02040503050406030204" pitchFamily="18" charset="0"/>
                                <a:ea typeface="+mn-ea"/>
                              </a:rPr>
                              <m:t>𝑐</m:t>
                            </m:r>
                          </m:e>
                          <m:sub>
                            <m:r>
                              <a:rPr lang="en-US" altLang="ko-KR" sz="1400" b="0" i="1">
                                <a:latin typeface="Cambria Math" panose="02040503050406030204" pitchFamily="18" charset="0"/>
                                <a:ea typeface="+mn-ea"/>
                              </a:rPr>
                              <m:t>1</m:t>
                            </m:r>
                          </m:sub>
                        </m:sSub>
                        <m:r>
                          <a:rPr lang="en-US" altLang="ko-KR" sz="1400" b="0" i="1">
                            <a:latin typeface="Cambria Math" panose="02040503050406030204" pitchFamily="18" charset="0"/>
                            <a:ea typeface="+mn-ea"/>
                          </a:rPr>
                          <m:t>𝑓</m:t>
                        </m:r>
                        <m:r>
                          <a:rPr lang="en-US" altLang="ko-KR" sz="1400" b="0" i="1">
                            <a:latin typeface="Cambria Math" panose="02040503050406030204" pitchFamily="18" charset="0"/>
                            <a:ea typeface="+mn-ea"/>
                          </a:rPr>
                          <m:t> −</m:t>
                        </m:r>
                        <m:sSub>
                          <m:sSubPr>
                            <m:ctrlPr>
                              <a:rPr lang="en-US" altLang="ko-KR" sz="1400" b="0" i="1">
                                <a:latin typeface="Cambria Math" panose="02040503050406030204" pitchFamily="18" charset="0"/>
                                <a:ea typeface="+mn-ea"/>
                              </a:rPr>
                            </m:ctrlPr>
                          </m:sSubPr>
                          <m:e>
                            <m:r>
                              <a:rPr lang="en-US" altLang="ko-KR" sz="1400" b="0" i="1">
                                <a:latin typeface="Cambria Math" panose="02040503050406030204" pitchFamily="18" charset="0"/>
                                <a:ea typeface="+mn-ea"/>
                              </a:rPr>
                              <m:t>𝑐</m:t>
                            </m:r>
                          </m:e>
                          <m:sub>
                            <m:r>
                              <a:rPr lang="en-US" altLang="ko-KR" sz="1400" b="0" i="1">
                                <a:latin typeface="Cambria Math" panose="02040503050406030204" pitchFamily="18" charset="0"/>
                                <a:ea typeface="+mn-ea"/>
                              </a:rPr>
                              <m:t>2</m:t>
                            </m:r>
                          </m:sub>
                        </m:sSub>
                        <m:func>
                          <m:funcPr>
                            <m:ctrlPr>
                              <a:rPr lang="en-US" altLang="ko-KR" sz="1400" b="0" i="1">
                                <a:latin typeface="Cambria Math" panose="02040503050406030204" pitchFamily="18" charset="0"/>
                                <a:ea typeface="+mn-ea"/>
                              </a:rPr>
                            </m:ctrlPr>
                          </m:funcPr>
                          <m:fName>
                            <m:r>
                              <m:rPr>
                                <m:sty m:val="p"/>
                              </m:rPr>
                              <a:rPr lang="en-US" altLang="ko-KR" sz="1400" b="0">
                                <a:latin typeface="Cambria Math" panose="02040503050406030204" pitchFamily="18" charset="0"/>
                                <a:ea typeface="+mn-ea"/>
                              </a:rPr>
                              <m:t>cos</m:t>
                            </m:r>
                          </m:fName>
                          <m:e>
                            <m:r>
                              <a:rPr lang="en-US" altLang="ko-KR" sz="1400" b="0" i="1">
                                <a:latin typeface="Cambria Math" panose="02040503050406030204" pitchFamily="18" charset="0"/>
                                <a:ea typeface="+mn-ea"/>
                              </a:rPr>
                              <m:t>3</m:t>
                            </m:r>
                            <m:sSub>
                              <m:sSubPr>
                                <m:ctrlPr>
                                  <a:rPr lang="en-US" altLang="ko-KR" sz="1400" b="0" i="1">
                                    <a:latin typeface="Cambria Math" panose="02040503050406030204" pitchFamily="18" charset="0"/>
                                    <a:ea typeface="+mn-ea"/>
                                  </a:rPr>
                                </m:ctrlPr>
                              </m:sSubPr>
                              <m:e>
                                <m:r>
                                  <a:rPr lang="en-US" altLang="ko-KR" sz="1400" b="0" i="1">
                                    <a:latin typeface="Cambria Math" panose="02040503050406030204" pitchFamily="18" charset="0"/>
                                    <a:ea typeface="+mn-ea"/>
                                  </a:rPr>
                                  <m:t>𝑝</m:t>
                                </m:r>
                              </m:e>
                              <m:sub>
                                <m:r>
                                  <a:rPr lang="en-US" altLang="ko-KR" sz="1400" b="0" i="1">
                                    <a:latin typeface="Cambria Math" panose="02040503050406030204" pitchFamily="18" charset="0"/>
                                    <a:ea typeface="+mn-ea"/>
                                  </a:rPr>
                                  <m:t>𝑡</m:t>
                                </m:r>
                              </m:sub>
                            </m:sSub>
                          </m:e>
                        </m:func>
                      </m:oMath>
                    </m:oMathPara>
                  </a14:m>
                  <a:endParaRPr lang="en-US" altLang="ko-KR" sz="1400" dirty="0">
                    <a:latin typeface="+mn-ea"/>
                    <a:ea typeface="+mn-ea"/>
                  </a:endParaRPr>
                </a:p>
                <a:p>
                  <a:pPr algn="ctr"/>
                  <a14:m>
                    <m:oMath xmlns:m="http://schemas.openxmlformats.org/officeDocument/2006/math">
                      <m:sSub>
                        <m:sSubPr>
                          <m:ctrlPr>
                            <a:rPr lang="en-US" altLang="ko-KR" sz="1400" i="1" dirty="0">
                              <a:latin typeface="Cambria Math" panose="02040503050406030204" pitchFamily="18" charset="0"/>
                              <a:ea typeface="+mn-ea"/>
                            </a:rPr>
                          </m:ctrlPr>
                        </m:sSubPr>
                        <m:e>
                          <m:r>
                            <a:rPr lang="en-US" altLang="ko-KR" sz="1400" i="1" dirty="0">
                              <a:latin typeface="Cambria Math" panose="02040503050406030204" pitchFamily="18" charset="0"/>
                              <a:ea typeface="+mn-ea"/>
                            </a:rPr>
                            <m:t>𝑝</m:t>
                          </m:r>
                        </m:e>
                        <m:sub>
                          <m:r>
                            <a:rPr lang="en-US" altLang="ko-KR" sz="1400" i="1" dirty="0">
                              <a:latin typeface="Cambria Math" panose="02040503050406030204" pitchFamily="18" charset="0"/>
                              <a:ea typeface="+mn-ea"/>
                            </a:rPr>
                            <m:t>𝑡</m:t>
                          </m:r>
                          <m:r>
                            <a:rPr lang="en-US" altLang="ko-KR" sz="1400" b="0" i="1" dirty="0">
                              <a:latin typeface="Cambria Math" panose="02040503050406030204" pitchFamily="18" charset="0"/>
                              <a:ea typeface="+mn-ea"/>
                            </a:rPr>
                            <m:t>+1</m:t>
                          </m:r>
                        </m:sub>
                      </m:sSub>
                      <m:r>
                        <a:rPr lang="en-US" altLang="ko-KR" sz="1400" b="0" i="1" dirty="0">
                          <a:latin typeface="Cambria Math" panose="02040503050406030204" pitchFamily="18" charset="0"/>
                          <a:ea typeface="+mn-ea"/>
                        </a:rPr>
                        <m:t>=</m:t>
                      </m:r>
                      <m:sSub>
                        <m:sSubPr>
                          <m:ctrlPr>
                            <a:rPr lang="en-US" altLang="ko-KR" sz="1400" b="0" i="1" dirty="0">
                              <a:latin typeface="Cambria Math" panose="02040503050406030204" pitchFamily="18" charset="0"/>
                              <a:ea typeface="+mn-ea"/>
                            </a:rPr>
                          </m:ctrlPr>
                        </m:sSubPr>
                        <m:e>
                          <m:r>
                            <a:rPr lang="en-US" altLang="ko-KR" sz="1400" b="0" i="1" dirty="0">
                              <a:latin typeface="Cambria Math" panose="02040503050406030204" pitchFamily="18" charset="0"/>
                              <a:ea typeface="+mn-ea"/>
                            </a:rPr>
                            <m:t>𝑝</m:t>
                          </m:r>
                        </m:e>
                        <m:sub>
                          <m:r>
                            <a:rPr lang="en-US" altLang="ko-KR" sz="1400" b="0" i="1" dirty="0">
                              <a:latin typeface="Cambria Math" panose="02040503050406030204" pitchFamily="18" charset="0"/>
                              <a:ea typeface="+mn-ea"/>
                            </a:rPr>
                            <m:t>𝑡</m:t>
                          </m:r>
                        </m:sub>
                      </m:sSub>
                      <m:r>
                        <a:rPr lang="en-US" altLang="ko-KR" sz="1400" b="0" i="1" dirty="0">
                          <a:latin typeface="Cambria Math" panose="02040503050406030204" pitchFamily="18" charset="0"/>
                          <a:ea typeface="+mn-ea"/>
                        </a:rPr>
                        <m:t>+</m:t>
                      </m:r>
                      <m:sSub>
                        <m:sSubPr>
                          <m:ctrlPr>
                            <a:rPr lang="en-US" altLang="ko-KR" sz="1400" b="0" i="1" dirty="0">
                              <a:latin typeface="Cambria Math" panose="02040503050406030204" pitchFamily="18" charset="0"/>
                              <a:ea typeface="+mn-ea"/>
                            </a:rPr>
                          </m:ctrlPr>
                        </m:sSubPr>
                        <m:e>
                          <m:r>
                            <a:rPr lang="en-US" altLang="ko-KR" sz="1400" b="0" i="1" dirty="0">
                              <a:latin typeface="Cambria Math" panose="02040503050406030204" pitchFamily="18" charset="0"/>
                              <a:ea typeface="+mn-ea"/>
                            </a:rPr>
                            <m:t>𝑣</m:t>
                          </m:r>
                        </m:e>
                        <m:sub>
                          <m:r>
                            <a:rPr lang="en-US" altLang="ko-KR" sz="1400" b="0" i="1" dirty="0">
                              <a:latin typeface="Cambria Math" panose="02040503050406030204" pitchFamily="18" charset="0"/>
                              <a:ea typeface="+mn-ea"/>
                            </a:rPr>
                            <m:t>𝑡</m:t>
                          </m:r>
                          <m:r>
                            <a:rPr lang="en-US" altLang="ko-KR" sz="1400" b="0" i="1" dirty="0">
                              <a:latin typeface="Cambria Math" panose="02040503050406030204" pitchFamily="18" charset="0"/>
                              <a:ea typeface="+mn-ea"/>
                            </a:rPr>
                            <m:t>+1</m:t>
                          </m:r>
                        </m:sub>
                      </m:sSub>
                    </m:oMath>
                  </a14:m>
                  <a:r>
                    <a:rPr lang="en-US" altLang="ko-KR" sz="1400" dirty="0">
                      <a:latin typeface="+mn-ea"/>
                      <a:ea typeface="+mn-ea"/>
                    </a:rPr>
                    <a:t>  </a:t>
                  </a:r>
                </a:p>
                <a:p>
                  <a:pPr marL="171450" indent="-171450" algn="just">
                    <a:buFont typeface="Arial" panose="020B0604020202020204" pitchFamily="34" charset="0"/>
                    <a:buChar char="•"/>
                  </a:pPr>
                  <a:r>
                    <a:rPr lang="en-US" altLang="ko-KR" sz="1400" b="0" dirty="0">
                      <a:latin typeface="+mn-ea"/>
                      <a:ea typeface="+mn-ea"/>
                    </a:rPr>
                    <a:t>historical</a:t>
                  </a:r>
                  <a:r>
                    <a:rPr lang="ko-KR" altLang="en-US" sz="1400" b="0" dirty="0">
                      <a:latin typeface="+mn-ea"/>
                      <a:ea typeface="+mn-ea"/>
                    </a:rPr>
                    <a:t> </a:t>
                  </a:r>
                  <a:r>
                    <a:rPr lang="en-US" altLang="ko-KR" sz="1400" b="0" dirty="0">
                      <a:latin typeface="+mn-ea"/>
                      <a:ea typeface="+mn-ea"/>
                    </a:rPr>
                    <a:t>data</a:t>
                  </a:r>
                  <a:r>
                    <a:rPr lang="ko-KR" altLang="en-US" sz="1400" b="0" dirty="0">
                      <a:latin typeface="+mn-ea"/>
                      <a:ea typeface="+mn-ea"/>
                    </a:rPr>
                    <a:t>를 입력하지 않음</a:t>
                  </a:r>
                  <a:r>
                    <a:rPr lang="en-US" altLang="ko-KR" sz="1400" b="0" dirty="0">
                      <a:latin typeface="+mn-ea"/>
                      <a:ea typeface="+mn-ea"/>
                    </a:rPr>
                    <a:t>.</a:t>
                  </a:r>
                </a:p>
                <a:p>
                  <a:pPr marL="144000" algn="just"/>
                  <a:r>
                    <a:rPr lang="en-US" altLang="ko-KR" sz="1400" b="0" dirty="0">
                      <a:latin typeface="+mn-ea"/>
                      <a:ea typeface="+mn-ea"/>
                    </a:rPr>
                    <a:t>agent</a:t>
                  </a:r>
                  <a:r>
                    <a:rPr lang="ko-KR" altLang="en-US" sz="1400" b="0" dirty="0">
                      <a:latin typeface="+mn-ea"/>
                      <a:ea typeface="+mn-ea"/>
                    </a:rPr>
                    <a:t>는 </a:t>
                  </a:r>
                  <a:r>
                    <a:rPr lang="en-US" altLang="ko-KR" sz="1400" b="0" dirty="0">
                      <a:latin typeface="+mn-ea"/>
                      <a:ea typeface="+mn-ea"/>
                    </a:rPr>
                    <a:t>csv</a:t>
                  </a:r>
                  <a:r>
                    <a:rPr lang="ko-KR" altLang="en-US" sz="1400" b="0" dirty="0">
                      <a:latin typeface="+mn-ea"/>
                      <a:ea typeface="+mn-ea"/>
                    </a:rPr>
                    <a:t> 파일 없이 환경과 상호작용하며 </a:t>
                  </a:r>
                  <a:r>
                    <a:rPr lang="ko-KR" altLang="en-US" sz="1400" b="0" dirty="0" err="1">
                      <a:latin typeface="+mn-ea"/>
                      <a:ea typeface="+mn-ea"/>
                    </a:rPr>
                    <a:t>학습해나감</a:t>
                  </a:r>
                  <a:r>
                    <a:rPr lang="ko-KR" altLang="en-US" sz="1400" b="0" dirty="0">
                      <a:latin typeface="+mn-ea"/>
                      <a:ea typeface="+mn-ea"/>
                    </a:rPr>
                    <a:t> </a:t>
                  </a:r>
                  <a:r>
                    <a:rPr lang="en-US" altLang="ko-KR" sz="1400" b="0" dirty="0">
                      <a:latin typeface="+mn-ea"/>
                      <a:ea typeface="+mn-ea"/>
                    </a:rPr>
                    <a:t>(</a:t>
                  </a:r>
                  <a:r>
                    <a:rPr lang="ko-KR" altLang="en-US" sz="1400" b="0" dirty="0">
                      <a:latin typeface="+mn-ea"/>
                      <a:ea typeface="+mn-ea"/>
                    </a:rPr>
                    <a:t>일반적인 강화학습 </a:t>
                  </a:r>
                  <a:r>
                    <a:rPr lang="en-US" altLang="ko-KR" sz="1400" b="0" dirty="0">
                      <a:latin typeface="+mn-ea"/>
                      <a:ea typeface="+mn-ea"/>
                    </a:rPr>
                    <a:t>format)</a:t>
                  </a:r>
                </a:p>
                <a:p>
                  <a:pPr marL="288000" indent="-144000" algn="just">
                    <a:buFont typeface="Arial" panose="020B0604020202020204" pitchFamily="34" charset="0"/>
                    <a:buChar char="•"/>
                  </a:pPr>
                  <a:endParaRPr lang="en-US" altLang="ko-KR" sz="1400" b="0" dirty="0">
                    <a:latin typeface="+mn-ea"/>
                    <a:ea typeface="+mn-ea"/>
                  </a:endParaRPr>
                </a:p>
                <a:p>
                  <a:pPr marL="144000" indent="-144000" algn="just">
                    <a:buFont typeface="Arial" panose="020B0604020202020204" pitchFamily="34" charset="0"/>
                    <a:buChar char="•"/>
                  </a:pPr>
                  <a:r>
                    <a:rPr lang="ko-KR" altLang="en-US" sz="1400" b="0" dirty="0">
                      <a:latin typeface="+mn-ea"/>
                      <a:ea typeface="+mn-ea"/>
                    </a:rPr>
                    <a:t>특정한 목표를 달성하면 큰 보상을 주는 시스템</a:t>
                  </a:r>
                  <a:endParaRPr lang="en-US" altLang="ko-KR" sz="1400" b="0" dirty="0">
                    <a:latin typeface="+mn-ea"/>
                    <a:ea typeface="+mn-ea"/>
                  </a:endParaRPr>
                </a:p>
                <a:p>
                  <a:pPr lvl="1" fontAlgn="auto" latinLnBrk="0">
                    <a:spcBef>
                      <a:spcPts val="0"/>
                    </a:spcBef>
                    <a:spcAft>
                      <a:spcPts val="0"/>
                    </a:spcAft>
                  </a:pPr>
                  <a:endParaRPr kumimoji="0" lang="en-US" altLang="ko-KR" sz="1400" b="0" i="0" u="none" strike="noStrike" kern="0" cap="none" spc="0" normalizeH="0" baseline="0" noProof="0" dirty="0">
                    <a:ln>
                      <a:noFill/>
                    </a:ln>
                    <a:solidFill>
                      <a:srgbClr val="000000"/>
                    </a:solidFill>
                    <a:effectLst/>
                    <a:uLnTx/>
                    <a:uFillTx/>
                    <a:latin typeface="+mn-ea"/>
                    <a:ea typeface="+mn-ea"/>
                  </a:endParaRPr>
                </a:p>
              </p:txBody>
            </p:sp>
          </mc:Choice>
          <mc:Fallback xmlns="">
            <p:sp>
              <p:nvSpPr>
                <p:cNvPr id="67" name="Rectangle 14">
                  <a:extLst>
                    <a:ext uri="{FF2B5EF4-FFF2-40B4-BE49-F238E27FC236}">
                      <a16:creationId xmlns:a16="http://schemas.microsoft.com/office/drawing/2014/main" id="{643A0569-FFBF-792B-C046-339D075A1971}"/>
                    </a:ext>
                  </a:extLst>
                </p:cNvPr>
                <p:cNvSpPr>
                  <a:spLocks noRot="1" noChangeAspect="1" noMove="1" noResize="1" noEditPoints="1" noAdjustHandles="1" noChangeArrowheads="1" noChangeShapeType="1" noTextEdit="1"/>
                </p:cNvSpPr>
                <p:nvPr/>
              </p:nvSpPr>
              <p:spPr bwMode="auto">
                <a:xfrm>
                  <a:off x="2745" y="1348"/>
                  <a:ext cx="2085" cy="1357"/>
                </a:xfrm>
                <a:prstGeom prst="rect">
                  <a:avLst/>
                </a:prstGeom>
                <a:blipFill>
                  <a:blip r:embed="rId2"/>
                  <a:stretch>
                    <a:fillRect l="-3588" t="-5949" r="-2652"/>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ko-KR" altLang="en-US">
                      <a:noFill/>
                    </a:rPr>
                    <a:t> </a:t>
                  </a:r>
                </a:p>
              </p:txBody>
            </p:sp>
          </mc:Fallback>
        </mc:AlternateContent>
      </p:grpSp>
    </p:spTree>
    <p:extLst>
      <p:ext uri="{BB962C8B-B14F-4D97-AF65-F5344CB8AC3E}">
        <p14:creationId xmlns:p14="http://schemas.microsoft.com/office/powerpoint/2010/main" val="81279486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0177BC-DFD5-2677-4EAB-3C1724076E4C}"/>
            </a:ext>
          </a:extLst>
        </p:cNvPr>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04FED25B-095F-C67D-3F21-1F05D5483349}"/>
              </a:ext>
            </a:extLst>
          </p:cNvPr>
          <p:cNvSpPr>
            <a:spLocks noGrp="1"/>
          </p:cNvSpPr>
          <p:nvPr>
            <p:ph type="body" sz="quarter" idx="10"/>
          </p:nvPr>
        </p:nvSpPr>
        <p:spPr/>
        <p:txBody>
          <a:bodyPr/>
          <a:lstStyle/>
          <a:p>
            <a:pPr marL="0" indent="0">
              <a:buNone/>
            </a:pPr>
            <a:r>
              <a:rPr lang="en-US" altLang="ko-KR" dirty="0"/>
              <a:t>historical data</a:t>
            </a:r>
            <a:r>
              <a:rPr lang="ko-KR" altLang="en-US" dirty="0"/>
              <a:t>와 </a:t>
            </a:r>
            <a:r>
              <a:rPr lang="en-US" altLang="ko-KR" dirty="0"/>
              <a:t>emulator</a:t>
            </a:r>
            <a:endParaRPr lang="ko-KR" altLang="en-US" dirty="0"/>
          </a:p>
        </p:txBody>
      </p:sp>
      <p:sp>
        <p:nvSpPr>
          <p:cNvPr id="4" name="제목 3">
            <a:extLst>
              <a:ext uri="{FF2B5EF4-FFF2-40B4-BE49-F238E27FC236}">
                <a16:creationId xmlns:a16="http://schemas.microsoft.com/office/drawing/2014/main" id="{A7856010-8939-9839-0402-0FF02499F5B8}"/>
              </a:ext>
            </a:extLst>
          </p:cNvPr>
          <p:cNvSpPr>
            <a:spLocks noGrp="1"/>
          </p:cNvSpPr>
          <p:nvPr>
            <p:ph type="title"/>
          </p:nvPr>
        </p:nvSpPr>
        <p:spPr/>
        <p:txBody>
          <a:bodyPr/>
          <a:lstStyle/>
          <a:p>
            <a:r>
              <a:rPr lang="en-US" altLang="ko-KR" dirty="0"/>
              <a:t>250821 </a:t>
            </a:r>
            <a:r>
              <a:rPr lang="ko-KR" altLang="en-US" dirty="0"/>
              <a:t>목 </a:t>
            </a:r>
            <a:r>
              <a:rPr lang="en-US" altLang="ko-KR" dirty="0"/>
              <a:t>| </a:t>
            </a:r>
            <a:r>
              <a:rPr lang="en-US" altLang="ko-KR" dirty="0" err="1"/>
              <a:t>mountainCar</a:t>
            </a:r>
            <a:endParaRPr lang="ko-KR" altLang="en-US" dirty="0"/>
          </a:p>
        </p:txBody>
      </p:sp>
      <p:sp>
        <p:nvSpPr>
          <p:cNvPr id="5" name="텍스트 개체 틀 4">
            <a:extLst>
              <a:ext uri="{FF2B5EF4-FFF2-40B4-BE49-F238E27FC236}">
                <a16:creationId xmlns:a16="http://schemas.microsoft.com/office/drawing/2014/main" id="{44035702-D9A4-4AF0-FA4F-209B22EDB659}"/>
              </a:ext>
            </a:extLst>
          </p:cNvPr>
          <p:cNvSpPr>
            <a:spLocks noGrp="1"/>
          </p:cNvSpPr>
          <p:nvPr>
            <p:ph type="body" sz="quarter" idx="12"/>
          </p:nvPr>
        </p:nvSpPr>
        <p:spPr/>
        <p:txBody>
          <a:bodyPr/>
          <a:lstStyle/>
          <a:p>
            <a:r>
              <a:rPr lang="ko-KR" altLang="en-US" dirty="0"/>
              <a:t>서부발전</a:t>
            </a:r>
          </a:p>
        </p:txBody>
      </p:sp>
      <mc:AlternateContent xmlns:mc="http://schemas.openxmlformats.org/markup-compatibility/2006" xmlns:a14="http://schemas.microsoft.com/office/drawing/2010/main">
        <mc:Choice Requires="a14">
          <p:sp>
            <p:nvSpPr>
              <p:cNvPr id="6" name="텍스트 개체 틀 5">
                <a:extLst>
                  <a:ext uri="{FF2B5EF4-FFF2-40B4-BE49-F238E27FC236}">
                    <a16:creationId xmlns:a16="http://schemas.microsoft.com/office/drawing/2014/main" id="{E1745C61-82E6-4DB2-6BBC-36A0E6C98FEC}"/>
                  </a:ext>
                </a:extLst>
              </p:cNvPr>
              <p:cNvSpPr>
                <a:spLocks noGrp="1"/>
              </p:cNvSpPr>
              <p:nvPr>
                <p:ph type="body" sz="quarter" idx="11"/>
              </p:nvPr>
            </p:nvSpPr>
            <p:spPr>
              <a:xfrm>
                <a:off x="362309" y="922627"/>
                <a:ext cx="9270641" cy="1558884"/>
              </a:xfrm>
            </p:spPr>
            <p:txBody>
              <a:bodyPr/>
              <a:lstStyle/>
              <a:p>
                <a:pPr marL="180000" indent="-180000" algn="just">
                  <a:buFont typeface="Arial" panose="020B0604020202020204" pitchFamily="34" charset="0"/>
                  <a:buChar char="•"/>
                </a:pPr>
                <a:r>
                  <a:rPr lang="en-US" altLang="ko-KR" dirty="0">
                    <a:latin typeface="Cambria Math" panose="02040503050406030204" pitchFamily="18" charset="0"/>
                  </a:rPr>
                  <a:t>DQN,</a:t>
                </a:r>
                <a:r>
                  <a:rPr lang="ko-KR" altLang="en-US" dirty="0">
                    <a:latin typeface="Cambria Math" panose="02040503050406030204" pitchFamily="18" charset="0"/>
                  </a:rPr>
                  <a:t> </a:t>
                </a:r>
                <a:r>
                  <a:rPr lang="en-US" altLang="ko-KR" dirty="0">
                    <a:latin typeface="Cambria Math" panose="02040503050406030204" pitchFamily="18" charset="0"/>
                  </a:rPr>
                  <a:t>DDPG</a:t>
                </a:r>
                <a:r>
                  <a:rPr lang="ko-KR" altLang="en-US" dirty="0">
                    <a:latin typeface="Cambria Math" panose="02040503050406030204" pitchFamily="18" charset="0"/>
                  </a:rPr>
                  <a:t> 논문에서 </a:t>
                </a:r>
                <a:r>
                  <a:rPr lang="en-US" altLang="ko-KR" dirty="0">
                    <a:latin typeface="Cambria Math" panose="02040503050406030204" pitchFamily="18" charset="0"/>
                  </a:rPr>
                  <a:t>next state </a:t>
                </a:r>
                <a14:m>
                  <m:oMath xmlns:m="http://schemas.openxmlformats.org/officeDocument/2006/math">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𝑠</m:t>
                        </m:r>
                      </m:e>
                      <m:sub>
                        <m:r>
                          <a:rPr lang="en-US" altLang="ko-KR" b="0" i="1" smtClean="0">
                            <a:latin typeface="Cambria Math" panose="02040503050406030204" pitchFamily="18" charset="0"/>
                          </a:rPr>
                          <m:t>𝑡</m:t>
                        </m:r>
                        <m:r>
                          <a:rPr lang="en-US" altLang="ko-KR" b="0" i="1" smtClean="0">
                            <a:latin typeface="Cambria Math" panose="02040503050406030204" pitchFamily="18" charset="0"/>
                          </a:rPr>
                          <m:t>+1</m:t>
                        </m:r>
                      </m:sub>
                    </m:sSub>
                  </m:oMath>
                </a14:m>
                <a:r>
                  <a:rPr lang="ko-KR" altLang="en-US" dirty="0">
                    <a:latin typeface="Cambria Math" panose="02040503050406030204" pitchFamily="18" charset="0"/>
                  </a:rPr>
                  <a:t>는 </a:t>
                </a:r>
                <a:r>
                  <a:rPr lang="en-US" altLang="ko-KR" dirty="0">
                    <a:latin typeface="Cambria Math" panose="02040503050406030204" pitchFamily="18" charset="0"/>
                  </a:rPr>
                  <a:t>(</a:t>
                </a:r>
                <a14:m>
                  <m:oMath xmlns:m="http://schemas.openxmlformats.org/officeDocument/2006/math">
                    <m:sSub>
                      <m:sSubPr>
                        <m:ctrlPr>
                          <a:rPr lang="en-US" altLang="ko-KR" i="1" dirty="0" smtClean="0">
                            <a:latin typeface="Cambria Math" panose="02040503050406030204" pitchFamily="18" charset="0"/>
                          </a:rPr>
                        </m:ctrlPr>
                      </m:sSubPr>
                      <m:e>
                        <m:r>
                          <a:rPr lang="en-US" altLang="ko-KR" i="1" dirty="0" smtClean="0">
                            <a:latin typeface="Cambria Math" panose="02040503050406030204" pitchFamily="18" charset="0"/>
                          </a:rPr>
                          <m:t>𝑠</m:t>
                        </m:r>
                      </m:e>
                      <m:sub>
                        <m:r>
                          <a:rPr lang="en-US" altLang="ko-KR" i="1" dirty="0" smtClean="0">
                            <a:latin typeface="Cambria Math" panose="02040503050406030204" pitchFamily="18" charset="0"/>
                          </a:rPr>
                          <m:t>𝑡</m:t>
                        </m:r>
                      </m:sub>
                    </m:sSub>
                    <m:r>
                      <m:rPr>
                        <m:nor/>
                      </m:rPr>
                      <a:rPr lang="en-US" altLang="ko-KR" dirty="0">
                        <a:latin typeface="Cambria Math" panose="02040503050406030204" pitchFamily="18" charset="0"/>
                      </a:rPr>
                      <m:t>, </m:t>
                    </m:r>
                    <m:sSub>
                      <m:sSubPr>
                        <m:ctrlPr>
                          <a:rPr lang="en-US" altLang="ko-KR" i="1" dirty="0" smtClean="0">
                            <a:latin typeface="Cambria Math" panose="02040503050406030204" pitchFamily="18" charset="0"/>
                          </a:rPr>
                        </m:ctrlPr>
                      </m:sSubPr>
                      <m:e>
                        <m:r>
                          <m:rPr>
                            <m:sty m:val="p"/>
                          </m:rPr>
                          <a:rPr lang="en-US" altLang="ko-KR" b="0" i="0" dirty="0" smtClean="0">
                            <a:latin typeface="Cambria Math" panose="02040503050406030204" pitchFamily="18" charset="0"/>
                          </a:rPr>
                          <m:t>a</m:t>
                        </m:r>
                      </m:e>
                      <m:sub>
                        <m:r>
                          <m:rPr>
                            <m:sty m:val="p"/>
                          </m:rPr>
                          <a:rPr lang="en-US" altLang="ko-KR" b="0" i="0" dirty="0" smtClean="0">
                            <a:latin typeface="Cambria Math" panose="02040503050406030204" pitchFamily="18" charset="0"/>
                          </a:rPr>
                          <m:t>t</m:t>
                        </m:r>
                      </m:sub>
                    </m:sSub>
                    <m:r>
                      <m:rPr>
                        <m:nor/>
                      </m:rPr>
                      <a:rPr lang="en-US" altLang="ko-KR" b="0" i="0" dirty="0" smtClean="0">
                        <a:latin typeface="Cambria Math" panose="02040503050406030204" pitchFamily="18" charset="0"/>
                      </a:rPr>
                      <m:t> )</m:t>
                    </m:r>
                    <m:r>
                      <a:rPr lang="ko-KR" altLang="en-US" i="1" dirty="0">
                        <a:latin typeface="Cambria Math" panose="02040503050406030204" pitchFamily="18" charset="0"/>
                      </a:rPr>
                      <m:t>가</m:t>
                    </m:r>
                  </m:oMath>
                </a14:m>
                <a:r>
                  <a:rPr lang="en-US" altLang="ko-KR" b="0" dirty="0">
                    <a:latin typeface="Cambria Math" panose="02040503050406030204" pitchFamily="18" charset="0"/>
                  </a:rPr>
                  <a:t> </a:t>
                </a:r>
                <a:r>
                  <a:rPr lang="ko-KR" altLang="en-US" b="0" dirty="0">
                    <a:latin typeface="Cambria Math" panose="02040503050406030204" pitchFamily="18" charset="0"/>
                  </a:rPr>
                  <a:t>주어졌을 </a:t>
                </a:r>
                <a:r>
                  <a:rPr lang="ko-KR" altLang="en-US" dirty="0">
                    <a:latin typeface="Cambria Math" panose="02040503050406030204" pitchFamily="18" charset="0"/>
                  </a:rPr>
                  <a:t>때 </a:t>
                </a:r>
                <a:r>
                  <a:rPr lang="en-US" altLang="ko-KR" dirty="0">
                    <a:latin typeface="Cambria Math" panose="02040503050406030204" pitchFamily="18" charset="0"/>
                  </a:rPr>
                  <a:t>emulator</a:t>
                </a:r>
                <a:r>
                  <a:rPr lang="ko-KR" altLang="en-US" dirty="0">
                    <a:latin typeface="Cambria Math" panose="02040503050406030204" pitchFamily="18" charset="0"/>
                  </a:rPr>
                  <a:t>를 돌려서 얻어진다고 말하고 있다</a:t>
                </a:r>
                <a:r>
                  <a:rPr lang="en-US" altLang="ko-KR" dirty="0">
                    <a:latin typeface="Cambria Math" panose="02040503050406030204" pitchFamily="18" charset="0"/>
                  </a:rPr>
                  <a:t>.</a:t>
                </a:r>
              </a:p>
              <a:p>
                <a:pPr marL="180000" indent="-180000" algn="just">
                  <a:buFont typeface="Arial" panose="020B0604020202020204" pitchFamily="34" charset="0"/>
                  <a:buChar char="•"/>
                </a:pPr>
                <a:r>
                  <a:rPr lang="en-US" altLang="ko-KR" b="0" dirty="0">
                    <a:latin typeface="Cambria Math" panose="02040503050406030204" pitchFamily="18" charset="0"/>
                  </a:rPr>
                  <a:t>historic</a:t>
                </a:r>
                <a:r>
                  <a:rPr lang="en-US" altLang="ko-KR" dirty="0">
                    <a:latin typeface="Cambria Math" panose="02040503050406030204" pitchFamily="18" charset="0"/>
                  </a:rPr>
                  <a:t>al data</a:t>
                </a:r>
                <a:r>
                  <a:rPr lang="ko-KR" altLang="en-US" dirty="0">
                    <a:latin typeface="Cambria Math" panose="02040503050406030204" pitchFamily="18" charset="0"/>
                  </a:rPr>
                  <a:t>에서 </a:t>
                </a:r>
                <a14:m>
                  <m:oMath xmlns:m="http://schemas.openxmlformats.org/officeDocument/2006/math">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𝑠</m:t>
                        </m:r>
                      </m:e>
                      <m:sub>
                        <m:r>
                          <a:rPr lang="en-US" altLang="ko-KR" b="0" i="1" smtClean="0">
                            <a:latin typeface="Cambria Math" panose="02040503050406030204" pitchFamily="18" charset="0"/>
                          </a:rPr>
                          <m:t>1</m:t>
                        </m:r>
                      </m:sub>
                    </m:sSub>
                    <m:r>
                      <a:rPr lang="en-US" altLang="ko-KR" b="0" i="1" smtClean="0">
                        <a:latin typeface="Cambria Math" panose="02040503050406030204" pitchFamily="18" charset="0"/>
                      </a:rPr>
                      <m:t>=(</m:t>
                    </m:r>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𝑠</m:t>
                        </m:r>
                      </m:e>
                      <m:sub>
                        <m:r>
                          <a:rPr lang="en-US" altLang="ko-KR" b="0" i="1" smtClean="0">
                            <a:latin typeface="Cambria Math" panose="02040503050406030204" pitchFamily="18" charset="0"/>
                          </a:rPr>
                          <m:t>11</m:t>
                        </m:r>
                      </m:sub>
                    </m:sSub>
                    <m:r>
                      <a:rPr lang="en-US" altLang="ko-KR" b="0" i="1" smtClean="0">
                        <a:latin typeface="Cambria Math" panose="02040503050406030204" pitchFamily="18" charset="0"/>
                      </a:rPr>
                      <m:t>, </m:t>
                    </m:r>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𝑠</m:t>
                        </m:r>
                      </m:e>
                      <m:sub>
                        <m:r>
                          <a:rPr lang="en-US" altLang="ko-KR" b="0" i="1" smtClean="0">
                            <a:latin typeface="Cambria Math" panose="02040503050406030204" pitchFamily="18" charset="0"/>
                          </a:rPr>
                          <m:t>12</m:t>
                        </m:r>
                      </m:sub>
                    </m:sSub>
                    <m:r>
                      <a:rPr lang="en-US" altLang="ko-KR" b="0" i="1" smtClean="0">
                        <a:latin typeface="Cambria Math" panose="02040503050406030204" pitchFamily="18" charset="0"/>
                      </a:rPr>
                      <m:t>, </m:t>
                    </m:r>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𝑠</m:t>
                        </m:r>
                      </m:e>
                      <m:sub>
                        <m:r>
                          <a:rPr lang="en-US" altLang="ko-KR" b="0" i="1" smtClean="0">
                            <a:latin typeface="Cambria Math" panose="02040503050406030204" pitchFamily="18" charset="0"/>
                          </a:rPr>
                          <m:t>13</m:t>
                        </m:r>
                      </m:sub>
                    </m:sSub>
                    <m:r>
                      <a:rPr lang="en-US" altLang="ko-KR" b="0" i="1" smtClean="0">
                        <a:latin typeface="Cambria Math" panose="02040503050406030204" pitchFamily="18" charset="0"/>
                      </a:rPr>
                      <m:t>)</m:t>
                    </m:r>
                    <m:r>
                      <a:rPr lang="ko-KR" altLang="en-US" i="1">
                        <a:latin typeface="Cambria Math" panose="02040503050406030204" pitchFamily="18" charset="0"/>
                      </a:rPr>
                      <m:t>는</m:t>
                    </m:r>
                  </m:oMath>
                </a14:m>
                <a:r>
                  <a:rPr lang="ko-KR" altLang="en-US" dirty="0"/>
                  <a:t> </a:t>
                </a:r>
                <a14:m>
                  <m:oMath xmlns:m="http://schemas.openxmlformats.org/officeDocument/2006/math">
                    <m:d>
                      <m:dPr>
                        <m:ctrlPr>
                          <a:rPr lang="en-US" altLang="ko-KR" i="1" dirty="0" smtClean="0">
                            <a:latin typeface="Cambria Math" panose="02040503050406030204" pitchFamily="18" charset="0"/>
                          </a:rPr>
                        </m:ctrlPr>
                      </m:dPr>
                      <m:e>
                        <m:sSub>
                          <m:sSubPr>
                            <m:ctrlPr>
                              <a:rPr lang="en-US" altLang="ko-KR" i="1" dirty="0" smtClean="0">
                                <a:latin typeface="Cambria Math" panose="02040503050406030204" pitchFamily="18" charset="0"/>
                              </a:rPr>
                            </m:ctrlPr>
                          </m:sSubPr>
                          <m:e>
                            <m:r>
                              <a:rPr lang="en-US" altLang="ko-KR" i="1" dirty="0" smtClean="0">
                                <a:latin typeface="Cambria Math" panose="02040503050406030204" pitchFamily="18" charset="0"/>
                              </a:rPr>
                              <m:t>𝑠</m:t>
                            </m:r>
                          </m:e>
                          <m:sub>
                            <m:r>
                              <a:rPr lang="en-US" altLang="ko-KR" i="1" dirty="0" smtClean="0">
                                <a:latin typeface="Cambria Math" panose="02040503050406030204" pitchFamily="18" charset="0"/>
                              </a:rPr>
                              <m:t>0</m:t>
                            </m:r>
                          </m:sub>
                        </m:sSub>
                        <m:r>
                          <a:rPr lang="en-US" altLang="ko-KR" i="1" dirty="0" smtClean="0">
                            <a:latin typeface="Cambria Math" panose="02040503050406030204" pitchFamily="18" charset="0"/>
                          </a:rPr>
                          <m:t>, </m:t>
                        </m:r>
                        <m:sSub>
                          <m:sSubPr>
                            <m:ctrlPr>
                              <a:rPr lang="en-US" altLang="ko-KR" b="0" i="1" dirty="0" smtClean="0">
                                <a:latin typeface="Cambria Math" panose="02040503050406030204" pitchFamily="18" charset="0"/>
                              </a:rPr>
                            </m:ctrlPr>
                          </m:sSubPr>
                          <m:e>
                            <m:r>
                              <a:rPr lang="en-US" altLang="ko-KR" b="0" i="1" dirty="0" smtClean="0">
                                <a:latin typeface="Cambria Math" panose="02040503050406030204" pitchFamily="18" charset="0"/>
                              </a:rPr>
                              <m:t>𝑎</m:t>
                            </m:r>
                          </m:e>
                          <m:sub>
                            <m:r>
                              <a:rPr lang="en-US" altLang="ko-KR" b="0" i="1" dirty="0" smtClean="0">
                                <a:latin typeface="Cambria Math" panose="02040503050406030204" pitchFamily="18" charset="0"/>
                              </a:rPr>
                              <m:t>0</m:t>
                            </m:r>
                          </m:sub>
                        </m:sSub>
                      </m:e>
                    </m:d>
                    <m:r>
                      <a:rPr lang="en-US" altLang="ko-KR" b="0" i="1" dirty="0" smtClean="0">
                        <a:latin typeface="Cambria Math" panose="02040503050406030204" pitchFamily="18" charset="0"/>
                      </a:rPr>
                      <m:t>=(</m:t>
                    </m:r>
                    <m:d>
                      <m:dPr>
                        <m:ctrlPr>
                          <a:rPr lang="en-US" altLang="ko-KR" b="0" i="1" dirty="0" smtClean="0">
                            <a:latin typeface="Cambria Math" panose="02040503050406030204" pitchFamily="18" charset="0"/>
                          </a:rPr>
                        </m:ctrlPr>
                      </m:dPr>
                      <m:e>
                        <m:sSub>
                          <m:sSubPr>
                            <m:ctrlPr>
                              <a:rPr lang="en-US" altLang="ko-KR" b="0" i="1" dirty="0" smtClean="0">
                                <a:latin typeface="Cambria Math" panose="02040503050406030204" pitchFamily="18" charset="0"/>
                              </a:rPr>
                            </m:ctrlPr>
                          </m:sSubPr>
                          <m:e>
                            <m:r>
                              <a:rPr lang="en-US" altLang="ko-KR" b="0" i="1" dirty="0" smtClean="0">
                                <a:latin typeface="Cambria Math" panose="02040503050406030204" pitchFamily="18" charset="0"/>
                              </a:rPr>
                              <m:t>𝑠</m:t>
                            </m:r>
                          </m:e>
                          <m:sub>
                            <m:r>
                              <a:rPr lang="en-US" altLang="ko-KR" b="0" i="1" dirty="0" smtClean="0">
                                <a:latin typeface="Cambria Math" panose="02040503050406030204" pitchFamily="18" charset="0"/>
                              </a:rPr>
                              <m:t>01</m:t>
                            </m:r>
                          </m:sub>
                        </m:sSub>
                        <m:r>
                          <a:rPr lang="en-US" altLang="ko-KR" b="0" i="1" dirty="0" smtClean="0">
                            <a:latin typeface="Cambria Math" panose="02040503050406030204" pitchFamily="18" charset="0"/>
                          </a:rPr>
                          <m:t>,</m:t>
                        </m:r>
                        <m:sSub>
                          <m:sSubPr>
                            <m:ctrlPr>
                              <a:rPr lang="en-US" altLang="ko-KR" b="0" i="1" dirty="0" smtClean="0">
                                <a:latin typeface="Cambria Math" panose="02040503050406030204" pitchFamily="18" charset="0"/>
                              </a:rPr>
                            </m:ctrlPr>
                          </m:sSubPr>
                          <m:e>
                            <m:r>
                              <a:rPr lang="en-US" altLang="ko-KR" b="0" i="1" dirty="0" smtClean="0">
                                <a:latin typeface="Cambria Math" panose="02040503050406030204" pitchFamily="18" charset="0"/>
                              </a:rPr>
                              <m:t>𝑠</m:t>
                            </m:r>
                          </m:e>
                          <m:sub>
                            <m:r>
                              <a:rPr lang="en-US" altLang="ko-KR" b="0" i="1" dirty="0" smtClean="0">
                                <a:latin typeface="Cambria Math" panose="02040503050406030204" pitchFamily="18" charset="0"/>
                              </a:rPr>
                              <m:t>02</m:t>
                            </m:r>
                          </m:sub>
                        </m:sSub>
                        <m:r>
                          <a:rPr lang="en-US" altLang="ko-KR" b="0" i="1" dirty="0" smtClean="0">
                            <a:latin typeface="Cambria Math" panose="02040503050406030204" pitchFamily="18" charset="0"/>
                          </a:rPr>
                          <m:t>,</m:t>
                        </m:r>
                        <m:sSub>
                          <m:sSubPr>
                            <m:ctrlPr>
                              <a:rPr lang="en-US" altLang="ko-KR" b="0" i="1" dirty="0" smtClean="0">
                                <a:latin typeface="Cambria Math" panose="02040503050406030204" pitchFamily="18" charset="0"/>
                              </a:rPr>
                            </m:ctrlPr>
                          </m:sSubPr>
                          <m:e>
                            <m:r>
                              <a:rPr lang="en-US" altLang="ko-KR" b="0" i="1" dirty="0" smtClean="0">
                                <a:latin typeface="Cambria Math" panose="02040503050406030204" pitchFamily="18" charset="0"/>
                              </a:rPr>
                              <m:t>𝑠</m:t>
                            </m:r>
                          </m:e>
                          <m:sub>
                            <m:r>
                              <a:rPr lang="en-US" altLang="ko-KR" b="0" i="1" dirty="0" smtClean="0">
                                <a:latin typeface="Cambria Math" panose="02040503050406030204" pitchFamily="18" charset="0"/>
                              </a:rPr>
                              <m:t>03</m:t>
                            </m:r>
                          </m:sub>
                        </m:sSub>
                      </m:e>
                    </m:d>
                    <m:r>
                      <a:rPr lang="en-US" altLang="ko-KR" b="0" i="1" dirty="0" smtClean="0">
                        <a:latin typeface="Cambria Math" panose="02040503050406030204" pitchFamily="18" charset="0"/>
                      </a:rPr>
                      <m:t>, </m:t>
                    </m:r>
                    <m:sSub>
                      <m:sSubPr>
                        <m:ctrlPr>
                          <a:rPr lang="en-US" altLang="ko-KR" b="0" i="1" dirty="0" smtClean="0">
                            <a:latin typeface="Cambria Math" panose="02040503050406030204" pitchFamily="18" charset="0"/>
                          </a:rPr>
                        </m:ctrlPr>
                      </m:sSubPr>
                      <m:e>
                        <m:r>
                          <a:rPr lang="en-US" altLang="ko-KR" b="0" i="1" dirty="0" smtClean="0">
                            <a:latin typeface="Cambria Math" panose="02040503050406030204" pitchFamily="18" charset="0"/>
                          </a:rPr>
                          <m:t>𝑎</m:t>
                        </m:r>
                      </m:e>
                      <m:sub>
                        <m:r>
                          <a:rPr lang="en-US" altLang="ko-KR" b="0" i="1" dirty="0" smtClean="0">
                            <a:latin typeface="Cambria Math" panose="02040503050406030204" pitchFamily="18" charset="0"/>
                          </a:rPr>
                          <m:t>0</m:t>
                        </m:r>
                      </m:sub>
                    </m:sSub>
                    <m:r>
                      <a:rPr lang="en-US" altLang="ko-KR" b="0" i="1" dirty="0" smtClean="0">
                        <a:latin typeface="Cambria Math" panose="02040503050406030204" pitchFamily="18" charset="0"/>
                      </a:rPr>
                      <m:t>)</m:t>
                    </m:r>
                  </m:oMath>
                </a14:m>
                <a:r>
                  <a:rPr lang="ko-KR" altLang="en-US" dirty="0">
                    <a:latin typeface="Cambria Math" panose="02040503050406030204" pitchFamily="18" charset="0"/>
                  </a:rPr>
                  <a:t>의 </a:t>
                </a:r>
                <a:r>
                  <a:rPr lang="en-US" altLang="ko-KR" dirty="0">
                    <a:latin typeface="Cambria Math" panose="02040503050406030204" pitchFamily="18" charset="0"/>
                  </a:rPr>
                  <a:t>emulated result</a:t>
                </a:r>
                <a:r>
                  <a:rPr lang="ko-KR" altLang="en-US" dirty="0">
                    <a:latin typeface="Cambria Math" panose="02040503050406030204" pitchFamily="18" charset="0"/>
                  </a:rPr>
                  <a:t>이다</a:t>
                </a:r>
                <a:r>
                  <a:rPr lang="en-US" altLang="ko-KR" dirty="0">
                    <a:latin typeface="Cambria Math" panose="02040503050406030204" pitchFamily="18" charset="0"/>
                  </a:rPr>
                  <a:t>.</a:t>
                </a:r>
              </a:p>
              <a:p>
                <a:pPr marL="180000" indent="-180000" algn="just">
                  <a:buFont typeface="Arial" panose="020B0604020202020204" pitchFamily="34" charset="0"/>
                  <a:buChar char="•"/>
                </a:pPr>
                <a:r>
                  <a:rPr lang="ko-KR" altLang="en-US" dirty="0">
                    <a:latin typeface="Cambria Math" panose="02040503050406030204" pitchFamily="18" charset="0"/>
                  </a:rPr>
                  <a:t>이런 관점에서 보면 </a:t>
                </a:r>
                <a:r>
                  <a:rPr lang="en-US" altLang="ko-KR" dirty="0">
                    <a:latin typeface="Cambria Math" panose="02040503050406030204" pitchFamily="18" charset="0"/>
                  </a:rPr>
                  <a:t>replay buffer</a:t>
                </a:r>
                <a:r>
                  <a:rPr lang="ko-KR" altLang="en-US" dirty="0">
                    <a:latin typeface="Cambria Math" panose="02040503050406030204" pitchFamily="18" charset="0"/>
                  </a:rPr>
                  <a:t>에 들어가야 하는 </a:t>
                </a:r>
                <a:r>
                  <a:rPr lang="en-US" altLang="ko-KR" dirty="0">
                    <a:latin typeface="Cambria Math" panose="02040503050406030204" pitchFamily="18" charset="0"/>
                  </a:rPr>
                  <a:t>tuple </a:t>
                </a:r>
                <a14:m>
                  <m:oMath xmlns:m="http://schemas.openxmlformats.org/officeDocument/2006/math">
                    <m:d>
                      <m:dPr>
                        <m:ctrlPr>
                          <a:rPr lang="en-US" altLang="ko-KR" b="0" i="1" smtClean="0">
                            <a:latin typeface="Cambria Math" panose="02040503050406030204" pitchFamily="18" charset="0"/>
                          </a:rPr>
                        </m:ctrlPr>
                      </m:dPr>
                      <m:e>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𝑠</m:t>
                            </m:r>
                          </m:e>
                          <m:sub>
                            <m:r>
                              <a:rPr lang="en-US" altLang="ko-KR" b="0" i="1" smtClean="0">
                                <a:latin typeface="Cambria Math" panose="02040503050406030204" pitchFamily="18" charset="0"/>
                              </a:rPr>
                              <m:t>𝑡</m:t>
                            </m:r>
                          </m:sub>
                        </m:sSub>
                        <m:r>
                          <a:rPr lang="en-US" altLang="ko-KR" b="0" i="1" smtClean="0">
                            <a:latin typeface="Cambria Math" panose="02040503050406030204" pitchFamily="18" charset="0"/>
                          </a:rPr>
                          <m:t>, </m:t>
                        </m:r>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𝑎</m:t>
                            </m:r>
                          </m:e>
                          <m:sub>
                            <m:r>
                              <a:rPr lang="en-US" altLang="ko-KR" b="0" i="1" smtClean="0">
                                <a:latin typeface="Cambria Math" panose="02040503050406030204" pitchFamily="18" charset="0"/>
                              </a:rPr>
                              <m:t>𝑡</m:t>
                            </m:r>
                          </m:sub>
                        </m:sSub>
                        <m:r>
                          <a:rPr lang="en-US" altLang="ko-KR" b="0" i="1" smtClean="0">
                            <a:latin typeface="Cambria Math" panose="02040503050406030204" pitchFamily="18" charset="0"/>
                          </a:rPr>
                          <m:t>,</m:t>
                        </m:r>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𝑟</m:t>
                            </m:r>
                          </m:e>
                          <m:sub>
                            <m:r>
                              <a:rPr lang="en-US" altLang="ko-KR" b="0" i="1" smtClean="0">
                                <a:latin typeface="Cambria Math" panose="02040503050406030204" pitchFamily="18" charset="0"/>
                              </a:rPr>
                              <m:t>𝑡</m:t>
                            </m:r>
                            <m:r>
                              <a:rPr lang="en-US" altLang="ko-KR" b="0" i="1" smtClean="0">
                                <a:latin typeface="Cambria Math" panose="02040503050406030204" pitchFamily="18" charset="0"/>
                              </a:rPr>
                              <m:t>+1</m:t>
                            </m:r>
                          </m:sub>
                        </m:sSub>
                        <m:r>
                          <a:rPr lang="en-US" altLang="ko-KR" b="0" i="1" smtClean="0">
                            <a:latin typeface="Cambria Math" panose="02040503050406030204" pitchFamily="18" charset="0"/>
                          </a:rPr>
                          <m:t>,</m:t>
                        </m:r>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𝑠</m:t>
                            </m:r>
                          </m:e>
                          <m:sub>
                            <m:r>
                              <a:rPr lang="en-US" altLang="ko-KR" b="0" i="1" smtClean="0">
                                <a:latin typeface="Cambria Math" panose="02040503050406030204" pitchFamily="18" charset="0"/>
                              </a:rPr>
                              <m:t>𝑡</m:t>
                            </m:r>
                            <m:r>
                              <a:rPr lang="en-US" altLang="ko-KR" b="0" i="1" smtClean="0">
                                <a:latin typeface="Cambria Math" panose="02040503050406030204" pitchFamily="18" charset="0"/>
                              </a:rPr>
                              <m:t>+1</m:t>
                            </m:r>
                          </m:sub>
                        </m:sSub>
                      </m:e>
                    </m:d>
                    <m:r>
                      <a:rPr lang="ko-KR" altLang="en-US" i="1">
                        <a:latin typeface="Cambria Math" panose="02040503050406030204" pitchFamily="18" charset="0"/>
                      </a:rPr>
                      <m:t>은</m:t>
                    </m:r>
                  </m:oMath>
                </a14:m>
                <a:endParaRPr lang="en-US" altLang="ko-KR" dirty="0">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d>
                        <m:dPr>
                          <m:ctrlPr>
                            <a:rPr lang="en-US" altLang="ko-KR" i="1">
                              <a:latin typeface="Cambria Math" panose="02040503050406030204" pitchFamily="18" charset="0"/>
                            </a:rPr>
                          </m:ctrlPr>
                        </m:dPr>
                        <m:e>
                          <m:r>
                            <a:rPr lang="en-US" altLang="ko-KR" b="0" i="1" smtClean="0">
                              <a:latin typeface="Cambria Math" panose="02040503050406030204" pitchFamily="18" charset="0"/>
                            </a:rPr>
                            <m:t>(</m:t>
                          </m:r>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𝑠</m:t>
                              </m:r>
                            </m:e>
                            <m:sub>
                              <m:r>
                                <a:rPr lang="en-US" altLang="ko-KR" b="0" i="1" smtClean="0">
                                  <a:latin typeface="Cambria Math" panose="02040503050406030204" pitchFamily="18" charset="0"/>
                                </a:rPr>
                                <m:t>𝑡</m:t>
                              </m:r>
                              <m:r>
                                <a:rPr lang="en-US" altLang="ko-KR" b="0" i="1" smtClean="0">
                                  <a:latin typeface="Cambria Math" panose="02040503050406030204" pitchFamily="18" charset="0"/>
                                </a:rPr>
                                <m:t>1</m:t>
                              </m:r>
                            </m:sub>
                          </m:sSub>
                          <m:r>
                            <a:rPr lang="en-US" altLang="ko-KR" b="0" i="1" smtClean="0">
                              <a:latin typeface="Cambria Math" panose="02040503050406030204" pitchFamily="18" charset="0"/>
                            </a:rPr>
                            <m:t>, </m:t>
                          </m:r>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𝑠</m:t>
                              </m:r>
                            </m:e>
                            <m:sub>
                              <m:r>
                                <a:rPr lang="en-US" altLang="ko-KR" b="0" i="1" smtClean="0">
                                  <a:latin typeface="Cambria Math" panose="02040503050406030204" pitchFamily="18" charset="0"/>
                                </a:rPr>
                                <m:t>𝑡</m:t>
                              </m:r>
                              <m:r>
                                <a:rPr lang="en-US" altLang="ko-KR" b="0" i="1" smtClean="0">
                                  <a:latin typeface="Cambria Math" panose="02040503050406030204" pitchFamily="18" charset="0"/>
                                </a:rPr>
                                <m:t>2</m:t>
                              </m:r>
                            </m:sub>
                          </m:sSub>
                          <m:r>
                            <a:rPr lang="en-US" altLang="ko-KR" b="0" i="1" smtClean="0">
                              <a:latin typeface="Cambria Math" panose="02040503050406030204" pitchFamily="18" charset="0"/>
                            </a:rPr>
                            <m:t>, </m:t>
                          </m:r>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𝑠</m:t>
                              </m:r>
                            </m:e>
                            <m:sub>
                              <m:r>
                                <a:rPr lang="en-US" altLang="ko-KR" b="0" i="1" smtClean="0">
                                  <a:latin typeface="Cambria Math" panose="02040503050406030204" pitchFamily="18" charset="0"/>
                                </a:rPr>
                                <m:t>𝑡</m:t>
                              </m:r>
                              <m:r>
                                <a:rPr lang="en-US" altLang="ko-KR" b="0" i="1" smtClean="0">
                                  <a:latin typeface="Cambria Math" panose="02040503050406030204" pitchFamily="18" charset="0"/>
                                </a:rPr>
                                <m:t>3</m:t>
                              </m:r>
                            </m:sub>
                          </m:sSub>
                          <m:r>
                            <a:rPr lang="en-US" altLang="ko-KR" b="0" i="1" smtClean="0">
                              <a:latin typeface="Cambria Math" panose="02040503050406030204" pitchFamily="18" charset="0"/>
                            </a:rPr>
                            <m:t>, </m:t>
                          </m:r>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𝑠</m:t>
                              </m:r>
                            </m:e>
                            <m:sub>
                              <m:r>
                                <a:rPr lang="en-US" altLang="ko-KR" b="0" i="1" smtClean="0">
                                  <a:latin typeface="Cambria Math" panose="02040503050406030204" pitchFamily="18" charset="0"/>
                                </a:rPr>
                                <m:t>𝑡</m:t>
                              </m:r>
                              <m:r>
                                <a:rPr lang="en-US" altLang="ko-KR" b="0" i="1" smtClean="0">
                                  <a:latin typeface="Cambria Math" panose="02040503050406030204" pitchFamily="18" charset="0"/>
                                </a:rPr>
                                <m:t>4</m:t>
                              </m:r>
                            </m:sub>
                          </m:sSub>
                          <m:r>
                            <a:rPr lang="en-US" altLang="ko-KR" b="0" i="1" smtClean="0">
                              <a:latin typeface="Cambria Math" panose="02040503050406030204" pitchFamily="18" charset="0"/>
                            </a:rPr>
                            <m:t>)</m:t>
                          </m:r>
                          <m:r>
                            <a:rPr lang="en-US" altLang="ko-KR" i="1">
                              <a:latin typeface="Cambria Math" panose="02040503050406030204" pitchFamily="18" charset="0"/>
                            </a:rPr>
                            <m:t>, </m:t>
                          </m:r>
                          <m:sSub>
                            <m:sSubPr>
                              <m:ctrlPr>
                                <a:rPr lang="en-US" altLang="ko-KR" i="1">
                                  <a:latin typeface="Cambria Math" panose="02040503050406030204" pitchFamily="18" charset="0"/>
                                </a:rPr>
                              </m:ctrlPr>
                            </m:sSubPr>
                            <m:e>
                              <m:r>
                                <a:rPr lang="en-US" altLang="ko-KR" i="1">
                                  <a:latin typeface="Cambria Math" panose="02040503050406030204" pitchFamily="18" charset="0"/>
                                </a:rPr>
                                <m:t>𝑎</m:t>
                              </m:r>
                            </m:e>
                            <m:sub>
                              <m:r>
                                <a:rPr lang="en-US" altLang="ko-KR" i="1">
                                  <a:latin typeface="Cambria Math" panose="02040503050406030204" pitchFamily="18" charset="0"/>
                                </a:rPr>
                                <m:t>𝑡</m:t>
                              </m:r>
                            </m:sub>
                          </m:sSub>
                          <m:r>
                            <a:rPr lang="en-US" altLang="ko-KR" i="1">
                              <a:latin typeface="Cambria Math" panose="02040503050406030204" pitchFamily="18" charset="0"/>
                            </a:rPr>
                            <m:t>,</m:t>
                          </m:r>
                          <m:sSub>
                            <m:sSubPr>
                              <m:ctrlPr>
                                <a:rPr lang="en-US" altLang="ko-KR" i="1">
                                  <a:latin typeface="Cambria Math" panose="02040503050406030204" pitchFamily="18" charset="0"/>
                                </a:rPr>
                              </m:ctrlPr>
                            </m:sSubPr>
                            <m:e>
                              <m:r>
                                <a:rPr lang="en-US" altLang="ko-KR" i="1">
                                  <a:latin typeface="Cambria Math" panose="02040503050406030204" pitchFamily="18" charset="0"/>
                                </a:rPr>
                                <m:t>𝑟</m:t>
                              </m:r>
                            </m:e>
                            <m:sub>
                              <m:r>
                                <a:rPr lang="en-US" altLang="ko-KR" i="1">
                                  <a:latin typeface="Cambria Math" panose="02040503050406030204" pitchFamily="18" charset="0"/>
                                </a:rPr>
                                <m:t>𝑡</m:t>
                              </m:r>
                              <m:r>
                                <a:rPr lang="en-US" altLang="ko-KR" i="1">
                                  <a:latin typeface="Cambria Math" panose="02040503050406030204" pitchFamily="18" charset="0"/>
                                </a:rPr>
                                <m:t>+1</m:t>
                              </m:r>
                            </m:sub>
                          </m:sSub>
                          <m:r>
                            <a:rPr lang="en-US" altLang="ko-KR" i="1">
                              <a:latin typeface="Cambria Math" panose="02040503050406030204" pitchFamily="18" charset="0"/>
                            </a:rPr>
                            <m:t>,(</m:t>
                          </m:r>
                          <m:sSub>
                            <m:sSubPr>
                              <m:ctrlPr>
                                <a:rPr lang="en-US" altLang="ko-KR" i="1">
                                  <a:latin typeface="Cambria Math" panose="02040503050406030204" pitchFamily="18" charset="0"/>
                                </a:rPr>
                              </m:ctrlPr>
                            </m:sSubPr>
                            <m:e>
                              <m:r>
                                <a:rPr lang="en-US" altLang="ko-KR" i="1">
                                  <a:latin typeface="Cambria Math" panose="02040503050406030204" pitchFamily="18" charset="0"/>
                                </a:rPr>
                                <m:t>𝑠</m:t>
                              </m:r>
                            </m:e>
                            <m:sub>
                              <m:r>
                                <a:rPr lang="en-US" altLang="ko-KR" i="1">
                                  <a:latin typeface="Cambria Math" panose="02040503050406030204" pitchFamily="18" charset="0"/>
                                </a:rPr>
                                <m:t>𝑡</m:t>
                              </m:r>
                              <m:r>
                                <a:rPr lang="en-US" altLang="ko-KR" b="0" i="1" smtClean="0">
                                  <a:latin typeface="Cambria Math" panose="02040503050406030204" pitchFamily="18" charset="0"/>
                                </a:rPr>
                                <m:t>+1,</m:t>
                              </m:r>
                              <m:r>
                                <a:rPr lang="en-US" altLang="ko-KR" i="1">
                                  <a:latin typeface="Cambria Math" panose="02040503050406030204" pitchFamily="18" charset="0"/>
                                </a:rPr>
                                <m:t>1</m:t>
                              </m:r>
                            </m:sub>
                          </m:sSub>
                          <m:r>
                            <a:rPr lang="en-US" altLang="ko-KR" i="1">
                              <a:latin typeface="Cambria Math" panose="02040503050406030204" pitchFamily="18" charset="0"/>
                            </a:rPr>
                            <m:t>, </m:t>
                          </m:r>
                          <m:sSub>
                            <m:sSubPr>
                              <m:ctrlPr>
                                <a:rPr lang="en-US" altLang="ko-KR" i="1">
                                  <a:latin typeface="Cambria Math" panose="02040503050406030204" pitchFamily="18" charset="0"/>
                                </a:rPr>
                              </m:ctrlPr>
                            </m:sSubPr>
                            <m:e>
                              <m:r>
                                <a:rPr lang="en-US" altLang="ko-KR" i="1">
                                  <a:latin typeface="Cambria Math" panose="02040503050406030204" pitchFamily="18" charset="0"/>
                                </a:rPr>
                                <m:t>𝑠</m:t>
                              </m:r>
                            </m:e>
                            <m:sub>
                              <m:r>
                                <a:rPr lang="en-US" altLang="ko-KR" i="1">
                                  <a:latin typeface="Cambria Math" panose="02040503050406030204" pitchFamily="18" charset="0"/>
                                </a:rPr>
                                <m:t>𝑡</m:t>
                              </m:r>
                              <m:r>
                                <a:rPr lang="en-US" altLang="ko-KR" b="0" i="1" smtClean="0">
                                  <a:latin typeface="Cambria Math" panose="02040503050406030204" pitchFamily="18" charset="0"/>
                                </a:rPr>
                                <m:t>+1,</m:t>
                              </m:r>
                              <m:r>
                                <a:rPr lang="en-US" altLang="ko-KR" i="1">
                                  <a:latin typeface="Cambria Math" panose="02040503050406030204" pitchFamily="18" charset="0"/>
                                </a:rPr>
                                <m:t>2</m:t>
                              </m:r>
                            </m:sub>
                          </m:sSub>
                          <m:r>
                            <a:rPr lang="en-US" altLang="ko-KR" i="1">
                              <a:latin typeface="Cambria Math" panose="02040503050406030204" pitchFamily="18" charset="0"/>
                            </a:rPr>
                            <m:t>, </m:t>
                          </m:r>
                          <m:sSub>
                            <m:sSubPr>
                              <m:ctrlPr>
                                <a:rPr lang="en-US" altLang="ko-KR" i="1">
                                  <a:latin typeface="Cambria Math" panose="02040503050406030204" pitchFamily="18" charset="0"/>
                                </a:rPr>
                              </m:ctrlPr>
                            </m:sSubPr>
                            <m:e>
                              <m:r>
                                <a:rPr lang="en-US" altLang="ko-KR" i="1">
                                  <a:latin typeface="Cambria Math" panose="02040503050406030204" pitchFamily="18" charset="0"/>
                                </a:rPr>
                                <m:t>𝑠</m:t>
                              </m:r>
                            </m:e>
                            <m:sub>
                              <m:r>
                                <a:rPr lang="en-US" altLang="ko-KR" i="1">
                                  <a:latin typeface="Cambria Math" panose="02040503050406030204" pitchFamily="18" charset="0"/>
                                </a:rPr>
                                <m:t>𝑡</m:t>
                              </m:r>
                              <m:r>
                                <a:rPr lang="en-US" altLang="ko-KR" b="0" i="1" smtClean="0">
                                  <a:latin typeface="Cambria Math" panose="02040503050406030204" pitchFamily="18" charset="0"/>
                                </a:rPr>
                                <m:t>+1,</m:t>
                              </m:r>
                              <m:r>
                                <a:rPr lang="en-US" altLang="ko-KR" i="1">
                                  <a:latin typeface="Cambria Math" panose="02040503050406030204" pitchFamily="18" charset="0"/>
                                </a:rPr>
                                <m:t>3</m:t>
                              </m:r>
                            </m:sub>
                          </m:sSub>
                          <m:r>
                            <a:rPr lang="en-US" altLang="ko-KR" i="1">
                              <a:latin typeface="Cambria Math" panose="02040503050406030204" pitchFamily="18" charset="0"/>
                            </a:rPr>
                            <m:t>, </m:t>
                          </m:r>
                          <m:sSub>
                            <m:sSubPr>
                              <m:ctrlPr>
                                <a:rPr lang="en-US" altLang="ko-KR" i="1">
                                  <a:latin typeface="Cambria Math" panose="02040503050406030204" pitchFamily="18" charset="0"/>
                                </a:rPr>
                              </m:ctrlPr>
                            </m:sSubPr>
                            <m:e>
                              <m:r>
                                <a:rPr lang="en-US" altLang="ko-KR" i="1">
                                  <a:latin typeface="Cambria Math" panose="02040503050406030204" pitchFamily="18" charset="0"/>
                                </a:rPr>
                                <m:t>𝑠</m:t>
                              </m:r>
                            </m:e>
                            <m:sub>
                              <m:r>
                                <a:rPr lang="en-US" altLang="ko-KR" i="1">
                                  <a:latin typeface="Cambria Math" panose="02040503050406030204" pitchFamily="18" charset="0"/>
                                </a:rPr>
                                <m:t>𝑡</m:t>
                              </m:r>
                              <m:r>
                                <a:rPr lang="en-US" altLang="ko-KR" b="0" i="1" smtClean="0">
                                  <a:latin typeface="Cambria Math" panose="02040503050406030204" pitchFamily="18" charset="0"/>
                                </a:rPr>
                                <m:t>+1, </m:t>
                              </m:r>
                              <m:r>
                                <a:rPr lang="en-US" altLang="ko-KR" i="1">
                                  <a:latin typeface="Cambria Math" panose="02040503050406030204" pitchFamily="18" charset="0"/>
                                </a:rPr>
                                <m:t>4</m:t>
                              </m:r>
                            </m:sub>
                          </m:sSub>
                          <m:r>
                            <a:rPr lang="en-US" altLang="ko-KR" i="1">
                              <a:latin typeface="Cambria Math" panose="02040503050406030204" pitchFamily="18" charset="0"/>
                            </a:rPr>
                            <m:t>)</m:t>
                          </m:r>
                        </m:e>
                      </m:d>
                    </m:oMath>
                  </m:oMathPara>
                </a14:m>
                <a:endParaRPr lang="en-US" altLang="ko-KR" dirty="0">
                  <a:latin typeface="Cambria Math" panose="02040503050406030204" pitchFamily="18" charset="0"/>
                </a:endParaRPr>
              </a:p>
              <a:p>
                <a:pPr algn="just"/>
                <a:r>
                  <a:rPr lang="ko-KR" altLang="en-US" dirty="0">
                    <a:latin typeface="Cambria Math" panose="02040503050406030204" pitchFamily="18" charset="0"/>
                  </a:rPr>
                  <a:t>이다</a:t>
                </a:r>
                <a:r>
                  <a:rPr lang="en-US" altLang="ko-KR" dirty="0">
                    <a:latin typeface="Cambria Math" panose="02040503050406030204" pitchFamily="18" charset="0"/>
                  </a:rPr>
                  <a:t>.</a:t>
                </a:r>
              </a:p>
            </p:txBody>
          </p:sp>
        </mc:Choice>
        <mc:Fallback xmlns="">
          <p:sp>
            <p:nvSpPr>
              <p:cNvPr id="6" name="텍스트 개체 틀 5">
                <a:extLst>
                  <a:ext uri="{FF2B5EF4-FFF2-40B4-BE49-F238E27FC236}">
                    <a16:creationId xmlns:a16="http://schemas.microsoft.com/office/drawing/2014/main" id="{E1745C61-82E6-4DB2-6BBC-36A0E6C98FEC}"/>
                  </a:ext>
                </a:extLst>
              </p:cNvPr>
              <p:cNvSpPr>
                <a:spLocks noGrp="1" noRot="1" noChangeAspect="1" noMove="1" noResize="1" noEditPoints="1" noAdjustHandles="1" noChangeArrowheads="1" noChangeShapeType="1" noTextEdit="1"/>
              </p:cNvSpPr>
              <p:nvPr>
                <p:ph type="body" sz="quarter" idx="11"/>
              </p:nvPr>
            </p:nvSpPr>
            <p:spPr>
              <a:xfrm>
                <a:off x="362309" y="922627"/>
                <a:ext cx="9270641" cy="1558884"/>
              </a:xfrm>
              <a:blipFill>
                <a:blip r:embed="rId2"/>
                <a:stretch>
                  <a:fillRect l="-394" t="-117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graphicFrame>
            <p:nvGraphicFramePr>
              <p:cNvPr id="7" name="표 6">
                <a:extLst>
                  <a:ext uri="{FF2B5EF4-FFF2-40B4-BE49-F238E27FC236}">
                    <a16:creationId xmlns:a16="http://schemas.microsoft.com/office/drawing/2014/main" id="{C46C3AAB-48D8-160C-DEE3-A6103A83CBF9}"/>
                  </a:ext>
                </a:extLst>
              </p:cNvPr>
              <p:cNvGraphicFramePr>
                <a:graphicFrameLocks noGrp="1"/>
              </p:cNvGraphicFramePr>
              <p:nvPr>
                <p:extLst>
                  <p:ext uri="{D42A27DB-BD31-4B8C-83A1-F6EECF244321}">
                    <p14:modId xmlns:p14="http://schemas.microsoft.com/office/powerpoint/2010/main" val="3236151815"/>
                  </p:ext>
                </p:extLst>
              </p:nvPr>
            </p:nvGraphicFramePr>
            <p:xfrm>
              <a:off x="1356033" y="2977807"/>
              <a:ext cx="6604002" cy="2231327"/>
            </p:xfrm>
            <a:graphic>
              <a:graphicData uri="http://schemas.openxmlformats.org/drawingml/2006/table">
                <a:tbl>
                  <a:tblPr firstRow="1" bandRow="1">
                    <a:tableStyleId>{5C22544A-7EE6-4342-B048-85BDC9FD1C3A}</a:tableStyleId>
                  </a:tblPr>
                  <a:tblGrid>
                    <a:gridCol w="1100667">
                      <a:extLst>
                        <a:ext uri="{9D8B030D-6E8A-4147-A177-3AD203B41FA5}">
                          <a16:colId xmlns:a16="http://schemas.microsoft.com/office/drawing/2014/main" val="171295005"/>
                        </a:ext>
                      </a:extLst>
                    </a:gridCol>
                    <a:gridCol w="1100667">
                      <a:extLst>
                        <a:ext uri="{9D8B030D-6E8A-4147-A177-3AD203B41FA5}">
                          <a16:colId xmlns:a16="http://schemas.microsoft.com/office/drawing/2014/main" val="2328467652"/>
                        </a:ext>
                      </a:extLst>
                    </a:gridCol>
                    <a:gridCol w="1100667">
                      <a:extLst>
                        <a:ext uri="{9D8B030D-6E8A-4147-A177-3AD203B41FA5}">
                          <a16:colId xmlns:a16="http://schemas.microsoft.com/office/drawing/2014/main" val="3722461787"/>
                        </a:ext>
                      </a:extLst>
                    </a:gridCol>
                    <a:gridCol w="1100667">
                      <a:extLst>
                        <a:ext uri="{9D8B030D-6E8A-4147-A177-3AD203B41FA5}">
                          <a16:colId xmlns:a16="http://schemas.microsoft.com/office/drawing/2014/main" val="1925544551"/>
                        </a:ext>
                      </a:extLst>
                    </a:gridCol>
                    <a:gridCol w="1100667">
                      <a:extLst>
                        <a:ext uri="{9D8B030D-6E8A-4147-A177-3AD203B41FA5}">
                          <a16:colId xmlns:a16="http://schemas.microsoft.com/office/drawing/2014/main" val="1825579655"/>
                        </a:ext>
                      </a:extLst>
                    </a:gridCol>
                    <a:gridCol w="1100667">
                      <a:extLst>
                        <a:ext uri="{9D8B030D-6E8A-4147-A177-3AD203B41FA5}">
                          <a16:colId xmlns:a16="http://schemas.microsoft.com/office/drawing/2014/main" val="2651307842"/>
                        </a:ext>
                      </a:extLst>
                    </a:gridCol>
                  </a:tblGrid>
                  <a:tr h="370840">
                    <a:tc>
                      <a:txBody>
                        <a:bodyPr/>
                        <a:lstStyle/>
                        <a:p>
                          <a:pPr algn="ctr" latinLnBrk="1"/>
                          <a14:m>
                            <m:oMathPara xmlns:m="http://schemas.openxmlformats.org/officeDocument/2006/math">
                              <m:oMathParaPr>
                                <m:jc m:val="centerGroup"/>
                              </m:oMathParaPr>
                              <m:oMath xmlns:m="http://schemas.openxmlformats.org/officeDocument/2006/math">
                                <m:r>
                                  <a:rPr lang="en-US" altLang="ko-KR" i="1" dirty="0" smtClean="0">
                                    <a:latin typeface="Cambria Math" panose="02040503050406030204" pitchFamily="18" charset="0"/>
                                  </a:rPr>
                                  <m:t>𝑡</m:t>
                                </m:r>
                              </m:oMath>
                            </m:oMathPara>
                          </a14:m>
                          <a:endParaRPr lang="ko-KR" altLang="en-US" dirty="0"/>
                        </a:p>
                      </a:txBody>
                      <a:tcPr/>
                    </a:tc>
                    <a:tc>
                      <a:txBody>
                        <a:bodyPr/>
                        <a:lstStyle/>
                        <a:p>
                          <a:pPr algn="ctr" latinLnBrk="1"/>
                          <a14:m>
                            <m:oMathPara xmlns:m="http://schemas.openxmlformats.org/officeDocument/2006/math">
                              <m:oMathParaPr>
                                <m:jc m:val="centerGroup"/>
                              </m:oMathParaPr>
                              <m:oMath xmlns:m="http://schemas.openxmlformats.org/officeDocument/2006/math">
                                <m:sSup>
                                  <m:sSupPr>
                                    <m:ctrlPr>
                                      <a:rPr lang="en-US" altLang="ko-KR" b="1" i="1" smtClean="0">
                                        <a:latin typeface="Cambria Math" panose="02040503050406030204" pitchFamily="18" charset="0"/>
                                      </a:rPr>
                                    </m:ctrlPr>
                                  </m:sSupPr>
                                  <m:e>
                                    <m:r>
                                      <a:rPr lang="en-US" altLang="ko-KR" b="1" i="1" smtClean="0">
                                        <a:latin typeface="Cambria Math" panose="02040503050406030204" pitchFamily="18" charset="0"/>
                                      </a:rPr>
                                      <m:t>𝒔</m:t>
                                    </m:r>
                                  </m:e>
                                  <m:sup>
                                    <m:r>
                                      <a:rPr lang="en-US" altLang="ko-KR" b="1" i="1" smtClean="0">
                                        <a:latin typeface="Cambria Math" panose="02040503050406030204" pitchFamily="18" charset="0"/>
                                      </a:rPr>
                                      <m:t>(</m:t>
                                    </m:r>
                                    <m:r>
                                      <a:rPr lang="en-US" altLang="ko-KR" b="1" i="1" smtClean="0">
                                        <a:latin typeface="Cambria Math" panose="02040503050406030204" pitchFamily="18" charset="0"/>
                                      </a:rPr>
                                      <m:t>𝟏</m:t>
                                    </m:r>
                                    <m:r>
                                      <a:rPr lang="en-US" altLang="ko-KR" b="1" i="1" smtClean="0">
                                        <a:latin typeface="Cambria Math" panose="02040503050406030204" pitchFamily="18" charset="0"/>
                                      </a:rPr>
                                      <m:t>)</m:t>
                                    </m:r>
                                  </m:sup>
                                </m:sSup>
                              </m:oMath>
                            </m:oMathPara>
                          </a14:m>
                          <a:endParaRPr lang="ko-KR" altLang="en-US" dirty="0"/>
                        </a:p>
                      </a:txBody>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lang="en-US" altLang="ko-KR" b="1" i="1" smtClean="0">
                                        <a:latin typeface="Cambria Math" panose="02040503050406030204" pitchFamily="18" charset="0"/>
                                      </a:rPr>
                                    </m:ctrlPr>
                                  </m:sSupPr>
                                  <m:e>
                                    <m:r>
                                      <a:rPr lang="en-US" altLang="ko-KR" b="1" i="1" smtClean="0">
                                        <a:latin typeface="Cambria Math" panose="02040503050406030204" pitchFamily="18" charset="0"/>
                                      </a:rPr>
                                      <m:t>𝒔</m:t>
                                    </m:r>
                                  </m:e>
                                  <m:sup>
                                    <m:r>
                                      <a:rPr lang="en-US" altLang="ko-KR" b="1" i="1" smtClean="0">
                                        <a:latin typeface="Cambria Math" panose="02040503050406030204" pitchFamily="18" charset="0"/>
                                      </a:rPr>
                                      <m:t>(</m:t>
                                    </m:r>
                                    <m:r>
                                      <a:rPr lang="en-US" altLang="ko-KR" b="1" i="1" smtClean="0">
                                        <a:latin typeface="Cambria Math" panose="02040503050406030204" pitchFamily="18" charset="0"/>
                                      </a:rPr>
                                      <m:t>𝟐</m:t>
                                    </m:r>
                                    <m:r>
                                      <a:rPr lang="en-US" altLang="ko-KR" b="1" i="1" smtClean="0">
                                        <a:latin typeface="Cambria Math" panose="02040503050406030204" pitchFamily="18" charset="0"/>
                                      </a:rPr>
                                      <m:t>)</m:t>
                                    </m:r>
                                  </m:sup>
                                </m:sSup>
                              </m:oMath>
                            </m:oMathPara>
                          </a14:m>
                          <a:endParaRPr lang="ko-KR" altLang="en-US" dirty="0"/>
                        </a:p>
                      </a:txBody>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lang="en-US" altLang="ko-KR" b="1" i="1" smtClean="0">
                                        <a:latin typeface="Cambria Math" panose="02040503050406030204" pitchFamily="18" charset="0"/>
                                      </a:rPr>
                                    </m:ctrlPr>
                                  </m:sSupPr>
                                  <m:e>
                                    <m:r>
                                      <a:rPr lang="en-US" altLang="ko-KR" b="1" i="1" smtClean="0">
                                        <a:latin typeface="Cambria Math" panose="02040503050406030204" pitchFamily="18" charset="0"/>
                                      </a:rPr>
                                      <m:t>𝒔</m:t>
                                    </m:r>
                                  </m:e>
                                  <m:sup>
                                    <m:r>
                                      <a:rPr lang="en-US" altLang="ko-KR" b="1" i="1" smtClean="0">
                                        <a:latin typeface="Cambria Math" panose="02040503050406030204" pitchFamily="18" charset="0"/>
                                      </a:rPr>
                                      <m:t>(</m:t>
                                    </m:r>
                                    <m:r>
                                      <a:rPr lang="en-US" altLang="ko-KR" b="1" i="1" smtClean="0">
                                        <a:latin typeface="Cambria Math" panose="02040503050406030204" pitchFamily="18" charset="0"/>
                                      </a:rPr>
                                      <m:t>𝟑</m:t>
                                    </m:r>
                                    <m:r>
                                      <a:rPr lang="en-US" altLang="ko-KR" b="1" i="1" smtClean="0">
                                        <a:latin typeface="Cambria Math" panose="02040503050406030204" pitchFamily="18" charset="0"/>
                                      </a:rPr>
                                      <m:t>)</m:t>
                                    </m:r>
                                  </m:sup>
                                </m:sSup>
                              </m:oMath>
                            </m:oMathPara>
                          </a14:m>
                          <a:endParaRPr lang="ko-KR" altLang="en-US" dirty="0"/>
                        </a:p>
                      </a:txBody>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lang="en-US" altLang="ko-KR" b="1" i="1" smtClean="0">
                                        <a:latin typeface="Cambria Math" panose="02040503050406030204" pitchFamily="18" charset="0"/>
                                      </a:rPr>
                                    </m:ctrlPr>
                                  </m:sSupPr>
                                  <m:e>
                                    <m:r>
                                      <a:rPr lang="en-US" altLang="ko-KR" b="1" i="1" smtClean="0">
                                        <a:latin typeface="Cambria Math" panose="02040503050406030204" pitchFamily="18" charset="0"/>
                                      </a:rPr>
                                      <m:t>𝒔</m:t>
                                    </m:r>
                                  </m:e>
                                  <m:sup>
                                    <m:r>
                                      <a:rPr lang="en-US" altLang="ko-KR" b="1" i="1" smtClean="0">
                                        <a:latin typeface="Cambria Math" panose="02040503050406030204" pitchFamily="18" charset="0"/>
                                      </a:rPr>
                                      <m:t>(</m:t>
                                    </m:r>
                                    <m:r>
                                      <a:rPr lang="en-US" altLang="ko-KR" b="1" i="1" smtClean="0">
                                        <a:latin typeface="Cambria Math" panose="02040503050406030204" pitchFamily="18" charset="0"/>
                                      </a:rPr>
                                      <m:t>𝟒</m:t>
                                    </m:r>
                                    <m:r>
                                      <a:rPr lang="en-US" altLang="ko-KR" b="1" i="1" smtClean="0">
                                        <a:latin typeface="Cambria Math" panose="02040503050406030204" pitchFamily="18" charset="0"/>
                                      </a:rPr>
                                      <m:t>)</m:t>
                                    </m:r>
                                  </m:sup>
                                </m:sSup>
                              </m:oMath>
                            </m:oMathPara>
                          </a14:m>
                          <a:endParaRPr lang="ko-KR" altLang="en-US" dirty="0"/>
                        </a:p>
                      </a:txBody>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ko-KR" b="1" i="1" smtClean="0">
                                    <a:latin typeface="Cambria Math" panose="02040503050406030204" pitchFamily="18" charset="0"/>
                                  </a:rPr>
                                  <m:t>𝒂</m:t>
                                </m:r>
                              </m:oMath>
                            </m:oMathPara>
                          </a14:m>
                          <a:endParaRPr lang="ko-KR" altLang="en-US" dirty="0"/>
                        </a:p>
                      </a:txBody>
                      <a:tcPr/>
                    </a:tc>
                    <a:extLst>
                      <a:ext uri="{0D108BD9-81ED-4DB2-BD59-A6C34878D82A}">
                        <a16:rowId xmlns:a16="http://schemas.microsoft.com/office/drawing/2014/main" val="840142315"/>
                      </a:ext>
                    </a:extLst>
                  </a:tr>
                  <a:tr h="370840">
                    <a:tc>
                      <a:txBody>
                        <a:bodyPr/>
                        <a:lstStyle/>
                        <a:p>
                          <a:pPr algn="ctr" latinLnBrk="1"/>
                          <a14:m>
                            <m:oMathPara xmlns:m="http://schemas.openxmlformats.org/officeDocument/2006/math">
                              <m:oMathParaPr>
                                <m:jc m:val="centerGroup"/>
                              </m:oMathParaPr>
                              <m:oMath xmlns:m="http://schemas.openxmlformats.org/officeDocument/2006/math">
                                <m:r>
                                  <a:rPr lang="en-US" altLang="ko-KR" i="1" dirty="0" smtClean="0">
                                    <a:latin typeface="Cambria Math" panose="02040503050406030204" pitchFamily="18" charset="0"/>
                                  </a:rPr>
                                  <m:t>0</m:t>
                                </m:r>
                              </m:oMath>
                            </m:oMathPara>
                          </a14:m>
                          <a:endParaRPr/>
                        </a:p>
                      </a:txBody>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ko-KR" sz="18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ctrlPr>
                                  </m:sSubPr>
                                  <m:e>
                                    <m:r>
                                      <a:rPr kumimoji="0" lang="en-US" altLang="ko-KR" sz="18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t>𝑠</m:t>
                                    </m:r>
                                  </m:e>
                                  <m:sub>
                                    <m:r>
                                      <a:rPr kumimoji="0" lang="en-US" altLang="ko-KR" sz="18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t>01</m:t>
                                    </m:r>
                                  </m:sub>
                                </m:sSub>
                              </m:oMath>
                            </m:oMathPara>
                          </a14:m>
                          <a:endParaRPr kumimoji="0" lang="ko-KR" altLang="en-US" sz="18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a:txBody>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ko-KR" sz="18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ctrlPr>
                                  </m:sSubPr>
                                  <m:e>
                                    <m:r>
                                      <a:rPr kumimoji="0" lang="en-US" altLang="ko-KR" sz="18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t>𝑠</m:t>
                                    </m:r>
                                  </m:e>
                                  <m:sub>
                                    <m:r>
                                      <a:rPr kumimoji="0" lang="en-US" altLang="ko-KR" sz="18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t>02</m:t>
                                    </m:r>
                                  </m:sub>
                                </m:sSub>
                              </m:oMath>
                            </m:oMathPara>
                          </a14:m>
                          <a:endParaRPr kumimoji="0" lang="ko-KR" altLang="en-US" sz="18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a:txBody>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ko-KR" sz="18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ctrlPr>
                                  </m:sSubPr>
                                  <m:e>
                                    <m:r>
                                      <a:rPr kumimoji="0" lang="en-US" altLang="ko-KR" sz="18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t>𝑠</m:t>
                                    </m:r>
                                  </m:e>
                                  <m:sub>
                                    <m:r>
                                      <a:rPr kumimoji="0" lang="en-US" altLang="ko-KR" sz="18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t>03</m:t>
                                    </m:r>
                                  </m:sub>
                                </m:sSub>
                              </m:oMath>
                            </m:oMathPara>
                          </a14:m>
                          <a:endParaRPr kumimoji="0" lang="ko-KR" altLang="en-US" sz="18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a:txBody>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ko-KR" sz="18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ctrlPr>
                                  </m:sSubPr>
                                  <m:e>
                                    <m:r>
                                      <a:rPr kumimoji="0" lang="en-US" altLang="ko-KR" sz="18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t>𝑠</m:t>
                                    </m:r>
                                  </m:e>
                                  <m:sub>
                                    <m:r>
                                      <a:rPr kumimoji="0" lang="en-US" altLang="ko-KR" sz="18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t>04</m:t>
                                    </m:r>
                                  </m:sub>
                                </m:sSub>
                              </m:oMath>
                            </m:oMathPara>
                          </a14:m>
                          <a:endParaRPr kumimoji="0" lang="ko-KR" altLang="en-US" sz="18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a:txBody>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ko-KR" sz="1800" b="0" i="1" u="none" strike="noStrike" kern="1200" cap="none" spc="0" normalizeH="0" baseline="0" noProof="0" dirty="0" smtClean="0">
                                        <a:ln>
                                          <a:noFill/>
                                        </a:ln>
                                        <a:solidFill>
                                          <a:prstClr val="black"/>
                                        </a:solidFill>
                                        <a:effectLst/>
                                        <a:uLnTx/>
                                        <a:uFillTx/>
                                        <a:latin typeface="Cambria Math" panose="02040503050406030204" pitchFamily="18" charset="0"/>
                                        <a:ea typeface="맑은 고딕" panose="020B0503020000020004" pitchFamily="50" charset="-127"/>
                                        <a:cs typeface="+mn-cs"/>
                                      </a:rPr>
                                    </m:ctrlPr>
                                  </m:sSubPr>
                                  <m:e>
                                    <m:r>
                                      <a:rPr kumimoji="0" lang="en-US" altLang="ko-KR" sz="1800" b="0" i="1" u="none" strike="noStrike" kern="1200" cap="none" spc="0" normalizeH="0" baseline="0" noProof="0" dirty="0" smtClean="0">
                                        <a:ln>
                                          <a:noFill/>
                                        </a:ln>
                                        <a:solidFill>
                                          <a:prstClr val="black"/>
                                        </a:solidFill>
                                        <a:effectLst/>
                                        <a:uLnTx/>
                                        <a:uFillTx/>
                                        <a:latin typeface="Cambria Math" panose="02040503050406030204" pitchFamily="18" charset="0"/>
                                        <a:ea typeface="맑은 고딕" panose="020B0503020000020004" pitchFamily="50" charset="-127"/>
                                        <a:cs typeface="+mn-cs"/>
                                      </a:rPr>
                                      <m:t>𝑎</m:t>
                                    </m:r>
                                  </m:e>
                                  <m:sub>
                                    <m:r>
                                      <a:rPr kumimoji="0" lang="en-US" altLang="ko-KR" sz="1800" b="0" i="1" u="none" strike="noStrike" kern="1200" cap="none" spc="0" normalizeH="0" baseline="0" noProof="0" dirty="0" smtClean="0">
                                        <a:ln>
                                          <a:noFill/>
                                        </a:ln>
                                        <a:solidFill>
                                          <a:prstClr val="black"/>
                                        </a:solidFill>
                                        <a:effectLst/>
                                        <a:uLnTx/>
                                        <a:uFillTx/>
                                        <a:latin typeface="Cambria Math" panose="02040503050406030204" pitchFamily="18" charset="0"/>
                                        <a:ea typeface="맑은 고딕" panose="020B0503020000020004" pitchFamily="50" charset="-127"/>
                                        <a:cs typeface="+mn-cs"/>
                                      </a:rPr>
                                      <m:t>0</m:t>
                                    </m:r>
                                  </m:sub>
                                </m:sSub>
                              </m:oMath>
                            </m:oMathPara>
                          </a14:m>
                          <a:endParaRPr kumimoji="0" lang="ko-KR" altLang="en-US" sz="18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a:txBody>
                      <a:tcPr/>
                    </a:tc>
                    <a:extLst>
                      <a:ext uri="{0D108BD9-81ED-4DB2-BD59-A6C34878D82A}">
                        <a16:rowId xmlns:a16="http://schemas.microsoft.com/office/drawing/2014/main" val="4277205233"/>
                      </a:ext>
                    </a:extLst>
                  </a:tr>
                  <a:tr h="370840">
                    <a:tc>
                      <a:txBody>
                        <a:bodyPr/>
                        <a:lstStyle/>
                        <a:p>
                          <a:pPr algn="ctr" latinLnBrk="1"/>
                          <a14:m>
                            <m:oMathPara xmlns:m="http://schemas.openxmlformats.org/officeDocument/2006/math">
                              <m:oMathParaPr>
                                <m:jc m:val="centerGroup"/>
                              </m:oMathParaPr>
                              <m:oMath xmlns:m="http://schemas.openxmlformats.org/officeDocument/2006/math">
                                <m:r>
                                  <a:rPr lang="en-US" altLang="ko-KR" i="1" dirty="0" smtClean="0">
                                    <a:latin typeface="Cambria Math" panose="02040503050406030204" pitchFamily="18" charset="0"/>
                                  </a:rPr>
                                  <m:t>1</m:t>
                                </m:r>
                              </m:oMath>
                            </m:oMathPara>
                          </a14:m>
                          <a:endParaRPr lang="ko-KR" altLang="en-US" dirty="0"/>
                        </a:p>
                      </a:txBody>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ko-KR" sz="18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ctrlPr>
                                  </m:sSubPr>
                                  <m:e>
                                    <m:r>
                                      <a:rPr kumimoji="0" lang="en-US" altLang="ko-KR" sz="18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t>𝑠</m:t>
                                    </m:r>
                                  </m:e>
                                  <m:sub>
                                    <m:r>
                                      <a:rPr kumimoji="0" lang="en-US" altLang="ko-KR" sz="18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t>11</m:t>
                                    </m:r>
                                  </m:sub>
                                </m:sSub>
                              </m:oMath>
                            </m:oMathPara>
                          </a14:m>
                          <a:endParaRPr kumimoji="0" lang="ko-KR" altLang="en-US" sz="18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a:txBody>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ko-KR" sz="18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ctrlPr>
                                  </m:sSubPr>
                                  <m:e>
                                    <m:r>
                                      <a:rPr kumimoji="0" lang="en-US" altLang="ko-KR" sz="18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t>𝑠</m:t>
                                    </m:r>
                                  </m:e>
                                  <m:sub>
                                    <m:r>
                                      <a:rPr kumimoji="0" lang="en-US" altLang="ko-KR" sz="18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t>12</m:t>
                                    </m:r>
                                  </m:sub>
                                </m:sSub>
                              </m:oMath>
                            </m:oMathPara>
                          </a14:m>
                          <a:endParaRPr kumimoji="0" lang="ko-KR" altLang="en-US" sz="18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a:txBody>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ko-KR" sz="18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ctrlPr>
                                  </m:sSubPr>
                                  <m:e>
                                    <m:r>
                                      <a:rPr kumimoji="0" lang="en-US" altLang="ko-KR" sz="18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t>𝑠</m:t>
                                    </m:r>
                                  </m:e>
                                  <m:sub>
                                    <m:r>
                                      <a:rPr kumimoji="0" lang="en-US" altLang="ko-KR" sz="18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t>13</m:t>
                                    </m:r>
                                  </m:sub>
                                </m:sSub>
                              </m:oMath>
                            </m:oMathPara>
                          </a14:m>
                          <a:endParaRPr kumimoji="0" lang="ko-KR" altLang="en-US" sz="18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a:txBody>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ko-KR" sz="18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ctrlPr>
                                  </m:sSubPr>
                                  <m:e>
                                    <m:r>
                                      <a:rPr kumimoji="0" lang="en-US" altLang="ko-KR" sz="18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t>𝑠</m:t>
                                    </m:r>
                                  </m:e>
                                  <m:sub>
                                    <m:r>
                                      <a:rPr kumimoji="0" lang="en-US" altLang="ko-KR" sz="18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t>14</m:t>
                                    </m:r>
                                  </m:sub>
                                </m:sSub>
                              </m:oMath>
                            </m:oMathPara>
                          </a14:m>
                          <a:endParaRPr kumimoji="0" lang="ko-KR" altLang="en-US" sz="18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a:txBody>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ko-KR" sz="18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ctrlPr>
                                  </m:sSubPr>
                                  <m:e>
                                    <m:r>
                                      <a:rPr kumimoji="0" lang="en-US" altLang="ko-KR" sz="18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𝑎</m:t>
                                    </m:r>
                                  </m:e>
                                  <m:sub>
                                    <m:r>
                                      <a:rPr kumimoji="0" lang="en-US" altLang="ko-KR" sz="18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1</m:t>
                                    </m:r>
                                  </m:sub>
                                </m:sSub>
                              </m:oMath>
                            </m:oMathPara>
                          </a14:m>
                          <a:endParaRPr kumimoji="0" lang="ko-KR" altLang="en-US" sz="1800" b="0" i="0" u="none" strike="noStrike" kern="1200" cap="none" spc="0" normalizeH="0" baseline="0" noProof="0" dirty="0">
                            <a:ln>
                              <a:noFill/>
                            </a:ln>
                            <a:solidFill>
                              <a:prstClr val="black"/>
                            </a:solidFill>
                            <a:effectLst/>
                            <a:uLnTx/>
                            <a:uFillTx/>
                            <a:latin typeface="+mn-lt"/>
                            <a:ea typeface="+mn-ea"/>
                            <a:cs typeface="+mn-cs"/>
                          </a:endParaRPr>
                        </a:p>
                      </a:txBody>
                      <a:tcPr/>
                    </a:tc>
                    <a:extLst>
                      <a:ext uri="{0D108BD9-81ED-4DB2-BD59-A6C34878D82A}">
                        <a16:rowId xmlns:a16="http://schemas.microsoft.com/office/drawing/2014/main" val="2359164445"/>
                      </a:ext>
                    </a:extLst>
                  </a:tr>
                  <a:tr h="370840">
                    <a:tc>
                      <a:txBody>
                        <a:bodyPr/>
                        <a:lstStyle/>
                        <a:p>
                          <a:pPr algn="ctr" latinLnBrk="1"/>
                          <a14:m>
                            <m:oMathPara xmlns:m="http://schemas.openxmlformats.org/officeDocument/2006/math">
                              <m:oMathParaPr>
                                <m:jc m:val="centerGroup"/>
                              </m:oMathParaPr>
                              <m:oMath xmlns:m="http://schemas.openxmlformats.org/officeDocument/2006/math">
                                <m:r>
                                  <a:rPr lang="en-US" altLang="ko-KR" i="1" dirty="0" smtClean="0">
                                    <a:latin typeface="Cambria Math" panose="02040503050406030204" pitchFamily="18" charset="0"/>
                                  </a:rPr>
                                  <m:t>2</m:t>
                                </m:r>
                              </m:oMath>
                            </m:oMathPara>
                          </a14:m>
                          <a:endParaRPr/>
                        </a:p>
                      </a:txBody>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ko-KR" sz="18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ctrlPr>
                                  </m:sSubPr>
                                  <m:e>
                                    <m:r>
                                      <a:rPr kumimoji="0" lang="en-US" altLang="ko-KR" sz="18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t>𝑠</m:t>
                                    </m:r>
                                  </m:e>
                                  <m:sub>
                                    <m:r>
                                      <a:rPr kumimoji="0" lang="en-US" altLang="ko-KR" sz="18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t>21</m:t>
                                    </m:r>
                                  </m:sub>
                                </m:sSub>
                              </m:oMath>
                            </m:oMathPara>
                          </a14:m>
                          <a:endParaRPr kumimoji="0" lang="ko-KR" altLang="en-US" sz="18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a:txBody>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ko-KR" sz="18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ctrlPr>
                                  </m:sSubPr>
                                  <m:e>
                                    <m:r>
                                      <a:rPr kumimoji="0" lang="en-US" altLang="ko-KR" sz="18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t>𝑠</m:t>
                                    </m:r>
                                  </m:e>
                                  <m:sub>
                                    <m:r>
                                      <a:rPr kumimoji="0" lang="en-US" altLang="ko-KR" sz="18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t>22</m:t>
                                    </m:r>
                                  </m:sub>
                                </m:sSub>
                              </m:oMath>
                            </m:oMathPara>
                          </a14:m>
                          <a:endParaRPr kumimoji="0" lang="ko-KR" altLang="en-US" sz="18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a:txBody>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ko-KR" sz="18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ctrlPr>
                                  </m:sSubPr>
                                  <m:e>
                                    <m:r>
                                      <a:rPr kumimoji="0" lang="en-US" altLang="ko-KR" sz="18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t>𝑠</m:t>
                                    </m:r>
                                  </m:e>
                                  <m:sub>
                                    <m:r>
                                      <a:rPr kumimoji="0" lang="en-US" altLang="ko-KR" sz="18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t>23</m:t>
                                    </m:r>
                                  </m:sub>
                                </m:sSub>
                              </m:oMath>
                            </m:oMathPara>
                          </a14:m>
                          <a:endParaRPr kumimoji="0" lang="ko-KR" altLang="en-US" sz="18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a:txBody>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ko-KR" sz="18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ctrlPr>
                                  </m:sSubPr>
                                  <m:e>
                                    <m:r>
                                      <a:rPr kumimoji="0" lang="en-US" altLang="ko-KR" sz="18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t>𝑠</m:t>
                                    </m:r>
                                  </m:e>
                                  <m:sub>
                                    <m:r>
                                      <a:rPr kumimoji="0" lang="en-US" altLang="ko-KR" sz="18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t>24</m:t>
                                    </m:r>
                                  </m:sub>
                                </m:sSub>
                              </m:oMath>
                            </m:oMathPara>
                          </a14:m>
                          <a:endParaRPr kumimoji="0" lang="ko-KR" altLang="en-US" sz="18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a:txBody>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ko-KR" sz="18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ctrlPr>
                                  </m:sSubPr>
                                  <m:e>
                                    <m:r>
                                      <a:rPr kumimoji="0" lang="en-US" altLang="ko-KR" sz="18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𝑎</m:t>
                                    </m:r>
                                  </m:e>
                                  <m:sub>
                                    <m:r>
                                      <a:rPr kumimoji="0" lang="en-US" altLang="ko-KR" sz="18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2</m:t>
                                    </m:r>
                                  </m:sub>
                                </m:sSub>
                              </m:oMath>
                            </m:oMathPara>
                          </a14:m>
                          <a:endParaRPr kumimoji="0" lang="ko-KR" altLang="en-US" sz="18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a:txBody>
                      <a:tcPr/>
                    </a:tc>
                    <a:extLst>
                      <a:ext uri="{0D108BD9-81ED-4DB2-BD59-A6C34878D82A}">
                        <a16:rowId xmlns:a16="http://schemas.microsoft.com/office/drawing/2014/main" val="3306073056"/>
                      </a:ext>
                    </a:extLst>
                  </a:tr>
                  <a:tr h="370840">
                    <a:tc>
                      <a:txBody>
                        <a:bodyPr/>
                        <a:lstStyle/>
                        <a:p>
                          <a:pPr algn="ctr" latinLnBrk="1"/>
                          <a14:m>
                            <m:oMathPara xmlns:m="http://schemas.openxmlformats.org/officeDocument/2006/math">
                              <m:oMathParaPr>
                                <m:jc m:val="centerGroup"/>
                              </m:oMathParaPr>
                              <m:oMath xmlns:m="http://schemas.openxmlformats.org/officeDocument/2006/math">
                                <m:r>
                                  <a:rPr lang="en-US" altLang="ko-KR" i="1" dirty="0" smtClean="0">
                                    <a:latin typeface="Cambria Math" panose="02040503050406030204" pitchFamily="18" charset="0"/>
                                  </a:rPr>
                                  <m:t>3</m:t>
                                </m:r>
                              </m:oMath>
                            </m:oMathPara>
                          </a14:m>
                          <a:endParaRPr lang="ko-KR" altLang="en-US" dirty="0"/>
                        </a:p>
                      </a:txBody>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ko-KR" sz="18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ctrlPr>
                                  </m:sSubPr>
                                  <m:e>
                                    <m:r>
                                      <a:rPr kumimoji="0" lang="en-US" altLang="ko-KR" sz="18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t>𝑠</m:t>
                                    </m:r>
                                  </m:e>
                                  <m:sub>
                                    <m:r>
                                      <a:rPr kumimoji="0" lang="en-US" altLang="ko-KR" sz="18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t>31</m:t>
                                    </m:r>
                                  </m:sub>
                                </m:sSub>
                              </m:oMath>
                            </m:oMathPara>
                          </a14:m>
                          <a:endParaRPr kumimoji="0" lang="ko-KR" altLang="en-US" sz="18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a:txBody>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ko-KR" sz="18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ctrlPr>
                                  </m:sSubPr>
                                  <m:e>
                                    <m:r>
                                      <a:rPr kumimoji="0" lang="en-US" altLang="ko-KR" sz="18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t>𝑠</m:t>
                                    </m:r>
                                  </m:e>
                                  <m:sub>
                                    <m:r>
                                      <a:rPr kumimoji="0" lang="en-US" altLang="ko-KR" sz="18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t>32</m:t>
                                    </m:r>
                                  </m:sub>
                                </m:sSub>
                              </m:oMath>
                            </m:oMathPara>
                          </a14:m>
                          <a:endParaRPr kumimoji="0" lang="ko-KR" altLang="en-US" sz="18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a:txBody>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ko-KR" sz="18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ctrlPr>
                                  </m:sSubPr>
                                  <m:e>
                                    <m:r>
                                      <a:rPr kumimoji="0" lang="en-US" altLang="ko-KR" sz="18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t>𝑠</m:t>
                                    </m:r>
                                  </m:e>
                                  <m:sub>
                                    <m:r>
                                      <a:rPr kumimoji="0" lang="en-US" altLang="ko-KR" sz="18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t>33</m:t>
                                    </m:r>
                                  </m:sub>
                                </m:sSub>
                              </m:oMath>
                            </m:oMathPara>
                          </a14:m>
                          <a:endParaRPr kumimoji="0" lang="ko-KR" altLang="en-US" sz="18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a:txBody>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ko-KR" sz="18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ctrlPr>
                                  </m:sSubPr>
                                  <m:e>
                                    <m:r>
                                      <a:rPr kumimoji="0" lang="en-US" altLang="ko-KR" sz="18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t>𝑠</m:t>
                                    </m:r>
                                  </m:e>
                                  <m:sub>
                                    <m:r>
                                      <a:rPr kumimoji="0" lang="en-US" altLang="ko-KR" sz="18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t>34</m:t>
                                    </m:r>
                                  </m:sub>
                                </m:sSub>
                              </m:oMath>
                            </m:oMathPara>
                          </a14:m>
                          <a:endParaRPr kumimoji="0" lang="ko-KR" altLang="en-US" sz="18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a:txBody>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ko-KR" sz="18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ctrlPr>
                                  </m:sSubPr>
                                  <m:e>
                                    <m:r>
                                      <a:rPr kumimoji="0" lang="en-US" altLang="ko-KR" sz="18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𝑎</m:t>
                                    </m:r>
                                  </m:e>
                                  <m:sub>
                                    <m:r>
                                      <a:rPr kumimoji="0" lang="en-US" altLang="ko-KR" sz="18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3</m:t>
                                    </m:r>
                                  </m:sub>
                                </m:sSub>
                              </m:oMath>
                            </m:oMathPara>
                          </a14:m>
                          <a:endParaRPr kumimoji="0" lang="ko-KR" altLang="en-US" sz="1800" b="0" i="0" u="none" strike="noStrike" kern="1200" cap="none" spc="0" normalizeH="0" baseline="0" noProof="0" dirty="0">
                            <a:ln>
                              <a:noFill/>
                            </a:ln>
                            <a:solidFill>
                              <a:prstClr val="black"/>
                            </a:solidFill>
                            <a:effectLst/>
                            <a:uLnTx/>
                            <a:uFillTx/>
                            <a:latin typeface="+mn-lt"/>
                            <a:ea typeface="+mn-ea"/>
                            <a:cs typeface="+mn-cs"/>
                          </a:endParaRPr>
                        </a:p>
                      </a:txBody>
                      <a:tcPr/>
                    </a:tc>
                    <a:extLst>
                      <a:ext uri="{0D108BD9-81ED-4DB2-BD59-A6C34878D82A}">
                        <a16:rowId xmlns:a16="http://schemas.microsoft.com/office/drawing/2014/main" val="1450803074"/>
                      </a:ext>
                    </a:extLst>
                  </a:tr>
                  <a:tr h="370840">
                    <a:tc>
                      <a:txBody>
                        <a:bodyPr/>
                        <a:lstStyle/>
                        <a:p>
                          <a:pPr algn="ctr" latinLnBrk="1"/>
                          <a14:m>
                            <m:oMathPara xmlns:m="http://schemas.openxmlformats.org/officeDocument/2006/math">
                              <m:oMathParaPr>
                                <m:jc m:val="centerGroup"/>
                              </m:oMathParaPr>
                              <m:oMath xmlns:m="http://schemas.openxmlformats.org/officeDocument/2006/math">
                                <m:r>
                                  <a:rPr lang="en-US" altLang="ko-KR" i="1" dirty="0" smtClean="0">
                                    <a:latin typeface="Cambria Math" panose="02040503050406030204" pitchFamily="18" charset="0"/>
                                  </a:rPr>
                                  <m:t>4</m:t>
                                </m:r>
                              </m:oMath>
                            </m:oMathPara>
                          </a14:m>
                          <a:endParaRPr lang="ko-KR" altLang="en-US" dirty="0"/>
                        </a:p>
                      </a:txBody>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ko-KR" sz="18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ctrlPr>
                                  </m:sSubPr>
                                  <m:e>
                                    <m:r>
                                      <a:rPr kumimoji="0" lang="en-US" altLang="ko-KR" sz="18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t>𝑠</m:t>
                                    </m:r>
                                  </m:e>
                                  <m:sub>
                                    <m:r>
                                      <a:rPr kumimoji="0" lang="en-US" altLang="ko-KR" sz="18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t>41</m:t>
                                    </m:r>
                                  </m:sub>
                                </m:sSub>
                              </m:oMath>
                            </m:oMathPara>
                          </a14:m>
                          <a:endParaRPr kumimoji="0" lang="ko-KR" altLang="en-US" sz="18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a:txBody>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ko-KR" sz="18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ctrlPr>
                                  </m:sSubPr>
                                  <m:e>
                                    <m:r>
                                      <a:rPr kumimoji="0" lang="en-US" altLang="ko-KR" sz="18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t>𝑠</m:t>
                                    </m:r>
                                  </m:e>
                                  <m:sub>
                                    <m:r>
                                      <a:rPr kumimoji="0" lang="en-US" altLang="ko-KR" sz="18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t>42</m:t>
                                    </m:r>
                                  </m:sub>
                                </m:sSub>
                              </m:oMath>
                            </m:oMathPara>
                          </a14:m>
                          <a:endParaRPr kumimoji="0" lang="ko-KR" altLang="en-US" sz="18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a:txBody>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ko-KR" sz="18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ctrlPr>
                                  </m:sSubPr>
                                  <m:e>
                                    <m:r>
                                      <a:rPr kumimoji="0" lang="en-US" altLang="ko-KR" sz="18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t>𝑠</m:t>
                                    </m:r>
                                  </m:e>
                                  <m:sub>
                                    <m:r>
                                      <a:rPr kumimoji="0" lang="en-US" altLang="ko-KR" sz="18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t>43</m:t>
                                    </m:r>
                                  </m:sub>
                                </m:sSub>
                              </m:oMath>
                            </m:oMathPara>
                          </a14:m>
                          <a:endParaRPr kumimoji="0" lang="ko-KR" altLang="en-US" sz="18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a:txBody>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ko-KR" sz="18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ctrlPr>
                                  </m:sSubPr>
                                  <m:e>
                                    <m:r>
                                      <a:rPr kumimoji="0" lang="en-US" altLang="ko-KR" sz="18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t>𝑠</m:t>
                                    </m:r>
                                  </m:e>
                                  <m:sub>
                                    <m:r>
                                      <a:rPr kumimoji="0" lang="en-US" altLang="ko-KR" sz="18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t>44</m:t>
                                    </m:r>
                                  </m:sub>
                                </m:sSub>
                              </m:oMath>
                            </m:oMathPara>
                          </a14:m>
                          <a:endParaRPr kumimoji="0" lang="ko-KR" altLang="en-US" sz="18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a:txBody>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ko-KR" sz="18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ctrlPr>
                                  </m:sSubPr>
                                  <m:e>
                                    <m:r>
                                      <a:rPr kumimoji="0" lang="en-US" altLang="ko-KR" sz="18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𝑎</m:t>
                                    </m:r>
                                  </m:e>
                                  <m:sub>
                                    <m:r>
                                      <a:rPr kumimoji="0" lang="en-US" altLang="ko-KR" sz="18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4</m:t>
                                    </m:r>
                                  </m:sub>
                                </m:sSub>
                              </m:oMath>
                            </m:oMathPara>
                          </a14:m>
                          <a:endParaRPr kumimoji="0" lang="ko-KR" altLang="en-US" sz="1800" b="0" i="0" u="none" strike="noStrike" kern="1200" cap="none" spc="0" normalizeH="0" baseline="0" noProof="0" dirty="0">
                            <a:ln>
                              <a:noFill/>
                            </a:ln>
                            <a:solidFill>
                              <a:prstClr val="black"/>
                            </a:solidFill>
                            <a:effectLst/>
                            <a:uLnTx/>
                            <a:uFillTx/>
                            <a:latin typeface="+mn-lt"/>
                            <a:ea typeface="+mn-ea"/>
                            <a:cs typeface="+mn-cs"/>
                          </a:endParaRPr>
                        </a:p>
                      </a:txBody>
                      <a:tcPr/>
                    </a:tc>
                    <a:extLst>
                      <a:ext uri="{0D108BD9-81ED-4DB2-BD59-A6C34878D82A}">
                        <a16:rowId xmlns:a16="http://schemas.microsoft.com/office/drawing/2014/main" val="2762552441"/>
                      </a:ext>
                    </a:extLst>
                  </a:tr>
                </a:tbl>
              </a:graphicData>
            </a:graphic>
          </p:graphicFrame>
        </mc:Choice>
        <mc:Fallback xmlns="">
          <p:graphicFrame>
            <p:nvGraphicFramePr>
              <p:cNvPr id="7" name="표 6">
                <a:extLst>
                  <a:ext uri="{FF2B5EF4-FFF2-40B4-BE49-F238E27FC236}">
                    <a16:creationId xmlns:a16="http://schemas.microsoft.com/office/drawing/2014/main" id="{C46C3AAB-48D8-160C-DEE3-A6103A83CBF9}"/>
                  </a:ext>
                </a:extLst>
              </p:cNvPr>
              <p:cNvGraphicFramePr>
                <a:graphicFrameLocks noGrp="1"/>
              </p:cNvGraphicFramePr>
              <p:nvPr>
                <p:extLst>
                  <p:ext uri="{D42A27DB-BD31-4B8C-83A1-F6EECF244321}">
                    <p14:modId xmlns:p14="http://schemas.microsoft.com/office/powerpoint/2010/main" val="3236151815"/>
                  </p:ext>
                </p:extLst>
              </p:nvPr>
            </p:nvGraphicFramePr>
            <p:xfrm>
              <a:off x="1356033" y="2977807"/>
              <a:ext cx="6604002" cy="2231327"/>
            </p:xfrm>
            <a:graphic>
              <a:graphicData uri="http://schemas.openxmlformats.org/drawingml/2006/table">
                <a:tbl>
                  <a:tblPr firstRow="1" bandRow="1">
                    <a:tableStyleId>{5C22544A-7EE6-4342-B048-85BDC9FD1C3A}</a:tableStyleId>
                  </a:tblPr>
                  <a:tblGrid>
                    <a:gridCol w="1100667">
                      <a:extLst>
                        <a:ext uri="{9D8B030D-6E8A-4147-A177-3AD203B41FA5}">
                          <a16:colId xmlns:a16="http://schemas.microsoft.com/office/drawing/2014/main" val="171295005"/>
                        </a:ext>
                      </a:extLst>
                    </a:gridCol>
                    <a:gridCol w="1100667">
                      <a:extLst>
                        <a:ext uri="{9D8B030D-6E8A-4147-A177-3AD203B41FA5}">
                          <a16:colId xmlns:a16="http://schemas.microsoft.com/office/drawing/2014/main" val="2328467652"/>
                        </a:ext>
                      </a:extLst>
                    </a:gridCol>
                    <a:gridCol w="1100667">
                      <a:extLst>
                        <a:ext uri="{9D8B030D-6E8A-4147-A177-3AD203B41FA5}">
                          <a16:colId xmlns:a16="http://schemas.microsoft.com/office/drawing/2014/main" val="3722461787"/>
                        </a:ext>
                      </a:extLst>
                    </a:gridCol>
                    <a:gridCol w="1100667">
                      <a:extLst>
                        <a:ext uri="{9D8B030D-6E8A-4147-A177-3AD203B41FA5}">
                          <a16:colId xmlns:a16="http://schemas.microsoft.com/office/drawing/2014/main" val="1925544551"/>
                        </a:ext>
                      </a:extLst>
                    </a:gridCol>
                    <a:gridCol w="1100667">
                      <a:extLst>
                        <a:ext uri="{9D8B030D-6E8A-4147-A177-3AD203B41FA5}">
                          <a16:colId xmlns:a16="http://schemas.microsoft.com/office/drawing/2014/main" val="1825579655"/>
                        </a:ext>
                      </a:extLst>
                    </a:gridCol>
                    <a:gridCol w="1100667">
                      <a:extLst>
                        <a:ext uri="{9D8B030D-6E8A-4147-A177-3AD203B41FA5}">
                          <a16:colId xmlns:a16="http://schemas.microsoft.com/office/drawing/2014/main" val="2651307842"/>
                        </a:ext>
                      </a:extLst>
                    </a:gridCol>
                  </a:tblGrid>
                  <a:tr h="377127">
                    <a:tc>
                      <a:txBody>
                        <a:bodyPr/>
                        <a:lstStyle/>
                        <a:p>
                          <a:endParaRPr lang="ko-KR"/>
                        </a:p>
                      </a:txBody>
                      <a:tcPr>
                        <a:blipFill>
                          <a:blip r:embed="rId3"/>
                          <a:stretch>
                            <a:fillRect l="-552" t="-1613" r="-501105" b="-495161"/>
                          </a:stretch>
                        </a:blipFill>
                      </a:tcPr>
                    </a:tc>
                    <a:tc>
                      <a:txBody>
                        <a:bodyPr/>
                        <a:lstStyle/>
                        <a:p>
                          <a:endParaRPr lang="ko-KR"/>
                        </a:p>
                      </a:txBody>
                      <a:tcPr>
                        <a:blipFill>
                          <a:blip r:embed="rId3"/>
                          <a:stretch>
                            <a:fillRect l="-101111" t="-1613" r="-403889" b="-495161"/>
                          </a:stretch>
                        </a:blipFill>
                      </a:tcPr>
                    </a:tc>
                    <a:tc>
                      <a:txBody>
                        <a:bodyPr/>
                        <a:lstStyle/>
                        <a:p>
                          <a:endParaRPr lang="ko-KR"/>
                        </a:p>
                      </a:txBody>
                      <a:tcPr>
                        <a:blipFill>
                          <a:blip r:embed="rId3"/>
                          <a:stretch>
                            <a:fillRect l="-200000" t="-1613" r="-301657" b="-495161"/>
                          </a:stretch>
                        </a:blipFill>
                      </a:tcPr>
                    </a:tc>
                    <a:tc>
                      <a:txBody>
                        <a:bodyPr/>
                        <a:lstStyle/>
                        <a:p>
                          <a:endParaRPr lang="ko-KR"/>
                        </a:p>
                      </a:txBody>
                      <a:tcPr>
                        <a:blipFill>
                          <a:blip r:embed="rId3"/>
                          <a:stretch>
                            <a:fillRect l="-300000" t="-1613" r="-201657" b="-495161"/>
                          </a:stretch>
                        </a:blipFill>
                      </a:tcPr>
                    </a:tc>
                    <a:tc>
                      <a:txBody>
                        <a:bodyPr/>
                        <a:lstStyle/>
                        <a:p>
                          <a:endParaRPr lang="ko-KR"/>
                        </a:p>
                      </a:txBody>
                      <a:tcPr>
                        <a:blipFill>
                          <a:blip r:embed="rId3"/>
                          <a:stretch>
                            <a:fillRect l="-402222" t="-1613" r="-102778" b="-495161"/>
                          </a:stretch>
                        </a:blipFill>
                      </a:tcPr>
                    </a:tc>
                    <a:tc>
                      <a:txBody>
                        <a:bodyPr/>
                        <a:lstStyle/>
                        <a:p>
                          <a:endParaRPr lang="ko-KR"/>
                        </a:p>
                      </a:txBody>
                      <a:tcPr>
                        <a:blipFill>
                          <a:blip r:embed="rId3"/>
                          <a:stretch>
                            <a:fillRect l="-499448" t="-1613" r="-2210" b="-495161"/>
                          </a:stretch>
                        </a:blipFill>
                      </a:tcPr>
                    </a:tc>
                    <a:extLst>
                      <a:ext uri="{0D108BD9-81ED-4DB2-BD59-A6C34878D82A}">
                        <a16:rowId xmlns:a16="http://schemas.microsoft.com/office/drawing/2014/main" val="840142315"/>
                      </a:ext>
                    </a:extLst>
                  </a:tr>
                  <a:tr h="370840">
                    <a:tc>
                      <a:txBody>
                        <a:bodyPr/>
                        <a:lstStyle/>
                        <a:p>
                          <a:endParaRPr lang="ko-KR"/>
                        </a:p>
                      </a:txBody>
                      <a:tcPr>
                        <a:blipFill>
                          <a:blip r:embed="rId3"/>
                          <a:stretch>
                            <a:fillRect l="-552" t="-103279" r="-501105" b="-403279"/>
                          </a:stretch>
                        </a:blipFill>
                      </a:tcPr>
                    </a:tc>
                    <a:tc>
                      <a:txBody>
                        <a:bodyPr/>
                        <a:lstStyle/>
                        <a:p>
                          <a:endParaRPr lang="ko-KR"/>
                        </a:p>
                      </a:txBody>
                      <a:tcPr>
                        <a:blipFill>
                          <a:blip r:embed="rId3"/>
                          <a:stretch>
                            <a:fillRect l="-101111" t="-103279" r="-403889" b="-403279"/>
                          </a:stretch>
                        </a:blipFill>
                      </a:tcPr>
                    </a:tc>
                    <a:tc>
                      <a:txBody>
                        <a:bodyPr/>
                        <a:lstStyle/>
                        <a:p>
                          <a:endParaRPr lang="ko-KR"/>
                        </a:p>
                      </a:txBody>
                      <a:tcPr>
                        <a:blipFill>
                          <a:blip r:embed="rId3"/>
                          <a:stretch>
                            <a:fillRect l="-200000" t="-103279" r="-301657" b="-403279"/>
                          </a:stretch>
                        </a:blipFill>
                      </a:tcPr>
                    </a:tc>
                    <a:tc>
                      <a:txBody>
                        <a:bodyPr/>
                        <a:lstStyle/>
                        <a:p>
                          <a:endParaRPr lang="ko-KR"/>
                        </a:p>
                      </a:txBody>
                      <a:tcPr>
                        <a:blipFill>
                          <a:blip r:embed="rId3"/>
                          <a:stretch>
                            <a:fillRect l="-300000" t="-103279" r="-201657" b="-403279"/>
                          </a:stretch>
                        </a:blipFill>
                      </a:tcPr>
                    </a:tc>
                    <a:tc>
                      <a:txBody>
                        <a:bodyPr/>
                        <a:lstStyle/>
                        <a:p>
                          <a:endParaRPr lang="ko-KR"/>
                        </a:p>
                      </a:txBody>
                      <a:tcPr>
                        <a:blipFill>
                          <a:blip r:embed="rId3"/>
                          <a:stretch>
                            <a:fillRect l="-402222" t="-103279" r="-102778" b="-403279"/>
                          </a:stretch>
                        </a:blipFill>
                      </a:tcPr>
                    </a:tc>
                    <a:tc>
                      <a:txBody>
                        <a:bodyPr/>
                        <a:lstStyle/>
                        <a:p>
                          <a:endParaRPr lang="ko-KR"/>
                        </a:p>
                      </a:txBody>
                      <a:tcPr>
                        <a:blipFill>
                          <a:blip r:embed="rId3"/>
                          <a:stretch>
                            <a:fillRect l="-499448" t="-103279" r="-2210" b="-403279"/>
                          </a:stretch>
                        </a:blipFill>
                      </a:tcPr>
                    </a:tc>
                    <a:extLst>
                      <a:ext uri="{0D108BD9-81ED-4DB2-BD59-A6C34878D82A}">
                        <a16:rowId xmlns:a16="http://schemas.microsoft.com/office/drawing/2014/main" val="4277205233"/>
                      </a:ext>
                    </a:extLst>
                  </a:tr>
                  <a:tr h="370840">
                    <a:tc>
                      <a:txBody>
                        <a:bodyPr/>
                        <a:lstStyle/>
                        <a:p>
                          <a:endParaRPr lang="ko-KR"/>
                        </a:p>
                      </a:txBody>
                      <a:tcPr>
                        <a:blipFill>
                          <a:blip r:embed="rId3"/>
                          <a:stretch>
                            <a:fillRect l="-552" t="-203279" r="-501105" b="-303279"/>
                          </a:stretch>
                        </a:blipFill>
                      </a:tcPr>
                    </a:tc>
                    <a:tc>
                      <a:txBody>
                        <a:bodyPr/>
                        <a:lstStyle/>
                        <a:p>
                          <a:endParaRPr lang="ko-KR"/>
                        </a:p>
                      </a:txBody>
                      <a:tcPr>
                        <a:blipFill>
                          <a:blip r:embed="rId3"/>
                          <a:stretch>
                            <a:fillRect l="-101111" t="-203279" r="-403889" b="-303279"/>
                          </a:stretch>
                        </a:blipFill>
                      </a:tcPr>
                    </a:tc>
                    <a:tc>
                      <a:txBody>
                        <a:bodyPr/>
                        <a:lstStyle/>
                        <a:p>
                          <a:endParaRPr lang="ko-KR"/>
                        </a:p>
                      </a:txBody>
                      <a:tcPr>
                        <a:blipFill>
                          <a:blip r:embed="rId3"/>
                          <a:stretch>
                            <a:fillRect l="-200000" t="-203279" r="-301657" b="-303279"/>
                          </a:stretch>
                        </a:blipFill>
                      </a:tcPr>
                    </a:tc>
                    <a:tc>
                      <a:txBody>
                        <a:bodyPr/>
                        <a:lstStyle/>
                        <a:p>
                          <a:endParaRPr lang="ko-KR"/>
                        </a:p>
                      </a:txBody>
                      <a:tcPr>
                        <a:blipFill>
                          <a:blip r:embed="rId3"/>
                          <a:stretch>
                            <a:fillRect l="-300000" t="-203279" r="-201657" b="-303279"/>
                          </a:stretch>
                        </a:blipFill>
                      </a:tcPr>
                    </a:tc>
                    <a:tc>
                      <a:txBody>
                        <a:bodyPr/>
                        <a:lstStyle/>
                        <a:p>
                          <a:endParaRPr lang="ko-KR"/>
                        </a:p>
                      </a:txBody>
                      <a:tcPr>
                        <a:blipFill>
                          <a:blip r:embed="rId3"/>
                          <a:stretch>
                            <a:fillRect l="-402222" t="-203279" r="-102778" b="-303279"/>
                          </a:stretch>
                        </a:blipFill>
                      </a:tcPr>
                    </a:tc>
                    <a:tc>
                      <a:txBody>
                        <a:bodyPr/>
                        <a:lstStyle/>
                        <a:p>
                          <a:endParaRPr lang="ko-KR"/>
                        </a:p>
                      </a:txBody>
                      <a:tcPr>
                        <a:blipFill>
                          <a:blip r:embed="rId3"/>
                          <a:stretch>
                            <a:fillRect l="-499448" t="-203279" r="-2210" b="-303279"/>
                          </a:stretch>
                        </a:blipFill>
                      </a:tcPr>
                    </a:tc>
                    <a:extLst>
                      <a:ext uri="{0D108BD9-81ED-4DB2-BD59-A6C34878D82A}">
                        <a16:rowId xmlns:a16="http://schemas.microsoft.com/office/drawing/2014/main" val="2359164445"/>
                      </a:ext>
                    </a:extLst>
                  </a:tr>
                  <a:tr h="370840">
                    <a:tc>
                      <a:txBody>
                        <a:bodyPr/>
                        <a:lstStyle/>
                        <a:p>
                          <a:endParaRPr lang="ko-KR"/>
                        </a:p>
                      </a:txBody>
                      <a:tcPr>
                        <a:blipFill>
                          <a:blip r:embed="rId3"/>
                          <a:stretch>
                            <a:fillRect l="-552" t="-303279" r="-501105" b="-203279"/>
                          </a:stretch>
                        </a:blipFill>
                      </a:tcPr>
                    </a:tc>
                    <a:tc>
                      <a:txBody>
                        <a:bodyPr/>
                        <a:lstStyle/>
                        <a:p>
                          <a:endParaRPr lang="ko-KR"/>
                        </a:p>
                      </a:txBody>
                      <a:tcPr>
                        <a:blipFill>
                          <a:blip r:embed="rId3"/>
                          <a:stretch>
                            <a:fillRect l="-101111" t="-303279" r="-403889" b="-203279"/>
                          </a:stretch>
                        </a:blipFill>
                      </a:tcPr>
                    </a:tc>
                    <a:tc>
                      <a:txBody>
                        <a:bodyPr/>
                        <a:lstStyle/>
                        <a:p>
                          <a:endParaRPr lang="ko-KR"/>
                        </a:p>
                      </a:txBody>
                      <a:tcPr>
                        <a:blipFill>
                          <a:blip r:embed="rId3"/>
                          <a:stretch>
                            <a:fillRect l="-200000" t="-303279" r="-301657" b="-203279"/>
                          </a:stretch>
                        </a:blipFill>
                      </a:tcPr>
                    </a:tc>
                    <a:tc>
                      <a:txBody>
                        <a:bodyPr/>
                        <a:lstStyle/>
                        <a:p>
                          <a:endParaRPr lang="ko-KR"/>
                        </a:p>
                      </a:txBody>
                      <a:tcPr>
                        <a:blipFill>
                          <a:blip r:embed="rId3"/>
                          <a:stretch>
                            <a:fillRect l="-300000" t="-303279" r="-201657" b="-203279"/>
                          </a:stretch>
                        </a:blipFill>
                      </a:tcPr>
                    </a:tc>
                    <a:tc>
                      <a:txBody>
                        <a:bodyPr/>
                        <a:lstStyle/>
                        <a:p>
                          <a:endParaRPr lang="ko-KR"/>
                        </a:p>
                      </a:txBody>
                      <a:tcPr>
                        <a:blipFill>
                          <a:blip r:embed="rId3"/>
                          <a:stretch>
                            <a:fillRect l="-402222" t="-303279" r="-102778" b="-203279"/>
                          </a:stretch>
                        </a:blipFill>
                      </a:tcPr>
                    </a:tc>
                    <a:tc>
                      <a:txBody>
                        <a:bodyPr/>
                        <a:lstStyle/>
                        <a:p>
                          <a:endParaRPr lang="ko-KR"/>
                        </a:p>
                      </a:txBody>
                      <a:tcPr>
                        <a:blipFill>
                          <a:blip r:embed="rId3"/>
                          <a:stretch>
                            <a:fillRect l="-499448" t="-303279" r="-2210" b="-203279"/>
                          </a:stretch>
                        </a:blipFill>
                      </a:tcPr>
                    </a:tc>
                    <a:extLst>
                      <a:ext uri="{0D108BD9-81ED-4DB2-BD59-A6C34878D82A}">
                        <a16:rowId xmlns:a16="http://schemas.microsoft.com/office/drawing/2014/main" val="3306073056"/>
                      </a:ext>
                    </a:extLst>
                  </a:tr>
                  <a:tr h="370840">
                    <a:tc>
                      <a:txBody>
                        <a:bodyPr/>
                        <a:lstStyle/>
                        <a:p>
                          <a:endParaRPr lang="ko-KR"/>
                        </a:p>
                      </a:txBody>
                      <a:tcPr>
                        <a:blipFill>
                          <a:blip r:embed="rId3"/>
                          <a:stretch>
                            <a:fillRect l="-552" t="-403279" r="-501105" b="-103279"/>
                          </a:stretch>
                        </a:blipFill>
                      </a:tcPr>
                    </a:tc>
                    <a:tc>
                      <a:txBody>
                        <a:bodyPr/>
                        <a:lstStyle/>
                        <a:p>
                          <a:endParaRPr lang="ko-KR"/>
                        </a:p>
                      </a:txBody>
                      <a:tcPr>
                        <a:blipFill>
                          <a:blip r:embed="rId3"/>
                          <a:stretch>
                            <a:fillRect l="-101111" t="-403279" r="-403889" b="-103279"/>
                          </a:stretch>
                        </a:blipFill>
                      </a:tcPr>
                    </a:tc>
                    <a:tc>
                      <a:txBody>
                        <a:bodyPr/>
                        <a:lstStyle/>
                        <a:p>
                          <a:endParaRPr lang="ko-KR"/>
                        </a:p>
                      </a:txBody>
                      <a:tcPr>
                        <a:blipFill>
                          <a:blip r:embed="rId3"/>
                          <a:stretch>
                            <a:fillRect l="-200000" t="-403279" r="-301657" b="-103279"/>
                          </a:stretch>
                        </a:blipFill>
                      </a:tcPr>
                    </a:tc>
                    <a:tc>
                      <a:txBody>
                        <a:bodyPr/>
                        <a:lstStyle/>
                        <a:p>
                          <a:endParaRPr lang="ko-KR"/>
                        </a:p>
                      </a:txBody>
                      <a:tcPr>
                        <a:blipFill>
                          <a:blip r:embed="rId3"/>
                          <a:stretch>
                            <a:fillRect l="-300000" t="-403279" r="-201657" b="-103279"/>
                          </a:stretch>
                        </a:blipFill>
                      </a:tcPr>
                    </a:tc>
                    <a:tc>
                      <a:txBody>
                        <a:bodyPr/>
                        <a:lstStyle/>
                        <a:p>
                          <a:endParaRPr lang="ko-KR"/>
                        </a:p>
                      </a:txBody>
                      <a:tcPr>
                        <a:blipFill>
                          <a:blip r:embed="rId3"/>
                          <a:stretch>
                            <a:fillRect l="-402222" t="-403279" r="-102778" b="-103279"/>
                          </a:stretch>
                        </a:blipFill>
                      </a:tcPr>
                    </a:tc>
                    <a:tc>
                      <a:txBody>
                        <a:bodyPr/>
                        <a:lstStyle/>
                        <a:p>
                          <a:endParaRPr lang="ko-KR"/>
                        </a:p>
                      </a:txBody>
                      <a:tcPr>
                        <a:blipFill>
                          <a:blip r:embed="rId3"/>
                          <a:stretch>
                            <a:fillRect l="-499448" t="-403279" r="-2210" b="-103279"/>
                          </a:stretch>
                        </a:blipFill>
                      </a:tcPr>
                    </a:tc>
                    <a:extLst>
                      <a:ext uri="{0D108BD9-81ED-4DB2-BD59-A6C34878D82A}">
                        <a16:rowId xmlns:a16="http://schemas.microsoft.com/office/drawing/2014/main" val="1450803074"/>
                      </a:ext>
                    </a:extLst>
                  </a:tr>
                  <a:tr h="370840">
                    <a:tc>
                      <a:txBody>
                        <a:bodyPr/>
                        <a:lstStyle/>
                        <a:p>
                          <a:endParaRPr lang="ko-KR"/>
                        </a:p>
                      </a:txBody>
                      <a:tcPr>
                        <a:blipFill>
                          <a:blip r:embed="rId3"/>
                          <a:stretch>
                            <a:fillRect l="-552" t="-503279" r="-501105" b="-3279"/>
                          </a:stretch>
                        </a:blipFill>
                      </a:tcPr>
                    </a:tc>
                    <a:tc>
                      <a:txBody>
                        <a:bodyPr/>
                        <a:lstStyle/>
                        <a:p>
                          <a:endParaRPr lang="ko-KR"/>
                        </a:p>
                      </a:txBody>
                      <a:tcPr>
                        <a:blipFill>
                          <a:blip r:embed="rId3"/>
                          <a:stretch>
                            <a:fillRect l="-101111" t="-503279" r="-403889" b="-3279"/>
                          </a:stretch>
                        </a:blipFill>
                      </a:tcPr>
                    </a:tc>
                    <a:tc>
                      <a:txBody>
                        <a:bodyPr/>
                        <a:lstStyle/>
                        <a:p>
                          <a:endParaRPr lang="ko-KR"/>
                        </a:p>
                      </a:txBody>
                      <a:tcPr>
                        <a:blipFill>
                          <a:blip r:embed="rId3"/>
                          <a:stretch>
                            <a:fillRect l="-200000" t="-503279" r="-301657" b="-3279"/>
                          </a:stretch>
                        </a:blipFill>
                      </a:tcPr>
                    </a:tc>
                    <a:tc>
                      <a:txBody>
                        <a:bodyPr/>
                        <a:lstStyle/>
                        <a:p>
                          <a:endParaRPr lang="ko-KR"/>
                        </a:p>
                      </a:txBody>
                      <a:tcPr>
                        <a:blipFill>
                          <a:blip r:embed="rId3"/>
                          <a:stretch>
                            <a:fillRect l="-300000" t="-503279" r="-201657" b="-3279"/>
                          </a:stretch>
                        </a:blipFill>
                      </a:tcPr>
                    </a:tc>
                    <a:tc>
                      <a:txBody>
                        <a:bodyPr/>
                        <a:lstStyle/>
                        <a:p>
                          <a:endParaRPr lang="ko-KR"/>
                        </a:p>
                      </a:txBody>
                      <a:tcPr>
                        <a:blipFill>
                          <a:blip r:embed="rId3"/>
                          <a:stretch>
                            <a:fillRect l="-402222" t="-503279" r="-102778" b="-3279"/>
                          </a:stretch>
                        </a:blipFill>
                      </a:tcPr>
                    </a:tc>
                    <a:tc>
                      <a:txBody>
                        <a:bodyPr/>
                        <a:lstStyle/>
                        <a:p>
                          <a:endParaRPr lang="ko-KR"/>
                        </a:p>
                      </a:txBody>
                      <a:tcPr>
                        <a:blipFill>
                          <a:blip r:embed="rId3"/>
                          <a:stretch>
                            <a:fillRect l="-499448" t="-503279" r="-2210" b="-3279"/>
                          </a:stretch>
                        </a:blipFill>
                      </a:tcPr>
                    </a:tc>
                    <a:extLst>
                      <a:ext uri="{0D108BD9-81ED-4DB2-BD59-A6C34878D82A}">
                        <a16:rowId xmlns:a16="http://schemas.microsoft.com/office/drawing/2014/main" val="2762552441"/>
                      </a:ext>
                    </a:extLst>
                  </a:tr>
                </a:tbl>
              </a:graphicData>
            </a:graphic>
          </p:graphicFrame>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F0CA5DEF-C3C2-98E6-C657-E66FC6BDE4FD}"/>
                  </a:ext>
                </a:extLst>
              </p:cNvPr>
              <p:cNvSpPr txBox="1"/>
              <p:nvPr/>
            </p:nvSpPr>
            <p:spPr>
              <a:xfrm>
                <a:off x="7245200" y="5228798"/>
                <a:ext cx="1873718" cy="303801"/>
              </a:xfrm>
              <a:prstGeom prst="rect">
                <a:avLst/>
              </a:prstGeom>
              <a:noFill/>
            </p:spPr>
            <p:txBody>
              <a:bodyPr wrap="none" rtlCol="0">
                <a:spAutoFit/>
              </a:bodyPr>
              <a:lstStyle/>
              <a:p>
                <a:pPr algn="l"/>
                <a14:m>
                  <m:oMath xmlns:m="http://schemas.openxmlformats.org/officeDocument/2006/math">
                    <m:sSubSup>
                      <m:sSubSupPr>
                        <m:ctrlPr>
                          <a:rPr lang="en-US" altLang="ko-KR" sz="1100" i="1" smtClean="0">
                            <a:latin typeface="Cambria Math" panose="02040503050406030204" pitchFamily="18" charset="0"/>
                            <a:ea typeface="+mn-ea"/>
                          </a:rPr>
                        </m:ctrlPr>
                      </m:sSubSupPr>
                      <m:e>
                        <m:r>
                          <a:rPr lang="en-US" altLang="ko-KR" sz="1100" b="1" i="1" smtClean="0">
                            <a:latin typeface="Cambria Math" panose="02040503050406030204" pitchFamily="18" charset="0"/>
                            <a:ea typeface="+mn-ea"/>
                          </a:rPr>
                          <m:t>𝒔</m:t>
                        </m:r>
                      </m:e>
                      <m:sub>
                        <m:r>
                          <a:rPr lang="en-US" altLang="ko-KR" sz="1100" b="1" i="1" smtClean="0">
                            <a:latin typeface="Cambria Math" panose="02040503050406030204" pitchFamily="18" charset="0"/>
                            <a:ea typeface="+mn-ea"/>
                          </a:rPr>
                          <m:t>𝒕</m:t>
                        </m:r>
                      </m:sub>
                      <m:sup>
                        <m:r>
                          <a:rPr lang="en-US" altLang="ko-KR" sz="1100" b="1" i="1" smtClean="0">
                            <a:latin typeface="Cambria Math" panose="02040503050406030204" pitchFamily="18" charset="0"/>
                            <a:ea typeface="+mn-ea"/>
                          </a:rPr>
                          <m:t>(</m:t>
                        </m:r>
                        <m:r>
                          <a:rPr lang="en-US" altLang="ko-KR" sz="1100" b="1" i="1" smtClean="0">
                            <a:latin typeface="Cambria Math" panose="02040503050406030204" pitchFamily="18" charset="0"/>
                            <a:ea typeface="+mn-ea"/>
                          </a:rPr>
                          <m:t>𝒋</m:t>
                        </m:r>
                        <m:r>
                          <a:rPr lang="en-US" altLang="ko-KR" sz="1100" b="1" i="1" smtClean="0">
                            <a:latin typeface="Cambria Math" panose="02040503050406030204" pitchFamily="18" charset="0"/>
                            <a:ea typeface="+mn-ea"/>
                          </a:rPr>
                          <m:t>)</m:t>
                        </m:r>
                      </m:sup>
                    </m:sSubSup>
                  </m:oMath>
                </a14:m>
                <a:r>
                  <a:rPr lang="ko-KR" altLang="en-US" sz="1100" dirty="0">
                    <a:latin typeface="+mn-ea"/>
                    <a:ea typeface="+mn-ea"/>
                  </a:rPr>
                  <a:t>는 편의상 </a:t>
                </a:r>
                <a14:m>
                  <m:oMath xmlns:m="http://schemas.openxmlformats.org/officeDocument/2006/math">
                    <m:sSub>
                      <m:sSubPr>
                        <m:ctrlPr>
                          <a:rPr lang="en-US" altLang="ko-KR" sz="1100" i="1" smtClean="0">
                            <a:latin typeface="Cambria Math" panose="02040503050406030204" pitchFamily="18" charset="0"/>
                            <a:ea typeface="+mn-ea"/>
                          </a:rPr>
                        </m:ctrlPr>
                      </m:sSubPr>
                      <m:e>
                        <m:r>
                          <a:rPr lang="en-US" altLang="ko-KR" sz="1100" b="1" i="1" smtClean="0">
                            <a:latin typeface="Cambria Math" panose="02040503050406030204" pitchFamily="18" charset="0"/>
                            <a:ea typeface="+mn-ea"/>
                          </a:rPr>
                          <m:t>𝒔</m:t>
                        </m:r>
                      </m:e>
                      <m:sub>
                        <m:r>
                          <a:rPr lang="en-US" altLang="ko-KR" sz="1100" b="1" i="1" smtClean="0">
                            <a:latin typeface="Cambria Math" panose="02040503050406030204" pitchFamily="18" charset="0"/>
                            <a:ea typeface="+mn-ea"/>
                          </a:rPr>
                          <m:t>𝒕𝒋</m:t>
                        </m:r>
                      </m:sub>
                    </m:sSub>
                    <m:r>
                      <a:rPr lang="ko-KR" altLang="en-US" sz="1100" b="1" i="1">
                        <a:latin typeface="Cambria Math" panose="02040503050406030204" pitchFamily="18" charset="0"/>
                        <a:ea typeface="+mn-ea"/>
                      </a:rPr>
                      <m:t>로</m:t>
                    </m:r>
                  </m:oMath>
                </a14:m>
                <a:r>
                  <a:rPr lang="ko-KR" altLang="en-US" sz="1100" dirty="0">
                    <a:latin typeface="+mn-ea"/>
                    <a:ea typeface="+mn-ea"/>
                  </a:rPr>
                  <a:t> 표기함</a:t>
                </a:r>
                <a:r>
                  <a:rPr lang="en-US" altLang="ko-KR" sz="1100" dirty="0">
                    <a:latin typeface="+mn-ea"/>
                    <a:ea typeface="+mn-ea"/>
                  </a:rPr>
                  <a:t>.</a:t>
                </a:r>
                <a:endParaRPr lang="ko-KR" altLang="en-US" sz="1100" dirty="0">
                  <a:latin typeface="+mn-ea"/>
                  <a:ea typeface="+mn-ea"/>
                </a:endParaRPr>
              </a:p>
            </p:txBody>
          </p:sp>
        </mc:Choice>
        <mc:Fallback xmlns="">
          <p:sp>
            <p:nvSpPr>
              <p:cNvPr id="8" name="TextBox 7">
                <a:extLst>
                  <a:ext uri="{FF2B5EF4-FFF2-40B4-BE49-F238E27FC236}">
                    <a16:creationId xmlns:a16="http://schemas.microsoft.com/office/drawing/2014/main" id="{F0CA5DEF-C3C2-98E6-C657-E66FC6BDE4FD}"/>
                  </a:ext>
                </a:extLst>
              </p:cNvPr>
              <p:cNvSpPr txBox="1">
                <a:spLocks noRot="1" noChangeAspect="1" noMove="1" noResize="1" noEditPoints="1" noAdjustHandles="1" noChangeArrowheads="1" noChangeShapeType="1" noTextEdit="1"/>
              </p:cNvSpPr>
              <p:nvPr/>
            </p:nvSpPr>
            <p:spPr>
              <a:xfrm>
                <a:off x="7245200" y="5228798"/>
                <a:ext cx="1873718" cy="303801"/>
              </a:xfrm>
              <a:prstGeom prst="rect">
                <a:avLst/>
              </a:prstGeom>
              <a:blipFill>
                <a:blip r:embed="rId4"/>
                <a:stretch>
                  <a:fillRect b="-6000"/>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0888795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3801A5-A5CD-5C5F-21B5-BDD1B5AA401E}"/>
            </a:ext>
          </a:extLst>
        </p:cNvPr>
        <p:cNvGrpSpPr/>
        <p:nvPr/>
      </p:nvGrpSpPr>
      <p:grpSpPr>
        <a:xfrm>
          <a:off x="0" y="0"/>
          <a:ext cx="0" cy="0"/>
          <a:chOff x="0" y="0"/>
          <a:chExt cx="0" cy="0"/>
        </a:xfrm>
      </p:grpSpPr>
      <p:sp>
        <p:nvSpPr>
          <p:cNvPr id="5" name="텍스트 개체 틀 4">
            <a:extLst>
              <a:ext uri="{FF2B5EF4-FFF2-40B4-BE49-F238E27FC236}">
                <a16:creationId xmlns:a16="http://schemas.microsoft.com/office/drawing/2014/main" id="{9CF47008-0F1B-B288-EAB8-D21618914DF2}"/>
              </a:ext>
            </a:extLst>
          </p:cNvPr>
          <p:cNvSpPr>
            <a:spLocks noGrp="1"/>
          </p:cNvSpPr>
          <p:nvPr>
            <p:ph type="body" sz="quarter" idx="10"/>
          </p:nvPr>
        </p:nvSpPr>
        <p:spPr/>
        <p:txBody>
          <a:bodyPr/>
          <a:lstStyle/>
          <a:p>
            <a:pPr marL="0" indent="0">
              <a:buNone/>
            </a:pPr>
            <a:r>
              <a:rPr lang="en-US" altLang="ko-KR" dirty="0"/>
              <a:t>SARSA</a:t>
            </a:r>
            <a:r>
              <a:rPr lang="ko-KR" altLang="en-US" dirty="0"/>
              <a:t>와 </a:t>
            </a:r>
            <a:r>
              <a:rPr lang="en-US" altLang="ko-KR" dirty="0"/>
              <a:t>Q-Learning</a:t>
            </a:r>
            <a:endParaRPr lang="ko-KR" altLang="en-US" dirty="0"/>
          </a:p>
        </p:txBody>
      </p:sp>
      <p:sp>
        <p:nvSpPr>
          <p:cNvPr id="4" name="제목 3">
            <a:extLst>
              <a:ext uri="{FF2B5EF4-FFF2-40B4-BE49-F238E27FC236}">
                <a16:creationId xmlns:a16="http://schemas.microsoft.com/office/drawing/2014/main" id="{F417378C-78AF-DD11-7AD1-CEA8F268660C}"/>
              </a:ext>
            </a:extLst>
          </p:cNvPr>
          <p:cNvSpPr>
            <a:spLocks noGrp="1"/>
          </p:cNvSpPr>
          <p:nvPr>
            <p:ph type="title"/>
          </p:nvPr>
        </p:nvSpPr>
        <p:spPr/>
        <p:txBody>
          <a:bodyPr/>
          <a:lstStyle/>
          <a:p>
            <a:r>
              <a:rPr lang="en-US" altLang="ko-KR" dirty="0"/>
              <a:t>2025. 08. 06 </a:t>
            </a:r>
            <a:r>
              <a:rPr lang="ko-KR" altLang="en-US" dirty="0"/>
              <a:t>수 </a:t>
            </a:r>
            <a:r>
              <a:rPr lang="en-US" altLang="ko-KR" dirty="0"/>
              <a:t>| </a:t>
            </a:r>
            <a:r>
              <a:rPr lang="ko-KR" altLang="en-US" dirty="0"/>
              <a:t>강화학습 이론 파악</a:t>
            </a:r>
          </a:p>
        </p:txBody>
      </p:sp>
      <p:sp>
        <p:nvSpPr>
          <p:cNvPr id="7" name="텍스트 개체 틀 6">
            <a:extLst>
              <a:ext uri="{FF2B5EF4-FFF2-40B4-BE49-F238E27FC236}">
                <a16:creationId xmlns:a16="http://schemas.microsoft.com/office/drawing/2014/main" id="{EDD5BE1B-2FE0-EAEF-CF83-B7C2DC91DFEB}"/>
              </a:ext>
            </a:extLst>
          </p:cNvPr>
          <p:cNvSpPr>
            <a:spLocks noGrp="1"/>
          </p:cNvSpPr>
          <p:nvPr>
            <p:ph type="body" sz="quarter" idx="12"/>
          </p:nvPr>
        </p:nvSpPr>
        <p:spPr/>
        <p:txBody>
          <a:bodyPr/>
          <a:lstStyle/>
          <a:p>
            <a:r>
              <a:rPr lang="ko-KR" altLang="en-US" dirty="0"/>
              <a:t>강화학습</a:t>
            </a:r>
          </a:p>
        </p:txBody>
      </p:sp>
      <p:sp>
        <p:nvSpPr>
          <p:cNvPr id="13" name="직사각형 12">
            <a:extLst>
              <a:ext uri="{FF2B5EF4-FFF2-40B4-BE49-F238E27FC236}">
                <a16:creationId xmlns:a16="http://schemas.microsoft.com/office/drawing/2014/main" id="{F8A0AC2F-D74F-D66A-DFDF-9DA83166FE72}"/>
              </a:ext>
            </a:extLst>
          </p:cNvPr>
          <p:cNvSpPr/>
          <p:nvPr/>
        </p:nvSpPr>
        <p:spPr bwMode="auto">
          <a:xfrm>
            <a:off x="4732774" y="2682910"/>
            <a:ext cx="177832" cy="746090"/>
          </a:xfrm>
          <a:prstGeom prst="rect">
            <a:avLst/>
          </a:prstGeom>
          <a:solidFill>
            <a:schemeClr val="bg1"/>
          </a:solidFill>
          <a:ln>
            <a:solidFill>
              <a:schemeClr val="bg1"/>
            </a:solidFill>
          </a:ln>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1896"/>
            <a:endParaRPr lang="ko-KR" altLang="en-US" dirty="0">
              <a:solidFill>
                <a:prstClr val="white"/>
              </a:solidFill>
              <a:latin typeface="맑은 고딕" panose="020B0503020000020004" pitchFamily="50" charset="-127"/>
              <a:ea typeface="맑은 고딕" panose="020B0503020000020004" pitchFamily="50" charset="-127"/>
            </a:endParaRPr>
          </a:p>
        </p:txBody>
      </p:sp>
      <p:sp>
        <p:nvSpPr>
          <p:cNvPr id="14" name="직사각형 13">
            <a:extLst>
              <a:ext uri="{FF2B5EF4-FFF2-40B4-BE49-F238E27FC236}">
                <a16:creationId xmlns:a16="http://schemas.microsoft.com/office/drawing/2014/main" id="{848ACE26-4732-8651-814A-2D6E640688B0}"/>
              </a:ext>
            </a:extLst>
          </p:cNvPr>
          <p:cNvSpPr/>
          <p:nvPr/>
        </p:nvSpPr>
        <p:spPr bwMode="auto">
          <a:xfrm>
            <a:off x="9466531" y="2682910"/>
            <a:ext cx="177832" cy="746090"/>
          </a:xfrm>
          <a:prstGeom prst="rect">
            <a:avLst/>
          </a:prstGeom>
          <a:solidFill>
            <a:schemeClr val="bg1"/>
          </a:solidFill>
          <a:ln>
            <a:solidFill>
              <a:schemeClr val="bg1"/>
            </a:solidFill>
          </a:ln>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1896"/>
            <a:endParaRPr lang="ko-KR" altLang="en-US" dirty="0">
              <a:solidFill>
                <a:prstClr val="white"/>
              </a:solidFill>
              <a:latin typeface="맑은 고딕" panose="020B0503020000020004" pitchFamily="50" charset="-127"/>
              <a:ea typeface="맑은 고딕" panose="020B0503020000020004" pitchFamily="50" charset="-127"/>
            </a:endParaRPr>
          </a:p>
        </p:txBody>
      </p:sp>
      <p:sp>
        <p:nvSpPr>
          <p:cNvPr id="15" name="텍스트 개체 틀 5">
            <a:extLst>
              <a:ext uri="{FF2B5EF4-FFF2-40B4-BE49-F238E27FC236}">
                <a16:creationId xmlns:a16="http://schemas.microsoft.com/office/drawing/2014/main" id="{B0C87CF7-08F4-433E-B0EF-049A07928F75}"/>
              </a:ext>
            </a:extLst>
          </p:cNvPr>
          <p:cNvSpPr>
            <a:spLocks noGrp="1"/>
          </p:cNvSpPr>
          <p:nvPr>
            <p:ph type="body" sz="quarter" idx="11"/>
          </p:nvPr>
        </p:nvSpPr>
        <p:spPr>
          <a:xfrm>
            <a:off x="200471" y="1174874"/>
            <a:ext cx="6033061" cy="2349830"/>
          </a:xfrm>
        </p:spPr>
        <p:txBody>
          <a:bodyPr/>
          <a:lstStyle/>
          <a:p>
            <a:pPr marL="180000" indent="-180000">
              <a:buFont typeface="Arial" panose="020B0604020202020204" pitchFamily="34" charset="0"/>
              <a:buChar char="•"/>
            </a:pPr>
            <a:r>
              <a:rPr lang="en-US" altLang="ko-KR" dirty="0">
                <a:latin typeface="+mn-ea"/>
              </a:rPr>
              <a:t>SARSA</a:t>
            </a:r>
          </a:p>
          <a:p>
            <a:pPr marL="180000" lvl="1" indent="180000">
              <a:buFont typeface="Arial" panose="020B0604020202020204" pitchFamily="34" charset="0"/>
              <a:buChar char="•"/>
            </a:pPr>
            <a:r>
              <a:rPr lang="en-US" altLang="ko-KR" sz="1100" dirty="0">
                <a:latin typeface="+mn-ea"/>
              </a:rPr>
              <a:t>on-policy TD method</a:t>
            </a:r>
          </a:p>
          <a:p>
            <a:pPr marL="180000" lvl="1" indent="180000">
              <a:buFont typeface="Arial" panose="020B0604020202020204" pitchFamily="34" charset="0"/>
              <a:buChar char="•"/>
            </a:pPr>
            <a:r>
              <a:rPr lang="en-US" altLang="ko-KR" sz="1100" dirty="0">
                <a:latin typeface="+mn-ea"/>
              </a:rPr>
              <a:t>prediction</a:t>
            </a:r>
          </a:p>
          <a:p>
            <a:pPr marL="180000" lvl="1" indent="180000">
              <a:buFont typeface="Arial" panose="020B0604020202020204" pitchFamily="34" charset="0"/>
              <a:buChar char="•"/>
            </a:pPr>
            <a:endParaRPr lang="en-US" altLang="ko-KR" sz="1100" dirty="0">
              <a:latin typeface="+mn-ea"/>
            </a:endParaRPr>
          </a:p>
          <a:p>
            <a:pPr marL="180000" lvl="1" indent="180000">
              <a:buFont typeface="Arial" panose="020B0604020202020204" pitchFamily="34" charset="0"/>
              <a:buChar char="•"/>
            </a:pPr>
            <a:endParaRPr lang="en-US" altLang="ko-KR" sz="1100" dirty="0">
              <a:latin typeface="+mn-ea"/>
            </a:endParaRPr>
          </a:p>
          <a:p>
            <a:pPr marL="180000" lvl="1" indent="180000">
              <a:buFont typeface="Arial" panose="020B0604020202020204" pitchFamily="34" charset="0"/>
              <a:buChar char="•"/>
            </a:pPr>
            <a:r>
              <a:rPr lang="en-US" altLang="ko-KR" sz="1100" dirty="0">
                <a:latin typeface="+mn-ea"/>
              </a:rPr>
              <a:t> control</a:t>
            </a:r>
          </a:p>
          <a:p>
            <a:pPr marL="180000" lvl="1" indent="180000">
              <a:buFont typeface="Arial" panose="020B0604020202020204" pitchFamily="34" charset="0"/>
              <a:buChar char="•"/>
            </a:pPr>
            <a:endParaRPr lang="en-US" altLang="ko-KR" sz="1100" dirty="0"/>
          </a:p>
          <a:p>
            <a:pPr marL="180000" lvl="1" indent="180000">
              <a:buFont typeface="Arial" panose="020B0604020202020204" pitchFamily="34" charset="0"/>
              <a:buChar char="•"/>
            </a:pPr>
            <a:endParaRPr lang="en-US" altLang="ko-KR" sz="1100" dirty="0"/>
          </a:p>
          <a:p>
            <a:pPr marL="180000" lvl="1" indent="180000">
              <a:buFont typeface="Arial" panose="020B0604020202020204" pitchFamily="34" charset="0"/>
              <a:buChar char="•"/>
            </a:pPr>
            <a:endParaRPr lang="en-US" altLang="ko-KR" sz="1100" dirty="0"/>
          </a:p>
          <a:p>
            <a:pPr marL="180000" lvl="1" indent="180000">
              <a:buFont typeface="Arial" panose="020B0604020202020204" pitchFamily="34" charset="0"/>
              <a:buChar char="•"/>
            </a:pPr>
            <a:endParaRPr lang="en-US" altLang="ko-KR" sz="1100" dirty="0"/>
          </a:p>
          <a:p>
            <a:pPr marL="180000" lvl="1" indent="180000">
              <a:buFont typeface="Arial" panose="020B0604020202020204" pitchFamily="34" charset="0"/>
              <a:buChar char="•"/>
            </a:pPr>
            <a:endParaRPr lang="en-US" altLang="ko-KR" sz="1100" dirty="0">
              <a:latin typeface="+mn-ea"/>
            </a:endParaRPr>
          </a:p>
        </p:txBody>
      </p:sp>
      <p:sp>
        <p:nvSpPr>
          <p:cNvPr id="16" name="TextBox 15">
            <a:extLst>
              <a:ext uri="{FF2B5EF4-FFF2-40B4-BE49-F238E27FC236}">
                <a16:creationId xmlns:a16="http://schemas.microsoft.com/office/drawing/2014/main" id="{5B17B5D6-26B7-62A8-9615-DE6F1C1675B2}"/>
              </a:ext>
            </a:extLst>
          </p:cNvPr>
          <p:cNvSpPr txBox="1"/>
          <p:nvPr/>
        </p:nvSpPr>
        <p:spPr>
          <a:xfrm>
            <a:off x="7593980" y="6185169"/>
            <a:ext cx="1872551" cy="246221"/>
          </a:xfrm>
          <a:prstGeom prst="rect">
            <a:avLst/>
          </a:prstGeom>
          <a:noFill/>
        </p:spPr>
        <p:txBody>
          <a:bodyPr wrap="square" rtlCol="0">
            <a:spAutoFit/>
          </a:bodyPr>
          <a:lstStyle/>
          <a:p>
            <a:r>
              <a:rPr lang="en-US" altLang="ko-KR" sz="1000" dirty="0">
                <a:latin typeface="+mn-ea"/>
                <a:ea typeface="+mn-ea"/>
              </a:rPr>
              <a:t>(Sutton, 2014), 6.4</a:t>
            </a:r>
            <a:r>
              <a:rPr lang="ko-KR" altLang="en-US" sz="1000" dirty="0">
                <a:latin typeface="+mn-ea"/>
                <a:ea typeface="+mn-ea"/>
              </a:rPr>
              <a:t>절</a:t>
            </a:r>
            <a:r>
              <a:rPr lang="en-US" altLang="ko-KR" sz="1000" dirty="0">
                <a:latin typeface="+mn-ea"/>
                <a:ea typeface="+mn-ea"/>
              </a:rPr>
              <a:t>, 6.5</a:t>
            </a:r>
            <a:r>
              <a:rPr lang="ko-KR" altLang="en-US" sz="1000" dirty="0">
                <a:latin typeface="+mn-ea"/>
                <a:ea typeface="+mn-ea"/>
              </a:rPr>
              <a:t>절</a:t>
            </a:r>
          </a:p>
        </p:txBody>
      </p:sp>
      <p:sp>
        <p:nvSpPr>
          <p:cNvPr id="17" name="텍스트 개체 틀 5">
            <a:extLst>
              <a:ext uri="{FF2B5EF4-FFF2-40B4-BE49-F238E27FC236}">
                <a16:creationId xmlns:a16="http://schemas.microsoft.com/office/drawing/2014/main" id="{27C9CBB8-2EBF-B24C-D426-6790D21E0A2B}"/>
              </a:ext>
            </a:extLst>
          </p:cNvPr>
          <p:cNvSpPr txBox="1">
            <a:spLocks/>
          </p:cNvSpPr>
          <p:nvPr/>
        </p:nvSpPr>
        <p:spPr>
          <a:xfrm>
            <a:off x="200470" y="3654753"/>
            <a:ext cx="5619303" cy="897766"/>
          </a:xfrm>
          <a:prstGeom prst="rect">
            <a:avLst/>
          </a:prstGeom>
        </p:spPr>
        <p:txBody>
          <a:bodyPr lIns="72000" tIns="36000"/>
          <a:lstStyle>
            <a:lvl1pPr marL="0" indent="0" algn="l" rtl="0" eaLnBrk="0" fontAlgn="base" latinLnBrk="0" hangingPunct="0">
              <a:lnSpc>
                <a:spcPct val="100000"/>
              </a:lnSpc>
              <a:spcBef>
                <a:spcPts val="0"/>
              </a:spcBef>
              <a:spcAft>
                <a:spcPct val="0"/>
              </a:spcAft>
              <a:buFont typeface="Arial" charset="0"/>
              <a:buNone/>
              <a:defRPr sz="1400" kern="1200">
                <a:solidFill>
                  <a:schemeClr val="tx1"/>
                </a:solidFill>
                <a:latin typeface="+mn-lt"/>
                <a:ea typeface="+mn-ea"/>
                <a:cs typeface="+mn-cs"/>
              </a:defRPr>
            </a:lvl1pPr>
            <a:lvl2pPr marL="742950" indent="-285750" algn="l" rtl="0" eaLnBrk="0" fontAlgn="base" latinLnBrk="1"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latinLnBrk="1"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latinLnBrk="1"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latinLnBrk="1"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180000" indent="-180000">
              <a:buFont typeface="Arial" panose="020B0604020202020204" pitchFamily="34" charset="0"/>
              <a:buChar char="•"/>
            </a:pPr>
            <a:r>
              <a:rPr kumimoji="0" lang="en-US" altLang="ko-KR" b="0" dirty="0">
                <a:latin typeface="+mn-ea"/>
              </a:rPr>
              <a:t>Q-learning</a:t>
            </a:r>
          </a:p>
          <a:p>
            <a:pPr marL="180000" lvl="1" indent="180000">
              <a:buFont typeface="Arial" panose="020B0604020202020204" pitchFamily="34" charset="0"/>
              <a:buChar char="•"/>
            </a:pPr>
            <a:r>
              <a:rPr kumimoji="0" lang="en-US" altLang="ko-KR" sz="1100" b="0" dirty="0">
                <a:latin typeface="+mn-ea"/>
              </a:rPr>
              <a:t>off-policy TD control algorithm (Watkins,1989)</a:t>
            </a:r>
          </a:p>
          <a:p>
            <a:pPr marL="180000" lvl="1" indent="180000">
              <a:buFont typeface="Arial" panose="020B0604020202020204" pitchFamily="34" charset="0"/>
              <a:buChar char="•"/>
            </a:pPr>
            <a:r>
              <a:rPr kumimoji="0" lang="en-US" altLang="ko-KR" sz="1100" b="0" dirty="0"/>
              <a:t>prediction</a:t>
            </a:r>
          </a:p>
          <a:p>
            <a:pPr marL="180000" lvl="1" indent="180000">
              <a:buFont typeface="Arial" panose="020B0604020202020204" pitchFamily="34" charset="0"/>
              <a:buChar char="•"/>
            </a:pPr>
            <a:endParaRPr kumimoji="0" lang="en-US" altLang="ko-KR" sz="1100" b="0" dirty="0">
              <a:latin typeface="+mn-ea"/>
            </a:endParaRPr>
          </a:p>
          <a:p>
            <a:pPr marL="180000" lvl="1" indent="180000">
              <a:buFont typeface="Arial" panose="020B0604020202020204" pitchFamily="34" charset="0"/>
              <a:buChar char="•"/>
            </a:pPr>
            <a:endParaRPr kumimoji="0" lang="en-US" altLang="ko-KR" sz="1100" b="0" dirty="0">
              <a:latin typeface="+mn-ea"/>
            </a:endParaRPr>
          </a:p>
          <a:p>
            <a:pPr marL="180000" lvl="1" indent="180000">
              <a:buFont typeface="Arial" panose="020B0604020202020204" pitchFamily="34" charset="0"/>
              <a:buChar char="•"/>
            </a:pPr>
            <a:r>
              <a:rPr kumimoji="0" lang="en-US" altLang="ko-KR" sz="1100" b="0" dirty="0">
                <a:latin typeface="+mn-ea"/>
              </a:rPr>
              <a:t>pseudo-code</a:t>
            </a:r>
          </a:p>
        </p:txBody>
      </p:sp>
      <p:sp>
        <p:nvSpPr>
          <p:cNvPr id="11" name="TextBox 10">
            <a:extLst>
              <a:ext uri="{FF2B5EF4-FFF2-40B4-BE49-F238E27FC236}">
                <a16:creationId xmlns:a16="http://schemas.microsoft.com/office/drawing/2014/main" id="{C27419A4-5465-A0E2-7DA1-B98E77048C33}"/>
              </a:ext>
            </a:extLst>
          </p:cNvPr>
          <p:cNvSpPr txBox="1"/>
          <p:nvPr/>
        </p:nvSpPr>
        <p:spPr>
          <a:xfrm>
            <a:off x="7456572" y="677501"/>
            <a:ext cx="2575649" cy="553998"/>
          </a:xfrm>
          <a:prstGeom prst="rect">
            <a:avLst/>
          </a:prstGeom>
          <a:noFill/>
        </p:spPr>
        <p:txBody>
          <a:bodyPr wrap="square" rtlCol="0">
            <a:spAutoFit/>
          </a:bodyPr>
          <a:lstStyle/>
          <a:p>
            <a:r>
              <a:rPr lang="en-US" altLang="ko-KR" sz="1000" b="0" dirty="0">
                <a:latin typeface="+mn-ea"/>
                <a:ea typeface="+mn-ea"/>
              </a:rPr>
              <a:t>*</a:t>
            </a:r>
            <a:r>
              <a:rPr lang="ko-KR" altLang="en-US" sz="1000" b="0" dirty="0">
                <a:latin typeface="+mn-ea"/>
                <a:ea typeface="+mn-ea"/>
              </a:rPr>
              <a:t>종종 다음과 같은 용어를 사용한다</a:t>
            </a:r>
            <a:r>
              <a:rPr lang="en-US" altLang="ko-KR" sz="1000" b="0" dirty="0">
                <a:latin typeface="+mn-ea"/>
                <a:ea typeface="+mn-ea"/>
              </a:rPr>
              <a:t>.</a:t>
            </a:r>
          </a:p>
          <a:p>
            <a:r>
              <a:rPr lang="en-US" altLang="ko-KR" sz="1000" b="0" dirty="0">
                <a:latin typeface="+mn-ea"/>
                <a:ea typeface="+mn-ea"/>
              </a:rPr>
              <a:t>policy evaluation : </a:t>
            </a:r>
            <a:r>
              <a:rPr lang="en-US" altLang="ko-KR" sz="1000" dirty="0">
                <a:latin typeface="+mn-ea"/>
                <a:ea typeface="+mn-ea"/>
              </a:rPr>
              <a:t>prediction</a:t>
            </a:r>
            <a:r>
              <a:rPr lang="en-US" altLang="ko-KR" sz="1000" b="0" dirty="0">
                <a:latin typeface="+mn-ea"/>
                <a:ea typeface="+mn-ea"/>
              </a:rPr>
              <a:t> problem</a:t>
            </a:r>
          </a:p>
          <a:p>
            <a:r>
              <a:rPr lang="en-US" altLang="ko-KR" sz="1000" b="0" dirty="0">
                <a:latin typeface="+mn-ea"/>
                <a:ea typeface="+mn-ea"/>
              </a:rPr>
              <a:t>policy improvement : </a:t>
            </a:r>
            <a:r>
              <a:rPr lang="en-US" altLang="ko-KR" sz="1000" dirty="0">
                <a:latin typeface="+mn-ea"/>
                <a:ea typeface="+mn-ea"/>
              </a:rPr>
              <a:t>control</a:t>
            </a:r>
            <a:r>
              <a:rPr lang="en-US" altLang="ko-KR" sz="1000" b="0" dirty="0">
                <a:latin typeface="+mn-ea"/>
                <a:ea typeface="+mn-ea"/>
              </a:rPr>
              <a:t> problem</a:t>
            </a:r>
            <a:endParaRPr lang="ko-KR" altLang="en-US" sz="1000" b="0" dirty="0">
              <a:latin typeface="+mn-ea"/>
              <a:ea typeface="+mn-ea"/>
            </a:endParaRPr>
          </a:p>
        </p:txBody>
      </p:sp>
      <p:pic>
        <p:nvPicPr>
          <p:cNvPr id="3" name="그림 2">
            <a:extLst>
              <a:ext uri="{FF2B5EF4-FFF2-40B4-BE49-F238E27FC236}">
                <a16:creationId xmlns:a16="http://schemas.microsoft.com/office/drawing/2014/main" id="{E213CDA8-F56F-522C-8B33-7C476CF3640B}"/>
              </a:ext>
            </a:extLst>
          </p:cNvPr>
          <p:cNvPicPr>
            <a:picLocks noChangeAspect="1"/>
          </p:cNvPicPr>
          <p:nvPr/>
        </p:nvPicPr>
        <p:blipFill>
          <a:blip r:embed="rId3"/>
          <a:stretch>
            <a:fillRect/>
          </a:stretch>
        </p:blipFill>
        <p:spPr>
          <a:xfrm>
            <a:off x="644435" y="1889979"/>
            <a:ext cx="4072654" cy="329611"/>
          </a:xfrm>
          <a:prstGeom prst="rect">
            <a:avLst/>
          </a:prstGeom>
        </p:spPr>
      </p:pic>
      <p:cxnSp>
        <p:nvCxnSpPr>
          <p:cNvPr id="29" name="직선 연결선 28">
            <a:extLst>
              <a:ext uri="{FF2B5EF4-FFF2-40B4-BE49-F238E27FC236}">
                <a16:creationId xmlns:a16="http://schemas.microsoft.com/office/drawing/2014/main" id="{D39E0D5D-48B1-1B1B-1C2A-449C396CC65A}"/>
              </a:ext>
            </a:extLst>
          </p:cNvPr>
          <p:cNvCxnSpPr>
            <a:cxnSpLocks/>
          </p:cNvCxnSpPr>
          <p:nvPr/>
        </p:nvCxnSpPr>
        <p:spPr>
          <a:xfrm>
            <a:off x="744794" y="2841660"/>
            <a:ext cx="188656"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36" name="그룹 35">
            <a:extLst>
              <a:ext uri="{FF2B5EF4-FFF2-40B4-BE49-F238E27FC236}">
                <a16:creationId xmlns:a16="http://schemas.microsoft.com/office/drawing/2014/main" id="{95F4FE07-DB71-7D86-F20C-56AC057CD1CD}"/>
              </a:ext>
            </a:extLst>
          </p:cNvPr>
          <p:cNvGrpSpPr/>
          <p:nvPr/>
        </p:nvGrpSpPr>
        <p:grpSpPr>
          <a:xfrm>
            <a:off x="618710" y="2523839"/>
            <a:ext cx="5410561" cy="1000865"/>
            <a:chOff x="618710" y="2523839"/>
            <a:chExt cx="5410561" cy="1000865"/>
          </a:xfrm>
        </p:grpSpPr>
        <p:pic>
          <p:nvPicPr>
            <p:cNvPr id="18" name="그림 17">
              <a:extLst>
                <a:ext uri="{FF2B5EF4-FFF2-40B4-BE49-F238E27FC236}">
                  <a16:creationId xmlns:a16="http://schemas.microsoft.com/office/drawing/2014/main" id="{99F0DD16-3C64-D409-7366-42948297B83F}"/>
                </a:ext>
              </a:extLst>
            </p:cNvPr>
            <p:cNvPicPr>
              <a:picLocks noChangeAspect="1"/>
            </p:cNvPicPr>
            <p:nvPr/>
          </p:nvPicPr>
          <p:blipFill>
            <a:blip r:embed="rId4"/>
            <a:stretch>
              <a:fillRect/>
            </a:stretch>
          </p:blipFill>
          <p:spPr>
            <a:xfrm>
              <a:off x="618710" y="2523839"/>
              <a:ext cx="5410561" cy="1000865"/>
            </a:xfrm>
            <a:prstGeom prst="rect">
              <a:avLst/>
            </a:prstGeom>
          </p:spPr>
        </p:pic>
        <p:cxnSp>
          <p:nvCxnSpPr>
            <p:cNvPr id="22" name="직선 연결선 21">
              <a:extLst>
                <a:ext uri="{FF2B5EF4-FFF2-40B4-BE49-F238E27FC236}">
                  <a16:creationId xmlns:a16="http://schemas.microsoft.com/office/drawing/2014/main" id="{E188EBED-B2B8-C2EA-DA46-B3297E9A4F24}"/>
                </a:ext>
              </a:extLst>
            </p:cNvPr>
            <p:cNvCxnSpPr/>
            <p:nvPr/>
          </p:nvCxnSpPr>
          <p:spPr>
            <a:xfrm>
              <a:off x="2988384" y="2682173"/>
              <a:ext cx="2097658"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직선 연결선 23">
              <a:extLst>
                <a:ext uri="{FF2B5EF4-FFF2-40B4-BE49-F238E27FC236}">
                  <a16:creationId xmlns:a16="http://schemas.microsoft.com/office/drawing/2014/main" id="{0DB341FD-7763-EF24-25BA-C09D52A37BAC}"/>
                </a:ext>
              </a:extLst>
            </p:cNvPr>
            <p:cNvCxnSpPr>
              <a:cxnSpLocks/>
            </p:cNvCxnSpPr>
            <p:nvPr/>
          </p:nvCxnSpPr>
          <p:spPr>
            <a:xfrm>
              <a:off x="4398084" y="2907633"/>
              <a:ext cx="1608708"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1" name="직선 연결선 30">
              <a:extLst>
                <a:ext uri="{FF2B5EF4-FFF2-40B4-BE49-F238E27FC236}">
                  <a16:creationId xmlns:a16="http://schemas.microsoft.com/office/drawing/2014/main" id="{E320248A-8671-D59D-2372-801DD81F7D67}"/>
                </a:ext>
              </a:extLst>
            </p:cNvPr>
            <p:cNvCxnSpPr>
              <a:cxnSpLocks/>
            </p:cNvCxnSpPr>
            <p:nvPr/>
          </p:nvCxnSpPr>
          <p:spPr>
            <a:xfrm>
              <a:off x="4135386" y="3098133"/>
              <a:ext cx="1871406"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pic>
        <p:nvPicPr>
          <p:cNvPr id="35" name="그림 34">
            <a:extLst>
              <a:ext uri="{FF2B5EF4-FFF2-40B4-BE49-F238E27FC236}">
                <a16:creationId xmlns:a16="http://schemas.microsoft.com/office/drawing/2014/main" id="{C9CE0AFD-7A30-E23E-A1E2-2C7690663C3B}"/>
              </a:ext>
            </a:extLst>
          </p:cNvPr>
          <p:cNvPicPr>
            <a:picLocks noChangeAspect="1"/>
          </p:cNvPicPr>
          <p:nvPr/>
        </p:nvPicPr>
        <p:blipFill>
          <a:blip r:embed="rId5"/>
          <a:stretch>
            <a:fillRect/>
          </a:stretch>
        </p:blipFill>
        <p:spPr>
          <a:xfrm>
            <a:off x="586961" y="4382757"/>
            <a:ext cx="4088339" cy="299811"/>
          </a:xfrm>
          <a:prstGeom prst="rect">
            <a:avLst/>
          </a:prstGeom>
        </p:spPr>
      </p:pic>
      <p:pic>
        <p:nvPicPr>
          <p:cNvPr id="38" name="그림 37">
            <a:extLst>
              <a:ext uri="{FF2B5EF4-FFF2-40B4-BE49-F238E27FC236}">
                <a16:creationId xmlns:a16="http://schemas.microsoft.com/office/drawing/2014/main" id="{48518E72-0525-EFE7-3CBF-C9E355620628}"/>
              </a:ext>
            </a:extLst>
          </p:cNvPr>
          <p:cNvPicPr>
            <a:picLocks noChangeAspect="1"/>
          </p:cNvPicPr>
          <p:nvPr/>
        </p:nvPicPr>
        <p:blipFill>
          <a:blip r:embed="rId6"/>
          <a:stretch>
            <a:fillRect/>
          </a:stretch>
        </p:blipFill>
        <p:spPr>
          <a:xfrm>
            <a:off x="586961" y="4933941"/>
            <a:ext cx="4293305" cy="1498369"/>
          </a:xfrm>
          <a:prstGeom prst="rect">
            <a:avLst/>
          </a:prstGeom>
        </p:spPr>
      </p:pic>
      <p:pic>
        <p:nvPicPr>
          <p:cNvPr id="40" name="그림 39">
            <a:extLst>
              <a:ext uri="{FF2B5EF4-FFF2-40B4-BE49-F238E27FC236}">
                <a16:creationId xmlns:a16="http://schemas.microsoft.com/office/drawing/2014/main" id="{E8CC76EF-9DB2-95D9-5297-9E77848E3D93}"/>
              </a:ext>
            </a:extLst>
          </p:cNvPr>
          <p:cNvPicPr>
            <a:picLocks noChangeAspect="1"/>
          </p:cNvPicPr>
          <p:nvPr/>
        </p:nvPicPr>
        <p:blipFill>
          <a:blip r:embed="rId7"/>
          <a:stretch>
            <a:fillRect/>
          </a:stretch>
        </p:blipFill>
        <p:spPr>
          <a:xfrm>
            <a:off x="6229934" y="2436345"/>
            <a:ext cx="3369213" cy="1292792"/>
          </a:xfrm>
          <a:prstGeom prst="rect">
            <a:avLst/>
          </a:prstGeom>
        </p:spPr>
      </p:pic>
      <p:pic>
        <p:nvPicPr>
          <p:cNvPr id="2" name="그림 1">
            <a:extLst>
              <a:ext uri="{FF2B5EF4-FFF2-40B4-BE49-F238E27FC236}">
                <a16:creationId xmlns:a16="http://schemas.microsoft.com/office/drawing/2014/main" id="{E251FDE1-16CB-9282-6B76-3AD29C4ACEA7}"/>
              </a:ext>
            </a:extLst>
          </p:cNvPr>
          <p:cNvPicPr>
            <a:picLocks noChangeAspect="1"/>
          </p:cNvPicPr>
          <p:nvPr/>
        </p:nvPicPr>
        <p:blipFill>
          <a:blip r:embed="rId8"/>
          <a:stretch>
            <a:fillRect/>
          </a:stretch>
        </p:blipFill>
        <p:spPr>
          <a:xfrm>
            <a:off x="4953000" y="1798974"/>
            <a:ext cx="4867954" cy="516752"/>
          </a:xfrm>
          <a:prstGeom prst="rect">
            <a:avLst/>
          </a:prstGeom>
        </p:spPr>
      </p:pic>
    </p:spTree>
    <p:extLst>
      <p:ext uri="{BB962C8B-B14F-4D97-AF65-F5344CB8AC3E}">
        <p14:creationId xmlns:p14="http://schemas.microsoft.com/office/powerpoint/2010/main" val="167027951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AB1E79-DED1-0901-47A8-432A8E34C168}"/>
            </a:ext>
          </a:extLst>
        </p:cNvPr>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40AB86A7-E44B-4BF3-1F02-8FCEA6E9CE9F}"/>
              </a:ext>
            </a:extLst>
          </p:cNvPr>
          <p:cNvSpPr>
            <a:spLocks noGrp="1"/>
          </p:cNvSpPr>
          <p:nvPr>
            <p:ph type="body" sz="quarter" idx="10"/>
          </p:nvPr>
        </p:nvSpPr>
        <p:spPr/>
        <p:txBody>
          <a:bodyPr/>
          <a:lstStyle/>
          <a:p>
            <a:pPr marL="0" indent="0">
              <a:buNone/>
            </a:pPr>
            <a:r>
              <a:rPr lang="ko-KR" altLang="en-US" dirty="0">
                <a:latin typeface="+mn-ea"/>
              </a:rPr>
              <a:t>서부발전 문제 해결방안 </a:t>
            </a:r>
            <a:r>
              <a:rPr lang="en-US" altLang="ko-KR" dirty="0">
                <a:latin typeface="+mn-ea"/>
              </a:rPr>
              <a:t>(</a:t>
            </a:r>
            <a:r>
              <a:rPr lang="ko-KR" altLang="en-US" dirty="0">
                <a:latin typeface="+mn-ea"/>
              </a:rPr>
              <a:t>파이썬</a:t>
            </a:r>
            <a:r>
              <a:rPr lang="en-US" altLang="ko-KR" dirty="0">
                <a:latin typeface="+mn-ea"/>
              </a:rPr>
              <a:t>)</a:t>
            </a:r>
            <a:endParaRPr lang="ko-KR" altLang="en-US" dirty="0">
              <a:latin typeface="+mn-ea"/>
            </a:endParaRPr>
          </a:p>
        </p:txBody>
      </p:sp>
      <p:sp>
        <p:nvSpPr>
          <p:cNvPr id="4" name="제목 3">
            <a:extLst>
              <a:ext uri="{FF2B5EF4-FFF2-40B4-BE49-F238E27FC236}">
                <a16:creationId xmlns:a16="http://schemas.microsoft.com/office/drawing/2014/main" id="{61941A2B-23A0-0211-CBCA-0C4F2905E3DB}"/>
              </a:ext>
            </a:extLst>
          </p:cNvPr>
          <p:cNvSpPr>
            <a:spLocks noGrp="1"/>
          </p:cNvSpPr>
          <p:nvPr>
            <p:ph type="title"/>
          </p:nvPr>
        </p:nvSpPr>
        <p:spPr/>
        <p:txBody>
          <a:bodyPr/>
          <a:lstStyle/>
          <a:p>
            <a:r>
              <a:rPr lang="en-US" altLang="ko-KR" dirty="0">
                <a:latin typeface="+mn-ea"/>
                <a:ea typeface="+mn-ea"/>
              </a:rPr>
              <a:t>250822 </a:t>
            </a:r>
            <a:r>
              <a:rPr lang="ko-KR" altLang="en-US" dirty="0">
                <a:latin typeface="+mn-ea"/>
                <a:ea typeface="+mn-ea"/>
              </a:rPr>
              <a:t>금 </a:t>
            </a:r>
            <a:r>
              <a:rPr lang="en-US" altLang="ko-KR" dirty="0">
                <a:latin typeface="+mn-ea"/>
                <a:ea typeface="+mn-ea"/>
              </a:rPr>
              <a:t>| </a:t>
            </a:r>
            <a:r>
              <a:rPr lang="ko-KR" altLang="en-US" dirty="0">
                <a:latin typeface="+mn-ea"/>
                <a:ea typeface="+mn-ea"/>
              </a:rPr>
              <a:t>서부발전 문제 해결방안</a:t>
            </a:r>
            <a:r>
              <a:rPr lang="en-US" altLang="ko-KR" dirty="0">
                <a:latin typeface="+mn-ea"/>
                <a:ea typeface="+mn-ea"/>
              </a:rPr>
              <a:t>(</a:t>
            </a:r>
            <a:r>
              <a:rPr lang="ko-KR" altLang="en-US" dirty="0">
                <a:latin typeface="+mn-ea"/>
                <a:ea typeface="+mn-ea"/>
              </a:rPr>
              <a:t>파이썬</a:t>
            </a:r>
            <a:r>
              <a:rPr lang="en-US" altLang="ko-KR" dirty="0">
                <a:latin typeface="+mn-ea"/>
                <a:ea typeface="+mn-ea"/>
              </a:rPr>
              <a:t>)</a:t>
            </a:r>
            <a:endParaRPr lang="ko-KR" altLang="en-US" dirty="0">
              <a:latin typeface="+mn-ea"/>
              <a:ea typeface="+mn-ea"/>
            </a:endParaRPr>
          </a:p>
        </p:txBody>
      </p:sp>
      <p:sp>
        <p:nvSpPr>
          <p:cNvPr id="5" name="텍스트 개체 틀 4">
            <a:extLst>
              <a:ext uri="{FF2B5EF4-FFF2-40B4-BE49-F238E27FC236}">
                <a16:creationId xmlns:a16="http://schemas.microsoft.com/office/drawing/2014/main" id="{B6213EBF-5CA6-B5DC-4E79-8E551630F488}"/>
              </a:ext>
            </a:extLst>
          </p:cNvPr>
          <p:cNvSpPr>
            <a:spLocks noGrp="1"/>
          </p:cNvSpPr>
          <p:nvPr>
            <p:ph type="body" sz="quarter" idx="12"/>
          </p:nvPr>
        </p:nvSpPr>
        <p:spPr/>
        <p:txBody>
          <a:bodyPr/>
          <a:lstStyle/>
          <a:p>
            <a:r>
              <a:rPr lang="ko-KR" altLang="en-US" dirty="0">
                <a:latin typeface="+mn-ea"/>
                <a:ea typeface="+mn-ea"/>
              </a:rPr>
              <a:t>서부발전</a:t>
            </a:r>
          </a:p>
        </p:txBody>
      </p:sp>
      <p:grpSp>
        <p:nvGrpSpPr>
          <p:cNvPr id="58" name="Group 5">
            <a:extLst>
              <a:ext uri="{FF2B5EF4-FFF2-40B4-BE49-F238E27FC236}">
                <a16:creationId xmlns:a16="http://schemas.microsoft.com/office/drawing/2014/main" id="{C6B72B0A-7BB0-E069-01BD-AD759C197A62}"/>
              </a:ext>
            </a:extLst>
          </p:cNvPr>
          <p:cNvGrpSpPr>
            <a:grpSpLocks/>
          </p:cNvGrpSpPr>
          <p:nvPr/>
        </p:nvGrpSpPr>
        <p:grpSpPr bwMode="auto">
          <a:xfrm>
            <a:off x="5159683" y="1439863"/>
            <a:ext cx="4204147" cy="4759918"/>
            <a:chOff x="2655" y="907"/>
            <a:chExt cx="2245" cy="2751"/>
          </a:xfrm>
        </p:grpSpPr>
        <p:sp>
          <p:nvSpPr>
            <p:cNvPr id="59" name="Rectangle 6">
              <a:extLst>
                <a:ext uri="{FF2B5EF4-FFF2-40B4-BE49-F238E27FC236}">
                  <a16:creationId xmlns:a16="http://schemas.microsoft.com/office/drawing/2014/main" id="{44BA04DF-4338-2849-9079-24D91F9F3DDE}"/>
                </a:ext>
              </a:extLst>
            </p:cNvPr>
            <p:cNvSpPr>
              <a:spLocks noChangeArrowheads="1"/>
            </p:cNvSpPr>
            <p:nvPr/>
          </p:nvSpPr>
          <p:spPr bwMode="auto">
            <a:xfrm>
              <a:off x="2655" y="907"/>
              <a:ext cx="2245" cy="2669"/>
            </a:xfrm>
            <a:prstGeom prst="rect">
              <a:avLst/>
            </a:prstGeom>
            <a:solidFill>
              <a:srgbClr val="FFFFFF"/>
            </a:solidFill>
            <a:ln w="9525">
              <a:solidFill>
                <a:srgbClr val="000000"/>
              </a:solidFill>
              <a:miter lim="800000"/>
              <a:headEnd/>
              <a:tailEnd/>
            </a:ln>
            <a:effectLst>
              <a:outerShdw dist="35921" dir="2700000" algn="ctr" rotWithShape="0">
                <a:srgbClr val="000000"/>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ko-KR" altLang="en-US" sz="1600" b="0" i="0" u="none" strike="noStrike" kern="0" cap="none" spc="0" normalizeH="0" baseline="0" noProof="0">
                <a:ln>
                  <a:noFill/>
                </a:ln>
                <a:solidFill>
                  <a:srgbClr val="000000"/>
                </a:solidFill>
                <a:effectLst/>
                <a:uLnTx/>
                <a:uFillTx/>
                <a:latin typeface="+mn-ea"/>
                <a:ea typeface="+mn-ea"/>
              </a:endParaRPr>
            </a:p>
          </p:txBody>
        </p:sp>
        <p:sp>
          <p:nvSpPr>
            <p:cNvPr id="60" name="Rectangle 7">
              <a:extLst>
                <a:ext uri="{FF2B5EF4-FFF2-40B4-BE49-F238E27FC236}">
                  <a16:creationId xmlns:a16="http://schemas.microsoft.com/office/drawing/2014/main" id="{52BDEB02-A320-CED8-3F59-7AA64D636D4D}"/>
                </a:ext>
              </a:extLst>
            </p:cNvPr>
            <p:cNvSpPr>
              <a:spLocks noChangeArrowheads="1"/>
            </p:cNvSpPr>
            <p:nvPr/>
          </p:nvSpPr>
          <p:spPr bwMode="auto">
            <a:xfrm>
              <a:off x="2655" y="907"/>
              <a:ext cx="2245" cy="365"/>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ko-KR" altLang="en-US" sz="1600" b="0" i="0" u="none" strike="noStrike" kern="0" cap="none" spc="0" normalizeH="0" baseline="0" noProof="0">
                <a:ln>
                  <a:noFill/>
                </a:ln>
                <a:solidFill>
                  <a:srgbClr val="000000"/>
                </a:solidFill>
                <a:effectLst/>
                <a:uLnTx/>
                <a:uFillTx/>
                <a:latin typeface="+mn-ea"/>
                <a:ea typeface="+mn-ea"/>
              </a:endParaRPr>
            </a:p>
          </p:txBody>
        </p:sp>
        <p:sp>
          <p:nvSpPr>
            <p:cNvPr id="61" name="Rectangle 8">
              <a:extLst>
                <a:ext uri="{FF2B5EF4-FFF2-40B4-BE49-F238E27FC236}">
                  <a16:creationId xmlns:a16="http://schemas.microsoft.com/office/drawing/2014/main" id="{58D77628-2199-89DE-227E-6E7305CC0610}"/>
                </a:ext>
              </a:extLst>
            </p:cNvPr>
            <p:cNvSpPr>
              <a:spLocks noChangeArrowheads="1"/>
            </p:cNvSpPr>
            <p:nvPr/>
          </p:nvSpPr>
          <p:spPr bwMode="auto">
            <a:xfrm>
              <a:off x="2745" y="1011"/>
              <a:ext cx="2085" cy="1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defTabSz="895350">
                <a:buSzPct val="120000"/>
                <a:defRPr sz="1600">
                  <a:solidFill>
                    <a:schemeClr val="tx1"/>
                  </a:solidFill>
                  <a:latin typeface="Arial" panose="020B0604020202020204" pitchFamily="34" charset="0"/>
                  <a:ea typeface="-윤고딕130" pitchFamily="18" charset="-127"/>
                </a:defRPr>
              </a:lvl1pPr>
              <a:lvl2pPr marL="144463" indent="-142875" defTabSz="895350">
                <a:buSzPct val="120000"/>
                <a:buChar char="•"/>
                <a:defRPr sz="1600">
                  <a:solidFill>
                    <a:schemeClr val="tx1"/>
                  </a:solidFill>
                  <a:latin typeface="Arial" panose="020B0604020202020204" pitchFamily="34" charset="0"/>
                  <a:ea typeface="-윤고딕130" pitchFamily="18" charset="-127"/>
                </a:defRPr>
              </a:lvl2pPr>
              <a:lvl3pPr marL="295275" indent="-149225" defTabSz="895350">
                <a:buChar char="–"/>
                <a:defRPr sz="1600">
                  <a:solidFill>
                    <a:schemeClr val="tx1"/>
                  </a:solidFill>
                  <a:latin typeface="Arial" panose="020B0604020202020204" pitchFamily="34" charset="0"/>
                  <a:ea typeface="-윤고딕130" pitchFamily="18" charset="-127"/>
                </a:defRPr>
              </a:lvl3pPr>
              <a:lvl4pPr marL="431800" indent="-134938" defTabSz="895350">
                <a:buSzPct val="89000"/>
                <a:buChar char="•"/>
                <a:defRPr sz="1600">
                  <a:solidFill>
                    <a:schemeClr val="tx1"/>
                  </a:solidFill>
                  <a:latin typeface="Arial" panose="020B0604020202020204" pitchFamily="34" charset="0"/>
                  <a:ea typeface="-윤고딕130" pitchFamily="18" charset="-127"/>
                </a:defRPr>
              </a:lvl4pPr>
              <a:lvl5pPr marL="582613" indent="-149225" defTabSz="895350">
                <a:buSzPct val="75000"/>
                <a:buChar char="–"/>
                <a:defRPr sz="1600">
                  <a:solidFill>
                    <a:schemeClr val="tx1"/>
                  </a:solidFill>
                  <a:latin typeface="Arial" panose="020B0604020202020204" pitchFamily="34" charset="0"/>
                  <a:ea typeface="-윤고딕130" pitchFamily="18" charset="-127"/>
                </a:defRPr>
              </a:lvl5pPr>
              <a:lvl6pPr marL="1039813" indent="-149225" defTabSz="895350" fontAlgn="base">
                <a:spcBef>
                  <a:spcPct val="0"/>
                </a:spcBef>
                <a:spcAft>
                  <a:spcPct val="0"/>
                </a:spcAft>
                <a:buSzPct val="75000"/>
                <a:buChar char="–"/>
                <a:defRPr sz="1600">
                  <a:solidFill>
                    <a:schemeClr val="tx1"/>
                  </a:solidFill>
                  <a:latin typeface="Arial" panose="020B0604020202020204" pitchFamily="34" charset="0"/>
                  <a:ea typeface="-윤고딕130" pitchFamily="18" charset="-127"/>
                </a:defRPr>
              </a:lvl6pPr>
              <a:lvl7pPr marL="1497013" indent="-149225" defTabSz="895350" fontAlgn="base">
                <a:spcBef>
                  <a:spcPct val="0"/>
                </a:spcBef>
                <a:spcAft>
                  <a:spcPct val="0"/>
                </a:spcAft>
                <a:buSzPct val="75000"/>
                <a:buChar char="–"/>
                <a:defRPr sz="1600">
                  <a:solidFill>
                    <a:schemeClr val="tx1"/>
                  </a:solidFill>
                  <a:latin typeface="Arial" panose="020B0604020202020204" pitchFamily="34" charset="0"/>
                  <a:ea typeface="-윤고딕130" pitchFamily="18" charset="-127"/>
                </a:defRPr>
              </a:lvl7pPr>
              <a:lvl8pPr marL="1954213" indent="-149225" defTabSz="895350" fontAlgn="base">
                <a:spcBef>
                  <a:spcPct val="0"/>
                </a:spcBef>
                <a:spcAft>
                  <a:spcPct val="0"/>
                </a:spcAft>
                <a:buSzPct val="75000"/>
                <a:buChar char="–"/>
                <a:defRPr sz="1600">
                  <a:solidFill>
                    <a:schemeClr val="tx1"/>
                  </a:solidFill>
                  <a:latin typeface="Arial" panose="020B0604020202020204" pitchFamily="34" charset="0"/>
                  <a:ea typeface="-윤고딕130" pitchFamily="18" charset="-127"/>
                </a:defRPr>
              </a:lvl8pPr>
              <a:lvl9pPr marL="2411413" indent="-149225" defTabSz="895350" fontAlgn="base">
                <a:spcBef>
                  <a:spcPct val="0"/>
                </a:spcBef>
                <a:spcAft>
                  <a:spcPct val="0"/>
                </a:spcAft>
                <a:buSzPct val="75000"/>
                <a:buChar char="–"/>
                <a:defRPr sz="1600">
                  <a:solidFill>
                    <a:schemeClr val="tx1"/>
                  </a:solidFill>
                  <a:latin typeface="Arial" panose="020B0604020202020204" pitchFamily="34" charset="0"/>
                  <a:ea typeface="-윤고딕130" pitchFamily="18" charset="-127"/>
                </a:defRPr>
              </a:lvl9pPr>
            </a:lstStyle>
            <a:p>
              <a:pPr marL="0" marR="0" lvl="0" indent="0" defTabSz="895350" eaLnBrk="1" fontAlgn="auto" latinLnBrk="0" hangingPunct="1">
                <a:lnSpc>
                  <a:spcPct val="100000"/>
                </a:lnSpc>
                <a:spcBef>
                  <a:spcPts val="0"/>
                </a:spcBef>
                <a:spcAft>
                  <a:spcPts val="0"/>
                </a:spcAft>
                <a:buClrTx/>
                <a:buSzPct val="120000"/>
                <a:buFontTx/>
                <a:buNone/>
                <a:tabLst/>
                <a:defRPr/>
              </a:pPr>
              <a:r>
                <a:rPr kumimoji="0" lang="en-US" altLang="ko-KR" sz="1400" b="0" kern="0" dirty="0">
                  <a:solidFill>
                    <a:srgbClr val="FFFFFF"/>
                  </a:solidFill>
                  <a:latin typeface="+mn-ea"/>
                  <a:ea typeface="+mn-ea"/>
                </a:rPr>
                <a:t>next state</a:t>
              </a:r>
              <a:r>
                <a:rPr kumimoji="0" lang="ko-KR" altLang="en-US" sz="1400" b="0" kern="0" dirty="0">
                  <a:solidFill>
                    <a:srgbClr val="FFFFFF"/>
                  </a:solidFill>
                  <a:latin typeface="+mn-ea"/>
                  <a:ea typeface="+mn-ea"/>
                </a:rPr>
                <a:t>를 다음 행의 </a:t>
              </a:r>
              <a:r>
                <a:rPr kumimoji="0" lang="en-US" altLang="ko-KR" sz="1400" b="0" kern="0" dirty="0">
                  <a:solidFill>
                    <a:srgbClr val="FFFFFF"/>
                  </a:solidFill>
                  <a:latin typeface="+mn-ea"/>
                  <a:ea typeface="+mn-ea"/>
                </a:rPr>
                <a:t>state</a:t>
              </a:r>
              <a:r>
                <a:rPr kumimoji="0" lang="ko-KR" altLang="en-US" sz="1400" b="0" kern="0" dirty="0">
                  <a:solidFill>
                    <a:srgbClr val="FFFFFF"/>
                  </a:solidFill>
                  <a:latin typeface="+mn-ea"/>
                  <a:ea typeface="+mn-ea"/>
                </a:rPr>
                <a:t>로 치환</a:t>
              </a:r>
              <a:r>
                <a:rPr kumimoji="0" lang="en-US" altLang="ko-KR" sz="1400" b="0" kern="0" dirty="0">
                  <a:solidFill>
                    <a:srgbClr val="FFFFFF"/>
                  </a:solidFill>
                  <a:latin typeface="+mn-ea"/>
                  <a:ea typeface="+mn-ea"/>
                </a:rPr>
                <a:t>(2</a:t>
              </a:r>
              <a:r>
                <a:rPr kumimoji="0" lang="ko-KR" altLang="en-US" sz="1400" b="0" kern="0" dirty="0">
                  <a:solidFill>
                    <a:srgbClr val="FFFFFF"/>
                  </a:solidFill>
                  <a:latin typeface="+mn-ea"/>
                  <a:ea typeface="+mn-ea"/>
                </a:rPr>
                <a:t>안</a:t>
              </a:r>
              <a:r>
                <a:rPr kumimoji="0" lang="en-US" altLang="ko-KR" sz="1400" b="0" kern="0" dirty="0">
                  <a:solidFill>
                    <a:srgbClr val="FFFFFF"/>
                  </a:solidFill>
                  <a:latin typeface="+mn-ea"/>
                  <a:ea typeface="+mn-ea"/>
                </a:rPr>
                <a:t>)</a:t>
              </a:r>
              <a:endParaRPr kumimoji="0" lang="en-US" altLang="ko-KR" sz="1400" b="0" i="0" u="none" strike="noStrike" kern="0" cap="none" spc="0" normalizeH="0" baseline="0" noProof="0" dirty="0">
                <a:ln>
                  <a:noFill/>
                </a:ln>
                <a:solidFill>
                  <a:srgbClr val="FFFFFF"/>
                </a:solidFill>
                <a:effectLst/>
                <a:uLnTx/>
                <a:uFillTx/>
                <a:latin typeface="+mn-ea"/>
                <a:ea typeface="+mn-ea"/>
              </a:endParaRPr>
            </a:p>
          </p:txBody>
        </p:sp>
        <mc:AlternateContent xmlns:mc="http://schemas.openxmlformats.org/markup-compatibility/2006" xmlns:a14="http://schemas.microsoft.com/office/drawing/2010/main">
          <mc:Choice Requires="a14">
            <p:sp>
              <p:nvSpPr>
                <p:cNvPr id="62" name="Rectangle 9">
                  <a:extLst>
                    <a:ext uri="{FF2B5EF4-FFF2-40B4-BE49-F238E27FC236}">
                      <a16:creationId xmlns:a16="http://schemas.microsoft.com/office/drawing/2014/main" id="{E79747BE-FE78-D664-8493-1A9546CB6F67}"/>
                    </a:ext>
                  </a:extLst>
                </p:cNvPr>
                <p:cNvSpPr>
                  <a:spLocks noChangeArrowheads="1"/>
                </p:cNvSpPr>
                <p:nvPr/>
              </p:nvSpPr>
              <p:spPr bwMode="auto">
                <a:xfrm>
                  <a:off x="2745" y="1348"/>
                  <a:ext cx="2085" cy="2310"/>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lIns="0" tIns="0" rIns="0" bIns="0">
                  <a:spAutoFit/>
                </a:bodyPr>
                <a:lstStyle>
                  <a:lvl1pPr defTabSz="895350">
                    <a:buSzPct val="120000"/>
                    <a:defRPr sz="1600">
                      <a:solidFill>
                        <a:schemeClr val="tx1"/>
                      </a:solidFill>
                      <a:latin typeface="Arial" panose="020B0604020202020204" pitchFamily="34" charset="0"/>
                      <a:ea typeface="-윤고딕130" pitchFamily="18" charset="-127"/>
                    </a:defRPr>
                  </a:lvl1pPr>
                  <a:lvl2pPr marL="144463" indent="-142875" defTabSz="895350">
                    <a:buSzPct val="120000"/>
                    <a:buChar char="•"/>
                    <a:defRPr sz="1600">
                      <a:solidFill>
                        <a:schemeClr val="tx1"/>
                      </a:solidFill>
                      <a:latin typeface="Arial" panose="020B0604020202020204" pitchFamily="34" charset="0"/>
                      <a:ea typeface="-윤고딕130" pitchFamily="18" charset="-127"/>
                    </a:defRPr>
                  </a:lvl2pPr>
                  <a:lvl3pPr marL="295275" indent="-149225" defTabSz="895350">
                    <a:buChar char="–"/>
                    <a:defRPr sz="1600">
                      <a:solidFill>
                        <a:schemeClr val="tx1"/>
                      </a:solidFill>
                      <a:latin typeface="Arial" panose="020B0604020202020204" pitchFamily="34" charset="0"/>
                      <a:ea typeface="-윤고딕130" pitchFamily="18" charset="-127"/>
                    </a:defRPr>
                  </a:lvl3pPr>
                  <a:lvl4pPr marL="431800" indent="-134938" defTabSz="895350">
                    <a:buSzPct val="89000"/>
                    <a:buChar char="•"/>
                    <a:defRPr sz="1600">
                      <a:solidFill>
                        <a:schemeClr val="tx1"/>
                      </a:solidFill>
                      <a:latin typeface="Arial" panose="020B0604020202020204" pitchFamily="34" charset="0"/>
                      <a:ea typeface="-윤고딕130" pitchFamily="18" charset="-127"/>
                    </a:defRPr>
                  </a:lvl4pPr>
                  <a:lvl5pPr marL="582613" indent="-149225" defTabSz="895350">
                    <a:buSzPct val="75000"/>
                    <a:buChar char="–"/>
                    <a:defRPr sz="1600">
                      <a:solidFill>
                        <a:schemeClr val="tx1"/>
                      </a:solidFill>
                      <a:latin typeface="Arial" panose="020B0604020202020204" pitchFamily="34" charset="0"/>
                      <a:ea typeface="-윤고딕130" pitchFamily="18" charset="-127"/>
                    </a:defRPr>
                  </a:lvl5pPr>
                  <a:lvl6pPr marL="1039813" indent="-149225" defTabSz="895350" fontAlgn="base">
                    <a:spcBef>
                      <a:spcPct val="0"/>
                    </a:spcBef>
                    <a:spcAft>
                      <a:spcPct val="0"/>
                    </a:spcAft>
                    <a:buSzPct val="75000"/>
                    <a:buChar char="–"/>
                    <a:defRPr sz="1600">
                      <a:solidFill>
                        <a:schemeClr val="tx1"/>
                      </a:solidFill>
                      <a:latin typeface="Arial" panose="020B0604020202020204" pitchFamily="34" charset="0"/>
                      <a:ea typeface="-윤고딕130" pitchFamily="18" charset="-127"/>
                    </a:defRPr>
                  </a:lvl6pPr>
                  <a:lvl7pPr marL="1497013" indent="-149225" defTabSz="895350" fontAlgn="base">
                    <a:spcBef>
                      <a:spcPct val="0"/>
                    </a:spcBef>
                    <a:spcAft>
                      <a:spcPct val="0"/>
                    </a:spcAft>
                    <a:buSzPct val="75000"/>
                    <a:buChar char="–"/>
                    <a:defRPr sz="1600">
                      <a:solidFill>
                        <a:schemeClr val="tx1"/>
                      </a:solidFill>
                      <a:latin typeface="Arial" panose="020B0604020202020204" pitchFamily="34" charset="0"/>
                      <a:ea typeface="-윤고딕130" pitchFamily="18" charset="-127"/>
                    </a:defRPr>
                  </a:lvl7pPr>
                  <a:lvl8pPr marL="1954213" indent="-149225" defTabSz="895350" fontAlgn="base">
                    <a:spcBef>
                      <a:spcPct val="0"/>
                    </a:spcBef>
                    <a:spcAft>
                      <a:spcPct val="0"/>
                    </a:spcAft>
                    <a:buSzPct val="75000"/>
                    <a:buChar char="–"/>
                    <a:defRPr sz="1600">
                      <a:solidFill>
                        <a:schemeClr val="tx1"/>
                      </a:solidFill>
                      <a:latin typeface="Arial" panose="020B0604020202020204" pitchFamily="34" charset="0"/>
                      <a:ea typeface="-윤고딕130" pitchFamily="18" charset="-127"/>
                    </a:defRPr>
                  </a:lvl8pPr>
                  <a:lvl9pPr marL="2411413" indent="-149225" defTabSz="895350" fontAlgn="base">
                    <a:spcBef>
                      <a:spcPct val="0"/>
                    </a:spcBef>
                    <a:spcAft>
                      <a:spcPct val="0"/>
                    </a:spcAft>
                    <a:buSzPct val="75000"/>
                    <a:buChar char="–"/>
                    <a:defRPr sz="1600">
                      <a:solidFill>
                        <a:schemeClr val="tx1"/>
                      </a:solidFill>
                      <a:latin typeface="Arial" panose="020B0604020202020204" pitchFamily="34" charset="0"/>
                      <a:ea typeface="-윤고딕130" pitchFamily="18" charset="-127"/>
                    </a:defRPr>
                  </a:lvl9pPr>
                </a:lstStyle>
                <a:p>
                  <a:pPr marL="144463" marR="0" lvl="1" indent="-142875" defTabSz="895350" eaLnBrk="1" fontAlgn="auto" latinLnBrk="0" hangingPunct="1">
                    <a:lnSpc>
                      <a:spcPct val="100000"/>
                    </a:lnSpc>
                    <a:spcBef>
                      <a:spcPts val="0"/>
                    </a:spcBef>
                    <a:spcAft>
                      <a:spcPts val="0"/>
                    </a:spcAft>
                    <a:buClrTx/>
                    <a:buSzPct val="120000"/>
                    <a:buFontTx/>
                    <a:buChar char="•"/>
                    <a:tabLst/>
                    <a:defRPr/>
                  </a:pPr>
                  <a:r>
                    <a:rPr kumimoji="0" lang="en-US" altLang="ko-KR" sz="1400" b="0" u="none" strike="noStrike" kern="0" cap="none" spc="0" normalizeH="0" baseline="0" noProof="0" dirty="0">
                      <a:ln>
                        <a:noFill/>
                      </a:ln>
                      <a:solidFill>
                        <a:srgbClr val="000000"/>
                      </a:solidFill>
                      <a:effectLst/>
                      <a:uLnTx/>
                      <a:uFillTx/>
                      <a:latin typeface="+mn-ea"/>
                      <a:ea typeface="+mn-ea"/>
                    </a:rPr>
                    <a:t>Offline-RL</a:t>
                  </a:r>
                </a:p>
                <a:p>
                  <a:pPr marL="144463" marR="0" lvl="1" indent="-142875" defTabSz="895350" eaLnBrk="1" fontAlgn="auto" latinLnBrk="0" hangingPunct="1">
                    <a:lnSpc>
                      <a:spcPct val="100000"/>
                    </a:lnSpc>
                    <a:spcBef>
                      <a:spcPts val="0"/>
                    </a:spcBef>
                    <a:spcAft>
                      <a:spcPts val="0"/>
                    </a:spcAft>
                    <a:buClrTx/>
                    <a:buSzPct val="120000"/>
                    <a:buFontTx/>
                    <a:buChar char="•"/>
                    <a:tabLst/>
                    <a:defRPr/>
                  </a:pPr>
                  <a:r>
                    <a:rPr kumimoji="0" lang="en-US" altLang="ko-KR" sz="1400" b="0" u="none" strike="noStrike" kern="0" cap="none" spc="0" normalizeH="0" baseline="0" noProof="0" dirty="0">
                      <a:ln>
                        <a:noFill/>
                      </a:ln>
                      <a:solidFill>
                        <a:srgbClr val="000000"/>
                      </a:solidFill>
                      <a:effectLst/>
                      <a:uLnTx/>
                      <a:uFillTx/>
                      <a:latin typeface="+mn-ea"/>
                      <a:ea typeface="+mn-ea"/>
                    </a:rPr>
                    <a:t>next state</a:t>
                  </a:r>
                  <a:r>
                    <a:rPr kumimoji="0" lang="ko-KR" altLang="en-US" sz="1400" b="0" u="none" strike="noStrike" kern="0" cap="none" spc="0" normalizeH="0" baseline="0" noProof="0" dirty="0">
                      <a:ln>
                        <a:noFill/>
                      </a:ln>
                      <a:solidFill>
                        <a:srgbClr val="000000"/>
                      </a:solidFill>
                      <a:effectLst/>
                      <a:uLnTx/>
                      <a:uFillTx/>
                      <a:latin typeface="+mn-ea"/>
                      <a:ea typeface="+mn-ea"/>
                    </a:rPr>
                    <a:t>를 다음 행의 </a:t>
                  </a:r>
                  <a:r>
                    <a:rPr kumimoji="0" lang="en-US" altLang="ko-KR" sz="1400" b="0" u="none" strike="noStrike" kern="0" cap="none" spc="0" normalizeH="0" baseline="0" noProof="0" dirty="0">
                      <a:ln>
                        <a:noFill/>
                      </a:ln>
                      <a:solidFill>
                        <a:srgbClr val="000000"/>
                      </a:solidFill>
                      <a:effectLst/>
                      <a:uLnTx/>
                      <a:uFillTx/>
                      <a:latin typeface="+mn-ea"/>
                      <a:ea typeface="+mn-ea"/>
                    </a:rPr>
                    <a:t>state</a:t>
                  </a:r>
                  <a:r>
                    <a:rPr kumimoji="0" lang="ko-KR" altLang="en-US" sz="1400" b="0" u="none" strike="noStrike" kern="0" cap="none" spc="0" normalizeH="0" baseline="0" noProof="0" dirty="0">
                      <a:ln>
                        <a:noFill/>
                      </a:ln>
                      <a:solidFill>
                        <a:srgbClr val="000000"/>
                      </a:solidFill>
                      <a:effectLst/>
                      <a:uLnTx/>
                      <a:uFillTx/>
                      <a:latin typeface="+mn-ea"/>
                      <a:ea typeface="+mn-ea"/>
                    </a:rPr>
                    <a:t>로 두어서 학습한다</a:t>
                  </a:r>
                  <a:r>
                    <a:rPr kumimoji="0" lang="en-US" altLang="ko-KR" sz="1400" b="0" u="none" strike="noStrike" kern="0" cap="none" spc="0" normalizeH="0" baseline="0" noProof="0" dirty="0">
                      <a:ln>
                        <a:noFill/>
                      </a:ln>
                      <a:solidFill>
                        <a:srgbClr val="000000"/>
                      </a:solidFill>
                      <a:effectLst/>
                      <a:uLnTx/>
                      <a:uFillTx/>
                      <a:latin typeface="+mn-ea"/>
                      <a:ea typeface="+mn-ea"/>
                    </a:rPr>
                    <a:t>. </a:t>
                  </a:r>
                  <a:r>
                    <a:rPr kumimoji="0" lang="ko-KR" altLang="en-US" sz="1400" b="0" u="none" strike="noStrike" kern="0" cap="none" spc="0" normalizeH="0" baseline="0" noProof="0" dirty="0">
                      <a:ln>
                        <a:noFill/>
                      </a:ln>
                      <a:solidFill>
                        <a:srgbClr val="000000"/>
                      </a:solidFill>
                      <a:effectLst/>
                      <a:uLnTx/>
                      <a:uFillTx/>
                      <a:latin typeface="+mn-ea"/>
                      <a:ea typeface="+mn-ea"/>
                    </a:rPr>
                    <a:t>이 경우</a:t>
                  </a:r>
                  <a:r>
                    <a:rPr kumimoji="0" lang="en-US" altLang="ko-KR" sz="1400" b="0" u="none" strike="noStrike" kern="0" cap="none" spc="0" normalizeH="0" baseline="0" noProof="0" dirty="0">
                      <a:ln>
                        <a:noFill/>
                      </a:ln>
                      <a:solidFill>
                        <a:srgbClr val="000000"/>
                      </a:solidFill>
                      <a:effectLst/>
                      <a:uLnTx/>
                      <a:uFillTx/>
                      <a:latin typeface="+mn-ea"/>
                      <a:ea typeface="+mn-ea"/>
                    </a:rPr>
                    <a:t>, </a:t>
                  </a:r>
                  <a:r>
                    <a:rPr kumimoji="0" lang="ko-KR" altLang="en-US" sz="1400" b="0" u="none" strike="noStrike" kern="0" cap="none" spc="0" normalizeH="0" baseline="0" noProof="0" dirty="0">
                      <a:ln>
                        <a:noFill/>
                      </a:ln>
                      <a:solidFill>
                        <a:srgbClr val="000000"/>
                      </a:solidFill>
                      <a:effectLst/>
                      <a:uLnTx/>
                      <a:uFillTx/>
                      <a:latin typeface="+mn-ea"/>
                      <a:ea typeface="+mn-ea"/>
                    </a:rPr>
                    <a:t>학습이 가능하다</a:t>
                  </a:r>
                  <a:r>
                    <a:rPr kumimoji="0" lang="en-US" altLang="ko-KR" sz="1400" b="0" u="none" strike="noStrike" kern="0" cap="none" spc="0" normalizeH="0" baseline="0" noProof="0" dirty="0">
                      <a:ln>
                        <a:noFill/>
                      </a:ln>
                      <a:solidFill>
                        <a:srgbClr val="000000"/>
                      </a:solidFill>
                      <a:effectLst/>
                      <a:uLnTx/>
                      <a:uFillTx/>
                      <a:latin typeface="+mn-ea"/>
                      <a:ea typeface="+mn-ea"/>
                    </a:rPr>
                    <a:t>. </a:t>
                  </a:r>
                  <a:r>
                    <a:rPr kumimoji="0" lang="ko-KR" altLang="en-US" sz="1400" b="0" u="none" strike="noStrike" kern="0" cap="none" spc="0" normalizeH="0" baseline="0" noProof="0" dirty="0">
                      <a:ln>
                        <a:noFill/>
                      </a:ln>
                      <a:solidFill>
                        <a:srgbClr val="000000"/>
                      </a:solidFill>
                      <a:effectLst/>
                      <a:uLnTx/>
                      <a:uFillTx/>
                      <a:latin typeface="+mn-ea"/>
                      <a:ea typeface="+mn-ea"/>
                    </a:rPr>
                    <a:t>하지만 어떻게 테스트할 것인가의 문제가 남는다</a:t>
                  </a:r>
                  <a:r>
                    <a:rPr kumimoji="0" lang="en-US" altLang="ko-KR" sz="1400" b="0" u="none" strike="noStrike" kern="0" cap="none" spc="0" normalizeH="0" baseline="0" noProof="0" dirty="0">
                      <a:ln>
                        <a:noFill/>
                      </a:ln>
                      <a:solidFill>
                        <a:srgbClr val="000000"/>
                      </a:solidFill>
                      <a:effectLst/>
                      <a:uLnTx/>
                      <a:uFillTx/>
                      <a:latin typeface="+mn-ea"/>
                      <a:ea typeface="+mn-ea"/>
                    </a:rPr>
                    <a:t>. </a:t>
                  </a:r>
                  <a14:m>
                    <m:oMath xmlns:m="http://schemas.openxmlformats.org/officeDocument/2006/math">
                      <m:r>
                        <a:rPr kumimoji="0" lang="en-US" altLang="ko-KR" sz="1400" b="0" i="1" u="none" strike="noStrike" kern="0" cap="none" spc="0" normalizeH="0" baseline="0" noProof="0" dirty="0" smtClean="0">
                          <a:ln>
                            <a:noFill/>
                          </a:ln>
                          <a:solidFill>
                            <a:srgbClr val="000000"/>
                          </a:solidFill>
                          <a:effectLst/>
                          <a:uLnTx/>
                          <a:uFillTx/>
                          <a:latin typeface="Cambria Math" panose="02040503050406030204" pitchFamily="18" charset="0"/>
                          <a:ea typeface="+mn-ea"/>
                        </a:rPr>
                        <m:t>𝑡</m:t>
                      </m:r>
                      <m:r>
                        <a:rPr kumimoji="0" lang="en-US" altLang="ko-KR" sz="1400" b="0" i="1" u="none" strike="noStrike" kern="0" cap="none" spc="0" normalizeH="0" baseline="0" noProof="0" dirty="0" smtClean="0">
                          <a:ln>
                            <a:noFill/>
                          </a:ln>
                          <a:solidFill>
                            <a:srgbClr val="000000"/>
                          </a:solidFill>
                          <a:effectLst/>
                          <a:uLnTx/>
                          <a:uFillTx/>
                          <a:latin typeface="Cambria Math" panose="02040503050406030204" pitchFamily="18" charset="0"/>
                          <a:ea typeface="+mn-ea"/>
                        </a:rPr>
                        <m:t>=0</m:t>
                      </m:r>
                    </m:oMath>
                  </a14:m>
                  <a:r>
                    <a:rPr kumimoji="0" lang="ko-KR" altLang="en-US" sz="1400" b="0" u="none" strike="noStrike" kern="0" cap="none" spc="0" normalizeH="0" baseline="0" noProof="0" dirty="0">
                      <a:ln>
                        <a:noFill/>
                      </a:ln>
                      <a:solidFill>
                        <a:srgbClr val="000000"/>
                      </a:solidFill>
                      <a:effectLst/>
                      <a:uLnTx/>
                      <a:uFillTx/>
                      <a:latin typeface="+mn-ea"/>
                      <a:ea typeface="+mn-ea"/>
                    </a:rPr>
                    <a:t>에서의 </a:t>
                  </a:r>
                  <a:r>
                    <a:rPr kumimoji="0" lang="en-US" altLang="ko-KR" sz="1400" b="0" u="none" strike="noStrike" kern="0" cap="none" spc="0" normalizeH="0" baseline="0" noProof="0" dirty="0">
                      <a:ln>
                        <a:noFill/>
                      </a:ln>
                      <a:solidFill>
                        <a:srgbClr val="000000"/>
                      </a:solidFill>
                      <a:effectLst/>
                      <a:uLnTx/>
                      <a:uFillTx/>
                      <a:latin typeface="+mn-ea"/>
                      <a:ea typeface="+mn-ea"/>
                    </a:rPr>
                    <a:t>state </a:t>
                  </a:r>
                  <a14:m>
                    <m:oMath xmlns:m="http://schemas.openxmlformats.org/officeDocument/2006/math">
                      <m:sSub>
                        <m:sSubPr>
                          <m:ctrlPr>
                            <a:rPr kumimoji="0" lang="en-US" altLang="ko-KR" sz="1400" b="0" i="1" u="none" strike="noStrike" kern="0" cap="none" spc="0" normalizeH="0" baseline="0" noProof="0" smtClean="0">
                              <a:ln>
                                <a:noFill/>
                              </a:ln>
                              <a:solidFill>
                                <a:srgbClr val="000000"/>
                              </a:solidFill>
                              <a:effectLst/>
                              <a:uLnTx/>
                              <a:uFillTx/>
                              <a:latin typeface="Cambria Math" panose="02040503050406030204" pitchFamily="18" charset="0"/>
                              <a:ea typeface="+mn-ea"/>
                            </a:rPr>
                          </m:ctrlPr>
                        </m:sSubPr>
                        <m:e>
                          <m:r>
                            <a:rPr kumimoji="0" lang="en-US" altLang="ko-KR" sz="1400" b="0" i="1" u="none" strike="noStrike" kern="0" cap="none" spc="0" normalizeH="0" baseline="0" noProof="0" smtClean="0">
                              <a:ln>
                                <a:noFill/>
                              </a:ln>
                              <a:solidFill>
                                <a:srgbClr val="000000"/>
                              </a:solidFill>
                              <a:effectLst/>
                              <a:uLnTx/>
                              <a:uFillTx/>
                              <a:latin typeface="Cambria Math" panose="02040503050406030204" pitchFamily="18" charset="0"/>
                              <a:ea typeface="+mn-ea"/>
                            </a:rPr>
                            <m:t>𝑠</m:t>
                          </m:r>
                        </m:e>
                        <m:sub>
                          <m:r>
                            <a:rPr kumimoji="0" lang="en-US" altLang="ko-KR" sz="1400" b="0" i="1" u="none" strike="noStrike" kern="0" cap="none" spc="0" normalizeH="0" baseline="0" noProof="0" smtClean="0">
                              <a:ln>
                                <a:noFill/>
                              </a:ln>
                              <a:solidFill>
                                <a:srgbClr val="000000"/>
                              </a:solidFill>
                              <a:effectLst/>
                              <a:uLnTx/>
                              <a:uFillTx/>
                              <a:latin typeface="Cambria Math" panose="02040503050406030204" pitchFamily="18" charset="0"/>
                              <a:ea typeface="+mn-ea"/>
                            </a:rPr>
                            <m:t>0</m:t>
                          </m:r>
                        </m:sub>
                      </m:sSub>
                    </m:oMath>
                  </a14:m>
                  <a:r>
                    <a:rPr kumimoji="0" lang="ko-KR" altLang="en-US" sz="1400" b="0" u="none" strike="noStrike" kern="0" cap="none" spc="0" normalizeH="0" baseline="0" noProof="0" dirty="0">
                      <a:ln>
                        <a:noFill/>
                      </a:ln>
                      <a:solidFill>
                        <a:srgbClr val="000000"/>
                      </a:solidFill>
                      <a:effectLst/>
                      <a:uLnTx/>
                      <a:uFillTx/>
                      <a:latin typeface="+mn-ea"/>
                      <a:ea typeface="+mn-ea"/>
                    </a:rPr>
                    <a:t>가 주어졌고 특정한 액션 </a:t>
                  </a:r>
                  <a14:m>
                    <m:oMath xmlns:m="http://schemas.openxmlformats.org/officeDocument/2006/math">
                      <m:sSub>
                        <m:sSubPr>
                          <m:ctrlPr>
                            <a:rPr kumimoji="0" lang="en-US" altLang="ko-KR" sz="1400" b="0" i="1" u="none" strike="noStrike" kern="0" cap="none" spc="0" normalizeH="0" baseline="0" noProof="0" smtClean="0">
                              <a:ln>
                                <a:noFill/>
                              </a:ln>
                              <a:solidFill>
                                <a:srgbClr val="000000"/>
                              </a:solidFill>
                              <a:effectLst/>
                              <a:uLnTx/>
                              <a:uFillTx/>
                              <a:latin typeface="Cambria Math" panose="02040503050406030204" pitchFamily="18" charset="0"/>
                              <a:ea typeface="+mn-ea"/>
                            </a:rPr>
                          </m:ctrlPr>
                        </m:sSubPr>
                        <m:e>
                          <m:r>
                            <a:rPr kumimoji="0" lang="en-US" altLang="ko-KR" sz="1400" b="0" i="1" u="none" strike="noStrike" kern="0" cap="none" spc="0" normalizeH="0" baseline="0" noProof="0" smtClean="0">
                              <a:ln>
                                <a:noFill/>
                              </a:ln>
                              <a:solidFill>
                                <a:srgbClr val="000000"/>
                              </a:solidFill>
                              <a:effectLst/>
                              <a:uLnTx/>
                              <a:uFillTx/>
                              <a:latin typeface="Cambria Math" panose="02040503050406030204" pitchFamily="18" charset="0"/>
                              <a:ea typeface="+mn-ea"/>
                            </a:rPr>
                            <m:t>𝑎</m:t>
                          </m:r>
                        </m:e>
                        <m:sub>
                          <m:r>
                            <a:rPr kumimoji="0" lang="en-US" altLang="ko-KR" sz="1400" b="0" i="1" u="none" strike="noStrike" kern="0" cap="none" spc="0" normalizeH="0" baseline="0" noProof="0" smtClean="0">
                              <a:ln>
                                <a:noFill/>
                              </a:ln>
                              <a:solidFill>
                                <a:srgbClr val="000000"/>
                              </a:solidFill>
                              <a:effectLst/>
                              <a:uLnTx/>
                              <a:uFillTx/>
                              <a:latin typeface="Cambria Math" panose="02040503050406030204" pitchFamily="18" charset="0"/>
                              <a:ea typeface="+mn-ea"/>
                            </a:rPr>
                            <m:t>0</m:t>
                          </m:r>
                        </m:sub>
                      </m:sSub>
                    </m:oMath>
                  </a14:m>
                  <a:r>
                    <a:rPr kumimoji="0" lang="ko-KR" altLang="en-US" sz="1400" b="0" u="none" strike="noStrike" kern="0" cap="none" spc="0" normalizeH="0" baseline="0" noProof="0" dirty="0">
                      <a:ln>
                        <a:noFill/>
                      </a:ln>
                      <a:solidFill>
                        <a:srgbClr val="000000"/>
                      </a:solidFill>
                      <a:effectLst/>
                      <a:uLnTx/>
                      <a:uFillTx/>
                      <a:latin typeface="+mn-ea"/>
                      <a:ea typeface="+mn-ea"/>
                    </a:rPr>
                    <a:t>를 취했으며</a:t>
                  </a:r>
                  <a:r>
                    <a:rPr kumimoji="0" lang="en-US" altLang="ko-KR" sz="1400" b="0" u="none" strike="noStrike" kern="0" cap="none" spc="0" normalizeH="0" baseline="0" noProof="0" dirty="0">
                      <a:ln>
                        <a:noFill/>
                      </a:ln>
                      <a:solidFill>
                        <a:srgbClr val="000000"/>
                      </a:solidFill>
                      <a:effectLst/>
                      <a:uLnTx/>
                      <a:uFillTx/>
                      <a:latin typeface="+mn-ea"/>
                      <a:ea typeface="+mn-ea"/>
                    </a:rPr>
                    <a:t>, </a:t>
                  </a:r>
                  <a:r>
                    <a:rPr kumimoji="0" lang="ko-KR" altLang="en-US" sz="1400" b="0" u="none" strike="noStrike" kern="0" cap="none" spc="0" normalizeH="0" baseline="0" noProof="0" dirty="0">
                      <a:ln>
                        <a:noFill/>
                      </a:ln>
                      <a:solidFill>
                        <a:srgbClr val="000000"/>
                      </a:solidFill>
                      <a:effectLst/>
                      <a:uLnTx/>
                      <a:uFillTx/>
                      <a:latin typeface="+mn-ea"/>
                      <a:ea typeface="+mn-ea"/>
                    </a:rPr>
                    <a:t>학습한 최적의 정책 </a:t>
                  </a:r>
                  <a14:m>
                    <m:oMath xmlns:m="http://schemas.openxmlformats.org/officeDocument/2006/math">
                      <m:sSup>
                        <m:sSupPr>
                          <m:ctrlPr>
                            <a:rPr kumimoji="0" lang="en-US" altLang="ko-KR" sz="1400" b="0" i="1" u="none" strike="noStrike" kern="0" cap="none" spc="0" normalizeH="0" baseline="0" noProof="0" smtClean="0">
                              <a:ln>
                                <a:noFill/>
                              </a:ln>
                              <a:solidFill>
                                <a:srgbClr val="000000"/>
                              </a:solidFill>
                              <a:effectLst/>
                              <a:uLnTx/>
                              <a:uFillTx/>
                              <a:latin typeface="Cambria Math" panose="02040503050406030204" pitchFamily="18" charset="0"/>
                              <a:ea typeface="+mn-ea"/>
                            </a:rPr>
                          </m:ctrlPr>
                        </m:sSupPr>
                        <m:e>
                          <m:r>
                            <a:rPr kumimoji="0" lang="en-US" altLang="ko-KR" sz="1400" b="0" i="1" u="none" strike="noStrike" kern="0" cap="none" spc="0" normalizeH="0" baseline="0" noProof="0" smtClean="0">
                              <a:ln>
                                <a:noFill/>
                              </a:ln>
                              <a:solidFill>
                                <a:srgbClr val="000000"/>
                              </a:solidFill>
                              <a:effectLst/>
                              <a:uLnTx/>
                              <a:uFillTx/>
                              <a:latin typeface="Cambria Math" panose="02040503050406030204" pitchFamily="18" charset="0"/>
                              <a:ea typeface="+mn-ea"/>
                            </a:rPr>
                            <m:t>𝜋</m:t>
                          </m:r>
                        </m:e>
                        <m:sup>
                          <m:r>
                            <a:rPr kumimoji="0" lang="en-US" altLang="ko-KR" sz="1400" b="0" i="1" u="none" strike="noStrike" kern="0" cap="none" spc="0" normalizeH="0" baseline="0" noProof="0" smtClean="0">
                              <a:ln>
                                <a:noFill/>
                              </a:ln>
                              <a:solidFill>
                                <a:srgbClr val="000000"/>
                              </a:solidFill>
                              <a:effectLst/>
                              <a:uLnTx/>
                              <a:uFillTx/>
                              <a:latin typeface="Cambria Math" panose="02040503050406030204" pitchFamily="18" charset="0"/>
                              <a:ea typeface="+mn-ea"/>
                            </a:rPr>
                            <m:t>∗</m:t>
                          </m:r>
                        </m:sup>
                      </m:sSup>
                      <m:r>
                        <a:rPr kumimoji="0" lang="en-US" altLang="ko-KR" sz="1400" b="0" i="1" u="none" strike="noStrike" kern="0" cap="none" spc="0" normalizeH="0" baseline="0" noProof="0" smtClean="0">
                          <a:ln>
                            <a:noFill/>
                          </a:ln>
                          <a:solidFill>
                            <a:srgbClr val="000000"/>
                          </a:solidFill>
                          <a:effectLst/>
                          <a:uLnTx/>
                          <a:uFillTx/>
                          <a:latin typeface="Cambria Math" panose="02040503050406030204" pitchFamily="18" charset="0"/>
                          <a:ea typeface="+mn-ea"/>
                        </a:rPr>
                        <m:t> </m:t>
                      </m:r>
                    </m:oMath>
                  </a14:m>
                  <a:r>
                    <a:rPr kumimoji="0" lang="ko-KR" altLang="en-US" sz="1400" b="0" u="none" strike="noStrike" kern="0" cap="none" spc="0" normalizeH="0" baseline="0" noProof="0" dirty="0">
                      <a:ln>
                        <a:noFill/>
                      </a:ln>
                      <a:solidFill>
                        <a:srgbClr val="000000"/>
                      </a:solidFill>
                      <a:effectLst/>
                      <a:uLnTx/>
                      <a:uFillTx/>
                      <a:latin typeface="+mn-ea"/>
                      <a:ea typeface="+mn-ea"/>
                    </a:rPr>
                    <a:t>를 따라간다고 할 때</a:t>
                  </a:r>
                  <a:r>
                    <a:rPr kumimoji="0" lang="en-US" altLang="ko-KR" sz="1400" b="0" u="none" strike="noStrike" kern="0" cap="none" spc="0" normalizeH="0" baseline="0" noProof="0" dirty="0">
                      <a:ln>
                        <a:noFill/>
                      </a:ln>
                      <a:solidFill>
                        <a:srgbClr val="000000"/>
                      </a:solidFill>
                      <a:effectLst/>
                      <a:uLnTx/>
                      <a:uFillTx/>
                      <a:latin typeface="+mn-ea"/>
                      <a:ea typeface="+mn-ea"/>
                    </a:rPr>
                    <a:t>,</a:t>
                  </a:r>
                  <a:r>
                    <a:rPr kumimoji="0" lang="en-US" altLang="ko-KR" sz="1400" b="0" u="none" strike="noStrike" kern="0" cap="none" spc="0" normalizeH="0" noProof="0" dirty="0">
                      <a:ln>
                        <a:noFill/>
                      </a:ln>
                      <a:solidFill>
                        <a:srgbClr val="000000"/>
                      </a:solidFill>
                      <a:effectLst/>
                      <a:uLnTx/>
                      <a:uFillTx/>
                      <a:latin typeface="+mn-ea"/>
                      <a:ea typeface="+mn-ea"/>
                    </a:rPr>
                    <a:t> </a:t>
                  </a:r>
                  <a:r>
                    <a:rPr kumimoji="0" lang="ko-KR" altLang="en-US" sz="1400" b="0" u="none" strike="noStrike" kern="0" cap="none" spc="0" normalizeH="0" noProof="0" dirty="0">
                      <a:ln>
                        <a:noFill/>
                      </a:ln>
                      <a:solidFill>
                        <a:srgbClr val="000000"/>
                      </a:solidFill>
                      <a:effectLst/>
                      <a:uLnTx/>
                      <a:uFillTx/>
                      <a:latin typeface="+mn-ea"/>
                      <a:ea typeface="+mn-ea"/>
                    </a:rPr>
                    <a:t>다음 </a:t>
                  </a:r>
                  <a:r>
                    <a:rPr kumimoji="0" lang="en-US" altLang="ko-KR" sz="1400" b="0" u="none" strike="noStrike" kern="0" cap="none" spc="0" normalizeH="0" noProof="0" dirty="0">
                      <a:ln>
                        <a:noFill/>
                      </a:ln>
                      <a:solidFill>
                        <a:srgbClr val="000000"/>
                      </a:solidFill>
                      <a:effectLst/>
                      <a:uLnTx/>
                      <a:uFillTx/>
                      <a:latin typeface="+mn-ea"/>
                      <a:ea typeface="+mn-ea"/>
                    </a:rPr>
                    <a:t>state </a:t>
                  </a:r>
                  <a14:m>
                    <m:oMath xmlns:m="http://schemas.openxmlformats.org/officeDocument/2006/math">
                      <m:sSub>
                        <m:sSubPr>
                          <m:ctrlPr>
                            <a:rPr kumimoji="0" lang="en-US" altLang="ko-KR" sz="1400" b="0" i="1" u="none" strike="noStrike" kern="0" cap="none" spc="0" normalizeH="0" noProof="0" smtClean="0">
                              <a:ln>
                                <a:noFill/>
                              </a:ln>
                              <a:solidFill>
                                <a:srgbClr val="000000"/>
                              </a:solidFill>
                              <a:effectLst/>
                              <a:uLnTx/>
                              <a:uFillTx/>
                              <a:latin typeface="Cambria Math" panose="02040503050406030204" pitchFamily="18" charset="0"/>
                              <a:ea typeface="+mn-ea"/>
                            </a:rPr>
                          </m:ctrlPr>
                        </m:sSubPr>
                        <m:e>
                          <m:r>
                            <a:rPr kumimoji="0" lang="en-US" altLang="ko-KR" sz="1400" b="0" i="1" u="none" strike="noStrike" kern="0" cap="none" spc="0" normalizeH="0" noProof="0" smtClean="0">
                              <a:ln>
                                <a:noFill/>
                              </a:ln>
                              <a:solidFill>
                                <a:srgbClr val="000000"/>
                              </a:solidFill>
                              <a:effectLst/>
                              <a:uLnTx/>
                              <a:uFillTx/>
                              <a:latin typeface="Cambria Math" panose="02040503050406030204" pitchFamily="18" charset="0"/>
                              <a:ea typeface="+mn-ea"/>
                            </a:rPr>
                            <m:t>𝑠</m:t>
                          </m:r>
                        </m:e>
                        <m:sub>
                          <m:r>
                            <a:rPr kumimoji="0" lang="en-US" altLang="ko-KR" sz="1400" b="0" i="1" u="none" strike="noStrike" kern="0" cap="none" spc="0" normalizeH="0" noProof="0" smtClean="0">
                              <a:ln>
                                <a:noFill/>
                              </a:ln>
                              <a:solidFill>
                                <a:srgbClr val="000000"/>
                              </a:solidFill>
                              <a:effectLst/>
                              <a:uLnTx/>
                              <a:uFillTx/>
                              <a:latin typeface="Cambria Math" panose="02040503050406030204" pitchFamily="18" charset="0"/>
                              <a:ea typeface="+mn-ea"/>
                            </a:rPr>
                            <m:t>1</m:t>
                          </m:r>
                        </m:sub>
                      </m:sSub>
                    </m:oMath>
                  </a14:m>
                  <a:r>
                    <a:rPr kumimoji="0" lang="ko-KR" altLang="en-US" sz="1400" b="0" u="none" strike="noStrike" kern="0" cap="none" spc="0" normalizeH="0" baseline="0" noProof="0" dirty="0">
                      <a:ln>
                        <a:noFill/>
                      </a:ln>
                      <a:solidFill>
                        <a:srgbClr val="000000"/>
                      </a:solidFill>
                      <a:effectLst/>
                      <a:uLnTx/>
                      <a:uFillTx/>
                      <a:latin typeface="+mn-ea"/>
                      <a:ea typeface="+mn-ea"/>
                    </a:rPr>
                    <a:t>을 알 수 없으므로 </a:t>
                  </a:r>
                  <a:r>
                    <a:rPr kumimoji="0" lang="en-US" altLang="ko-KR" sz="1400" b="0" u="none" strike="noStrike" kern="0" cap="none" spc="0" normalizeH="0" baseline="0" noProof="0" dirty="0">
                      <a:ln>
                        <a:noFill/>
                      </a:ln>
                      <a:solidFill>
                        <a:srgbClr val="000000"/>
                      </a:solidFill>
                      <a:effectLst/>
                      <a:uLnTx/>
                      <a:uFillTx/>
                      <a:latin typeface="+mn-ea"/>
                      <a:ea typeface="+mn-ea"/>
                    </a:rPr>
                    <a:t>test </a:t>
                  </a:r>
                  <a:r>
                    <a:rPr kumimoji="0" lang="ko-KR" altLang="en-US" sz="1400" b="0" u="none" strike="noStrike" kern="0" cap="none" spc="0" normalizeH="0" baseline="0" noProof="0" dirty="0">
                      <a:ln>
                        <a:noFill/>
                      </a:ln>
                      <a:solidFill>
                        <a:srgbClr val="000000"/>
                      </a:solidFill>
                      <a:effectLst/>
                      <a:uLnTx/>
                      <a:uFillTx/>
                      <a:latin typeface="+mn-ea"/>
                      <a:ea typeface="+mn-ea"/>
                    </a:rPr>
                    <a:t>자체가 불가능하다</a:t>
                  </a:r>
                  <a:r>
                    <a:rPr kumimoji="0" lang="en-US" altLang="ko-KR" sz="1400" b="0" u="none" strike="noStrike" kern="0" cap="none" spc="0" normalizeH="0" baseline="0" noProof="0" dirty="0">
                      <a:ln>
                        <a:noFill/>
                      </a:ln>
                      <a:solidFill>
                        <a:srgbClr val="000000"/>
                      </a:solidFill>
                      <a:effectLst/>
                      <a:uLnTx/>
                      <a:uFillTx/>
                      <a:latin typeface="+mn-ea"/>
                      <a:ea typeface="+mn-ea"/>
                    </a:rPr>
                    <a:t>.</a:t>
                  </a:r>
                </a:p>
                <a:p>
                  <a:pPr marL="144463" marR="0" lvl="1" indent="-142875" defTabSz="895350" eaLnBrk="1" fontAlgn="auto" latinLnBrk="0" hangingPunct="1">
                    <a:lnSpc>
                      <a:spcPct val="100000"/>
                    </a:lnSpc>
                    <a:spcBef>
                      <a:spcPts val="0"/>
                    </a:spcBef>
                    <a:spcAft>
                      <a:spcPts val="0"/>
                    </a:spcAft>
                    <a:buClrTx/>
                    <a:buSzPct val="120000"/>
                    <a:buFontTx/>
                    <a:buChar char="•"/>
                    <a:tabLst/>
                    <a:defRPr/>
                  </a:pPr>
                  <a:r>
                    <a:rPr kumimoji="0" lang="ko-KR" altLang="en-US" sz="1400" b="0" u="none" strike="noStrike" kern="0" cap="none" spc="0" normalizeH="0" baseline="0" noProof="0" dirty="0">
                      <a:ln>
                        <a:noFill/>
                      </a:ln>
                      <a:solidFill>
                        <a:srgbClr val="000000"/>
                      </a:solidFill>
                      <a:effectLst/>
                      <a:uLnTx/>
                      <a:uFillTx/>
                      <a:latin typeface="+mn-ea"/>
                      <a:ea typeface="+mn-ea"/>
                    </a:rPr>
                    <a:t>테스트를 하려면</a:t>
                  </a:r>
                  <a:r>
                    <a:rPr kumimoji="0" lang="en-US" altLang="ko-KR" sz="1400" b="0" u="none" strike="noStrike" kern="0" cap="none" spc="0" normalizeH="0" baseline="0" noProof="0" dirty="0">
                      <a:ln>
                        <a:noFill/>
                      </a:ln>
                      <a:solidFill>
                        <a:srgbClr val="000000"/>
                      </a:solidFill>
                      <a:effectLst/>
                      <a:uLnTx/>
                      <a:uFillTx/>
                      <a:latin typeface="+mn-ea"/>
                      <a:ea typeface="+mn-ea"/>
                    </a:rPr>
                    <a:t>, </a:t>
                  </a:r>
                  <a:r>
                    <a:rPr kumimoji="0" lang="ko-KR" altLang="en-US" sz="1400" b="0" u="none" strike="noStrike" kern="0" cap="none" spc="0" normalizeH="0" baseline="0" noProof="0" dirty="0">
                      <a:ln>
                        <a:noFill/>
                      </a:ln>
                      <a:solidFill>
                        <a:srgbClr val="000000"/>
                      </a:solidFill>
                      <a:effectLst/>
                      <a:uLnTx/>
                      <a:uFillTx/>
                      <a:latin typeface="+mn-ea"/>
                      <a:ea typeface="+mn-ea"/>
                    </a:rPr>
                    <a:t>실제 공장 상황에 실시간으로 정책 </a:t>
                  </a:r>
                  <a14:m>
                    <m:oMath xmlns:m="http://schemas.openxmlformats.org/officeDocument/2006/math">
                      <m:sSup>
                        <m:sSupPr>
                          <m:ctrlPr>
                            <a:rPr kumimoji="0" lang="en-US" altLang="ko-KR" sz="1400" b="0" i="1" u="none" strike="noStrike" kern="0" cap="none" spc="0" normalizeH="0" baseline="0" noProof="0" smtClean="0">
                              <a:ln>
                                <a:noFill/>
                              </a:ln>
                              <a:solidFill>
                                <a:srgbClr val="000000"/>
                              </a:solidFill>
                              <a:effectLst/>
                              <a:uLnTx/>
                              <a:uFillTx/>
                              <a:latin typeface="Cambria Math" panose="02040503050406030204" pitchFamily="18" charset="0"/>
                              <a:ea typeface="+mn-ea"/>
                            </a:rPr>
                          </m:ctrlPr>
                        </m:sSupPr>
                        <m:e>
                          <m:r>
                            <a:rPr kumimoji="0" lang="en-US" altLang="ko-KR" sz="1400" b="0" i="1" u="none" strike="noStrike" kern="0" cap="none" spc="0" normalizeH="0" baseline="0" noProof="0" smtClean="0">
                              <a:ln>
                                <a:noFill/>
                              </a:ln>
                              <a:solidFill>
                                <a:srgbClr val="000000"/>
                              </a:solidFill>
                              <a:effectLst/>
                              <a:uLnTx/>
                              <a:uFillTx/>
                              <a:latin typeface="Cambria Math" panose="02040503050406030204" pitchFamily="18" charset="0"/>
                              <a:ea typeface="+mn-ea"/>
                            </a:rPr>
                            <m:t>𝜋</m:t>
                          </m:r>
                        </m:e>
                        <m:sup>
                          <m:r>
                            <a:rPr kumimoji="0" lang="en-US" altLang="ko-KR" sz="1400" b="0" i="1" u="none" strike="noStrike" kern="0" cap="none" spc="0" normalizeH="0" baseline="0" noProof="0" smtClean="0">
                              <a:ln>
                                <a:noFill/>
                              </a:ln>
                              <a:solidFill>
                                <a:srgbClr val="000000"/>
                              </a:solidFill>
                              <a:effectLst/>
                              <a:uLnTx/>
                              <a:uFillTx/>
                              <a:latin typeface="Cambria Math" panose="02040503050406030204" pitchFamily="18" charset="0"/>
                              <a:ea typeface="+mn-ea"/>
                            </a:rPr>
                            <m:t>∗</m:t>
                          </m:r>
                        </m:sup>
                      </m:sSup>
                      <m:r>
                        <a:rPr kumimoji="0" lang="ko-KR" altLang="en-US" sz="1400" b="0" i="1" kern="0">
                          <a:solidFill>
                            <a:srgbClr val="000000"/>
                          </a:solidFill>
                          <a:latin typeface="Cambria Math" panose="02040503050406030204" pitchFamily="18" charset="0"/>
                          <a:ea typeface="+mn-ea"/>
                        </a:rPr>
                        <m:t>를</m:t>
                      </m:r>
                    </m:oMath>
                  </a14:m>
                  <a:r>
                    <a:rPr kumimoji="0" lang="en-US" altLang="ko-KR" sz="1400" b="0" u="none" strike="noStrike" kern="0" cap="none" spc="0" normalizeH="0" baseline="0" noProof="0" dirty="0">
                      <a:ln>
                        <a:noFill/>
                      </a:ln>
                      <a:solidFill>
                        <a:srgbClr val="000000"/>
                      </a:solidFill>
                      <a:effectLst/>
                      <a:uLnTx/>
                      <a:uFillTx/>
                      <a:latin typeface="+mn-ea"/>
                      <a:ea typeface="+mn-ea"/>
                    </a:rPr>
                    <a:t> </a:t>
                  </a:r>
                  <a:r>
                    <a:rPr kumimoji="0" lang="ko-KR" altLang="en-US" sz="1400" b="0" u="none" strike="noStrike" kern="0" cap="none" spc="0" normalizeH="0" baseline="0" noProof="0" dirty="0">
                      <a:ln>
                        <a:noFill/>
                      </a:ln>
                      <a:solidFill>
                        <a:srgbClr val="000000"/>
                      </a:solidFill>
                      <a:effectLst/>
                      <a:uLnTx/>
                      <a:uFillTx/>
                      <a:latin typeface="+mn-ea"/>
                      <a:ea typeface="+mn-ea"/>
                    </a:rPr>
                    <a:t>적용하는 것이 가능한데</a:t>
                  </a:r>
                  <a:r>
                    <a:rPr kumimoji="0" lang="en-US" altLang="ko-KR" sz="1400" b="0" u="none" strike="noStrike" kern="0" cap="none" spc="0" normalizeH="0" baseline="0" noProof="0" dirty="0">
                      <a:ln>
                        <a:noFill/>
                      </a:ln>
                      <a:solidFill>
                        <a:srgbClr val="000000"/>
                      </a:solidFill>
                      <a:effectLst/>
                      <a:uLnTx/>
                      <a:uFillTx/>
                      <a:latin typeface="+mn-ea"/>
                      <a:ea typeface="+mn-ea"/>
                    </a:rPr>
                    <a:t>, </a:t>
                  </a:r>
                  <a:r>
                    <a:rPr kumimoji="0" lang="ko-KR" altLang="en-US" sz="1400" b="0" u="none" strike="noStrike" kern="0" cap="none" spc="0" normalizeH="0" baseline="0" noProof="0" dirty="0">
                      <a:ln>
                        <a:noFill/>
                      </a:ln>
                      <a:solidFill>
                        <a:srgbClr val="000000"/>
                      </a:solidFill>
                      <a:effectLst/>
                      <a:uLnTx/>
                      <a:uFillTx/>
                      <a:latin typeface="+mn-ea"/>
                      <a:ea typeface="+mn-ea"/>
                    </a:rPr>
                    <a:t>그것은 비용이 너무 크게 들고 위험부담도 크다</a:t>
                  </a:r>
                  <a:r>
                    <a:rPr kumimoji="0" lang="en-US" altLang="ko-KR" sz="1400" b="0" u="none" strike="noStrike" kern="0" cap="none" spc="0" normalizeH="0" baseline="0" noProof="0" dirty="0">
                      <a:ln>
                        <a:noFill/>
                      </a:ln>
                      <a:solidFill>
                        <a:srgbClr val="000000"/>
                      </a:solidFill>
                      <a:effectLst/>
                      <a:uLnTx/>
                      <a:uFillTx/>
                      <a:latin typeface="+mn-ea"/>
                      <a:ea typeface="+mn-ea"/>
                    </a:rPr>
                    <a:t>.</a:t>
                  </a:r>
                </a:p>
                <a:p>
                  <a:pPr marL="144463" marR="0" lvl="1" indent="-142875" defTabSz="895350" eaLnBrk="1" fontAlgn="auto" latinLnBrk="0" hangingPunct="1">
                    <a:lnSpc>
                      <a:spcPct val="100000"/>
                    </a:lnSpc>
                    <a:spcBef>
                      <a:spcPts val="0"/>
                    </a:spcBef>
                    <a:spcAft>
                      <a:spcPts val="0"/>
                    </a:spcAft>
                    <a:buClrTx/>
                    <a:buSzPct val="120000"/>
                    <a:buFontTx/>
                    <a:buChar char="•"/>
                    <a:tabLst/>
                    <a:defRPr/>
                  </a:pPr>
                  <a14:m>
                    <m:oMath xmlns:m="http://schemas.openxmlformats.org/officeDocument/2006/math">
                      <m:r>
                        <a:rPr kumimoji="0" lang="ko-KR" altLang="en-US" sz="1400" b="0" i="1" kern="0" dirty="0">
                          <a:solidFill>
                            <a:srgbClr val="000000"/>
                          </a:solidFill>
                          <a:latin typeface="Cambria Math" panose="02040503050406030204" pitchFamily="18" charset="0"/>
                          <a:ea typeface="+mn-ea"/>
                        </a:rPr>
                        <m:t>대</m:t>
                      </m:r>
                    </m:oMath>
                  </a14:m>
                  <a:r>
                    <a:rPr kumimoji="0" lang="ko-KR" altLang="en-US" sz="1400" b="0" u="none" strike="noStrike" kern="0" cap="none" spc="0" normalizeH="0" baseline="0" noProof="0" dirty="0">
                      <a:ln>
                        <a:noFill/>
                      </a:ln>
                      <a:solidFill>
                        <a:srgbClr val="000000"/>
                      </a:solidFill>
                      <a:effectLst/>
                      <a:uLnTx/>
                      <a:uFillTx/>
                      <a:latin typeface="+mn-ea"/>
                      <a:ea typeface="+mn-ea"/>
                    </a:rPr>
                    <a:t>안 </a:t>
                  </a:r>
                  <a:r>
                    <a:rPr kumimoji="0" lang="en-US" altLang="ko-KR" sz="1400" b="0" u="none" strike="noStrike" kern="0" cap="none" spc="0" normalizeH="0" baseline="0" noProof="0" dirty="0">
                      <a:ln>
                        <a:noFill/>
                      </a:ln>
                      <a:solidFill>
                        <a:srgbClr val="000000"/>
                      </a:solidFill>
                      <a:effectLst/>
                      <a:uLnTx/>
                      <a:uFillTx/>
                      <a:latin typeface="+mn-ea"/>
                      <a:ea typeface="+mn-ea"/>
                    </a:rPr>
                    <a:t>: </a:t>
                  </a:r>
                  <a:r>
                    <a:rPr kumimoji="0" lang="ko-KR" altLang="en-US" sz="1400" b="0" u="none" strike="noStrike" kern="0" cap="none" spc="0" normalizeH="0" baseline="0" noProof="0" dirty="0">
                      <a:ln>
                        <a:noFill/>
                      </a:ln>
                      <a:solidFill>
                        <a:srgbClr val="000000"/>
                      </a:solidFill>
                      <a:effectLst/>
                      <a:uLnTx/>
                      <a:uFillTx/>
                      <a:latin typeface="+mn-ea"/>
                      <a:ea typeface="+mn-ea"/>
                    </a:rPr>
                    <a:t>특정한 </a:t>
                  </a:r>
                  <a:r>
                    <a:rPr kumimoji="0" lang="en-US" altLang="ko-KR" sz="1400" b="0" u="none" strike="noStrike" kern="0" cap="none" spc="0" normalizeH="0" baseline="0" noProof="0" dirty="0">
                      <a:ln>
                        <a:noFill/>
                      </a:ln>
                      <a:solidFill>
                        <a:srgbClr val="000000"/>
                      </a:solidFill>
                      <a:effectLst/>
                      <a:uLnTx/>
                      <a:uFillTx/>
                      <a:latin typeface="+mn-ea"/>
                      <a:ea typeface="+mn-ea"/>
                    </a:rPr>
                    <a:t>transition</a:t>
                  </a:r>
                  <a:r>
                    <a:rPr kumimoji="0" lang="en-US" altLang="ko-KR" sz="1400" b="0" u="none" strike="noStrike" kern="0" cap="none" spc="0" normalizeH="0" noProof="0" dirty="0">
                      <a:ln>
                        <a:noFill/>
                      </a:ln>
                      <a:solidFill>
                        <a:srgbClr val="000000"/>
                      </a:solidFill>
                      <a:effectLst/>
                      <a:uLnTx/>
                      <a:uFillTx/>
                      <a:latin typeface="+mn-ea"/>
                      <a:ea typeface="+mn-ea"/>
                    </a:rPr>
                    <a:t> dynamics</a:t>
                  </a:r>
                  <a:r>
                    <a:rPr kumimoji="0" lang="ko-KR" altLang="en-US" sz="1400" b="0" u="none" strike="noStrike" kern="0" cap="none" spc="0" normalizeH="0" noProof="0" dirty="0">
                      <a:ln>
                        <a:noFill/>
                      </a:ln>
                      <a:solidFill>
                        <a:srgbClr val="000000"/>
                      </a:solidFill>
                      <a:effectLst/>
                      <a:uLnTx/>
                      <a:uFillTx/>
                      <a:latin typeface="+mn-ea"/>
                      <a:ea typeface="+mn-ea"/>
                    </a:rPr>
                    <a:t>를 가지고</a:t>
                  </a:r>
                  <a:r>
                    <a:rPr kumimoji="0" lang="en-US" altLang="ko-KR" sz="1400" b="0" u="none" strike="noStrike" kern="0" cap="none" spc="0" normalizeH="0" baseline="0" noProof="0" dirty="0">
                      <a:ln>
                        <a:noFill/>
                      </a:ln>
                      <a:solidFill>
                        <a:srgbClr val="000000"/>
                      </a:solidFill>
                      <a:effectLst/>
                      <a:uLnTx/>
                      <a:uFillTx/>
                      <a:latin typeface="+mn-ea"/>
                      <a:ea typeface="+mn-ea"/>
                    </a:rPr>
                    <a:t> </a:t>
                  </a:r>
                  <a:r>
                    <a:rPr kumimoji="0" lang="ko-KR" altLang="en-US" sz="1400" b="0" u="none" strike="noStrike" kern="0" cap="none" spc="0" normalizeH="0" baseline="0" noProof="0" dirty="0">
                      <a:ln>
                        <a:noFill/>
                      </a:ln>
                      <a:solidFill>
                        <a:srgbClr val="000000"/>
                      </a:solidFill>
                      <a:effectLst/>
                      <a:uLnTx/>
                      <a:uFillTx/>
                      <a:latin typeface="+mn-ea"/>
                      <a:ea typeface="+mn-ea"/>
                    </a:rPr>
                    <a:t>비슷한 제어문제를 만들고</a:t>
                  </a:r>
                  <a:r>
                    <a:rPr kumimoji="0" lang="en-US" altLang="ko-KR" sz="1400" b="0" u="none" strike="noStrike" kern="0" cap="none" spc="0" normalizeH="0" baseline="0" noProof="0" dirty="0">
                      <a:ln>
                        <a:noFill/>
                      </a:ln>
                      <a:solidFill>
                        <a:srgbClr val="000000"/>
                      </a:solidFill>
                      <a:effectLst/>
                      <a:uLnTx/>
                      <a:uFillTx/>
                      <a:latin typeface="+mn-ea"/>
                      <a:ea typeface="+mn-ea"/>
                    </a:rPr>
                    <a:t>, </a:t>
                  </a:r>
                  <a:r>
                    <a:rPr kumimoji="0" lang="ko-KR" altLang="en-US" sz="1400" b="0" kern="0" dirty="0">
                      <a:solidFill>
                        <a:srgbClr val="000000"/>
                      </a:solidFill>
                      <a:latin typeface="+mn-ea"/>
                      <a:ea typeface="+mn-ea"/>
                    </a:rPr>
                    <a:t>약간의 </a:t>
                  </a:r>
                  <a:r>
                    <a:rPr kumimoji="0" lang="en-US" altLang="ko-KR" sz="1400" b="0" kern="0" dirty="0">
                      <a:solidFill>
                        <a:srgbClr val="000000"/>
                      </a:solidFill>
                      <a:latin typeface="+mn-ea"/>
                      <a:ea typeface="+mn-ea"/>
                    </a:rPr>
                    <a:t>noise</a:t>
                  </a:r>
                  <a:r>
                    <a:rPr kumimoji="0" lang="ko-KR" altLang="en-US" sz="1400" b="0" kern="0" dirty="0">
                      <a:solidFill>
                        <a:srgbClr val="000000"/>
                      </a:solidFill>
                      <a:latin typeface="+mn-ea"/>
                      <a:ea typeface="+mn-ea"/>
                    </a:rPr>
                    <a:t>를 주어 </a:t>
                  </a:r>
                  <a:r>
                    <a:rPr kumimoji="0" lang="en-US" altLang="ko-KR" sz="1400" b="0" kern="0" dirty="0">
                      <a:solidFill>
                        <a:srgbClr val="000000"/>
                      </a:solidFill>
                      <a:latin typeface="+mn-ea"/>
                      <a:ea typeface="+mn-ea"/>
                    </a:rPr>
                    <a:t>csv </a:t>
                  </a:r>
                  <a:r>
                    <a:rPr kumimoji="0" lang="ko-KR" altLang="en-US" sz="1400" b="0" kern="0" dirty="0">
                      <a:solidFill>
                        <a:srgbClr val="000000"/>
                      </a:solidFill>
                      <a:latin typeface="+mn-ea"/>
                      <a:ea typeface="+mn-ea"/>
                    </a:rPr>
                    <a:t>파일을 만든다</a:t>
                  </a:r>
                  <a:r>
                    <a:rPr kumimoji="0" lang="en-US" altLang="ko-KR" sz="1400" b="0" kern="0" dirty="0">
                      <a:solidFill>
                        <a:srgbClr val="000000"/>
                      </a:solidFill>
                      <a:latin typeface="+mn-ea"/>
                      <a:ea typeface="+mn-ea"/>
                    </a:rPr>
                    <a:t>. </a:t>
                  </a:r>
                  <a:r>
                    <a:rPr kumimoji="0" lang="ko-KR" altLang="en-US" sz="1400" b="0" kern="0" dirty="0">
                      <a:solidFill>
                        <a:srgbClr val="000000"/>
                      </a:solidFill>
                      <a:latin typeface="+mn-ea"/>
                      <a:ea typeface="+mn-ea"/>
                    </a:rPr>
                    <a:t>이 </a:t>
                  </a:r>
                  <a:r>
                    <a:rPr kumimoji="0" lang="en-US" altLang="ko-KR" sz="1400" b="0" kern="0" dirty="0">
                      <a:solidFill>
                        <a:srgbClr val="000000"/>
                      </a:solidFill>
                      <a:latin typeface="+mn-ea"/>
                      <a:ea typeface="+mn-ea"/>
                    </a:rPr>
                    <a:t>csv </a:t>
                  </a:r>
                  <a:r>
                    <a:rPr kumimoji="0" lang="ko-KR" altLang="en-US" sz="1400" b="0" kern="0" dirty="0">
                      <a:solidFill>
                        <a:srgbClr val="000000"/>
                      </a:solidFill>
                      <a:latin typeface="+mn-ea"/>
                      <a:ea typeface="+mn-ea"/>
                    </a:rPr>
                    <a:t>파일로 </a:t>
                  </a:r>
                  <a:r>
                    <a:rPr kumimoji="0" lang="en-US" altLang="ko-KR" sz="1400" b="0" kern="0" dirty="0">
                      <a:solidFill>
                        <a:srgbClr val="000000"/>
                      </a:solidFill>
                      <a:latin typeface="+mn-ea"/>
                      <a:ea typeface="+mn-ea"/>
                    </a:rPr>
                    <a:t>agent</a:t>
                  </a:r>
                  <a:r>
                    <a:rPr kumimoji="0" lang="ko-KR" altLang="en-US" sz="1400" b="0" kern="0" dirty="0">
                      <a:solidFill>
                        <a:srgbClr val="000000"/>
                      </a:solidFill>
                      <a:latin typeface="+mn-ea"/>
                      <a:ea typeface="+mn-ea"/>
                    </a:rPr>
                    <a:t>를 학습해 최적 정책 </a:t>
                  </a:r>
                  <a14:m>
                    <m:oMath xmlns:m="http://schemas.openxmlformats.org/officeDocument/2006/math">
                      <m:sSup>
                        <m:sSupPr>
                          <m:ctrlPr>
                            <a:rPr kumimoji="0" lang="en-US" altLang="ko-KR" sz="1400" b="0" i="1" kern="0" smtClean="0">
                              <a:solidFill>
                                <a:srgbClr val="000000"/>
                              </a:solidFill>
                              <a:latin typeface="Cambria Math" panose="02040503050406030204" pitchFamily="18" charset="0"/>
                              <a:ea typeface="+mn-ea"/>
                            </a:rPr>
                          </m:ctrlPr>
                        </m:sSupPr>
                        <m:e>
                          <m:r>
                            <a:rPr kumimoji="0" lang="en-US" altLang="ko-KR" sz="1400" b="0" i="1" kern="0" smtClean="0">
                              <a:solidFill>
                                <a:srgbClr val="000000"/>
                              </a:solidFill>
                              <a:latin typeface="Cambria Math" panose="02040503050406030204" pitchFamily="18" charset="0"/>
                              <a:ea typeface="+mn-ea"/>
                            </a:rPr>
                            <m:t>𝜋</m:t>
                          </m:r>
                        </m:e>
                        <m:sup>
                          <m:r>
                            <a:rPr kumimoji="0" lang="en-US" altLang="ko-KR" sz="1400" b="0" i="1" kern="0" smtClean="0">
                              <a:solidFill>
                                <a:srgbClr val="000000"/>
                              </a:solidFill>
                              <a:latin typeface="Cambria Math" panose="02040503050406030204" pitchFamily="18" charset="0"/>
                              <a:ea typeface="+mn-ea"/>
                            </a:rPr>
                            <m:t>∗</m:t>
                          </m:r>
                        </m:sup>
                      </m:sSup>
                    </m:oMath>
                  </a14:m>
                  <a:r>
                    <a:rPr kumimoji="0" lang="ko-KR" altLang="en-US" sz="1400" b="0" u="none" strike="noStrike" kern="0" cap="none" spc="0" normalizeH="0" baseline="0" noProof="0" dirty="0">
                      <a:ln>
                        <a:noFill/>
                      </a:ln>
                      <a:solidFill>
                        <a:srgbClr val="000000"/>
                      </a:solidFill>
                      <a:effectLst/>
                      <a:uLnTx/>
                      <a:uFillTx/>
                      <a:latin typeface="+mn-ea"/>
                      <a:ea typeface="+mn-ea"/>
                    </a:rPr>
                    <a:t>을 얻는다</a:t>
                  </a:r>
                  <a:r>
                    <a:rPr kumimoji="0" lang="en-US" altLang="ko-KR" sz="1400" b="0" u="none" strike="noStrike" kern="0" cap="none" spc="0" normalizeH="0" baseline="0" noProof="0" dirty="0">
                      <a:ln>
                        <a:noFill/>
                      </a:ln>
                      <a:solidFill>
                        <a:srgbClr val="000000"/>
                      </a:solidFill>
                      <a:effectLst/>
                      <a:uLnTx/>
                      <a:uFillTx/>
                      <a:latin typeface="+mn-ea"/>
                      <a:ea typeface="+mn-ea"/>
                    </a:rPr>
                    <a:t>. </a:t>
                  </a:r>
                  <a:r>
                    <a:rPr kumimoji="0" lang="ko-KR" altLang="en-US" sz="1400" b="0" u="none" strike="noStrike" kern="0" cap="none" spc="0" normalizeH="0" baseline="0" noProof="0" dirty="0">
                      <a:ln>
                        <a:noFill/>
                      </a:ln>
                      <a:solidFill>
                        <a:srgbClr val="000000"/>
                      </a:solidFill>
                      <a:effectLst/>
                      <a:uLnTx/>
                      <a:uFillTx/>
                      <a:latin typeface="+mn-ea"/>
                      <a:ea typeface="+mn-ea"/>
                    </a:rPr>
                    <a:t>테스트시에는 미리 </a:t>
                  </a:r>
                  <a:r>
                    <a:rPr kumimoji="0" lang="ko-KR" altLang="en-US" sz="1400" b="0" u="none" strike="noStrike" kern="0" cap="none" spc="0" normalizeH="0" baseline="0" noProof="0" dirty="0" err="1">
                      <a:ln>
                        <a:noFill/>
                      </a:ln>
                      <a:solidFill>
                        <a:srgbClr val="000000"/>
                      </a:solidFill>
                      <a:effectLst/>
                      <a:uLnTx/>
                      <a:uFillTx/>
                      <a:latin typeface="+mn-ea"/>
                      <a:ea typeface="+mn-ea"/>
                    </a:rPr>
                    <a:t>정해놓은</a:t>
                  </a:r>
                  <a:r>
                    <a:rPr kumimoji="0" lang="ko-KR" altLang="en-US" sz="1400" b="0" u="none" strike="noStrike" kern="0" cap="none" spc="0" normalizeH="0" baseline="0" noProof="0" dirty="0">
                      <a:ln>
                        <a:noFill/>
                      </a:ln>
                      <a:solidFill>
                        <a:srgbClr val="000000"/>
                      </a:solidFill>
                      <a:effectLst/>
                      <a:uLnTx/>
                      <a:uFillTx/>
                      <a:latin typeface="+mn-ea"/>
                      <a:ea typeface="+mn-ea"/>
                    </a:rPr>
                    <a:t> </a:t>
                  </a:r>
                  <a:r>
                    <a:rPr kumimoji="0" lang="en-US" altLang="ko-KR" sz="1400" b="0" u="none" strike="noStrike" kern="0" cap="none" spc="0" normalizeH="0" baseline="0" noProof="0" dirty="0">
                      <a:ln>
                        <a:noFill/>
                      </a:ln>
                      <a:solidFill>
                        <a:srgbClr val="000000"/>
                      </a:solidFill>
                      <a:effectLst/>
                      <a:uLnTx/>
                      <a:uFillTx/>
                      <a:latin typeface="+mn-ea"/>
                      <a:ea typeface="+mn-ea"/>
                    </a:rPr>
                    <a:t>transition dynamics</a:t>
                  </a:r>
                  <a:r>
                    <a:rPr kumimoji="0" lang="ko-KR" altLang="en-US" sz="1400" b="0" u="none" strike="noStrike" kern="0" cap="none" spc="0" normalizeH="0" baseline="0" noProof="0" dirty="0">
                      <a:ln>
                        <a:noFill/>
                      </a:ln>
                      <a:solidFill>
                        <a:srgbClr val="000000"/>
                      </a:solidFill>
                      <a:effectLst/>
                      <a:uLnTx/>
                      <a:uFillTx/>
                      <a:latin typeface="+mn-ea"/>
                      <a:ea typeface="+mn-ea"/>
                    </a:rPr>
                    <a:t>에 의거해 성능을 평가할 수 있다</a:t>
                  </a:r>
                  <a:r>
                    <a:rPr kumimoji="0" lang="en-US" altLang="ko-KR" sz="1400" b="0" u="none" strike="noStrike" kern="0" cap="none" spc="0" normalizeH="0" baseline="0" noProof="0" dirty="0">
                      <a:ln>
                        <a:noFill/>
                      </a:ln>
                      <a:solidFill>
                        <a:srgbClr val="000000"/>
                      </a:solidFill>
                      <a:effectLst/>
                      <a:uLnTx/>
                      <a:uFillTx/>
                      <a:latin typeface="+mn-ea"/>
                      <a:ea typeface="+mn-ea"/>
                    </a:rPr>
                    <a:t>.</a:t>
                  </a:r>
                </a:p>
              </p:txBody>
            </p:sp>
          </mc:Choice>
          <mc:Fallback xmlns="">
            <p:sp>
              <p:nvSpPr>
                <p:cNvPr id="62" name="Rectangle 9">
                  <a:extLst>
                    <a:ext uri="{FF2B5EF4-FFF2-40B4-BE49-F238E27FC236}">
                      <a16:creationId xmlns:a16="http://schemas.microsoft.com/office/drawing/2014/main" id="{E79747BE-FE78-D664-8493-1A9546CB6F67}"/>
                    </a:ext>
                  </a:extLst>
                </p:cNvPr>
                <p:cNvSpPr>
                  <a:spLocks noRot="1" noChangeAspect="1" noMove="1" noResize="1" noEditPoints="1" noAdjustHandles="1" noChangeArrowheads="1" noChangeShapeType="1" noTextEdit="1"/>
                </p:cNvSpPr>
                <p:nvPr/>
              </p:nvSpPr>
              <p:spPr bwMode="auto">
                <a:xfrm>
                  <a:off x="2745" y="1348"/>
                  <a:ext cx="2085" cy="2310"/>
                </a:xfrm>
                <a:prstGeom prst="rect">
                  <a:avLst/>
                </a:prstGeom>
                <a:blipFill>
                  <a:blip r:embed="rId2"/>
                  <a:stretch>
                    <a:fillRect l="-3588" t="-3201" r="-2184"/>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ko-KR" altLang="en-US">
                      <a:noFill/>
                    </a:rPr>
                    <a:t> </a:t>
                  </a:r>
                </a:p>
              </p:txBody>
            </p:sp>
          </mc:Fallback>
        </mc:AlternateContent>
      </p:grpSp>
      <p:grpSp>
        <p:nvGrpSpPr>
          <p:cNvPr id="63" name="Group 10">
            <a:extLst>
              <a:ext uri="{FF2B5EF4-FFF2-40B4-BE49-F238E27FC236}">
                <a16:creationId xmlns:a16="http://schemas.microsoft.com/office/drawing/2014/main" id="{EA281A57-E958-59F6-2A6E-153BAAA7CA05}"/>
              </a:ext>
            </a:extLst>
          </p:cNvPr>
          <p:cNvGrpSpPr>
            <a:grpSpLocks/>
          </p:cNvGrpSpPr>
          <p:nvPr/>
        </p:nvGrpSpPr>
        <p:grpSpPr bwMode="auto">
          <a:xfrm>
            <a:off x="711199" y="1439863"/>
            <a:ext cx="4204147" cy="4618037"/>
            <a:chOff x="2655" y="907"/>
            <a:chExt cx="2245" cy="2669"/>
          </a:xfrm>
        </p:grpSpPr>
        <p:sp>
          <p:nvSpPr>
            <p:cNvPr id="64" name="Rectangle 11">
              <a:extLst>
                <a:ext uri="{FF2B5EF4-FFF2-40B4-BE49-F238E27FC236}">
                  <a16:creationId xmlns:a16="http://schemas.microsoft.com/office/drawing/2014/main" id="{120487DC-2BF6-7777-40CE-BADA2625C133}"/>
                </a:ext>
              </a:extLst>
            </p:cNvPr>
            <p:cNvSpPr>
              <a:spLocks noChangeArrowheads="1"/>
            </p:cNvSpPr>
            <p:nvPr/>
          </p:nvSpPr>
          <p:spPr bwMode="auto">
            <a:xfrm>
              <a:off x="2655" y="907"/>
              <a:ext cx="2245" cy="2669"/>
            </a:xfrm>
            <a:prstGeom prst="rect">
              <a:avLst/>
            </a:prstGeom>
            <a:solidFill>
              <a:srgbClr val="FFFFFF"/>
            </a:solidFill>
            <a:ln w="9525">
              <a:solidFill>
                <a:srgbClr val="000000"/>
              </a:solidFill>
              <a:miter lim="800000"/>
              <a:headEnd/>
              <a:tailEnd/>
            </a:ln>
            <a:effectLst>
              <a:outerShdw dist="35921" dir="2700000" algn="ctr" rotWithShape="0">
                <a:srgbClr val="000000"/>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ko-KR" altLang="en-US" sz="1600" b="0" i="0" u="none" strike="noStrike" kern="0" cap="none" spc="0" normalizeH="0" baseline="0" noProof="0" dirty="0">
                <a:ln>
                  <a:noFill/>
                </a:ln>
                <a:solidFill>
                  <a:srgbClr val="000000"/>
                </a:solidFill>
                <a:effectLst/>
                <a:uLnTx/>
                <a:uFillTx/>
                <a:latin typeface="+mn-ea"/>
                <a:ea typeface="+mn-ea"/>
              </a:endParaRPr>
            </a:p>
          </p:txBody>
        </p:sp>
        <p:sp>
          <p:nvSpPr>
            <p:cNvPr id="65" name="Rectangle 12">
              <a:extLst>
                <a:ext uri="{FF2B5EF4-FFF2-40B4-BE49-F238E27FC236}">
                  <a16:creationId xmlns:a16="http://schemas.microsoft.com/office/drawing/2014/main" id="{88834EF9-AC74-A469-B104-9EF2B836049E}"/>
                </a:ext>
              </a:extLst>
            </p:cNvPr>
            <p:cNvSpPr>
              <a:spLocks noChangeArrowheads="1"/>
            </p:cNvSpPr>
            <p:nvPr/>
          </p:nvSpPr>
          <p:spPr bwMode="auto">
            <a:xfrm>
              <a:off x="2655" y="907"/>
              <a:ext cx="2245" cy="365"/>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ko-KR" altLang="en-US" sz="1600" b="0" i="0" u="none" strike="noStrike" kern="0" cap="none" spc="0" normalizeH="0" baseline="0" noProof="0">
                <a:ln>
                  <a:noFill/>
                </a:ln>
                <a:solidFill>
                  <a:srgbClr val="000000"/>
                </a:solidFill>
                <a:effectLst/>
                <a:uLnTx/>
                <a:uFillTx/>
                <a:latin typeface="+mn-ea"/>
                <a:ea typeface="+mn-ea"/>
              </a:endParaRPr>
            </a:p>
          </p:txBody>
        </p:sp>
        <p:sp>
          <p:nvSpPr>
            <p:cNvPr id="66" name="Rectangle 13">
              <a:extLst>
                <a:ext uri="{FF2B5EF4-FFF2-40B4-BE49-F238E27FC236}">
                  <a16:creationId xmlns:a16="http://schemas.microsoft.com/office/drawing/2014/main" id="{E3DC5441-D89F-9E0F-DC36-080E39793F9D}"/>
                </a:ext>
              </a:extLst>
            </p:cNvPr>
            <p:cNvSpPr>
              <a:spLocks noChangeArrowheads="1"/>
            </p:cNvSpPr>
            <p:nvPr/>
          </p:nvSpPr>
          <p:spPr bwMode="auto">
            <a:xfrm>
              <a:off x="2745" y="1011"/>
              <a:ext cx="2085" cy="1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defTabSz="895350">
                <a:buSzPct val="120000"/>
                <a:defRPr sz="1600">
                  <a:solidFill>
                    <a:schemeClr val="tx1"/>
                  </a:solidFill>
                  <a:latin typeface="Arial" panose="020B0604020202020204" pitchFamily="34" charset="0"/>
                  <a:ea typeface="-윤고딕130" pitchFamily="18" charset="-127"/>
                </a:defRPr>
              </a:lvl1pPr>
              <a:lvl2pPr marL="144463" indent="-142875" defTabSz="895350">
                <a:buSzPct val="120000"/>
                <a:buChar char="•"/>
                <a:defRPr sz="1600">
                  <a:solidFill>
                    <a:schemeClr val="tx1"/>
                  </a:solidFill>
                  <a:latin typeface="Arial" panose="020B0604020202020204" pitchFamily="34" charset="0"/>
                  <a:ea typeface="-윤고딕130" pitchFamily="18" charset="-127"/>
                </a:defRPr>
              </a:lvl2pPr>
              <a:lvl3pPr marL="295275" indent="-149225" defTabSz="895350">
                <a:buChar char="–"/>
                <a:defRPr sz="1600">
                  <a:solidFill>
                    <a:schemeClr val="tx1"/>
                  </a:solidFill>
                  <a:latin typeface="Arial" panose="020B0604020202020204" pitchFamily="34" charset="0"/>
                  <a:ea typeface="-윤고딕130" pitchFamily="18" charset="-127"/>
                </a:defRPr>
              </a:lvl3pPr>
              <a:lvl4pPr marL="431800" indent="-134938" defTabSz="895350">
                <a:buSzPct val="89000"/>
                <a:buChar char="•"/>
                <a:defRPr sz="1600">
                  <a:solidFill>
                    <a:schemeClr val="tx1"/>
                  </a:solidFill>
                  <a:latin typeface="Arial" panose="020B0604020202020204" pitchFamily="34" charset="0"/>
                  <a:ea typeface="-윤고딕130" pitchFamily="18" charset="-127"/>
                </a:defRPr>
              </a:lvl4pPr>
              <a:lvl5pPr marL="582613" indent="-149225" defTabSz="895350">
                <a:buSzPct val="75000"/>
                <a:buChar char="–"/>
                <a:defRPr sz="1600">
                  <a:solidFill>
                    <a:schemeClr val="tx1"/>
                  </a:solidFill>
                  <a:latin typeface="Arial" panose="020B0604020202020204" pitchFamily="34" charset="0"/>
                  <a:ea typeface="-윤고딕130" pitchFamily="18" charset="-127"/>
                </a:defRPr>
              </a:lvl5pPr>
              <a:lvl6pPr marL="1039813" indent="-149225" defTabSz="895350" fontAlgn="base">
                <a:spcBef>
                  <a:spcPct val="0"/>
                </a:spcBef>
                <a:spcAft>
                  <a:spcPct val="0"/>
                </a:spcAft>
                <a:buSzPct val="75000"/>
                <a:buChar char="–"/>
                <a:defRPr sz="1600">
                  <a:solidFill>
                    <a:schemeClr val="tx1"/>
                  </a:solidFill>
                  <a:latin typeface="Arial" panose="020B0604020202020204" pitchFamily="34" charset="0"/>
                  <a:ea typeface="-윤고딕130" pitchFamily="18" charset="-127"/>
                </a:defRPr>
              </a:lvl6pPr>
              <a:lvl7pPr marL="1497013" indent="-149225" defTabSz="895350" fontAlgn="base">
                <a:spcBef>
                  <a:spcPct val="0"/>
                </a:spcBef>
                <a:spcAft>
                  <a:spcPct val="0"/>
                </a:spcAft>
                <a:buSzPct val="75000"/>
                <a:buChar char="–"/>
                <a:defRPr sz="1600">
                  <a:solidFill>
                    <a:schemeClr val="tx1"/>
                  </a:solidFill>
                  <a:latin typeface="Arial" panose="020B0604020202020204" pitchFamily="34" charset="0"/>
                  <a:ea typeface="-윤고딕130" pitchFamily="18" charset="-127"/>
                </a:defRPr>
              </a:lvl7pPr>
              <a:lvl8pPr marL="1954213" indent="-149225" defTabSz="895350" fontAlgn="base">
                <a:spcBef>
                  <a:spcPct val="0"/>
                </a:spcBef>
                <a:spcAft>
                  <a:spcPct val="0"/>
                </a:spcAft>
                <a:buSzPct val="75000"/>
                <a:buChar char="–"/>
                <a:defRPr sz="1600">
                  <a:solidFill>
                    <a:schemeClr val="tx1"/>
                  </a:solidFill>
                  <a:latin typeface="Arial" panose="020B0604020202020204" pitchFamily="34" charset="0"/>
                  <a:ea typeface="-윤고딕130" pitchFamily="18" charset="-127"/>
                </a:defRPr>
              </a:lvl8pPr>
              <a:lvl9pPr marL="2411413" indent="-149225" defTabSz="895350" fontAlgn="base">
                <a:spcBef>
                  <a:spcPct val="0"/>
                </a:spcBef>
                <a:spcAft>
                  <a:spcPct val="0"/>
                </a:spcAft>
                <a:buSzPct val="75000"/>
                <a:buChar char="–"/>
                <a:defRPr sz="1600">
                  <a:solidFill>
                    <a:schemeClr val="tx1"/>
                  </a:solidFill>
                  <a:latin typeface="Arial" panose="020B0604020202020204" pitchFamily="34" charset="0"/>
                  <a:ea typeface="-윤고딕130" pitchFamily="18" charset="-127"/>
                </a:defRPr>
              </a:lvl9pPr>
            </a:lstStyle>
            <a:p>
              <a:pPr marL="0" marR="0" lvl="0" indent="0" defTabSz="895350" eaLnBrk="1" fontAlgn="auto" latinLnBrk="0" hangingPunct="1">
                <a:lnSpc>
                  <a:spcPct val="100000"/>
                </a:lnSpc>
                <a:spcBef>
                  <a:spcPts val="0"/>
                </a:spcBef>
                <a:spcAft>
                  <a:spcPts val="0"/>
                </a:spcAft>
                <a:buClrTx/>
                <a:buSzPct val="120000"/>
                <a:buFontTx/>
                <a:buNone/>
                <a:tabLst/>
                <a:defRPr/>
              </a:pPr>
              <a:r>
                <a:rPr kumimoji="0" lang="ko-KR" altLang="en-US" sz="1400" b="0" i="0" u="none" strike="noStrike" kern="0" cap="none" spc="0" normalizeH="0" baseline="0" noProof="0" dirty="0">
                  <a:ln>
                    <a:noFill/>
                  </a:ln>
                  <a:solidFill>
                    <a:srgbClr val="FFFFFF"/>
                  </a:solidFill>
                  <a:effectLst/>
                  <a:uLnTx/>
                  <a:uFillTx/>
                  <a:latin typeface="+mn-ea"/>
                  <a:ea typeface="+mn-ea"/>
                </a:rPr>
                <a:t>환경모델을 만들어서 진행 </a:t>
              </a:r>
              <a:r>
                <a:rPr kumimoji="0" lang="en-US" altLang="ko-KR" sz="1400" b="0" i="0" u="none" strike="noStrike" kern="0" cap="none" spc="0" normalizeH="0" baseline="0" noProof="0" dirty="0">
                  <a:ln>
                    <a:noFill/>
                  </a:ln>
                  <a:solidFill>
                    <a:srgbClr val="FFFFFF"/>
                  </a:solidFill>
                  <a:effectLst/>
                  <a:uLnTx/>
                  <a:uFillTx/>
                  <a:latin typeface="+mn-ea"/>
                  <a:ea typeface="+mn-ea"/>
                </a:rPr>
                <a:t>(1</a:t>
              </a:r>
              <a:r>
                <a:rPr kumimoji="0" lang="ko-KR" altLang="en-US" sz="1400" b="0" i="0" u="none" strike="noStrike" kern="0" cap="none" spc="0" normalizeH="0" baseline="0" noProof="0" dirty="0">
                  <a:ln>
                    <a:noFill/>
                  </a:ln>
                  <a:solidFill>
                    <a:srgbClr val="FFFFFF"/>
                  </a:solidFill>
                  <a:effectLst/>
                  <a:uLnTx/>
                  <a:uFillTx/>
                  <a:latin typeface="+mn-ea"/>
                  <a:ea typeface="+mn-ea"/>
                </a:rPr>
                <a:t>안</a:t>
              </a:r>
              <a:r>
                <a:rPr kumimoji="0" lang="en-US" altLang="ko-KR" sz="1400" b="0" i="0" u="none" strike="noStrike" kern="0" cap="none" spc="0" normalizeH="0" baseline="0" noProof="0" dirty="0">
                  <a:ln>
                    <a:noFill/>
                  </a:ln>
                  <a:solidFill>
                    <a:srgbClr val="FFFFFF"/>
                  </a:solidFill>
                  <a:effectLst/>
                  <a:uLnTx/>
                  <a:uFillTx/>
                  <a:latin typeface="+mn-ea"/>
                  <a:ea typeface="+mn-ea"/>
                </a:rPr>
                <a:t>)</a:t>
              </a:r>
            </a:p>
          </p:txBody>
        </p:sp>
        <p:sp>
          <p:nvSpPr>
            <p:cNvPr id="67" name="Rectangle 14">
              <a:extLst>
                <a:ext uri="{FF2B5EF4-FFF2-40B4-BE49-F238E27FC236}">
                  <a16:creationId xmlns:a16="http://schemas.microsoft.com/office/drawing/2014/main" id="{5CB9541E-6A82-87AF-492B-E112C13E35BE}"/>
                </a:ext>
              </a:extLst>
            </p:cNvPr>
            <p:cNvSpPr>
              <a:spLocks noChangeArrowheads="1"/>
            </p:cNvSpPr>
            <p:nvPr/>
          </p:nvSpPr>
          <p:spPr bwMode="auto">
            <a:xfrm>
              <a:off x="2745" y="1348"/>
              <a:ext cx="2085" cy="10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defTabSz="895350">
                <a:buSzPct val="120000"/>
                <a:defRPr sz="1600">
                  <a:solidFill>
                    <a:schemeClr val="tx1"/>
                  </a:solidFill>
                  <a:latin typeface="Arial" panose="020B0604020202020204" pitchFamily="34" charset="0"/>
                  <a:ea typeface="-윤고딕130" pitchFamily="18" charset="-127"/>
                </a:defRPr>
              </a:lvl1pPr>
              <a:lvl2pPr marL="144463" indent="-142875" defTabSz="895350">
                <a:buSzPct val="120000"/>
                <a:buChar char="•"/>
                <a:defRPr sz="1600">
                  <a:solidFill>
                    <a:schemeClr val="tx1"/>
                  </a:solidFill>
                  <a:latin typeface="Arial" panose="020B0604020202020204" pitchFamily="34" charset="0"/>
                  <a:ea typeface="-윤고딕130" pitchFamily="18" charset="-127"/>
                </a:defRPr>
              </a:lvl2pPr>
              <a:lvl3pPr marL="295275" indent="-149225" defTabSz="895350">
                <a:buChar char="–"/>
                <a:defRPr sz="1600">
                  <a:solidFill>
                    <a:schemeClr val="tx1"/>
                  </a:solidFill>
                  <a:latin typeface="Arial" panose="020B0604020202020204" pitchFamily="34" charset="0"/>
                  <a:ea typeface="-윤고딕130" pitchFamily="18" charset="-127"/>
                </a:defRPr>
              </a:lvl3pPr>
              <a:lvl4pPr marL="431800" indent="-134938" defTabSz="895350">
                <a:buSzPct val="89000"/>
                <a:buChar char="•"/>
                <a:defRPr sz="1600">
                  <a:solidFill>
                    <a:schemeClr val="tx1"/>
                  </a:solidFill>
                  <a:latin typeface="Arial" panose="020B0604020202020204" pitchFamily="34" charset="0"/>
                  <a:ea typeface="-윤고딕130" pitchFamily="18" charset="-127"/>
                </a:defRPr>
              </a:lvl4pPr>
              <a:lvl5pPr marL="582613" indent="-149225" defTabSz="895350">
                <a:buSzPct val="75000"/>
                <a:buChar char="–"/>
                <a:defRPr sz="1600">
                  <a:solidFill>
                    <a:schemeClr val="tx1"/>
                  </a:solidFill>
                  <a:latin typeface="Arial" panose="020B0604020202020204" pitchFamily="34" charset="0"/>
                  <a:ea typeface="-윤고딕130" pitchFamily="18" charset="-127"/>
                </a:defRPr>
              </a:lvl5pPr>
              <a:lvl6pPr marL="1039813" indent="-149225" defTabSz="895350" fontAlgn="base">
                <a:spcBef>
                  <a:spcPct val="0"/>
                </a:spcBef>
                <a:spcAft>
                  <a:spcPct val="0"/>
                </a:spcAft>
                <a:buSzPct val="75000"/>
                <a:buChar char="–"/>
                <a:defRPr sz="1600">
                  <a:solidFill>
                    <a:schemeClr val="tx1"/>
                  </a:solidFill>
                  <a:latin typeface="Arial" panose="020B0604020202020204" pitchFamily="34" charset="0"/>
                  <a:ea typeface="-윤고딕130" pitchFamily="18" charset="-127"/>
                </a:defRPr>
              </a:lvl6pPr>
              <a:lvl7pPr marL="1497013" indent="-149225" defTabSz="895350" fontAlgn="base">
                <a:spcBef>
                  <a:spcPct val="0"/>
                </a:spcBef>
                <a:spcAft>
                  <a:spcPct val="0"/>
                </a:spcAft>
                <a:buSzPct val="75000"/>
                <a:buChar char="–"/>
                <a:defRPr sz="1600">
                  <a:solidFill>
                    <a:schemeClr val="tx1"/>
                  </a:solidFill>
                  <a:latin typeface="Arial" panose="020B0604020202020204" pitchFamily="34" charset="0"/>
                  <a:ea typeface="-윤고딕130" pitchFamily="18" charset="-127"/>
                </a:defRPr>
              </a:lvl7pPr>
              <a:lvl8pPr marL="1954213" indent="-149225" defTabSz="895350" fontAlgn="base">
                <a:spcBef>
                  <a:spcPct val="0"/>
                </a:spcBef>
                <a:spcAft>
                  <a:spcPct val="0"/>
                </a:spcAft>
                <a:buSzPct val="75000"/>
                <a:buChar char="–"/>
                <a:defRPr sz="1600">
                  <a:solidFill>
                    <a:schemeClr val="tx1"/>
                  </a:solidFill>
                  <a:latin typeface="Arial" panose="020B0604020202020204" pitchFamily="34" charset="0"/>
                  <a:ea typeface="-윤고딕130" pitchFamily="18" charset="-127"/>
                </a:defRPr>
              </a:lvl8pPr>
              <a:lvl9pPr marL="2411413" indent="-149225" defTabSz="895350" fontAlgn="base">
                <a:spcBef>
                  <a:spcPct val="0"/>
                </a:spcBef>
                <a:spcAft>
                  <a:spcPct val="0"/>
                </a:spcAft>
                <a:buSzPct val="75000"/>
                <a:buChar char="–"/>
                <a:defRPr sz="1600">
                  <a:solidFill>
                    <a:schemeClr val="tx1"/>
                  </a:solidFill>
                  <a:latin typeface="Arial" panose="020B0604020202020204" pitchFamily="34" charset="0"/>
                  <a:ea typeface="-윤고딕130" pitchFamily="18" charset="-127"/>
                </a:defRPr>
              </a:lvl9pPr>
            </a:lstStyle>
            <a:p>
              <a:pPr lvl="1" fontAlgn="auto" latinLnBrk="0">
                <a:spcBef>
                  <a:spcPts val="0"/>
                </a:spcBef>
                <a:spcAft>
                  <a:spcPts val="0"/>
                </a:spcAft>
              </a:pPr>
              <a:r>
                <a:rPr kumimoji="0" lang="en-US" altLang="ko-KR" sz="1400" b="0" i="0" u="none" strike="noStrike" kern="0" cap="none" spc="0" normalizeH="0" baseline="0" noProof="0" dirty="0">
                  <a:ln>
                    <a:noFill/>
                  </a:ln>
                  <a:solidFill>
                    <a:srgbClr val="000000"/>
                  </a:solidFill>
                  <a:effectLst/>
                  <a:uLnTx/>
                  <a:uFillTx/>
                  <a:latin typeface="+mn-ea"/>
                  <a:ea typeface="+mn-ea"/>
                </a:rPr>
                <a:t>historical data</a:t>
              </a:r>
              <a:r>
                <a:rPr kumimoji="0" lang="ko-KR" altLang="en-US" sz="1400" b="0" kern="0" dirty="0">
                  <a:solidFill>
                    <a:srgbClr val="000000"/>
                  </a:solidFill>
                  <a:latin typeface="+mn-ea"/>
                  <a:ea typeface="+mn-ea"/>
                </a:rPr>
                <a:t>를 사용해 </a:t>
              </a:r>
              <a:r>
                <a:rPr kumimoji="0" lang="en-US" altLang="ko-KR" sz="1400" b="0" kern="0" dirty="0">
                  <a:solidFill>
                    <a:srgbClr val="000000"/>
                  </a:solidFill>
                  <a:latin typeface="+mn-ea"/>
                  <a:ea typeface="+mn-ea"/>
                </a:rPr>
                <a:t>transition dynamics</a:t>
              </a:r>
              <a:r>
                <a:rPr kumimoji="0" lang="ko-KR" altLang="en-US" sz="1400" b="0" kern="0" dirty="0">
                  <a:solidFill>
                    <a:srgbClr val="000000"/>
                  </a:solidFill>
                  <a:latin typeface="+mn-ea"/>
                  <a:ea typeface="+mn-ea"/>
                </a:rPr>
                <a:t>를 최대한 근사한다</a:t>
              </a:r>
              <a:r>
                <a:rPr kumimoji="0" lang="en-US" altLang="ko-KR" sz="1400" b="0" kern="0" dirty="0">
                  <a:solidFill>
                    <a:srgbClr val="000000"/>
                  </a:solidFill>
                  <a:latin typeface="+mn-ea"/>
                  <a:ea typeface="+mn-ea"/>
                </a:rPr>
                <a:t>. </a:t>
              </a:r>
              <a:r>
                <a:rPr kumimoji="0" lang="ko-KR" altLang="en-US" sz="1400" b="0" kern="0" dirty="0">
                  <a:solidFill>
                    <a:srgbClr val="000000"/>
                  </a:solidFill>
                  <a:latin typeface="+mn-ea"/>
                  <a:ea typeface="+mn-ea"/>
                </a:rPr>
                <a:t>그러면 </a:t>
              </a:r>
              <a:r>
                <a:rPr kumimoji="0" lang="en-US" altLang="ko-KR" sz="1400" b="0" kern="0" dirty="0">
                  <a:solidFill>
                    <a:srgbClr val="000000"/>
                  </a:solidFill>
                  <a:latin typeface="+mn-ea"/>
                  <a:ea typeface="+mn-ea"/>
                </a:rPr>
                <a:t>next state</a:t>
              </a:r>
              <a:r>
                <a:rPr kumimoji="0" lang="ko-KR" altLang="en-US" sz="1400" b="0" kern="0" dirty="0">
                  <a:solidFill>
                    <a:srgbClr val="000000"/>
                  </a:solidFill>
                  <a:latin typeface="+mn-ea"/>
                  <a:ea typeface="+mn-ea"/>
                </a:rPr>
                <a:t>를 얻을 수 있으므로</a:t>
              </a:r>
              <a:r>
                <a:rPr kumimoji="0" lang="en-US" altLang="ko-KR" sz="1400" b="0" kern="0" dirty="0">
                  <a:solidFill>
                    <a:srgbClr val="000000"/>
                  </a:solidFill>
                  <a:latin typeface="+mn-ea"/>
                  <a:ea typeface="+mn-ea"/>
                </a:rPr>
                <a:t>, </a:t>
              </a:r>
              <a:r>
                <a:rPr kumimoji="0" lang="ko-KR" altLang="en-US" sz="1400" b="0" kern="0" dirty="0">
                  <a:solidFill>
                    <a:srgbClr val="000000"/>
                  </a:solidFill>
                  <a:latin typeface="+mn-ea"/>
                  <a:ea typeface="+mn-ea"/>
                </a:rPr>
                <a:t>정확히 </a:t>
              </a:r>
              <a:r>
                <a:rPr kumimoji="0" lang="en-US" altLang="ko-KR" sz="1400" b="0" kern="0" dirty="0" err="1">
                  <a:solidFill>
                    <a:srgbClr val="000000"/>
                  </a:solidFill>
                  <a:latin typeface="+mn-ea"/>
                  <a:ea typeface="+mn-ea"/>
                </a:rPr>
                <a:t>MountainCar</a:t>
              </a:r>
              <a:r>
                <a:rPr kumimoji="0" lang="en-US" altLang="ko-KR" sz="1400" b="0" kern="0" dirty="0">
                  <a:solidFill>
                    <a:srgbClr val="000000"/>
                  </a:solidFill>
                  <a:latin typeface="+mn-ea"/>
                  <a:ea typeface="+mn-ea"/>
                </a:rPr>
                <a:t> </a:t>
              </a:r>
              <a:r>
                <a:rPr kumimoji="0" lang="ko-KR" altLang="en-US" sz="1400" b="0" kern="0" dirty="0">
                  <a:solidFill>
                    <a:srgbClr val="000000"/>
                  </a:solidFill>
                  <a:latin typeface="+mn-ea"/>
                  <a:ea typeface="+mn-ea"/>
                </a:rPr>
                <a:t>와 같은 세팅 하에서 문제를 해결할 수 있다</a:t>
              </a:r>
              <a:r>
                <a:rPr kumimoji="0" lang="en-US" altLang="ko-KR" sz="1400" b="0" kern="0" dirty="0">
                  <a:solidFill>
                    <a:srgbClr val="000000"/>
                  </a:solidFill>
                  <a:latin typeface="+mn-ea"/>
                  <a:ea typeface="+mn-ea"/>
                </a:rPr>
                <a:t>.</a:t>
              </a:r>
            </a:p>
            <a:p>
              <a:pPr lvl="1" fontAlgn="auto" latinLnBrk="0">
                <a:spcBef>
                  <a:spcPts val="0"/>
                </a:spcBef>
                <a:spcAft>
                  <a:spcPts val="0"/>
                </a:spcAft>
              </a:pPr>
              <a:r>
                <a:rPr kumimoji="0" lang="ko-KR" altLang="en-US" sz="1400" b="0" i="0" u="none" strike="noStrike" kern="0" cap="none" spc="0" normalizeH="0" baseline="0" noProof="0" dirty="0">
                  <a:ln>
                    <a:noFill/>
                  </a:ln>
                  <a:solidFill>
                    <a:srgbClr val="000000"/>
                  </a:solidFill>
                  <a:effectLst/>
                  <a:uLnTx/>
                  <a:uFillTx/>
                  <a:latin typeface="+mn-ea"/>
                  <a:ea typeface="+mn-ea"/>
                </a:rPr>
                <a:t>이때 </a:t>
              </a:r>
              <a:r>
                <a:rPr kumimoji="0" lang="en-US" altLang="ko-KR" sz="1400" b="0" kern="0" dirty="0">
                  <a:solidFill>
                    <a:srgbClr val="000000"/>
                  </a:solidFill>
                  <a:latin typeface="+mn-ea"/>
                  <a:ea typeface="+mn-ea"/>
                </a:rPr>
                <a:t>historical data</a:t>
              </a:r>
              <a:r>
                <a:rPr kumimoji="0" lang="ko-KR" altLang="en-US" sz="1400" b="0" kern="0" dirty="0">
                  <a:solidFill>
                    <a:srgbClr val="000000"/>
                  </a:solidFill>
                  <a:latin typeface="+mn-ea"/>
                  <a:ea typeface="+mn-ea"/>
                </a:rPr>
                <a:t>는 </a:t>
              </a:r>
              <a:r>
                <a:rPr kumimoji="0" lang="en-US" altLang="ko-KR" sz="1400" b="0" kern="0" dirty="0">
                  <a:solidFill>
                    <a:srgbClr val="000000"/>
                  </a:solidFill>
                  <a:latin typeface="+mn-ea"/>
                  <a:ea typeface="+mn-ea"/>
                </a:rPr>
                <a:t>transition dynamics</a:t>
              </a:r>
              <a:r>
                <a:rPr kumimoji="0" lang="ko-KR" altLang="en-US" sz="1400" b="0" kern="0" dirty="0">
                  <a:solidFill>
                    <a:srgbClr val="000000"/>
                  </a:solidFill>
                  <a:latin typeface="+mn-ea"/>
                  <a:ea typeface="+mn-ea"/>
                </a:rPr>
                <a:t>를 모델링하는 데에만 사용된다</a:t>
              </a:r>
              <a:r>
                <a:rPr kumimoji="0" lang="en-US" altLang="ko-KR" sz="1400" b="0" kern="0" dirty="0">
                  <a:solidFill>
                    <a:srgbClr val="000000"/>
                  </a:solidFill>
                  <a:latin typeface="+mn-ea"/>
                  <a:ea typeface="+mn-ea"/>
                </a:rPr>
                <a:t>. </a:t>
              </a:r>
              <a:r>
                <a:rPr kumimoji="0" lang="ko-KR" altLang="en-US" sz="1400" b="0" kern="0" dirty="0">
                  <a:solidFill>
                    <a:srgbClr val="000000"/>
                  </a:solidFill>
                  <a:latin typeface="+mn-ea"/>
                  <a:ea typeface="+mn-ea"/>
                </a:rPr>
                <a:t>서부발전의 </a:t>
              </a:r>
              <a:r>
                <a:rPr kumimoji="0" lang="en-US" altLang="ko-KR" sz="1400" b="0" kern="0" dirty="0">
                  <a:solidFill>
                    <a:srgbClr val="000000"/>
                  </a:solidFill>
                  <a:latin typeface="+mn-ea"/>
                  <a:ea typeface="+mn-ea"/>
                </a:rPr>
                <a:t>agent</a:t>
              </a:r>
              <a:r>
                <a:rPr kumimoji="0" lang="ko-KR" altLang="en-US" sz="1400" b="0" kern="0" dirty="0">
                  <a:solidFill>
                    <a:srgbClr val="000000"/>
                  </a:solidFill>
                  <a:latin typeface="+mn-ea"/>
                  <a:ea typeface="+mn-ea"/>
                </a:rPr>
                <a:t>는 이렇게 </a:t>
              </a:r>
              <a:r>
                <a:rPr kumimoji="0" lang="ko-KR" altLang="en-US" sz="1400" b="0" kern="0" dirty="0" err="1">
                  <a:solidFill>
                    <a:srgbClr val="000000"/>
                  </a:solidFill>
                  <a:latin typeface="+mn-ea"/>
                  <a:ea typeface="+mn-ea"/>
                </a:rPr>
                <a:t>모델링된</a:t>
              </a:r>
              <a:r>
                <a:rPr kumimoji="0" lang="ko-KR" altLang="en-US" sz="1400" b="0" kern="0" dirty="0">
                  <a:solidFill>
                    <a:srgbClr val="000000"/>
                  </a:solidFill>
                  <a:latin typeface="+mn-ea"/>
                  <a:ea typeface="+mn-ea"/>
                </a:rPr>
                <a:t> 환경 속에서 환경을 </a:t>
              </a:r>
              <a:r>
                <a:rPr kumimoji="0" lang="ko-KR" altLang="en-US" sz="1400" b="0" kern="0" dirty="0" err="1">
                  <a:solidFill>
                    <a:srgbClr val="000000"/>
                  </a:solidFill>
                  <a:latin typeface="+mn-ea"/>
                  <a:ea typeface="+mn-ea"/>
                </a:rPr>
                <a:t>학습해나가며</a:t>
              </a:r>
              <a:r>
                <a:rPr kumimoji="0" lang="ko-KR" altLang="en-US" sz="1400" b="0" kern="0" dirty="0">
                  <a:solidFill>
                    <a:srgbClr val="000000"/>
                  </a:solidFill>
                  <a:latin typeface="+mn-ea"/>
                  <a:ea typeface="+mn-ea"/>
                </a:rPr>
                <a:t> 최적의 정책을 </a:t>
              </a:r>
              <a:r>
                <a:rPr kumimoji="0" lang="ko-KR" altLang="en-US" sz="1400" b="0" kern="0" dirty="0" err="1">
                  <a:solidFill>
                    <a:srgbClr val="000000"/>
                  </a:solidFill>
                  <a:latin typeface="+mn-ea"/>
                  <a:ea typeface="+mn-ea"/>
                </a:rPr>
                <a:t>얻어나간다</a:t>
              </a:r>
              <a:r>
                <a:rPr kumimoji="0" lang="en-US" altLang="ko-KR" sz="1400" b="0" kern="0" dirty="0">
                  <a:solidFill>
                    <a:srgbClr val="000000"/>
                  </a:solidFill>
                  <a:latin typeface="+mn-ea"/>
                  <a:ea typeface="+mn-ea"/>
                </a:rPr>
                <a:t>.</a:t>
              </a:r>
              <a:endParaRPr kumimoji="0" lang="en-US" altLang="ko-KR" sz="1400" b="0" i="0" u="none" strike="noStrike" kern="0" cap="none" spc="0" normalizeH="0" baseline="0" noProof="0" dirty="0">
                <a:ln>
                  <a:noFill/>
                </a:ln>
                <a:solidFill>
                  <a:srgbClr val="000000"/>
                </a:solidFill>
                <a:effectLst/>
                <a:uLnTx/>
                <a:uFillTx/>
                <a:latin typeface="+mn-ea"/>
                <a:ea typeface="+mn-ea"/>
              </a:endParaRPr>
            </a:p>
          </p:txBody>
        </p:sp>
      </p:grpSp>
    </p:spTree>
    <p:extLst>
      <p:ext uri="{BB962C8B-B14F-4D97-AF65-F5344CB8AC3E}">
        <p14:creationId xmlns:p14="http://schemas.microsoft.com/office/powerpoint/2010/main" val="209824411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197BEC-E662-7EC0-6BE0-04123AC83142}"/>
            </a:ext>
          </a:extLst>
        </p:cNvPr>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1DF2E75F-E099-83EB-836F-E4DE0F89859F}"/>
              </a:ext>
            </a:extLst>
          </p:cNvPr>
          <p:cNvSpPr>
            <a:spLocks noGrp="1"/>
          </p:cNvSpPr>
          <p:nvPr>
            <p:ph type="body" sz="quarter" idx="10"/>
          </p:nvPr>
        </p:nvSpPr>
        <p:spPr/>
        <p:txBody>
          <a:bodyPr/>
          <a:lstStyle/>
          <a:p>
            <a:pPr marL="0" indent="0">
              <a:buNone/>
            </a:pPr>
            <a:r>
              <a:rPr lang="ko-KR" altLang="en-US"/>
              <a:t>실험 개요</a:t>
            </a:r>
            <a:endParaRPr lang="ko-KR" altLang="en-US" dirty="0"/>
          </a:p>
        </p:txBody>
      </p:sp>
      <p:sp>
        <p:nvSpPr>
          <p:cNvPr id="4" name="제목 3">
            <a:extLst>
              <a:ext uri="{FF2B5EF4-FFF2-40B4-BE49-F238E27FC236}">
                <a16:creationId xmlns:a16="http://schemas.microsoft.com/office/drawing/2014/main" id="{DEDA53DC-B97B-991B-8B8F-E5EBC5109CB2}"/>
              </a:ext>
            </a:extLst>
          </p:cNvPr>
          <p:cNvSpPr>
            <a:spLocks noGrp="1"/>
          </p:cNvSpPr>
          <p:nvPr>
            <p:ph type="title"/>
          </p:nvPr>
        </p:nvSpPr>
        <p:spPr/>
        <p:txBody>
          <a:bodyPr/>
          <a:lstStyle/>
          <a:p>
            <a:r>
              <a:rPr lang="en-US" altLang="ko-KR" dirty="0"/>
              <a:t>250822 </a:t>
            </a:r>
            <a:r>
              <a:rPr lang="ko-KR" altLang="en-US" dirty="0"/>
              <a:t>금 </a:t>
            </a:r>
            <a:r>
              <a:rPr lang="en-US" altLang="ko-KR" dirty="0"/>
              <a:t>| </a:t>
            </a:r>
            <a:r>
              <a:rPr lang="ko-KR" altLang="en-US" dirty="0"/>
              <a:t>서부발전에 </a:t>
            </a:r>
            <a:r>
              <a:rPr lang="en-US" altLang="ko-KR" dirty="0"/>
              <a:t>DDPG </a:t>
            </a:r>
            <a:r>
              <a:rPr lang="ko-KR" altLang="en-US" dirty="0"/>
              <a:t>적용 </a:t>
            </a:r>
            <a:r>
              <a:rPr lang="en-US" altLang="ko-KR" dirty="0"/>
              <a:t>(python)</a:t>
            </a:r>
            <a:endParaRPr lang="ko-KR" altLang="en-US" dirty="0"/>
          </a:p>
        </p:txBody>
      </p:sp>
      <p:sp>
        <p:nvSpPr>
          <p:cNvPr id="5" name="텍스트 개체 틀 4">
            <a:extLst>
              <a:ext uri="{FF2B5EF4-FFF2-40B4-BE49-F238E27FC236}">
                <a16:creationId xmlns:a16="http://schemas.microsoft.com/office/drawing/2014/main" id="{D7D5AA5E-BA31-497E-3C90-28138EF47E0E}"/>
              </a:ext>
            </a:extLst>
          </p:cNvPr>
          <p:cNvSpPr>
            <a:spLocks noGrp="1"/>
          </p:cNvSpPr>
          <p:nvPr>
            <p:ph type="body" sz="quarter" idx="12"/>
          </p:nvPr>
        </p:nvSpPr>
        <p:spPr/>
        <p:txBody>
          <a:bodyPr/>
          <a:lstStyle/>
          <a:p>
            <a:r>
              <a:rPr lang="ko-KR" altLang="en-US" dirty="0"/>
              <a:t>서부발전</a:t>
            </a:r>
          </a:p>
        </p:txBody>
      </p:sp>
      <mc:AlternateContent xmlns:mc="http://schemas.openxmlformats.org/markup-compatibility/2006" xmlns:a14="http://schemas.microsoft.com/office/drawing/2010/main">
        <mc:Choice Requires="a14">
          <p:sp>
            <p:nvSpPr>
              <p:cNvPr id="9" name="텍스트 개체 틀 8">
                <a:extLst>
                  <a:ext uri="{FF2B5EF4-FFF2-40B4-BE49-F238E27FC236}">
                    <a16:creationId xmlns:a16="http://schemas.microsoft.com/office/drawing/2014/main" id="{01ECD225-8DBD-67A5-E6E4-403C5F4B9D96}"/>
                  </a:ext>
                </a:extLst>
              </p:cNvPr>
              <p:cNvSpPr>
                <a:spLocks noGrp="1"/>
              </p:cNvSpPr>
              <p:nvPr>
                <p:ph type="body" sz="quarter" idx="11"/>
              </p:nvPr>
            </p:nvSpPr>
            <p:spPr>
              <a:xfrm>
                <a:off x="362309" y="922626"/>
                <a:ext cx="7542826" cy="4396626"/>
              </a:xfrm>
            </p:spPr>
            <p:txBody>
              <a:bodyPr/>
              <a:lstStyle/>
              <a:p>
                <a:pPr marL="180000" indent="-180000">
                  <a:buFont typeface="Arial" panose="020B0604020202020204" pitchFamily="34" charset="0"/>
                  <a:buChar char="•"/>
                </a:pPr>
                <a:r>
                  <a:rPr lang="ko-KR" altLang="en-US" dirty="0"/>
                  <a:t>데이터 원본 </a:t>
                </a:r>
                <a:r>
                  <a:rPr lang="en-US" altLang="ko-KR" dirty="0"/>
                  <a:t>:  data_5s_7d (5</a:t>
                </a:r>
                <a:r>
                  <a:rPr lang="ko-KR" altLang="en-US" dirty="0"/>
                  <a:t>초 간격의 일주일치 데이터</a:t>
                </a:r>
                <a:r>
                  <a:rPr lang="en-US" altLang="ko-KR" dirty="0"/>
                  <a:t>, 12</a:t>
                </a:r>
                <a:r>
                  <a:rPr lang="ko-KR" altLang="en-US" dirty="0" err="1"/>
                  <a:t>만개행</a:t>
                </a:r>
                <a:r>
                  <a:rPr lang="en-US" altLang="ko-KR" dirty="0"/>
                  <a:t>-42</a:t>
                </a:r>
                <a:r>
                  <a:rPr lang="ko-KR" altLang="en-US" dirty="0" err="1"/>
                  <a:t>개열</a:t>
                </a:r>
                <a:r>
                  <a:rPr lang="en-US" altLang="ko-KR" dirty="0"/>
                  <a:t>)</a:t>
                </a:r>
              </a:p>
              <a:p>
                <a:pPr marL="180000" indent="-180000">
                  <a:buFont typeface="Arial" panose="020B0604020202020204" pitchFamily="34" charset="0"/>
                  <a:buChar char="•"/>
                </a:pPr>
                <a:r>
                  <a:rPr lang="ko-KR" altLang="en-US" dirty="0" err="1"/>
                  <a:t>전처리</a:t>
                </a:r>
                <a:endParaRPr lang="en-US" altLang="ko-KR" dirty="0"/>
              </a:p>
              <a:p>
                <a:pPr marL="360000" indent="-180000">
                  <a:buFont typeface="Arial" panose="020B0604020202020204" pitchFamily="34" charset="0"/>
                  <a:buChar char="•"/>
                </a:pPr>
                <a:r>
                  <a:rPr lang="ko-KR" altLang="en-US" dirty="0"/>
                  <a:t>하루치 데이터로 변환</a:t>
                </a:r>
                <a:endParaRPr lang="en-US" altLang="ko-KR" dirty="0"/>
              </a:p>
              <a:p>
                <a:pPr marL="180000" indent="-180000">
                  <a:buFont typeface="Arial" panose="020B0604020202020204" pitchFamily="34" charset="0"/>
                  <a:buChar char="•"/>
                </a:pPr>
                <a:r>
                  <a:rPr lang="ko-KR" altLang="en-US" dirty="0"/>
                  <a:t>특정한 </a:t>
                </a:r>
                <a:r>
                  <a:rPr lang="en-US" altLang="ko-KR" dirty="0" err="1"/>
                  <a:t>featur</a:t>
                </a:r>
                <a:r>
                  <a:rPr lang="ko-KR" altLang="en-US" dirty="0"/>
                  <a:t>들만 </a:t>
                </a:r>
                <a:r>
                  <a:rPr lang="ko-KR" altLang="en-US" dirty="0" err="1"/>
                  <a:t>슬라이싱</a:t>
                </a:r>
                <a:r>
                  <a:rPr lang="ko-KR" altLang="en-US" dirty="0"/>
                  <a:t> </a:t>
                </a:r>
                <a:r>
                  <a:rPr lang="en-US" altLang="ko-KR" dirty="0"/>
                  <a:t>(4</a:t>
                </a:r>
                <a:r>
                  <a:rPr lang="ko-KR" altLang="en-US" dirty="0"/>
                  <a:t>개의 </a:t>
                </a:r>
                <a:r>
                  <a:rPr lang="en-US" altLang="ko-KR" dirty="0"/>
                  <a:t>state, 1</a:t>
                </a:r>
                <a:r>
                  <a:rPr lang="ko-KR" altLang="en-US" dirty="0"/>
                  <a:t>개의 </a:t>
                </a:r>
                <a:r>
                  <a:rPr lang="en-US" altLang="ko-KR" dirty="0"/>
                  <a:t>action, 17280</a:t>
                </a:r>
                <a:r>
                  <a:rPr lang="ko-KR" altLang="en-US" dirty="0" err="1"/>
                  <a:t>개행</a:t>
                </a:r>
                <a:r>
                  <a:rPr lang="en-US" altLang="ko-KR" dirty="0"/>
                  <a:t>-5</a:t>
                </a:r>
                <a:r>
                  <a:rPr lang="ko-KR" altLang="en-US" dirty="0" err="1"/>
                  <a:t>개열</a:t>
                </a:r>
                <a:r>
                  <a:rPr lang="en-US" altLang="ko-KR" dirty="0"/>
                  <a:t>)</a:t>
                </a:r>
              </a:p>
              <a:p>
                <a:pPr marL="360000" indent="-180000">
                  <a:buFont typeface="Arial" panose="020B0604020202020204" pitchFamily="34" charset="0"/>
                  <a:buChar char="•"/>
                </a:pPr>
                <a:r>
                  <a:rPr lang="ko-KR" altLang="en-US" dirty="0"/>
                  <a:t>합성가스 유량 </a:t>
                </a:r>
                <a:r>
                  <a:rPr lang="en-US" altLang="ko-KR" dirty="0"/>
                  <a:t>(state_1)</a:t>
                </a:r>
              </a:p>
              <a:p>
                <a:pPr marL="360000" indent="-180000">
                  <a:buFont typeface="Arial" panose="020B0604020202020204" pitchFamily="34" charset="0"/>
                  <a:buChar char="•"/>
                </a:pPr>
                <a:r>
                  <a:rPr lang="ko-KR" altLang="en-US" dirty="0"/>
                  <a:t>발전기 출력 </a:t>
                </a:r>
                <a:r>
                  <a:rPr lang="en-US" altLang="ko-KR" dirty="0"/>
                  <a:t>(state_2)</a:t>
                </a:r>
              </a:p>
              <a:p>
                <a:pPr marL="360000" indent="-180000">
                  <a:buFont typeface="Arial" panose="020B0604020202020204" pitchFamily="34" charset="0"/>
                  <a:buChar char="•"/>
                </a:pPr>
                <a:r>
                  <a:rPr lang="en-US" altLang="ko-KR" dirty="0"/>
                  <a:t>NPR Secondary manifold (state_3)</a:t>
                </a:r>
              </a:p>
              <a:p>
                <a:pPr marL="360000" indent="-180000">
                  <a:buFont typeface="Arial" panose="020B0604020202020204" pitchFamily="34" charset="0"/>
                  <a:buChar char="•"/>
                </a:pPr>
                <a:r>
                  <a:rPr lang="ko-KR" altLang="en-US" dirty="0"/>
                  <a:t>가스터빈 후단 질소산화물 농도 </a:t>
                </a:r>
                <a:r>
                  <a:rPr lang="en-US" altLang="ko-KR" dirty="0"/>
                  <a:t>(state_4, </a:t>
                </a:r>
                <a:r>
                  <a:rPr lang="ko-KR" altLang="en-US" dirty="0"/>
                  <a:t>목표변수</a:t>
                </a:r>
                <a:r>
                  <a:rPr lang="en-US" altLang="ko-KR" dirty="0"/>
                  <a:t>)</a:t>
                </a:r>
              </a:p>
              <a:p>
                <a:pPr marL="360000" indent="-180000">
                  <a:buFont typeface="Arial" panose="020B0604020202020204" pitchFamily="34" charset="0"/>
                  <a:buChar char="•"/>
                </a:pPr>
                <a:r>
                  <a:rPr lang="en-US" altLang="ko-KR" dirty="0"/>
                  <a:t>DGAN Compressor </a:t>
                </a:r>
                <a:r>
                  <a:rPr lang="ko-KR" altLang="en-US" dirty="0"/>
                  <a:t>질소가스 유량 </a:t>
                </a:r>
                <a:r>
                  <a:rPr lang="en-US" altLang="ko-KR" dirty="0"/>
                  <a:t>(action)</a:t>
                </a:r>
              </a:p>
              <a:p>
                <a:pPr marL="180000" indent="-180000">
                  <a:buFont typeface="Arial" panose="020B0604020202020204" pitchFamily="34" charset="0"/>
                  <a:buChar char="•"/>
                </a:pPr>
                <a:r>
                  <a:rPr lang="ko-KR" altLang="en-US" dirty="0"/>
                  <a:t>표기법</a:t>
                </a:r>
                <a:endParaRPr lang="en-US" altLang="ko-KR" dirty="0"/>
              </a:p>
              <a:p>
                <a:pPr marL="360000" indent="-180000">
                  <a:buFont typeface="Arial" panose="020B0604020202020204" pitchFamily="34" charset="0"/>
                  <a:buChar char="•"/>
                </a:pPr>
                <a14:m>
                  <m:oMath xmlns:m="http://schemas.openxmlformats.org/officeDocument/2006/math">
                    <m:r>
                      <m:rPr>
                        <m:nor/>
                      </m:rPr>
                      <a:rPr lang="en-US" altLang="ko-KR">
                        <a:latin typeface="Cambria Math" panose="02040503050406030204" pitchFamily="18" charset="0"/>
                      </a:rPr>
                      <m:t>state</m:t>
                    </m:r>
                    <m:r>
                      <m:rPr>
                        <m:nor/>
                      </m:rPr>
                      <a:rPr lang="en-US" altLang="ko-KR">
                        <a:latin typeface="Cambria Math" panose="02040503050406030204" pitchFamily="18" charset="0"/>
                      </a:rPr>
                      <m:t>_1</m:t>
                    </m:r>
                    <m:r>
                      <a:rPr lang="en-US" altLang="ko-KR" i="1">
                        <a:latin typeface="Cambria Math" panose="02040503050406030204" pitchFamily="18" charset="0"/>
                      </a:rPr>
                      <m:t>=</m:t>
                    </m:r>
                    <m:sSup>
                      <m:sSupPr>
                        <m:ctrlPr>
                          <a:rPr lang="en-US" altLang="ko-KR" i="1">
                            <a:latin typeface="Cambria Math" panose="02040503050406030204" pitchFamily="18" charset="0"/>
                          </a:rPr>
                        </m:ctrlPr>
                      </m:sSupPr>
                      <m:e>
                        <m:r>
                          <a:rPr lang="en-US" altLang="ko-KR" i="1">
                            <a:latin typeface="Cambria Math" panose="02040503050406030204" pitchFamily="18" charset="0"/>
                          </a:rPr>
                          <m:t>𝑠</m:t>
                        </m:r>
                      </m:e>
                      <m:sup>
                        <m:r>
                          <a:rPr lang="en-US" altLang="ko-KR" i="1">
                            <a:latin typeface="Cambria Math" panose="02040503050406030204" pitchFamily="18" charset="0"/>
                          </a:rPr>
                          <m:t>(1)</m:t>
                        </m:r>
                      </m:sup>
                    </m:sSup>
                  </m:oMath>
                </a14:m>
                <a:r>
                  <a:rPr lang="en-US" altLang="ko-KR" dirty="0"/>
                  <a:t> , </a:t>
                </a:r>
                <a14:m>
                  <m:oMath xmlns:m="http://schemas.openxmlformats.org/officeDocument/2006/math">
                    <m:r>
                      <m:rPr>
                        <m:nor/>
                      </m:rPr>
                      <a:rPr lang="en-US" altLang="ko-KR">
                        <a:latin typeface="Cambria Math" panose="02040503050406030204" pitchFamily="18" charset="0"/>
                      </a:rPr>
                      <m:t>state</m:t>
                    </m:r>
                    <m:r>
                      <m:rPr>
                        <m:nor/>
                      </m:rPr>
                      <a:rPr lang="en-US" altLang="ko-KR">
                        <a:latin typeface="Cambria Math" panose="02040503050406030204" pitchFamily="18" charset="0"/>
                      </a:rPr>
                      <m:t>_2</m:t>
                    </m:r>
                    <m:r>
                      <a:rPr lang="en-US" altLang="ko-KR" i="1">
                        <a:latin typeface="Cambria Math" panose="02040503050406030204" pitchFamily="18" charset="0"/>
                      </a:rPr>
                      <m:t>=</m:t>
                    </m:r>
                    <m:sSup>
                      <m:sSupPr>
                        <m:ctrlPr>
                          <a:rPr lang="en-US" altLang="ko-KR" i="1">
                            <a:latin typeface="Cambria Math" panose="02040503050406030204" pitchFamily="18" charset="0"/>
                          </a:rPr>
                        </m:ctrlPr>
                      </m:sSupPr>
                      <m:e>
                        <m:r>
                          <a:rPr lang="en-US" altLang="ko-KR" i="1">
                            <a:latin typeface="Cambria Math" panose="02040503050406030204" pitchFamily="18" charset="0"/>
                          </a:rPr>
                          <m:t>𝑠</m:t>
                        </m:r>
                      </m:e>
                      <m:sup>
                        <m:r>
                          <a:rPr lang="en-US" altLang="ko-KR" i="1">
                            <a:latin typeface="Cambria Math" panose="02040503050406030204" pitchFamily="18" charset="0"/>
                          </a:rPr>
                          <m:t>(2)</m:t>
                        </m:r>
                      </m:sup>
                    </m:sSup>
                  </m:oMath>
                </a14:m>
                <a:r>
                  <a:rPr lang="en-US" altLang="ko-KR" dirty="0"/>
                  <a:t> , </a:t>
                </a:r>
                <a14:m>
                  <m:oMath xmlns:m="http://schemas.openxmlformats.org/officeDocument/2006/math">
                    <m:r>
                      <m:rPr>
                        <m:nor/>
                      </m:rPr>
                      <a:rPr lang="en-US" altLang="ko-KR">
                        <a:latin typeface="Cambria Math" panose="02040503050406030204" pitchFamily="18" charset="0"/>
                      </a:rPr>
                      <m:t>state</m:t>
                    </m:r>
                    <m:r>
                      <m:rPr>
                        <m:nor/>
                      </m:rPr>
                      <a:rPr lang="en-US" altLang="ko-KR">
                        <a:latin typeface="Cambria Math" panose="02040503050406030204" pitchFamily="18" charset="0"/>
                      </a:rPr>
                      <m:t>_3</m:t>
                    </m:r>
                    <m:r>
                      <a:rPr lang="en-US" altLang="ko-KR" i="1">
                        <a:latin typeface="Cambria Math" panose="02040503050406030204" pitchFamily="18" charset="0"/>
                      </a:rPr>
                      <m:t>=</m:t>
                    </m:r>
                    <m:sSup>
                      <m:sSupPr>
                        <m:ctrlPr>
                          <a:rPr lang="en-US" altLang="ko-KR" i="1">
                            <a:latin typeface="Cambria Math" panose="02040503050406030204" pitchFamily="18" charset="0"/>
                          </a:rPr>
                        </m:ctrlPr>
                      </m:sSupPr>
                      <m:e>
                        <m:r>
                          <a:rPr lang="en-US" altLang="ko-KR" i="1">
                            <a:latin typeface="Cambria Math" panose="02040503050406030204" pitchFamily="18" charset="0"/>
                          </a:rPr>
                          <m:t>𝑠</m:t>
                        </m:r>
                      </m:e>
                      <m:sup>
                        <m:r>
                          <a:rPr lang="en-US" altLang="ko-KR" i="1">
                            <a:latin typeface="Cambria Math" panose="02040503050406030204" pitchFamily="18" charset="0"/>
                          </a:rPr>
                          <m:t>(3)</m:t>
                        </m:r>
                      </m:sup>
                    </m:sSup>
                  </m:oMath>
                </a14:m>
                <a:r>
                  <a:rPr lang="en-US" altLang="ko-KR" dirty="0"/>
                  <a:t> , </a:t>
                </a:r>
                <a14:m>
                  <m:oMath xmlns:m="http://schemas.openxmlformats.org/officeDocument/2006/math">
                    <m:r>
                      <m:rPr>
                        <m:nor/>
                      </m:rPr>
                      <a:rPr lang="en-US" altLang="ko-KR">
                        <a:latin typeface="Cambria Math" panose="02040503050406030204" pitchFamily="18" charset="0"/>
                      </a:rPr>
                      <m:t>state</m:t>
                    </m:r>
                    <m:r>
                      <m:rPr>
                        <m:nor/>
                      </m:rPr>
                      <a:rPr lang="en-US" altLang="ko-KR">
                        <a:latin typeface="Cambria Math" panose="02040503050406030204" pitchFamily="18" charset="0"/>
                      </a:rPr>
                      <m:t>_4</m:t>
                    </m:r>
                    <m:r>
                      <a:rPr lang="en-US" altLang="ko-KR" i="1">
                        <a:latin typeface="Cambria Math" panose="02040503050406030204" pitchFamily="18" charset="0"/>
                      </a:rPr>
                      <m:t>=</m:t>
                    </m:r>
                    <m:sSup>
                      <m:sSupPr>
                        <m:ctrlPr>
                          <a:rPr lang="en-US" altLang="ko-KR" i="1">
                            <a:latin typeface="Cambria Math" panose="02040503050406030204" pitchFamily="18" charset="0"/>
                          </a:rPr>
                        </m:ctrlPr>
                      </m:sSupPr>
                      <m:e>
                        <m:r>
                          <a:rPr lang="en-US" altLang="ko-KR" i="1">
                            <a:latin typeface="Cambria Math" panose="02040503050406030204" pitchFamily="18" charset="0"/>
                          </a:rPr>
                          <m:t>𝑠</m:t>
                        </m:r>
                      </m:e>
                      <m:sup>
                        <m:r>
                          <a:rPr lang="en-US" altLang="ko-KR" i="1">
                            <a:latin typeface="Cambria Math" panose="02040503050406030204" pitchFamily="18" charset="0"/>
                          </a:rPr>
                          <m:t>(4)</m:t>
                        </m:r>
                      </m:sup>
                    </m:sSup>
                  </m:oMath>
                </a14:m>
                <a:r>
                  <a:rPr lang="en-US" altLang="ko-KR" dirty="0"/>
                  <a:t>, </a:t>
                </a:r>
                <a14:m>
                  <m:oMath xmlns:m="http://schemas.openxmlformats.org/officeDocument/2006/math">
                    <m:r>
                      <m:rPr>
                        <m:nor/>
                      </m:rPr>
                      <a:rPr lang="en-US" altLang="ko-KR" b="0" i="0" smtClean="0">
                        <a:latin typeface="Cambria Math" panose="02040503050406030204" pitchFamily="18" charset="0"/>
                      </a:rPr>
                      <m:t>action</m:t>
                    </m:r>
                    <m:r>
                      <a:rPr lang="en-US" altLang="ko-KR" b="0" i="1" smtClean="0">
                        <a:latin typeface="Cambria Math" panose="02040503050406030204" pitchFamily="18" charset="0"/>
                      </a:rPr>
                      <m:t>=</m:t>
                    </m:r>
                    <m:r>
                      <a:rPr lang="en-US" altLang="ko-KR" b="0" i="1" smtClean="0">
                        <a:latin typeface="Cambria Math" panose="02040503050406030204" pitchFamily="18" charset="0"/>
                      </a:rPr>
                      <m:t>𝑎</m:t>
                    </m:r>
                  </m:oMath>
                </a14:m>
                <a:endParaRPr lang="en-US" altLang="ko-KR" dirty="0"/>
              </a:p>
              <a:p>
                <a:pPr marL="180000" indent="-180000">
                  <a:buFont typeface="Arial" panose="020B0604020202020204" pitchFamily="34" charset="0"/>
                  <a:buChar char="•"/>
                </a:pPr>
                <a:r>
                  <a:rPr lang="ko-KR" altLang="en-US" dirty="0"/>
                  <a:t>보상함수</a:t>
                </a:r>
                <a:endParaRPr lang="en-US" altLang="ko-KR" dirty="0"/>
              </a:p>
              <a:p>
                <a:pPr marL="360000" indent="-180000">
                  <a:buFont typeface="Arial" panose="020B0604020202020204" pitchFamily="34" charset="0"/>
                  <a:buChar char="•"/>
                </a:pPr>
                <a:r>
                  <a:rPr lang="ko-KR" altLang="en-US" dirty="0"/>
                  <a:t>목표변수 </a:t>
                </a:r>
                <a:r>
                  <a:rPr lang="en-US" altLang="ko-KR" dirty="0"/>
                  <a:t>: </a:t>
                </a:r>
                <a14:m>
                  <m:oMath xmlns:m="http://schemas.openxmlformats.org/officeDocument/2006/math">
                    <m:sSup>
                      <m:sSupPr>
                        <m:ctrlPr>
                          <a:rPr lang="en-US" altLang="ko-KR" i="1" dirty="0">
                            <a:latin typeface="Cambria Math" panose="02040503050406030204" pitchFamily="18" charset="0"/>
                          </a:rPr>
                        </m:ctrlPr>
                      </m:sSupPr>
                      <m:e>
                        <m:r>
                          <a:rPr lang="en-US" altLang="ko-KR" i="1" dirty="0">
                            <a:latin typeface="Cambria Math" panose="02040503050406030204" pitchFamily="18" charset="0"/>
                          </a:rPr>
                          <m:t>𝑠</m:t>
                        </m:r>
                      </m:e>
                      <m:sup>
                        <m:r>
                          <a:rPr lang="en-US" altLang="ko-KR" i="1" dirty="0">
                            <a:latin typeface="Cambria Math" panose="02040503050406030204" pitchFamily="18" charset="0"/>
                          </a:rPr>
                          <m:t>(</m:t>
                        </m:r>
                        <m:r>
                          <a:rPr lang="en-US" altLang="ko-KR" b="0" i="1" dirty="0" smtClean="0">
                            <a:latin typeface="Cambria Math" panose="02040503050406030204" pitchFamily="18" charset="0"/>
                          </a:rPr>
                          <m:t>4</m:t>
                        </m:r>
                        <m:r>
                          <a:rPr lang="en-US" altLang="ko-KR" i="1" dirty="0">
                            <a:latin typeface="Cambria Math" panose="02040503050406030204" pitchFamily="18" charset="0"/>
                          </a:rPr>
                          <m:t>)</m:t>
                        </m:r>
                      </m:sup>
                    </m:sSup>
                  </m:oMath>
                </a14:m>
                <a:endParaRPr lang="en-US" altLang="ko-KR" dirty="0"/>
              </a:p>
              <a:p>
                <a:pPr marL="360000" indent="-180000">
                  <a:buFont typeface="Arial" panose="020B0604020202020204" pitchFamily="34" charset="0"/>
                  <a:buChar char="•"/>
                </a:pPr>
                <a:r>
                  <a:rPr lang="ko-KR" altLang="en-US" dirty="0"/>
                  <a:t>목표변수의 </a:t>
                </a:r>
                <a:r>
                  <a:rPr lang="ko-KR" altLang="en-US" dirty="0" err="1"/>
                  <a:t>목표값</a:t>
                </a:r>
                <a:r>
                  <a:rPr lang="ko-KR" altLang="en-US" dirty="0"/>
                  <a:t> </a:t>
                </a:r>
                <a:r>
                  <a:rPr lang="en-US" altLang="ko-KR" dirty="0"/>
                  <a:t>: </a:t>
                </a:r>
                <a14:m>
                  <m:oMath xmlns:m="http://schemas.openxmlformats.org/officeDocument/2006/math">
                    <m:acc>
                      <m:accPr>
                        <m:chr m:val="̅"/>
                        <m:ctrlPr>
                          <a:rPr lang="en-US" altLang="ko-KR" i="1">
                            <a:latin typeface="Cambria Math" panose="02040503050406030204" pitchFamily="18" charset="0"/>
                          </a:rPr>
                        </m:ctrlPr>
                      </m:accPr>
                      <m:e>
                        <m:sSup>
                          <m:sSupPr>
                            <m:ctrlPr>
                              <a:rPr lang="en-US" altLang="ko-KR" i="1">
                                <a:latin typeface="Cambria Math" panose="02040503050406030204" pitchFamily="18" charset="0"/>
                              </a:rPr>
                            </m:ctrlPr>
                          </m:sSupPr>
                          <m:e>
                            <m:r>
                              <a:rPr lang="en-US" altLang="ko-KR" i="1">
                                <a:latin typeface="Cambria Math" panose="02040503050406030204" pitchFamily="18" charset="0"/>
                              </a:rPr>
                              <m:t>𝑠</m:t>
                            </m:r>
                          </m:e>
                          <m:sup>
                            <m:r>
                              <a:rPr lang="en-US" altLang="ko-KR" i="1">
                                <a:latin typeface="Cambria Math" panose="02040503050406030204" pitchFamily="18" charset="0"/>
                              </a:rPr>
                              <m:t>(</m:t>
                            </m:r>
                            <m:r>
                              <a:rPr lang="en-US" altLang="ko-KR" b="0" i="1" smtClean="0">
                                <a:latin typeface="Cambria Math" panose="02040503050406030204" pitchFamily="18" charset="0"/>
                              </a:rPr>
                              <m:t>4</m:t>
                            </m:r>
                            <m:r>
                              <a:rPr lang="en-US" altLang="ko-KR" i="1">
                                <a:latin typeface="Cambria Math" panose="02040503050406030204" pitchFamily="18" charset="0"/>
                              </a:rPr>
                              <m:t>)</m:t>
                            </m:r>
                          </m:sup>
                        </m:sSup>
                      </m:e>
                    </m:acc>
                  </m:oMath>
                </a14:m>
                <a:endParaRPr lang="en-US" altLang="ko-KR" dirty="0"/>
              </a:p>
              <a:p>
                <a:pPr marL="360000" indent="-180000">
                  <a:buFont typeface="Arial" panose="020B0604020202020204" pitchFamily="34" charset="0"/>
                  <a:buChar char="•"/>
                </a:pPr>
                <a:r>
                  <a:rPr lang="ko-KR" altLang="en-US" dirty="0"/>
                  <a:t>보상함수 </a:t>
                </a:r>
                <a:r>
                  <a:rPr lang="en-US" altLang="ko-KR" dirty="0"/>
                  <a:t>: </a:t>
                </a:r>
                <a14:m>
                  <m:oMath xmlns:m="http://schemas.openxmlformats.org/officeDocument/2006/math">
                    <m:sSub>
                      <m:sSubPr>
                        <m:ctrlPr>
                          <a:rPr lang="en-US" altLang="ko-KR" i="1">
                            <a:latin typeface="Cambria Math" panose="02040503050406030204" pitchFamily="18" charset="0"/>
                          </a:rPr>
                        </m:ctrlPr>
                      </m:sSubPr>
                      <m:e>
                        <m:r>
                          <a:rPr lang="en-US" altLang="ko-KR" i="1">
                            <a:latin typeface="Cambria Math" panose="02040503050406030204" pitchFamily="18" charset="0"/>
                          </a:rPr>
                          <m:t>𝑟</m:t>
                        </m:r>
                      </m:e>
                      <m:sub>
                        <m:r>
                          <a:rPr lang="en-US" altLang="ko-KR" i="1">
                            <a:latin typeface="Cambria Math" panose="02040503050406030204" pitchFamily="18" charset="0"/>
                          </a:rPr>
                          <m:t>𝑡</m:t>
                        </m:r>
                        <m:r>
                          <a:rPr lang="en-US" altLang="ko-KR" i="1">
                            <a:latin typeface="Cambria Math" panose="02040503050406030204" pitchFamily="18" charset="0"/>
                          </a:rPr>
                          <m:t>+1</m:t>
                        </m:r>
                      </m:sub>
                    </m:sSub>
                    <m:r>
                      <a:rPr lang="en-US" altLang="ko-KR" i="1">
                        <a:latin typeface="Cambria Math" panose="02040503050406030204" pitchFamily="18" charset="0"/>
                      </a:rPr>
                      <m:t>=−</m:t>
                    </m:r>
                    <m:d>
                      <m:dPr>
                        <m:begChr m:val="|"/>
                        <m:endChr m:val="|"/>
                        <m:ctrlPr>
                          <a:rPr lang="en-US" altLang="ko-KR" i="1">
                            <a:latin typeface="Cambria Math" panose="02040503050406030204" pitchFamily="18" charset="0"/>
                          </a:rPr>
                        </m:ctrlPr>
                      </m:dPr>
                      <m:e>
                        <m:sSubSup>
                          <m:sSubSupPr>
                            <m:ctrlPr>
                              <a:rPr lang="en-US" altLang="ko-KR" b="0" i="1" smtClean="0">
                                <a:latin typeface="Cambria Math" panose="02040503050406030204" pitchFamily="18" charset="0"/>
                              </a:rPr>
                            </m:ctrlPr>
                          </m:sSubSupPr>
                          <m:e>
                            <m:r>
                              <a:rPr lang="en-US" altLang="ko-KR" i="1">
                                <a:latin typeface="Cambria Math" panose="02040503050406030204" pitchFamily="18" charset="0"/>
                              </a:rPr>
                              <m:t>𝑠</m:t>
                            </m:r>
                          </m:e>
                          <m:sub>
                            <m:r>
                              <a:rPr lang="en-US" altLang="ko-KR" b="0" i="1" smtClean="0">
                                <a:latin typeface="Cambria Math" panose="02040503050406030204" pitchFamily="18" charset="0"/>
                              </a:rPr>
                              <m:t>𝑡</m:t>
                            </m:r>
                          </m:sub>
                          <m:sup>
                            <m:d>
                              <m:dPr>
                                <m:ctrlPr>
                                  <a:rPr lang="en-US" altLang="ko-KR" i="1">
                                    <a:latin typeface="Cambria Math" panose="02040503050406030204" pitchFamily="18" charset="0"/>
                                  </a:rPr>
                                </m:ctrlPr>
                              </m:dPr>
                              <m:e>
                                <m:r>
                                  <a:rPr lang="en-US" altLang="ko-KR" b="0" i="1" smtClean="0">
                                    <a:latin typeface="Cambria Math" panose="02040503050406030204" pitchFamily="18" charset="0"/>
                                  </a:rPr>
                                  <m:t>4</m:t>
                                </m:r>
                              </m:e>
                            </m:d>
                          </m:sup>
                        </m:sSubSup>
                        <m:r>
                          <a:rPr lang="en-US" altLang="ko-KR" i="1">
                            <a:latin typeface="Cambria Math" panose="02040503050406030204" pitchFamily="18" charset="0"/>
                          </a:rPr>
                          <m:t>−</m:t>
                        </m:r>
                        <m:acc>
                          <m:accPr>
                            <m:chr m:val="̅"/>
                            <m:ctrlPr>
                              <a:rPr lang="en-US" altLang="ko-KR" i="1">
                                <a:latin typeface="Cambria Math" panose="02040503050406030204" pitchFamily="18" charset="0"/>
                              </a:rPr>
                            </m:ctrlPr>
                          </m:accPr>
                          <m:e>
                            <m:sSup>
                              <m:sSupPr>
                                <m:ctrlPr>
                                  <a:rPr lang="en-US" altLang="ko-KR" i="1">
                                    <a:latin typeface="Cambria Math" panose="02040503050406030204" pitchFamily="18" charset="0"/>
                                  </a:rPr>
                                </m:ctrlPr>
                              </m:sSupPr>
                              <m:e>
                                <m:r>
                                  <a:rPr lang="en-US" altLang="ko-KR" i="1">
                                    <a:latin typeface="Cambria Math" panose="02040503050406030204" pitchFamily="18" charset="0"/>
                                  </a:rPr>
                                  <m:t>𝑠</m:t>
                                </m:r>
                              </m:e>
                              <m:sup>
                                <m:d>
                                  <m:dPr>
                                    <m:ctrlPr>
                                      <a:rPr lang="en-US" altLang="ko-KR" i="1">
                                        <a:latin typeface="Cambria Math" panose="02040503050406030204" pitchFamily="18" charset="0"/>
                                      </a:rPr>
                                    </m:ctrlPr>
                                  </m:dPr>
                                  <m:e>
                                    <m:r>
                                      <a:rPr lang="en-US" altLang="ko-KR" b="0" i="1" smtClean="0">
                                        <a:latin typeface="Cambria Math" panose="02040503050406030204" pitchFamily="18" charset="0"/>
                                      </a:rPr>
                                      <m:t>4</m:t>
                                    </m:r>
                                  </m:e>
                                </m:d>
                              </m:sup>
                            </m:sSup>
                          </m:e>
                        </m:acc>
                      </m:e>
                    </m:d>
                  </m:oMath>
                </a14:m>
                <a:endParaRPr lang="en-US" altLang="ko-KR" dirty="0"/>
              </a:p>
              <a:p>
                <a:pPr marL="360000" indent="-180000">
                  <a:buFont typeface="Arial" panose="020B0604020202020204" pitchFamily="34" charset="0"/>
                  <a:buChar char="•"/>
                </a:pPr>
                <a:endParaRPr lang="en-US" altLang="ko-KR" dirty="0"/>
              </a:p>
              <a:p>
                <a:pPr marL="360000" indent="-180000">
                  <a:buFont typeface="Arial" panose="020B0604020202020204" pitchFamily="34" charset="0"/>
                  <a:buChar char="•"/>
                </a:pPr>
                <a:endParaRPr lang="ko-KR" altLang="en-US" dirty="0"/>
              </a:p>
            </p:txBody>
          </p:sp>
        </mc:Choice>
        <mc:Fallback xmlns="">
          <p:sp>
            <p:nvSpPr>
              <p:cNvPr id="9" name="텍스트 개체 틀 8">
                <a:extLst>
                  <a:ext uri="{FF2B5EF4-FFF2-40B4-BE49-F238E27FC236}">
                    <a16:creationId xmlns:a16="http://schemas.microsoft.com/office/drawing/2014/main" id="{01ECD225-8DBD-67A5-E6E4-403C5F4B9D96}"/>
                  </a:ext>
                </a:extLst>
              </p:cNvPr>
              <p:cNvSpPr>
                <a:spLocks noGrp="1" noRot="1" noChangeAspect="1" noMove="1" noResize="1" noEditPoints="1" noAdjustHandles="1" noChangeArrowheads="1" noChangeShapeType="1" noTextEdit="1"/>
              </p:cNvSpPr>
              <p:nvPr>
                <p:ph type="body" sz="quarter" idx="11"/>
              </p:nvPr>
            </p:nvSpPr>
            <p:spPr>
              <a:xfrm>
                <a:off x="362309" y="922626"/>
                <a:ext cx="7542826" cy="4396626"/>
              </a:xfrm>
              <a:blipFill>
                <a:blip r:embed="rId2"/>
                <a:stretch>
                  <a:fillRect l="-323" t="-416"/>
                </a:stretch>
              </a:blipFill>
            </p:spPr>
            <p:txBody>
              <a:bodyPr/>
              <a:lstStyle/>
              <a:p>
                <a:r>
                  <a:rPr lang="ko-KR" altLang="en-US">
                    <a:noFill/>
                  </a:rPr>
                  <a:t> </a:t>
                </a:r>
              </a:p>
            </p:txBody>
          </p:sp>
        </mc:Fallback>
      </mc:AlternateContent>
      <p:pic>
        <p:nvPicPr>
          <p:cNvPr id="14" name="그림 13">
            <a:extLst>
              <a:ext uri="{FF2B5EF4-FFF2-40B4-BE49-F238E27FC236}">
                <a16:creationId xmlns:a16="http://schemas.microsoft.com/office/drawing/2014/main" id="{05D7063D-D41A-EA0E-DCDB-8741AF448176}"/>
              </a:ext>
            </a:extLst>
          </p:cNvPr>
          <p:cNvPicPr>
            <a:picLocks noChangeAspect="1"/>
          </p:cNvPicPr>
          <p:nvPr/>
        </p:nvPicPr>
        <p:blipFill>
          <a:blip r:embed="rId3"/>
          <a:stretch>
            <a:fillRect/>
          </a:stretch>
        </p:blipFill>
        <p:spPr>
          <a:xfrm>
            <a:off x="801329" y="4418048"/>
            <a:ext cx="8303342" cy="2166352"/>
          </a:xfrm>
          <a:prstGeom prst="rect">
            <a:avLst/>
          </a:prstGeom>
        </p:spPr>
      </p:pic>
    </p:spTree>
    <p:extLst>
      <p:ext uri="{BB962C8B-B14F-4D97-AF65-F5344CB8AC3E}">
        <p14:creationId xmlns:p14="http://schemas.microsoft.com/office/powerpoint/2010/main" val="347280510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CA4263-1A5F-03FE-864A-9ACEB2067FC7}"/>
            </a:ext>
          </a:extLst>
        </p:cNvPr>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358567B0-D48D-9A6F-B5C9-A7FE9D283B54}"/>
              </a:ext>
            </a:extLst>
          </p:cNvPr>
          <p:cNvSpPr>
            <a:spLocks noGrp="1"/>
          </p:cNvSpPr>
          <p:nvPr>
            <p:ph type="body" sz="quarter" idx="10"/>
          </p:nvPr>
        </p:nvSpPr>
        <p:spPr/>
        <p:txBody>
          <a:bodyPr/>
          <a:lstStyle/>
          <a:p>
            <a:pPr marL="0" indent="0">
              <a:buNone/>
            </a:pPr>
            <a:r>
              <a:rPr lang="ko-KR" altLang="en-US" dirty="0"/>
              <a:t>사용한 알고리즘 </a:t>
            </a:r>
            <a:r>
              <a:rPr lang="en-US" altLang="ko-KR" dirty="0"/>
              <a:t>: Offline DDPG</a:t>
            </a:r>
            <a:endParaRPr lang="ko-KR" altLang="en-US" dirty="0"/>
          </a:p>
        </p:txBody>
      </p:sp>
      <p:sp>
        <p:nvSpPr>
          <p:cNvPr id="4" name="제목 3">
            <a:extLst>
              <a:ext uri="{FF2B5EF4-FFF2-40B4-BE49-F238E27FC236}">
                <a16:creationId xmlns:a16="http://schemas.microsoft.com/office/drawing/2014/main" id="{4C776D92-D5BA-936E-A632-C76DDE73CFF6}"/>
              </a:ext>
            </a:extLst>
          </p:cNvPr>
          <p:cNvSpPr>
            <a:spLocks noGrp="1"/>
          </p:cNvSpPr>
          <p:nvPr>
            <p:ph type="title"/>
          </p:nvPr>
        </p:nvSpPr>
        <p:spPr/>
        <p:txBody>
          <a:bodyPr/>
          <a:lstStyle/>
          <a:p>
            <a:r>
              <a:rPr lang="en-US" altLang="ko-KR" dirty="0"/>
              <a:t>250822 </a:t>
            </a:r>
            <a:r>
              <a:rPr lang="ko-KR" altLang="en-US" dirty="0"/>
              <a:t>금 </a:t>
            </a:r>
            <a:r>
              <a:rPr lang="en-US" altLang="ko-KR" dirty="0"/>
              <a:t>| </a:t>
            </a:r>
            <a:r>
              <a:rPr lang="ko-KR" altLang="en-US" dirty="0"/>
              <a:t>서부발전에 </a:t>
            </a:r>
            <a:r>
              <a:rPr lang="en-US" altLang="ko-KR" dirty="0"/>
              <a:t>DDPG </a:t>
            </a:r>
            <a:r>
              <a:rPr lang="ko-KR" altLang="en-US" dirty="0"/>
              <a:t>적용 </a:t>
            </a:r>
            <a:r>
              <a:rPr lang="en-US" altLang="ko-KR" dirty="0"/>
              <a:t>(python)</a:t>
            </a:r>
            <a:endParaRPr lang="ko-KR" altLang="en-US" dirty="0"/>
          </a:p>
        </p:txBody>
      </p:sp>
      <p:sp>
        <p:nvSpPr>
          <p:cNvPr id="5" name="텍스트 개체 틀 4">
            <a:extLst>
              <a:ext uri="{FF2B5EF4-FFF2-40B4-BE49-F238E27FC236}">
                <a16:creationId xmlns:a16="http://schemas.microsoft.com/office/drawing/2014/main" id="{53E9DE37-894B-B737-5E0D-EC4DC045B1CB}"/>
              </a:ext>
            </a:extLst>
          </p:cNvPr>
          <p:cNvSpPr>
            <a:spLocks noGrp="1"/>
          </p:cNvSpPr>
          <p:nvPr>
            <p:ph type="body" sz="quarter" idx="12"/>
          </p:nvPr>
        </p:nvSpPr>
        <p:spPr/>
        <p:txBody>
          <a:bodyPr/>
          <a:lstStyle/>
          <a:p>
            <a:r>
              <a:rPr lang="ko-KR" altLang="en-US" dirty="0"/>
              <a:t>서부발전</a:t>
            </a:r>
          </a:p>
        </p:txBody>
      </p:sp>
      <p:sp>
        <p:nvSpPr>
          <p:cNvPr id="9" name="텍스트 개체 틀 8">
            <a:extLst>
              <a:ext uri="{FF2B5EF4-FFF2-40B4-BE49-F238E27FC236}">
                <a16:creationId xmlns:a16="http://schemas.microsoft.com/office/drawing/2014/main" id="{8291A2CB-1CAB-F8B3-B399-B8DC10996E01}"/>
              </a:ext>
            </a:extLst>
          </p:cNvPr>
          <p:cNvSpPr>
            <a:spLocks noGrp="1"/>
          </p:cNvSpPr>
          <p:nvPr>
            <p:ph type="body" sz="quarter" idx="11"/>
          </p:nvPr>
        </p:nvSpPr>
        <p:spPr>
          <a:xfrm>
            <a:off x="362308" y="922626"/>
            <a:ext cx="9333983" cy="944274"/>
          </a:xfrm>
        </p:spPr>
        <p:txBody>
          <a:bodyPr/>
          <a:lstStyle/>
          <a:p>
            <a:pPr marL="360000" indent="-180000">
              <a:buFont typeface="Arial" panose="020B0604020202020204" pitchFamily="34" charset="0"/>
              <a:buChar char="•"/>
            </a:pPr>
            <a:r>
              <a:rPr lang="ko-KR" altLang="en-US" dirty="0"/>
              <a:t>해당 알고리즘은 </a:t>
            </a:r>
            <a:r>
              <a:rPr lang="en-US" altLang="ko-KR" dirty="0"/>
              <a:t>agent</a:t>
            </a:r>
            <a:r>
              <a:rPr lang="ko-KR" altLang="en-US" dirty="0"/>
              <a:t>가 환경과 상호작용하며 학습하지 않고</a:t>
            </a:r>
            <a:r>
              <a:rPr lang="en-US" altLang="ko-KR" dirty="0"/>
              <a:t>, </a:t>
            </a:r>
            <a:r>
              <a:rPr lang="ko-KR" altLang="en-US" dirty="0"/>
              <a:t>이미 발생한 사건들에 대한 </a:t>
            </a:r>
            <a:r>
              <a:rPr lang="en-US" altLang="ko-KR" dirty="0"/>
              <a:t>(s, a, r, s’) </a:t>
            </a:r>
            <a:r>
              <a:rPr lang="ko-KR" altLang="en-US" dirty="0"/>
              <a:t>값으로 네트워크를 학습함</a:t>
            </a:r>
            <a:r>
              <a:rPr lang="en-US" altLang="ko-KR" dirty="0"/>
              <a:t>.</a:t>
            </a:r>
          </a:p>
          <a:p>
            <a:pPr marL="360000" indent="-180000">
              <a:buFont typeface="Arial" panose="020B0604020202020204" pitchFamily="34" charset="0"/>
              <a:buChar char="•"/>
            </a:pPr>
            <a:r>
              <a:rPr lang="ko-KR" altLang="en-US" dirty="0"/>
              <a:t>이 알고리즘은 </a:t>
            </a:r>
            <a:r>
              <a:rPr lang="ko-KR" altLang="en-US" dirty="0" err="1"/>
              <a:t>최숙</a:t>
            </a:r>
            <a:r>
              <a:rPr lang="ko-KR" altLang="en-US" dirty="0"/>
              <a:t> 상무님의 </a:t>
            </a:r>
            <a:r>
              <a:rPr lang="ko-KR" altLang="en-US" dirty="0" err="1"/>
              <a:t>아이디어와도</a:t>
            </a:r>
            <a:r>
              <a:rPr lang="ko-KR" altLang="en-US" dirty="0"/>
              <a:t> 일치하는 방식이기는 했지만 결과가 좋지 않았음</a:t>
            </a:r>
            <a:r>
              <a:rPr lang="en-US" altLang="ko-KR" dirty="0"/>
              <a:t>.</a:t>
            </a:r>
            <a:endParaRPr lang="ko-KR" altLang="en-US" dirty="0"/>
          </a:p>
        </p:txBody>
      </p:sp>
      <p:pic>
        <p:nvPicPr>
          <p:cNvPr id="6" name="그림 5" descr="그래프, 라인, 도표, 스크린샷이(가) 표시된 사진&#10;&#10;AI 생성 콘텐츠는 정확하지 않을 수 있습니다.">
            <a:extLst>
              <a:ext uri="{FF2B5EF4-FFF2-40B4-BE49-F238E27FC236}">
                <a16:creationId xmlns:a16="http://schemas.microsoft.com/office/drawing/2014/main" id="{EB59318D-AD9E-0D42-0066-39A285796D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2308" y="2238726"/>
            <a:ext cx="9058275" cy="3019425"/>
          </a:xfrm>
          <a:prstGeom prst="rect">
            <a:avLst/>
          </a:prstGeom>
        </p:spPr>
      </p:pic>
    </p:spTree>
    <p:extLst>
      <p:ext uri="{BB962C8B-B14F-4D97-AF65-F5344CB8AC3E}">
        <p14:creationId xmlns:p14="http://schemas.microsoft.com/office/powerpoint/2010/main" val="172252491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B6D073-AF83-69EE-3858-EEED43EF957E}"/>
            </a:ext>
          </a:extLst>
        </p:cNvPr>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342AB386-9BD2-067C-14F2-5F0E7720FCF7}"/>
              </a:ext>
            </a:extLst>
          </p:cNvPr>
          <p:cNvSpPr>
            <a:spLocks noGrp="1"/>
          </p:cNvSpPr>
          <p:nvPr>
            <p:ph type="body" sz="quarter" idx="10"/>
          </p:nvPr>
        </p:nvSpPr>
        <p:spPr/>
        <p:txBody>
          <a:bodyPr/>
          <a:lstStyle/>
          <a:p>
            <a:pPr marL="0" indent="0">
              <a:buNone/>
            </a:pPr>
            <a:r>
              <a:rPr lang="ko-KR" altLang="en-US" dirty="0"/>
              <a:t>오후 </a:t>
            </a:r>
            <a:r>
              <a:rPr lang="en-US" altLang="ko-KR" dirty="0"/>
              <a:t>3</a:t>
            </a:r>
            <a:r>
              <a:rPr lang="ko-KR" altLang="en-US" dirty="0"/>
              <a:t>시 진행된 논의를 토대로 앞으로 해야 하는 일 목록</a:t>
            </a:r>
          </a:p>
        </p:txBody>
      </p:sp>
      <p:sp>
        <p:nvSpPr>
          <p:cNvPr id="4" name="제목 3">
            <a:extLst>
              <a:ext uri="{FF2B5EF4-FFF2-40B4-BE49-F238E27FC236}">
                <a16:creationId xmlns:a16="http://schemas.microsoft.com/office/drawing/2014/main" id="{37C6655B-D0E6-E179-2609-A6837671197E}"/>
              </a:ext>
            </a:extLst>
          </p:cNvPr>
          <p:cNvSpPr>
            <a:spLocks noGrp="1"/>
          </p:cNvSpPr>
          <p:nvPr>
            <p:ph type="title"/>
          </p:nvPr>
        </p:nvSpPr>
        <p:spPr/>
        <p:txBody>
          <a:bodyPr/>
          <a:lstStyle/>
          <a:p>
            <a:r>
              <a:rPr lang="en-US" altLang="ko-KR" dirty="0"/>
              <a:t>250822 </a:t>
            </a:r>
            <a:r>
              <a:rPr lang="ko-KR" altLang="en-US" dirty="0"/>
              <a:t>금 </a:t>
            </a:r>
            <a:r>
              <a:rPr lang="en-US" altLang="ko-KR" dirty="0"/>
              <a:t>| </a:t>
            </a:r>
            <a:r>
              <a:rPr lang="ko-KR" altLang="en-US" dirty="0"/>
              <a:t>강화학습 회의 및 결과</a:t>
            </a:r>
          </a:p>
        </p:txBody>
      </p:sp>
      <p:sp>
        <p:nvSpPr>
          <p:cNvPr id="5" name="텍스트 개체 틀 4">
            <a:extLst>
              <a:ext uri="{FF2B5EF4-FFF2-40B4-BE49-F238E27FC236}">
                <a16:creationId xmlns:a16="http://schemas.microsoft.com/office/drawing/2014/main" id="{EC7AD562-FBEE-E9E6-7F25-E438465C8681}"/>
              </a:ext>
            </a:extLst>
          </p:cNvPr>
          <p:cNvSpPr>
            <a:spLocks noGrp="1"/>
          </p:cNvSpPr>
          <p:nvPr>
            <p:ph type="body" sz="quarter" idx="12"/>
          </p:nvPr>
        </p:nvSpPr>
        <p:spPr/>
        <p:txBody>
          <a:bodyPr/>
          <a:lstStyle/>
          <a:p>
            <a:r>
              <a:rPr lang="ko-KR" altLang="en-US" dirty="0"/>
              <a:t>서부발전</a:t>
            </a:r>
          </a:p>
        </p:txBody>
      </p:sp>
      <p:sp>
        <p:nvSpPr>
          <p:cNvPr id="9" name="텍스트 개체 틀 8">
            <a:extLst>
              <a:ext uri="{FF2B5EF4-FFF2-40B4-BE49-F238E27FC236}">
                <a16:creationId xmlns:a16="http://schemas.microsoft.com/office/drawing/2014/main" id="{1C0F3B5E-124B-FE76-B3AD-7297420004A5}"/>
              </a:ext>
            </a:extLst>
          </p:cNvPr>
          <p:cNvSpPr>
            <a:spLocks noGrp="1"/>
          </p:cNvSpPr>
          <p:nvPr>
            <p:ph type="body" sz="quarter" idx="11"/>
          </p:nvPr>
        </p:nvSpPr>
        <p:spPr>
          <a:xfrm>
            <a:off x="362308" y="922626"/>
            <a:ext cx="9333983" cy="1896774"/>
          </a:xfrm>
        </p:spPr>
        <p:txBody>
          <a:bodyPr/>
          <a:lstStyle/>
          <a:p>
            <a:pPr marL="180000"/>
            <a:r>
              <a:rPr lang="ko-KR" altLang="en-US" dirty="0"/>
              <a:t>회의 참석자 </a:t>
            </a:r>
            <a:r>
              <a:rPr lang="en-US" altLang="ko-KR" dirty="0"/>
              <a:t>: </a:t>
            </a:r>
            <a:r>
              <a:rPr lang="ko-KR" altLang="en-US" dirty="0"/>
              <a:t>강교수님</a:t>
            </a:r>
            <a:r>
              <a:rPr lang="en-US" altLang="ko-KR" dirty="0"/>
              <a:t>, </a:t>
            </a:r>
            <a:r>
              <a:rPr lang="ko-KR" altLang="en-US" dirty="0"/>
              <a:t>최상무님</a:t>
            </a:r>
            <a:r>
              <a:rPr lang="en-US" altLang="ko-KR" dirty="0"/>
              <a:t>, </a:t>
            </a:r>
            <a:r>
              <a:rPr lang="ko-KR" altLang="en-US" dirty="0" err="1"/>
              <a:t>최수석님</a:t>
            </a:r>
            <a:r>
              <a:rPr lang="en-US" altLang="ko-KR" dirty="0"/>
              <a:t>, </a:t>
            </a:r>
            <a:r>
              <a:rPr lang="ko-KR" altLang="en-US" dirty="0" err="1"/>
              <a:t>김책임님</a:t>
            </a:r>
            <a:r>
              <a:rPr lang="en-US" altLang="ko-KR" dirty="0"/>
              <a:t>, </a:t>
            </a:r>
            <a:r>
              <a:rPr lang="ko-KR" altLang="en-US" dirty="0"/>
              <a:t>이송화 </a:t>
            </a:r>
            <a:r>
              <a:rPr lang="ko-KR" altLang="en-US" dirty="0" err="1"/>
              <a:t>선임님</a:t>
            </a:r>
            <a:r>
              <a:rPr lang="en-US" altLang="ko-KR" dirty="0"/>
              <a:t>, </a:t>
            </a:r>
            <a:r>
              <a:rPr lang="ko-KR" altLang="en-US" dirty="0" err="1"/>
              <a:t>공보름</a:t>
            </a:r>
            <a:r>
              <a:rPr lang="ko-KR" altLang="en-US" dirty="0"/>
              <a:t> 주임님</a:t>
            </a:r>
            <a:endParaRPr lang="en-US" altLang="ko-KR" dirty="0"/>
          </a:p>
          <a:p>
            <a:pPr marL="360000" indent="-180000">
              <a:buFont typeface="Arial" panose="020B0604020202020204" pitchFamily="34" charset="0"/>
              <a:buChar char="•"/>
            </a:pPr>
            <a:r>
              <a:rPr lang="ko-KR" altLang="en-US" dirty="0" err="1"/>
              <a:t>서부발전측에</a:t>
            </a:r>
            <a:r>
              <a:rPr lang="ko-KR" altLang="en-US" dirty="0"/>
              <a:t> 질의 및 </a:t>
            </a:r>
            <a:r>
              <a:rPr lang="ko-KR" altLang="en-US" dirty="0" err="1"/>
              <a:t>컨퍼런스콜</a:t>
            </a:r>
            <a:r>
              <a:rPr lang="ko-KR" altLang="en-US" dirty="0"/>
              <a:t> 요청 </a:t>
            </a:r>
            <a:r>
              <a:rPr lang="en-US" altLang="ko-KR" dirty="0"/>
              <a:t>: </a:t>
            </a:r>
            <a:r>
              <a:rPr lang="ko-KR" altLang="en-US" dirty="0"/>
              <a:t>연료 밀도 태그 요청</a:t>
            </a:r>
            <a:r>
              <a:rPr lang="en-US" altLang="ko-KR" dirty="0"/>
              <a:t>, DGAN </a:t>
            </a:r>
            <a:r>
              <a:rPr lang="ko-KR" altLang="en-US" dirty="0"/>
              <a:t>질소 유량의 상한이 존재하는지</a:t>
            </a:r>
            <a:r>
              <a:rPr lang="en-US" altLang="ko-KR" dirty="0"/>
              <a:t>, DGAN </a:t>
            </a:r>
            <a:r>
              <a:rPr lang="ko-KR" altLang="en-US" dirty="0"/>
              <a:t>질소가 영향을 주는 인자들이 무엇인지</a:t>
            </a:r>
            <a:endParaRPr lang="en-US" altLang="ko-KR" dirty="0"/>
          </a:p>
          <a:p>
            <a:pPr marL="360000" indent="-180000">
              <a:buFont typeface="Arial" panose="020B0604020202020204" pitchFamily="34" charset="0"/>
              <a:buChar char="•"/>
            </a:pPr>
            <a:r>
              <a:rPr lang="en-US" altLang="ko-KR" dirty="0"/>
              <a:t>NOx </a:t>
            </a:r>
            <a:r>
              <a:rPr lang="ko-KR" altLang="en-US" dirty="0"/>
              <a:t>농도에 영향을 주는 요인 분석 </a:t>
            </a:r>
            <a:r>
              <a:rPr lang="en-US" altLang="ko-KR" dirty="0"/>
              <a:t>: </a:t>
            </a:r>
            <a:r>
              <a:rPr lang="ko-KR" altLang="en-US" dirty="0"/>
              <a:t>지난 </a:t>
            </a:r>
            <a:r>
              <a:rPr lang="en-US" altLang="ko-KR" dirty="0"/>
              <a:t>EDA</a:t>
            </a:r>
            <a:r>
              <a:rPr lang="ko-KR" altLang="en-US" dirty="0"/>
              <a:t>에서의 </a:t>
            </a:r>
            <a:r>
              <a:rPr lang="en-US" altLang="ko-KR" dirty="0"/>
              <a:t>contribution </a:t>
            </a:r>
            <a:r>
              <a:rPr lang="ko-KR" altLang="en-US" dirty="0"/>
              <a:t>심층 분석</a:t>
            </a:r>
            <a:r>
              <a:rPr lang="en-US" altLang="ko-KR" dirty="0"/>
              <a:t>, </a:t>
            </a:r>
            <a:r>
              <a:rPr lang="ko-KR" altLang="en-US" dirty="0"/>
              <a:t>필요시 트렌드에 대한 세부 분석</a:t>
            </a:r>
            <a:endParaRPr lang="en-US" altLang="ko-KR" dirty="0"/>
          </a:p>
          <a:p>
            <a:pPr marL="360000" indent="-180000">
              <a:buFont typeface="Arial" panose="020B0604020202020204" pitchFamily="34" charset="0"/>
              <a:buChar char="•"/>
            </a:pPr>
            <a:r>
              <a:rPr lang="ko-KR" altLang="en-US" dirty="0"/>
              <a:t>인자들 사이의 </a:t>
            </a:r>
            <a:r>
              <a:rPr lang="en-US" altLang="ko-KR" dirty="0"/>
              <a:t>time lag </a:t>
            </a:r>
            <a:r>
              <a:rPr lang="ko-KR" altLang="en-US" dirty="0"/>
              <a:t>분석</a:t>
            </a:r>
            <a:endParaRPr lang="en-US" altLang="ko-KR" dirty="0"/>
          </a:p>
          <a:p>
            <a:pPr marL="360000" indent="-180000">
              <a:buFont typeface="Arial" panose="020B0604020202020204" pitchFamily="34" charset="0"/>
              <a:buChar char="•"/>
            </a:pPr>
            <a:r>
              <a:rPr lang="en-US" altLang="ko-KR" dirty="0"/>
              <a:t>state </a:t>
            </a:r>
            <a:r>
              <a:rPr lang="ko-KR" altLang="en-US" dirty="0"/>
              <a:t>인자 확정</a:t>
            </a:r>
            <a:endParaRPr lang="en-US" altLang="ko-KR" dirty="0"/>
          </a:p>
          <a:p>
            <a:pPr marL="360000" indent="-180000">
              <a:buFont typeface="Arial" panose="020B0604020202020204" pitchFamily="34" charset="0"/>
              <a:buChar char="•"/>
            </a:pPr>
            <a:r>
              <a:rPr lang="en-US" altLang="ko-KR" dirty="0"/>
              <a:t>state transition function </a:t>
            </a:r>
            <a:r>
              <a:rPr lang="ko-KR" altLang="en-US" dirty="0"/>
              <a:t>결정</a:t>
            </a:r>
            <a:r>
              <a:rPr lang="en-US" altLang="ko-KR" dirty="0"/>
              <a:t>.</a:t>
            </a:r>
          </a:p>
        </p:txBody>
      </p:sp>
    </p:spTree>
    <p:extLst>
      <p:ext uri="{BB962C8B-B14F-4D97-AF65-F5344CB8AC3E}">
        <p14:creationId xmlns:p14="http://schemas.microsoft.com/office/powerpoint/2010/main" val="269346445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E2DBF2-0D68-F1CC-D563-FE8CB1F8690B}"/>
            </a:ext>
          </a:extLst>
        </p:cNvPr>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44AFA4BB-807E-1E9E-2542-478838EB26C1}"/>
              </a:ext>
            </a:extLst>
          </p:cNvPr>
          <p:cNvSpPr>
            <a:spLocks noGrp="1"/>
          </p:cNvSpPr>
          <p:nvPr>
            <p:ph type="body" sz="quarter" idx="10"/>
          </p:nvPr>
        </p:nvSpPr>
        <p:spPr/>
        <p:txBody>
          <a:bodyPr/>
          <a:lstStyle/>
          <a:p>
            <a:pPr marL="0" indent="0">
              <a:buNone/>
            </a:pPr>
            <a:r>
              <a:rPr lang="ko-KR" altLang="en-US" dirty="0"/>
              <a:t>테스트시의 문제</a:t>
            </a:r>
          </a:p>
        </p:txBody>
      </p:sp>
      <p:sp>
        <p:nvSpPr>
          <p:cNvPr id="4" name="제목 3">
            <a:extLst>
              <a:ext uri="{FF2B5EF4-FFF2-40B4-BE49-F238E27FC236}">
                <a16:creationId xmlns:a16="http://schemas.microsoft.com/office/drawing/2014/main" id="{A0205E14-ADC8-313D-7E5A-EB520FDB58D6}"/>
              </a:ext>
            </a:extLst>
          </p:cNvPr>
          <p:cNvSpPr>
            <a:spLocks noGrp="1"/>
          </p:cNvSpPr>
          <p:nvPr>
            <p:ph type="title"/>
          </p:nvPr>
        </p:nvSpPr>
        <p:spPr/>
        <p:txBody>
          <a:bodyPr/>
          <a:lstStyle/>
          <a:p>
            <a:r>
              <a:rPr lang="en-US" altLang="ko-KR" dirty="0"/>
              <a:t>250822 </a:t>
            </a:r>
            <a:r>
              <a:rPr lang="ko-KR" altLang="en-US" dirty="0"/>
              <a:t>금 </a:t>
            </a:r>
            <a:r>
              <a:rPr lang="en-US" altLang="ko-KR" dirty="0"/>
              <a:t>| </a:t>
            </a:r>
            <a:r>
              <a:rPr lang="en-US" altLang="ko-KR" dirty="0">
                <a:latin typeface="+mn-ea"/>
              </a:rPr>
              <a:t>(</a:t>
            </a:r>
            <a:r>
              <a:rPr lang="ko-KR" altLang="en-US" dirty="0">
                <a:latin typeface="+mn-ea"/>
              </a:rPr>
              <a:t>아이디어</a:t>
            </a:r>
            <a:r>
              <a:rPr lang="en-US" altLang="ko-KR" dirty="0">
                <a:latin typeface="+mn-ea"/>
              </a:rPr>
              <a:t>) testbed</a:t>
            </a:r>
            <a:r>
              <a:rPr lang="ko-KR" altLang="en-US" dirty="0">
                <a:latin typeface="+mn-ea"/>
              </a:rPr>
              <a:t> 환경 및 데이터 생성의 필요성</a:t>
            </a:r>
            <a:endParaRPr lang="ko-KR" altLang="en-US" dirty="0"/>
          </a:p>
        </p:txBody>
      </p:sp>
      <p:sp>
        <p:nvSpPr>
          <p:cNvPr id="5" name="텍스트 개체 틀 4">
            <a:extLst>
              <a:ext uri="{FF2B5EF4-FFF2-40B4-BE49-F238E27FC236}">
                <a16:creationId xmlns:a16="http://schemas.microsoft.com/office/drawing/2014/main" id="{F011555A-2C00-688B-C8C4-3F3AA58D1ED8}"/>
              </a:ext>
            </a:extLst>
          </p:cNvPr>
          <p:cNvSpPr>
            <a:spLocks noGrp="1"/>
          </p:cNvSpPr>
          <p:nvPr>
            <p:ph type="body" sz="quarter" idx="12"/>
          </p:nvPr>
        </p:nvSpPr>
        <p:spPr/>
        <p:txBody>
          <a:bodyPr/>
          <a:lstStyle/>
          <a:p>
            <a:r>
              <a:rPr lang="ko-KR" altLang="en-US" dirty="0"/>
              <a:t>서부발전</a:t>
            </a:r>
          </a:p>
        </p:txBody>
      </p:sp>
      <p:pic>
        <p:nvPicPr>
          <p:cNvPr id="20" name="그림 19">
            <a:extLst>
              <a:ext uri="{FF2B5EF4-FFF2-40B4-BE49-F238E27FC236}">
                <a16:creationId xmlns:a16="http://schemas.microsoft.com/office/drawing/2014/main" id="{E23EF3D9-54AD-F479-AB07-03875F861BEB}"/>
              </a:ext>
            </a:extLst>
          </p:cNvPr>
          <p:cNvPicPr>
            <a:picLocks noChangeAspect="1"/>
          </p:cNvPicPr>
          <p:nvPr/>
        </p:nvPicPr>
        <p:blipFill>
          <a:blip r:embed="rId2"/>
          <a:stretch>
            <a:fillRect/>
          </a:stretch>
        </p:blipFill>
        <p:spPr>
          <a:xfrm>
            <a:off x="858927" y="3845161"/>
            <a:ext cx="5980024" cy="2780060"/>
          </a:xfrm>
          <a:prstGeom prst="rect">
            <a:avLst/>
          </a:prstGeom>
        </p:spPr>
      </p:pic>
      <p:pic>
        <p:nvPicPr>
          <p:cNvPr id="22" name="그림 21">
            <a:extLst>
              <a:ext uri="{FF2B5EF4-FFF2-40B4-BE49-F238E27FC236}">
                <a16:creationId xmlns:a16="http://schemas.microsoft.com/office/drawing/2014/main" id="{1CA86059-D98B-9BA5-FC79-D356F1490074}"/>
              </a:ext>
            </a:extLst>
          </p:cNvPr>
          <p:cNvPicPr>
            <a:picLocks noChangeAspect="1"/>
          </p:cNvPicPr>
          <p:nvPr/>
        </p:nvPicPr>
        <p:blipFill>
          <a:blip r:embed="rId3"/>
          <a:stretch>
            <a:fillRect/>
          </a:stretch>
        </p:blipFill>
        <p:spPr>
          <a:xfrm>
            <a:off x="858926" y="2222153"/>
            <a:ext cx="1895740" cy="1581371"/>
          </a:xfrm>
          <a:prstGeom prst="rect">
            <a:avLst/>
          </a:prstGeom>
        </p:spPr>
      </p:pic>
      <p:pic>
        <p:nvPicPr>
          <p:cNvPr id="24" name="그림 23">
            <a:extLst>
              <a:ext uri="{FF2B5EF4-FFF2-40B4-BE49-F238E27FC236}">
                <a16:creationId xmlns:a16="http://schemas.microsoft.com/office/drawing/2014/main" id="{131EBBF9-3FC6-6AD7-099F-56D2ADC4FC58}"/>
              </a:ext>
            </a:extLst>
          </p:cNvPr>
          <p:cNvPicPr>
            <a:picLocks noChangeAspect="1"/>
          </p:cNvPicPr>
          <p:nvPr/>
        </p:nvPicPr>
        <p:blipFill>
          <a:blip r:embed="rId4"/>
          <a:stretch>
            <a:fillRect/>
          </a:stretch>
        </p:blipFill>
        <p:spPr>
          <a:xfrm>
            <a:off x="3829050" y="1904584"/>
            <a:ext cx="4058171" cy="1898940"/>
          </a:xfrm>
          <a:prstGeom prst="rect">
            <a:avLst/>
          </a:prstGeom>
        </p:spPr>
      </p:pic>
      <p:sp>
        <p:nvSpPr>
          <p:cNvPr id="3" name="텍스트 개체 틀 2">
            <a:extLst>
              <a:ext uri="{FF2B5EF4-FFF2-40B4-BE49-F238E27FC236}">
                <a16:creationId xmlns:a16="http://schemas.microsoft.com/office/drawing/2014/main" id="{B244FF2D-CA1F-F3BE-E565-84FC41118E9E}"/>
              </a:ext>
            </a:extLst>
          </p:cNvPr>
          <p:cNvSpPr>
            <a:spLocks noGrp="1"/>
          </p:cNvSpPr>
          <p:nvPr>
            <p:ph type="body" sz="quarter" idx="11"/>
          </p:nvPr>
        </p:nvSpPr>
        <p:spPr>
          <a:xfrm>
            <a:off x="362309" y="922626"/>
            <a:ext cx="9270641" cy="1257890"/>
          </a:xfrm>
        </p:spPr>
        <p:txBody>
          <a:bodyPr/>
          <a:lstStyle/>
          <a:p>
            <a:r>
              <a:rPr lang="en-US" altLang="ko-KR" dirty="0"/>
              <a:t>csv </a:t>
            </a:r>
            <a:r>
              <a:rPr lang="ko-KR" altLang="en-US" dirty="0"/>
              <a:t>형식 파일에 기반한 강화학습은 훈련은 가능할지 몰라도 테스트하기가 힘들다</a:t>
            </a:r>
            <a:r>
              <a:rPr lang="en-US" altLang="ko-KR" dirty="0"/>
              <a:t>. </a:t>
            </a:r>
            <a:r>
              <a:rPr lang="ko-KR" altLang="en-US" dirty="0"/>
              <a:t>실제 공장환경에서 테스트하기에는 위험부담도 크고 비용도 많이 든다</a:t>
            </a:r>
            <a:r>
              <a:rPr lang="en-US" altLang="ko-KR" dirty="0"/>
              <a:t>. </a:t>
            </a:r>
            <a:r>
              <a:rPr lang="ko-KR" altLang="en-US" dirty="0"/>
              <a:t>이에</a:t>
            </a:r>
            <a:r>
              <a:rPr lang="en-US" altLang="ko-KR" dirty="0"/>
              <a:t>, transition dynamics (</a:t>
            </a:r>
            <a:r>
              <a:rPr lang="ko-KR" altLang="en-US" dirty="0"/>
              <a:t>혹은 환경모델</a:t>
            </a:r>
            <a:r>
              <a:rPr lang="en-US" altLang="ko-KR" dirty="0"/>
              <a:t>)</a:t>
            </a:r>
            <a:r>
              <a:rPr lang="ko-KR" altLang="en-US" dirty="0"/>
              <a:t>에 기반하여 </a:t>
            </a:r>
            <a:r>
              <a:rPr lang="en-US" altLang="ko-KR" dirty="0"/>
              <a:t>csv </a:t>
            </a:r>
            <a:r>
              <a:rPr lang="ko-KR" altLang="en-US" dirty="0"/>
              <a:t>파일을 만들고</a:t>
            </a:r>
            <a:r>
              <a:rPr lang="en-US" altLang="ko-KR" dirty="0"/>
              <a:t>, </a:t>
            </a:r>
            <a:r>
              <a:rPr lang="ko-KR" altLang="en-US" dirty="0"/>
              <a:t>그 </a:t>
            </a:r>
            <a:r>
              <a:rPr lang="en-US" altLang="ko-KR" dirty="0"/>
              <a:t>csv</a:t>
            </a:r>
            <a:r>
              <a:rPr lang="ko-KR" altLang="en-US" dirty="0"/>
              <a:t>파일로 강화학습을 훈련하며</a:t>
            </a:r>
            <a:r>
              <a:rPr lang="en-US" altLang="ko-KR" dirty="0"/>
              <a:t>, </a:t>
            </a:r>
            <a:r>
              <a:rPr lang="ko-KR" altLang="en-US" dirty="0"/>
              <a:t>테스트시에는 해당 </a:t>
            </a:r>
            <a:r>
              <a:rPr lang="en-US" altLang="ko-KR" dirty="0"/>
              <a:t>transition dynamics</a:t>
            </a:r>
            <a:r>
              <a:rPr lang="ko-KR" altLang="en-US" dirty="0"/>
              <a:t>에 맞게 </a:t>
            </a:r>
            <a:r>
              <a:rPr lang="en-US" altLang="ko-KR" dirty="0"/>
              <a:t>trajectory</a:t>
            </a:r>
            <a:r>
              <a:rPr lang="ko-KR" altLang="en-US" dirty="0"/>
              <a:t>를</a:t>
            </a:r>
            <a:r>
              <a:rPr lang="en-US" altLang="ko-KR" dirty="0"/>
              <a:t> </a:t>
            </a:r>
            <a:r>
              <a:rPr lang="ko-KR" altLang="en-US" dirty="0"/>
              <a:t>진행하고 그때의 </a:t>
            </a:r>
            <a:r>
              <a:rPr lang="en-US" altLang="ko-KR" dirty="0"/>
              <a:t>return</a:t>
            </a:r>
            <a:r>
              <a:rPr lang="ko-KR" altLang="en-US" dirty="0"/>
              <a:t>을 가지고 평가할 수 있도록 한다</a:t>
            </a:r>
            <a:r>
              <a:rPr lang="en-US" altLang="ko-KR" dirty="0"/>
              <a:t>. </a:t>
            </a:r>
            <a:r>
              <a:rPr lang="ko-KR" altLang="en-US" dirty="0"/>
              <a:t>그러면 해당 강화학습 모델이 잘 작동되는지 간접적으로 확인해볼 수 있다</a:t>
            </a:r>
            <a:r>
              <a:rPr lang="en-US" altLang="ko-KR" dirty="0"/>
              <a:t>. </a:t>
            </a:r>
            <a:r>
              <a:rPr lang="ko-KR" altLang="en-US" dirty="0"/>
              <a:t>아래는 예시</a:t>
            </a:r>
            <a:r>
              <a:rPr lang="en-US" altLang="ko-KR" dirty="0"/>
              <a:t>.</a:t>
            </a:r>
            <a:endParaRPr lang="ko-KR" altLang="en-US" dirty="0"/>
          </a:p>
        </p:txBody>
      </p:sp>
    </p:spTree>
    <p:extLst>
      <p:ext uri="{BB962C8B-B14F-4D97-AF65-F5344CB8AC3E}">
        <p14:creationId xmlns:p14="http://schemas.microsoft.com/office/powerpoint/2010/main" val="213785811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BB0C48-189C-C20E-83B5-7894241DEF35}"/>
            </a:ext>
          </a:extLst>
        </p:cNvPr>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B547F4A8-477F-9FF3-95BB-102E6E4012EC}"/>
              </a:ext>
            </a:extLst>
          </p:cNvPr>
          <p:cNvSpPr>
            <a:spLocks noGrp="1"/>
          </p:cNvSpPr>
          <p:nvPr>
            <p:ph type="body" sz="quarter" idx="10"/>
          </p:nvPr>
        </p:nvSpPr>
        <p:spPr/>
        <p:txBody>
          <a:bodyPr/>
          <a:lstStyle/>
          <a:p>
            <a:pPr marL="0" indent="0">
              <a:buNone/>
            </a:pPr>
            <a:r>
              <a:rPr lang="ko-KR" altLang="en-US" dirty="0"/>
              <a:t>지도학습</a:t>
            </a:r>
            <a:r>
              <a:rPr lang="en-US" altLang="ko-KR" dirty="0"/>
              <a:t>(supervised learning) </a:t>
            </a:r>
            <a:r>
              <a:rPr lang="ko-KR" altLang="en-US" dirty="0"/>
              <a:t>문제로 전환 가능성</a:t>
            </a:r>
          </a:p>
        </p:txBody>
      </p:sp>
      <p:sp>
        <p:nvSpPr>
          <p:cNvPr id="4" name="제목 3">
            <a:extLst>
              <a:ext uri="{FF2B5EF4-FFF2-40B4-BE49-F238E27FC236}">
                <a16:creationId xmlns:a16="http://schemas.microsoft.com/office/drawing/2014/main" id="{F7D52357-D038-52AC-47EB-DF33DD51EBCE}"/>
              </a:ext>
            </a:extLst>
          </p:cNvPr>
          <p:cNvSpPr>
            <a:spLocks noGrp="1"/>
          </p:cNvSpPr>
          <p:nvPr>
            <p:ph type="title"/>
          </p:nvPr>
        </p:nvSpPr>
        <p:spPr/>
        <p:txBody>
          <a:bodyPr/>
          <a:lstStyle/>
          <a:p>
            <a:r>
              <a:rPr lang="en-US" altLang="ko-KR" dirty="0"/>
              <a:t>250822 </a:t>
            </a:r>
            <a:r>
              <a:rPr lang="ko-KR" altLang="en-US" dirty="0"/>
              <a:t>금 </a:t>
            </a:r>
            <a:r>
              <a:rPr lang="en-US" altLang="ko-KR" dirty="0"/>
              <a:t>| </a:t>
            </a:r>
            <a:r>
              <a:rPr lang="en-US" altLang="ko-KR" dirty="0">
                <a:latin typeface="+mn-ea"/>
              </a:rPr>
              <a:t>(</a:t>
            </a:r>
            <a:r>
              <a:rPr lang="ko-KR" altLang="en-US" dirty="0">
                <a:latin typeface="+mn-ea"/>
              </a:rPr>
              <a:t>아이디어</a:t>
            </a:r>
            <a:r>
              <a:rPr lang="en-US" altLang="ko-KR" dirty="0">
                <a:latin typeface="+mn-ea"/>
              </a:rPr>
              <a:t>) </a:t>
            </a:r>
            <a:r>
              <a:rPr lang="ko-KR" altLang="en-US" dirty="0">
                <a:latin typeface="+mn-ea"/>
              </a:rPr>
              <a:t>지도학습 실험</a:t>
            </a:r>
            <a:endParaRPr lang="ko-KR" altLang="en-US" dirty="0"/>
          </a:p>
        </p:txBody>
      </p:sp>
      <p:sp>
        <p:nvSpPr>
          <p:cNvPr id="5" name="텍스트 개체 틀 4">
            <a:extLst>
              <a:ext uri="{FF2B5EF4-FFF2-40B4-BE49-F238E27FC236}">
                <a16:creationId xmlns:a16="http://schemas.microsoft.com/office/drawing/2014/main" id="{8DFD1D22-4677-7155-4FE5-E65A4DC9C701}"/>
              </a:ext>
            </a:extLst>
          </p:cNvPr>
          <p:cNvSpPr>
            <a:spLocks noGrp="1"/>
          </p:cNvSpPr>
          <p:nvPr>
            <p:ph type="body" sz="quarter" idx="12"/>
          </p:nvPr>
        </p:nvSpPr>
        <p:spPr/>
        <p:txBody>
          <a:bodyPr/>
          <a:lstStyle/>
          <a:p>
            <a:r>
              <a:rPr lang="ko-KR" altLang="en-US" dirty="0"/>
              <a:t>서부발전</a:t>
            </a:r>
          </a:p>
        </p:txBody>
      </p:sp>
      <mc:AlternateContent xmlns:mc="http://schemas.openxmlformats.org/markup-compatibility/2006" xmlns:a14="http://schemas.microsoft.com/office/drawing/2010/main">
        <mc:Choice Requires="a14">
          <p:sp>
            <p:nvSpPr>
              <p:cNvPr id="3" name="텍스트 개체 틀 2">
                <a:extLst>
                  <a:ext uri="{FF2B5EF4-FFF2-40B4-BE49-F238E27FC236}">
                    <a16:creationId xmlns:a16="http://schemas.microsoft.com/office/drawing/2014/main" id="{8AE42020-9783-71DC-DC96-A74AA72B4E5D}"/>
                  </a:ext>
                </a:extLst>
              </p:cNvPr>
              <p:cNvSpPr>
                <a:spLocks noGrp="1"/>
              </p:cNvSpPr>
              <p:nvPr>
                <p:ph type="body" sz="quarter" idx="11"/>
              </p:nvPr>
            </p:nvSpPr>
            <p:spPr>
              <a:xfrm>
                <a:off x="362309" y="922625"/>
                <a:ext cx="9270641" cy="5858813"/>
              </a:xfrm>
            </p:spPr>
            <p:txBody>
              <a:bodyPr/>
              <a:lstStyle/>
              <a:p>
                <a:r>
                  <a:rPr lang="ko-KR" altLang="en-US" dirty="0"/>
                  <a:t>회의시 최상무님의 말씀을 듣다가 든 생각</a:t>
                </a:r>
                <a:r>
                  <a:rPr lang="en-US" altLang="ko-KR" dirty="0"/>
                  <a:t>. </a:t>
                </a:r>
                <a:r>
                  <a:rPr lang="ko-KR" altLang="en-US" dirty="0"/>
                  <a:t>최상무님 말씀은</a:t>
                </a:r>
                <a:r>
                  <a:rPr lang="en-US" altLang="ko-KR" dirty="0"/>
                  <a:t>, </a:t>
                </a:r>
                <a:r>
                  <a:rPr lang="ko-KR" altLang="en-US" dirty="0"/>
                  <a:t>서부발전 문제에서</a:t>
                </a:r>
                <a:r>
                  <a:rPr lang="en-US" altLang="ko-KR" dirty="0"/>
                  <a:t> </a:t>
                </a:r>
                <a:r>
                  <a:rPr lang="ko-KR" altLang="en-US" dirty="0"/>
                  <a:t>주어진 것이 </a:t>
                </a:r>
                <a:r>
                  <a:rPr lang="en-US" altLang="ko-KR" dirty="0"/>
                  <a:t>(s, a, r)</a:t>
                </a:r>
                <a:r>
                  <a:rPr lang="ko-KR" altLang="en-US" dirty="0"/>
                  <a:t>들의 집합인 것인데</a:t>
                </a:r>
                <a:r>
                  <a:rPr lang="en-US" altLang="ko-KR" dirty="0"/>
                  <a:t>, </a:t>
                </a:r>
                <a:r>
                  <a:rPr lang="ko-KR" altLang="en-US" dirty="0"/>
                  <a:t>그렇다면 </a:t>
                </a:r>
                <a:r>
                  <a:rPr lang="en-US" altLang="ko-KR" dirty="0"/>
                  <a:t>s</a:t>
                </a:r>
                <a:r>
                  <a:rPr lang="ko-KR" altLang="en-US" dirty="0"/>
                  <a:t>가 주어졌을 때 어떤 </a:t>
                </a:r>
                <a:r>
                  <a:rPr lang="en-US" altLang="ko-KR" dirty="0"/>
                  <a:t>a</a:t>
                </a:r>
                <a:r>
                  <a:rPr lang="ko-KR" altLang="en-US" dirty="0"/>
                  <a:t>를 택해야 </a:t>
                </a:r>
                <a:r>
                  <a:rPr lang="en-US" altLang="ko-KR" dirty="0"/>
                  <a:t>r</a:t>
                </a:r>
                <a:r>
                  <a:rPr lang="ko-KR" altLang="en-US" dirty="0"/>
                  <a:t>이 최대화되는지를 지도학습 비슷하게 풀 수 있지 않느냐는 말씀을 하셨다</a:t>
                </a:r>
                <a:r>
                  <a:rPr lang="en-US" altLang="ko-KR" dirty="0"/>
                  <a:t>.</a:t>
                </a:r>
              </a:p>
              <a:p>
                <a:endParaRPr lang="en-US" altLang="ko-KR" dirty="0"/>
              </a:p>
              <a:p>
                <a:r>
                  <a:rPr lang="ko-KR" altLang="en-US" dirty="0"/>
                  <a:t>지도학습은 데이터 </a:t>
                </a:r>
                <a14:m>
                  <m:oMath xmlns:m="http://schemas.openxmlformats.org/officeDocument/2006/math">
                    <m:r>
                      <a:rPr lang="en-US" altLang="ko-KR" i="1">
                        <a:latin typeface="Cambria Math" panose="02040503050406030204" pitchFamily="18" charset="0"/>
                      </a:rPr>
                      <m:t>𝐷</m:t>
                    </m:r>
                    <m:r>
                      <a:rPr lang="en-US" altLang="ko-KR" i="1">
                        <a:latin typeface="Cambria Math" panose="02040503050406030204" pitchFamily="18" charset="0"/>
                      </a:rPr>
                      <m:t>={</m:t>
                    </m:r>
                    <m:d>
                      <m:dPr>
                        <m:ctrlPr>
                          <a:rPr lang="en-US" altLang="ko-KR" i="1">
                            <a:latin typeface="Cambria Math" panose="02040503050406030204" pitchFamily="18" charset="0"/>
                          </a:rPr>
                        </m:ctrlPr>
                      </m:dPr>
                      <m:e>
                        <m:sSub>
                          <m:sSubPr>
                            <m:ctrlPr>
                              <a:rPr lang="en-US" altLang="ko-KR" i="1">
                                <a:latin typeface="Cambria Math" panose="02040503050406030204" pitchFamily="18" charset="0"/>
                              </a:rPr>
                            </m:ctrlPr>
                          </m:sSubPr>
                          <m:e>
                            <m:r>
                              <a:rPr lang="en-US" altLang="ko-KR" i="1">
                                <a:latin typeface="Cambria Math" panose="02040503050406030204" pitchFamily="18" charset="0"/>
                              </a:rPr>
                              <m:t>𝑥</m:t>
                            </m:r>
                          </m:e>
                          <m:sub>
                            <m:r>
                              <a:rPr lang="en-US" altLang="ko-KR" i="1">
                                <a:latin typeface="Cambria Math" panose="02040503050406030204" pitchFamily="18" charset="0"/>
                              </a:rPr>
                              <m:t>𝑖</m:t>
                            </m:r>
                          </m:sub>
                        </m:sSub>
                        <m:r>
                          <a:rPr lang="en-US" altLang="ko-KR" i="1">
                            <a:latin typeface="Cambria Math" panose="02040503050406030204" pitchFamily="18" charset="0"/>
                          </a:rPr>
                          <m:t>, </m:t>
                        </m:r>
                        <m:sSub>
                          <m:sSubPr>
                            <m:ctrlPr>
                              <a:rPr lang="en-US" altLang="ko-KR" i="1">
                                <a:latin typeface="Cambria Math" panose="02040503050406030204" pitchFamily="18" charset="0"/>
                              </a:rPr>
                            </m:ctrlPr>
                          </m:sSubPr>
                          <m:e>
                            <m:r>
                              <a:rPr lang="en-US" altLang="ko-KR" i="1">
                                <a:latin typeface="Cambria Math" panose="02040503050406030204" pitchFamily="18" charset="0"/>
                              </a:rPr>
                              <m:t>𝑦</m:t>
                            </m:r>
                          </m:e>
                          <m:sub>
                            <m:r>
                              <a:rPr lang="en-US" altLang="ko-KR" i="1">
                                <a:latin typeface="Cambria Math" panose="02040503050406030204" pitchFamily="18" charset="0"/>
                              </a:rPr>
                              <m:t>𝑖</m:t>
                            </m:r>
                          </m:sub>
                        </m:sSub>
                      </m:e>
                    </m:d>
                    <m:r>
                      <a:rPr lang="en-US" altLang="ko-KR" i="1">
                        <a:latin typeface="Cambria Math" panose="02040503050406030204" pitchFamily="18" charset="0"/>
                      </a:rPr>
                      <m:t>:0≤</m:t>
                    </m:r>
                    <m:r>
                      <a:rPr lang="en-US" altLang="ko-KR" i="1">
                        <a:latin typeface="Cambria Math" panose="02040503050406030204" pitchFamily="18" charset="0"/>
                      </a:rPr>
                      <m:t>𝑖</m:t>
                    </m:r>
                    <m:r>
                      <a:rPr lang="en-US" altLang="ko-KR" i="1">
                        <a:latin typeface="Cambria Math" panose="02040503050406030204" pitchFamily="18" charset="0"/>
                      </a:rPr>
                      <m:t>≤</m:t>
                    </m:r>
                    <m:r>
                      <a:rPr lang="en-US" altLang="ko-KR" i="1">
                        <a:latin typeface="Cambria Math" panose="02040503050406030204" pitchFamily="18" charset="0"/>
                      </a:rPr>
                      <m:t>𝐼</m:t>
                    </m:r>
                    <m:r>
                      <a:rPr lang="en-US" altLang="ko-KR" i="1">
                        <a:latin typeface="Cambria Math" panose="02040503050406030204" pitchFamily="18" charset="0"/>
                      </a:rPr>
                      <m:t>}</m:t>
                    </m:r>
                    <m:r>
                      <a:rPr lang="ko-KR" altLang="en-US" i="1">
                        <a:latin typeface="Cambria Math" panose="02040503050406030204" pitchFamily="18" charset="0"/>
                      </a:rPr>
                      <m:t>와</m:t>
                    </m:r>
                  </m:oMath>
                </a14:m>
                <a:r>
                  <a:rPr lang="ko-KR" altLang="en-US" dirty="0"/>
                  <a:t> 같은 데이터셋을 가지고 함수 </a:t>
                </a:r>
                <a14:m>
                  <m:oMath xmlns:m="http://schemas.openxmlformats.org/officeDocument/2006/math">
                    <m:r>
                      <a:rPr lang="en-US" altLang="ko-KR" i="1">
                        <a:latin typeface="Cambria Math" panose="02040503050406030204" pitchFamily="18" charset="0"/>
                      </a:rPr>
                      <m:t>𝑦</m:t>
                    </m:r>
                    <m:r>
                      <a:rPr lang="en-US" altLang="ko-KR" i="1">
                        <a:latin typeface="Cambria Math" panose="02040503050406030204" pitchFamily="18" charset="0"/>
                      </a:rPr>
                      <m:t>=</m:t>
                    </m:r>
                    <m:r>
                      <a:rPr lang="en-US" altLang="ko-KR" i="1">
                        <a:latin typeface="Cambria Math" panose="02040503050406030204" pitchFamily="18" charset="0"/>
                      </a:rPr>
                      <m:t>𝑓</m:t>
                    </m:r>
                    <m:r>
                      <a:rPr lang="en-US" altLang="ko-KR" i="1">
                        <a:latin typeface="Cambria Math" panose="02040503050406030204" pitchFamily="18" charset="0"/>
                      </a:rPr>
                      <m:t>(</m:t>
                    </m:r>
                    <m:r>
                      <a:rPr lang="en-US" altLang="ko-KR" i="1">
                        <a:latin typeface="Cambria Math" panose="02040503050406030204" pitchFamily="18" charset="0"/>
                      </a:rPr>
                      <m:t>𝑥</m:t>
                    </m:r>
                    <m:r>
                      <a:rPr lang="en-US" altLang="ko-KR" i="1">
                        <a:latin typeface="Cambria Math" panose="02040503050406030204" pitchFamily="18" charset="0"/>
                      </a:rPr>
                      <m:t>)</m:t>
                    </m:r>
                  </m:oMath>
                </a14:m>
                <a:r>
                  <a:rPr lang="ko-KR" altLang="en-US" dirty="0"/>
                  <a:t>를 학습하는 방식이다</a:t>
                </a:r>
                <a:r>
                  <a:rPr lang="en-US" altLang="ko-KR" dirty="0"/>
                  <a:t>. </a:t>
                </a:r>
                <a:r>
                  <a:rPr lang="ko-KR" altLang="en-US" dirty="0" err="1"/>
                  <a:t>주어져있는</a:t>
                </a:r>
                <a:r>
                  <a:rPr lang="ko-KR" altLang="en-US" dirty="0"/>
                  <a:t> 집합은</a:t>
                </a:r>
                <a:endParaRPr lang="en-US" altLang="ko-KR" dirty="0"/>
              </a:p>
              <a:p>
                <a:pPr/>
                <a14:m>
                  <m:oMathPara xmlns:m="http://schemas.openxmlformats.org/officeDocument/2006/math">
                    <m:oMathParaPr>
                      <m:jc m:val="centerGroup"/>
                    </m:oMathParaPr>
                    <m:oMath xmlns:m="http://schemas.openxmlformats.org/officeDocument/2006/math">
                      <m:r>
                        <a:rPr lang="en-US" altLang="ko-KR" b="0" i="1" smtClean="0">
                          <a:latin typeface="Cambria Math" panose="02040503050406030204" pitchFamily="18" charset="0"/>
                        </a:rPr>
                        <m:t>𝑇</m:t>
                      </m:r>
                      <m:r>
                        <a:rPr lang="en-US" altLang="ko-KR" b="0" i="1" smtClean="0">
                          <a:latin typeface="Cambria Math" panose="02040503050406030204" pitchFamily="18" charset="0"/>
                        </a:rPr>
                        <m:t>=</m:t>
                      </m:r>
                      <m:d>
                        <m:dPr>
                          <m:begChr m:val="{"/>
                          <m:endChr m:val="}"/>
                          <m:ctrlPr>
                            <a:rPr lang="en-US" altLang="ko-KR" b="0" i="1" smtClean="0">
                              <a:latin typeface="Cambria Math" panose="02040503050406030204" pitchFamily="18" charset="0"/>
                            </a:rPr>
                          </m:ctrlPr>
                        </m:dPr>
                        <m:e>
                          <m:d>
                            <m:dPr>
                              <m:ctrlPr>
                                <a:rPr lang="en-US" altLang="ko-KR" b="0" i="1" smtClean="0">
                                  <a:latin typeface="Cambria Math" panose="02040503050406030204" pitchFamily="18" charset="0"/>
                                </a:rPr>
                              </m:ctrlPr>
                            </m:dPr>
                            <m:e>
                              <m:d>
                                <m:dPr>
                                  <m:ctrlPr>
                                    <a:rPr lang="en-US" altLang="ko-KR" i="1">
                                      <a:latin typeface="Cambria Math" panose="02040503050406030204" pitchFamily="18" charset="0"/>
                                    </a:rPr>
                                  </m:ctrlPr>
                                </m:dPr>
                                <m:e>
                                  <m:sSubSup>
                                    <m:sSubSupPr>
                                      <m:ctrlPr>
                                        <a:rPr lang="en-US" altLang="ko-KR" i="1">
                                          <a:latin typeface="Cambria Math" panose="02040503050406030204" pitchFamily="18" charset="0"/>
                                        </a:rPr>
                                      </m:ctrlPr>
                                    </m:sSubSupPr>
                                    <m:e>
                                      <m:r>
                                        <a:rPr lang="en-US" altLang="ko-KR" i="1">
                                          <a:latin typeface="Cambria Math" panose="02040503050406030204" pitchFamily="18" charset="0"/>
                                        </a:rPr>
                                        <m:t>𝑠</m:t>
                                      </m:r>
                                    </m:e>
                                    <m:sub>
                                      <m:r>
                                        <a:rPr lang="en-US" altLang="ko-KR" i="1">
                                          <a:latin typeface="Cambria Math" panose="02040503050406030204" pitchFamily="18" charset="0"/>
                                        </a:rPr>
                                        <m:t>𝑡</m:t>
                                      </m:r>
                                    </m:sub>
                                    <m:sup>
                                      <m:d>
                                        <m:dPr>
                                          <m:ctrlPr>
                                            <a:rPr lang="en-US" altLang="ko-KR" i="1">
                                              <a:latin typeface="Cambria Math" panose="02040503050406030204" pitchFamily="18" charset="0"/>
                                            </a:rPr>
                                          </m:ctrlPr>
                                        </m:dPr>
                                        <m:e>
                                          <m:r>
                                            <a:rPr lang="en-US" altLang="ko-KR" i="1">
                                              <a:latin typeface="Cambria Math" panose="02040503050406030204" pitchFamily="18" charset="0"/>
                                            </a:rPr>
                                            <m:t>1</m:t>
                                          </m:r>
                                        </m:e>
                                      </m:d>
                                    </m:sup>
                                  </m:sSubSup>
                                  <m:r>
                                    <a:rPr lang="en-US" altLang="ko-KR" i="1">
                                      <a:latin typeface="Cambria Math" panose="02040503050406030204" pitchFamily="18" charset="0"/>
                                    </a:rPr>
                                    <m:t>,</m:t>
                                  </m:r>
                                  <m:sSubSup>
                                    <m:sSubSupPr>
                                      <m:ctrlPr>
                                        <a:rPr lang="en-US" altLang="ko-KR" i="1">
                                          <a:latin typeface="Cambria Math" panose="02040503050406030204" pitchFamily="18" charset="0"/>
                                        </a:rPr>
                                      </m:ctrlPr>
                                    </m:sSubSupPr>
                                    <m:e>
                                      <m:r>
                                        <a:rPr lang="en-US" altLang="ko-KR" i="1">
                                          <a:latin typeface="Cambria Math" panose="02040503050406030204" pitchFamily="18" charset="0"/>
                                        </a:rPr>
                                        <m:t>𝑠</m:t>
                                      </m:r>
                                    </m:e>
                                    <m:sub>
                                      <m:r>
                                        <a:rPr lang="en-US" altLang="ko-KR" i="1">
                                          <a:latin typeface="Cambria Math" panose="02040503050406030204" pitchFamily="18" charset="0"/>
                                        </a:rPr>
                                        <m:t>𝑡</m:t>
                                      </m:r>
                                    </m:sub>
                                    <m:sup>
                                      <m:d>
                                        <m:dPr>
                                          <m:ctrlPr>
                                            <a:rPr lang="en-US" altLang="ko-KR" i="1">
                                              <a:latin typeface="Cambria Math" panose="02040503050406030204" pitchFamily="18" charset="0"/>
                                            </a:rPr>
                                          </m:ctrlPr>
                                        </m:dPr>
                                        <m:e>
                                          <m:r>
                                            <a:rPr lang="en-US" altLang="ko-KR" b="0" i="1" smtClean="0">
                                              <a:latin typeface="Cambria Math" panose="02040503050406030204" pitchFamily="18" charset="0"/>
                                            </a:rPr>
                                            <m:t>2</m:t>
                                          </m:r>
                                        </m:e>
                                      </m:d>
                                    </m:sup>
                                  </m:sSubSup>
                                  <m:r>
                                    <a:rPr lang="en-US" altLang="ko-KR" i="1">
                                      <a:latin typeface="Cambria Math" panose="02040503050406030204" pitchFamily="18" charset="0"/>
                                    </a:rPr>
                                    <m:t>,</m:t>
                                  </m:r>
                                  <m:sSubSup>
                                    <m:sSubSupPr>
                                      <m:ctrlPr>
                                        <a:rPr lang="en-US" altLang="ko-KR" i="1">
                                          <a:latin typeface="Cambria Math" panose="02040503050406030204" pitchFamily="18" charset="0"/>
                                        </a:rPr>
                                      </m:ctrlPr>
                                    </m:sSubSupPr>
                                    <m:e>
                                      <m:r>
                                        <a:rPr lang="en-US" altLang="ko-KR" i="1">
                                          <a:latin typeface="Cambria Math" panose="02040503050406030204" pitchFamily="18" charset="0"/>
                                        </a:rPr>
                                        <m:t>𝑠</m:t>
                                      </m:r>
                                    </m:e>
                                    <m:sub>
                                      <m:r>
                                        <a:rPr lang="en-US" altLang="ko-KR" i="1">
                                          <a:latin typeface="Cambria Math" panose="02040503050406030204" pitchFamily="18" charset="0"/>
                                        </a:rPr>
                                        <m:t>𝑡</m:t>
                                      </m:r>
                                    </m:sub>
                                    <m:sup>
                                      <m:d>
                                        <m:dPr>
                                          <m:ctrlPr>
                                            <a:rPr lang="en-US" altLang="ko-KR" i="1">
                                              <a:latin typeface="Cambria Math" panose="02040503050406030204" pitchFamily="18" charset="0"/>
                                            </a:rPr>
                                          </m:ctrlPr>
                                        </m:dPr>
                                        <m:e>
                                          <m:r>
                                            <a:rPr lang="en-US" altLang="ko-KR" b="0" i="1" smtClean="0">
                                              <a:latin typeface="Cambria Math" panose="02040503050406030204" pitchFamily="18" charset="0"/>
                                            </a:rPr>
                                            <m:t>3</m:t>
                                          </m:r>
                                        </m:e>
                                      </m:d>
                                    </m:sup>
                                  </m:sSubSup>
                                </m:e>
                              </m:d>
                              <m:r>
                                <a:rPr lang="en-US" altLang="ko-KR" i="1">
                                  <a:latin typeface="Cambria Math" panose="02040503050406030204" pitchFamily="18" charset="0"/>
                                </a:rPr>
                                <m:t>,</m:t>
                              </m:r>
                              <m:sSub>
                                <m:sSubPr>
                                  <m:ctrlPr>
                                    <a:rPr lang="en-US" altLang="ko-KR" i="1">
                                      <a:latin typeface="Cambria Math" panose="02040503050406030204" pitchFamily="18" charset="0"/>
                                    </a:rPr>
                                  </m:ctrlPr>
                                </m:sSubPr>
                                <m:e>
                                  <m:r>
                                    <a:rPr lang="en-US" altLang="ko-KR" i="1">
                                      <a:latin typeface="Cambria Math" panose="02040503050406030204" pitchFamily="18" charset="0"/>
                                    </a:rPr>
                                    <m:t>𝑎</m:t>
                                  </m:r>
                                </m:e>
                                <m:sub>
                                  <m:r>
                                    <a:rPr lang="en-US" altLang="ko-KR" i="1">
                                      <a:latin typeface="Cambria Math" panose="02040503050406030204" pitchFamily="18" charset="0"/>
                                    </a:rPr>
                                    <m:t>𝑡</m:t>
                                  </m:r>
                                </m:sub>
                              </m:sSub>
                              <m:r>
                                <a:rPr lang="en-US" altLang="ko-KR" i="1">
                                  <a:latin typeface="Cambria Math" panose="02040503050406030204" pitchFamily="18" charset="0"/>
                                </a:rPr>
                                <m:t>,</m:t>
                              </m:r>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𝑟</m:t>
                                  </m:r>
                                </m:e>
                                <m:sub>
                                  <m:r>
                                    <a:rPr lang="en-US" altLang="ko-KR" b="0" i="1" smtClean="0">
                                      <a:latin typeface="Cambria Math" panose="02040503050406030204" pitchFamily="18" charset="0"/>
                                    </a:rPr>
                                    <m:t>𝑡</m:t>
                                  </m:r>
                                </m:sub>
                              </m:sSub>
                            </m:e>
                          </m:d>
                          <m:r>
                            <a:rPr lang="en-US" altLang="ko-KR" b="0" i="1" smtClean="0">
                              <a:latin typeface="Cambria Math" panose="02040503050406030204" pitchFamily="18" charset="0"/>
                            </a:rPr>
                            <m:t>:1≤</m:t>
                          </m:r>
                          <m:r>
                            <a:rPr lang="en-US" altLang="ko-KR" b="0" i="1" smtClean="0">
                              <a:latin typeface="Cambria Math" panose="02040503050406030204" pitchFamily="18" charset="0"/>
                            </a:rPr>
                            <m:t>𝑡</m:t>
                          </m:r>
                          <m:r>
                            <a:rPr lang="en-US" altLang="ko-KR" b="0" i="1" smtClean="0">
                              <a:latin typeface="Cambria Math" panose="02040503050406030204" pitchFamily="18" charset="0"/>
                            </a:rPr>
                            <m:t>≤</m:t>
                          </m:r>
                          <m:r>
                            <a:rPr lang="en-US" altLang="ko-KR" b="0" i="1" smtClean="0">
                              <a:latin typeface="Cambria Math" panose="02040503050406030204" pitchFamily="18" charset="0"/>
                            </a:rPr>
                            <m:t>𝑁</m:t>
                          </m:r>
                        </m:e>
                      </m:d>
                    </m:oMath>
                  </m:oMathPara>
                </a14:m>
                <a:endParaRPr lang="en-US" altLang="ko-KR" dirty="0"/>
              </a:p>
              <a:p>
                <a:r>
                  <a:rPr lang="ko-KR" altLang="en-US" dirty="0"/>
                  <a:t>이다</a:t>
                </a:r>
                <a:r>
                  <a:rPr lang="en-US" altLang="ko-KR" dirty="0"/>
                  <a:t>. (</a:t>
                </a:r>
                <a:r>
                  <a:rPr lang="ko-KR" altLang="en-US" dirty="0"/>
                  <a:t>단 </a:t>
                </a:r>
                <a14:m>
                  <m:oMath xmlns:m="http://schemas.openxmlformats.org/officeDocument/2006/math">
                    <m:sSubSup>
                      <m:sSubSupPr>
                        <m:ctrlPr>
                          <a:rPr lang="en-US" altLang="ko-KR" i="1">
                            <a:latin typeface="Cambria Math" panose="02040503050406030204" pitchFamily="18" charset="0"/>
                          </a:rPr>
                        </m:ctrlPr>
                      </m:sSubSupPr>
                      <m:e>
                        <m:r>
                          <a:rPr lang="en-US" altLang="ko-KR" i="1">
                            <a:latin typeface="Cambria Math" panose="02040503050406030204" pitchFamily="18" charset="0"/>
                          </a:rPr>
                          <m:t>𝑠</m:t>
                        </m:r>
                      </m:e>
                      <m:sub>
                        <m:r>
                          <a:rPr lang="en-US" altLang="ko-KR" i="1">
                            <a:latin typeface="Cambria Math" panose="02040503050406030204" pitchFamily="18" charset="0"/>
                          </a:rPr>
                          <m:t>𝑡</m:t>
                        </m:r>
                      </m:sub>
                      <m:sup>
                        <m:d>
                          <m:dPr>
                            <m:ctrlPr>
                              <a:rPr lang="en-US" altLang="ko-KR" i="1">
                                <a:latin typeface="Cambria Math" panose="02040503050406030204" pitchFamily="18" charset="0"/>
                              </a:rPr>
                            </m:ctrlPr>
                          </m:dPr>
                          <m:e>
                            <m:r>
                              <a:rPr lang="en-US" altLang="ko-KR" b="0" i="1" smtClean="0">
                                <a:latin typeface="Cambria Math" panose="02040503050406030204" pitchFamily="18" charset="0"/>
                              </a:rPr>
                              <m:t>𝑗</m:t>
                            </m:r>
                          </m:e>
                        </m:d>
                      </m:sup>
                    </m:sSubSup>
                  </m:oMath>
                </a14:m>
                <a:r>
                  <a:rPr lang="ko-KR" altLang="en-US" dirty="0"/>
                  <a:t>는</a:t>
                </a:r>
                <a:r>
                  <a:rPr lang="en-US" altLang="ko-KR" dirty="0"/>
                  <a:t> </a:t>
                </a:r>
                <a14:m>
                  <m:oMath xmlns:m="http://schemas.openxmlformats.org/officeDocument/2006/math">
                    <m:r>
                      <a:rPr lang="en-US" altLang="ko-KR" b="0" i="1" smtClean="0">
                        <a:latin typeface="Cambria Math" panose="02040503050406030204" pitchFamily="18" charset="0"/>
                      </a:rPr>
                      <m:t>𝑗</m:t>
                    </m:r>
                  </m:oMath>
                </a14:m>
                <a:r>
                  <a:rPr lang="ko-KR" altLang="en-US" dirty="0"/>
                  <a:t>번째 </a:t>
                </a:r>
                <a:r>
                  <a:rPr lang="en-US" altLang="ko-KR" dirty="0"/>
                  <a:t>state) </a:t>
                </a:r>
                <a:r>
                  <a:rPr lang="ko-KR" altLang="en-US" dirty="0"/>
                  <a:t>여기에 </a:t>
                </a:r>
                <a:r>
                  <a:rPr lang="en-US" altLang="ko-KR" dirty="0"/>
                  <a:t>state</a:t>
                </a:r>
                <a:r>
                  <a:rPr lang="ko-KR" altLang="en-US" dirty="0"/>
                  <a:t>들의 </a:t>
                </a:r>
                <a:r>
                  <a:rPr lang="en-US" altLang="ko-KR" dirty="0"/>
                  <a:t>difference</a:t>
                </a:r>
                <a:r>
                  <a:rPr lang="ko-KR" altLang="en-US" dirty="0"/>
                  <a:t>로서 </a:t>
                </a:r>
                <a14:m>
                  <m:oMath xmlns:m="http://schemas.openxmlformats.org/officeDocument/2006/math">
                    <m:sSubSup>
                      <m:sSubSupPr>
                        <m:ctrlPr>
                          <a:rPr lang="en-US" altLang="ko-KR" i="1">
                            <a:latin typeface="Cambria Math" panose="02040503050406030204" pitchFamily="18" charset="0"/>
                          </a:rPr>
                        </m:ctrlPr>
                      </m:sSubSupPr>
                      <m:e>
                        <m:r>
                          <m:rPr>
                            <m:sty m:val="p"/>
                          </m:rPr>
                          <a:rPr lang="en-US" altLang="ko-KR" b="0" i="0" smtClean="0">
                            <a:latin typeface="Cambria Math" panose="02040503050406030204" pitchFamily="18" charset="0"/>
                          </a:rPr>
                          <m:t>Δ</m:t>
                        </m:r>
                        <m:r>
                          <a:rPr lang="en-US" altLang="ko-KR" i="1">
                            <a:latin typeface="Cambria Math" panose="02040503050406030204" pitchFamily="18" charset="0"/>
                          </a:rPr>
                          <m:t>𝑠</m:t>
                        </m:r>
                      </m:e>
                      <m:sub>
                        <m:r>
                          <a:rPr lang="en-US" altLang="ko-KR" i="1">
                            <a:latin typeface="Cambria Math" panose="02040503050406030204" pitchFamily="18" charset="0"/>
                          </a:rPr>
                          <m:t>𝑡</m:t>
                        </m:r>
                      </m:sub>
                      <m:sup>
                        <m:d>
                          <m:dPr>
                            <m:ctrlPr>
                              <a:rPr lang="en-US" altLang="ko-KR" i="1">
                                <a:latin typeface="Cambria Math" panose="02040503050406030204" pitchFamily="18" charset="0"/>
                              </a:rPr>
                            </m:ctrlPr>
                          </m:dPr>
                          <m:e>
                            <m:r>
                              <a:rPr lang="en-US" altLang="ko-KR" i="1">
                                <a:latin typeface="Cambria Math" panose="02040503050406030204" pitchFamily="18" charset="0"/>
                              </a:rPr>
                              <m:t>𝑗</m:t>
                            </m:r>
                          </m:e>
                        </m:d>
                      </m:sup>
                    </m:sSubSup>
                    <m:r>
                      <a:rPr lang="en-US" altLang="ko-KR" b="0" i="1" smtClean="0">
                        <a:latin typeface="Cambria Math" panose="02040503050406030204" pitchFamily="18" charset="0"/>
                      </a:rPr>
                      <m:t>=</m:t>
                    </m:r>
                    <m:sSubSup>
                      <m:sSubSupPr>
                        <m:ctrlPr>
                          <a:rPr lang="en-US" altLang="ko-KR" i="1">
                            <a:latin typeface="Cambria Math" panose="02040503050406030204" pitchFamily="18" charset="0"/>
                          </a:rPr>
                        </m:ctrlPr>
                      </m:sSubSupPr>
                      <m:e>
                        <m:r>
                          <a:rPr lang="en-US" altLang="ko-KR" i="1">
                            <a:latin typeface="Cambria Math" panose="02040503050406030204" pitchFamily="18" charset="0"/>
                          </a:rPr>
                          <m:t>𝑠</m:t>
                        </m:r>
                      </m:e>
                      <m:sub>
                        <m:r>
                          <a:rPr lang="en-US" altLang="ko-KR" i="1">
                            <a:latin typeface="Cambria Math" panose="02040503050406030204" pitchFamily="18" charset="0"/>
                          </a:rPr>
                          <m:t>𝑡</m:t>
                        </m:r>
                      </m:sub>
                      <m:sup>
                        <m:d>
                          <m:dPr>
                            <m:ctrlPr>
                              <a:rPr lang="en-US" altLang="ko-KR" i="1">
                                <a:latin typeface="Cambria Math" panose="02040503050406030204" pitchFamily="18" charset="0"/>
                              </a:rPr>
                            </m:ctrlPr>
                          </m:dPr>
                          <m:e>
                            <m:r>
                              <a:rPr lang="en-US" altLang="ko-KR" i="1">
                                <a:latin typeface="Cambria Math" panose="02040503050406030204" pitchFamily="18" charset="0"/>
                              </a:rPr>
                              <m:t>𝑗</m:t>
                            </m:r>
                          </m:e>
                        </m:d>
                      </m:sup>
                    </m:sSubSup>
                  </m:oMath>
                </a14:m>
                <a:r>
                  <a:rPr lang="en-US" altLang="ko-KR" dirty="0"/>
                  <a:t>- </a:t>
                </a:r>
                <a14:m>
                  <m:oMath xmlns:m="http://schemas.openxmlformats.org/officeDocument/2006/math">
                    <m:sSubSup>
                      <m:sSubSupPr>
                        <m:ctrlPr>
                          <a:rPr lang="en-US" altLang="ko-KR" i="1">
                            <a:latin typeface="Cambria Math" panose="02040503050406030204" pitchFamily="18" charset="0"/>
                          </a:rPr>
                        </m:ctrlPr>
                      </m:sSubSupPr>
                      <m:e>
                        <m:r>
                          <a:rPr lang="en-US" altLang="ko-KR" i="1">
                            <a:latin typeface="Cambria Math" panose="02040503050406030204" pitchFamily="18" charset="0"/>
                          </a:rPr>
                          <m:t>𝑠</m:t>
                        </m:r>
                      </m:e>
                      <m:sub>
                        <m:r>
                          <a:rPr lang="en-US" altLang="ko-KR" i="1">
                            <a:latin typeface="Cambria Math" panose="02040503050406030204" pitchFamily="18" charset="0"/>
                          </a:rPr>
                          <m:t>𝑡</m:t>
                        </m:r>
                        <m:r>
                          <a:rPr lang="en-US" altLang="ko-KR" b="0" i="1" smtClean="0">
                            <a:latin typeface="Cambria Math" panose="02040503050406030204" pitchFamily="18" charset="0"/>
                          </a:rPr>
                          <m:t>−1</m:t>
                        </m:r>
                      </m:sub>
                      <m:sup>
                        <m:d>
                          <m:dPr>
                            <m:ctrlPr>
                              <a:rPr lang="en-US" altLang="ko-KR" i="1">
                                <a:latin typeface="Cambria Math" panose="02040503050406030204" pitchFamily="18" charset="0"/>
                              </a:rPr>
                            </m:ctrlPr>
                          </m:dPr>
                          <m:e>
                            <m:r>
                              <a:rPr lang="en-US" altLang="ko-KR" i="1">
                                <a:latin typeface="Cambria Math" panose="02040503050406030204" pitchFamily="18" charset="0"/>
                              </a:rPr>
                              <m:t>𝑗</m:t>
                            </m:r>
                          </m:e>
                        </m:d>
                      </m:sup>
                    </m:sSubSup>
                  </m:oMath>
                </a14:m>
                <a:r>
                  <a:rPr lang="ko-KR" altLang="en-US" dirty="0"/>
                  <a:t>을 계산해내어 이용할 수 있고</a:t>
                </a:r>
                <a:r>
                  <a:rPr lang="en-US" altLang="ko-KR" dirty="0"/>
                  <a:t>, reward </a:t>
                </a:r>
                <a:r>
                  <a:rPr lang="ko-KR" altLang="en-US" dirty="0"/>
                  <a:t>대신에 향후 </a:t>
                </a:r>
                <a:r>
                  <a:rPr lang="en-US" altLang="ko-KR" dirty="0"/>
                  <a:t>M</a:t>
                </a:r>
                <a:r>
                  <a:rPr lang="ko-KR" altLang="en-US" dirty="0"/>
                  <a:t>번까지의 </a:t>
                </a:r>
                <a:r>
                  <a:rPr lang="en-US" altLang="ko-KR" dirty="0"/>
                  <a:t>discounted sum</a:t>
                </a:r>
                <a:r>
                  <a:rPr lang="ko-KR" altLang="en-US" dirty="0"/>
                  <a:t>을 생각할 수 있다</a:t>
                </a:r>
                <a:r>
                  <a:rPr lang="en-US" altLang="ko-KR" dirty="0"/>
                  <a:t>. </a:t>
                </a:r>
                <a:r>
                  <a:rPr lang="ko-KR" altLang="en-US" dirty="0"/>
                  <a:t>즉</a:t>
                </a:r>
                <a:r>
                  <a:rPr lang="en-US" altLang="ko-KR" dirty="0"/>
                  <a:t>,</a:t>
                </a:r>
                <a:r>
                  <a:rPr lang="ko-KR" altLang="en-US" dirty="0"/>
                  <a:t> 집합 </a:t>
                </a:r>
                <a:endParaRPr lang="en-US" altLang="ko-KR" dirty="0"/>
              </a:p>
              <a:p>
                <a:pPr/>
                <a14:m>
                  <m:oMathPara xmlns:m="http://schemas.openxmlformats.org/officeDocument/2006/math">
                    <m:oMathParaPr>
                      <m:jc m:val="centerGroup"/>
                    </m:oMathParaPr>
                    <m:oMath xmlns:m="http://schemas.openxmlformats.org/officeDocument/2006/math">
                      <m:r>
                        <a:rPr lang="en-US" altLang="ko-KR" i="1">
                          <a:latin typeface="Cambria Math" panose="02040503050406030204" pitchFamily="18" charset="0"/>
                        </a:rPr>
                        <m:t>𝑇</m:t>
                      </m:r>
                      <m:r>
                        <a:rPr lang="en-US" altLang="ko-KR" b="0" i="1" smtClean="0">
                          <a:latin typeface="Cambria Math" panose="02040503050406030204" pitchFamily="18" charset="0"/>
                        </a:rPr>
                        <m:t>′</m:t>
                      </m:r>
                      <m:r>
                        <a:rPr lang="en-US" altLang="ko-KR" i="1">
                          <a:latin typeface="Cambria Math" panose="02040503050406030204" pitchFamily="18" charset="0"/>
                        </a:rPr>
                        <m:t>=</m:t>
                      </m:r>
                      <m:d>
                        <m:dPr>
                          <m:begChr m:val="{"/>
                          <m:endChr m:val="}"/>
                          <m:ctrlPr>
                            <a:rPr lang="en-US" altLang="ko-KR" i="1">
                              <a:latin typeface="Cambria Math" panose="02040503050406030204" pitchFamily="18" charset="0"/>
                            </a:rPr>
                          </m:ctrlPr>
                        </m:dPr>
                        <m:e>
                          <m:d>
                            <m:dPr>
                              <m:ctrlPr>
                                <a:rPr lang="en-US" altLang="ko-KR" i="1">
                                  <a:latin typeface="Cambria Math" panose="02040503050406030204" pitchFamily="18" charset="0"/>
                                </a:rPr>
                              </m:ctrlPr>
                            </m:dPr>
                            <m:e>
                              <m:d>
                                <m:dPr>
                                  <m:ctrlPr>
                                    <a:rPr lang="en-US" altLang="ko-KR" i="1">
                                      <a:latin typeface="Cambria Math" panose="02040503050406030204" pitchFamily="18" charset="0"/>
                                    </a:rPr>
                                  </m:ctrlPr>
                                </m:dPr>
                                <m:e>
                                  <m:sSubSup>
                                    <m:sSubSupPr>
                                      <m:ctrlPr>
                                        <a:rPr lang="en-US" altLang="ko-KR" i="1">
                                          <a:latin typeface="Cambria Math" panose="02040503050406030204" pitchFamily="18" charset="0"/>
                                        </a:rPr>
                                      </m:ctrlPr>
                                    </m:sSubSupPr>
                                    <m:e>
                                      <m:r>
                                        <a:rPr lang="en-US" altLang="ko-KR" i="1">
                                          <a:latin typeface="Cambria Math" panose="02040503050406030204" pitchFamily="18" charset="0"/>
                                        </a:rPr>
                                        <m:t>𝑠</m:t>
                                      </m:r>
                                    </m:e>
                                    <m:sub>
                                      <m:r>
                                        <a:rPr lang="en-US" altLang="ko-KR" i="1">
                                          <a:latin typeface="Cambria Math" panose="02040503050406030204" pitchFamily="18" charset="0"/>
                                        </a:rPr>
                                        <m:t>𝑡</m:t>
                                      </m:r>
                                    </m:sub>
                                    <m:sup>
                                      <m:d>
                                        <m:dPr>
                                          <m:ctrlPr>
                                            <a:rPr lang="en-US" altLang="ko-KR" i="1">
                                              <a:latin typeface="Cambria Math" panose="02040503050406030204" pitchFamily="18" charset="0"/>
                                            </a:rPr>
                                          </m:ctrlPr>
                                        </m:dPr>
                                        <m:e>
                                          <m:r>
                                            <a:rPr lang="en-US" altLang="ko-KR" i="1">
                                              <a:latin typeface="Cambria Math" panose="02040503050406030204" pitchFamily="18" charset="0"/>
                                            </a:rPr>
                                            <m:t>1</m:t>
                                          </m:r>
                                        </m:e>
                                      </m:d>
                                    </m:sup>
                                  </m:sSubSup>
                                  <m:r>
                                    <a:rPr lang="en-US" altLang="ko-KR" i="1">
                                      <a:latin typeface="Cambria Math" panose="02040503050406030204" pitchFamily="18" charset="0"/>
                                    </a:rPr>
                                    <m:t>,</m:t>
                                  </m:r>
                                  <m:sSubSup>
                                    <m:sSubSupPr>
                                      <m:ctrlPr>
                                        <a:rPr lang="en-US" altLang="ko-KR" i="1">
                                          <a:latin typeface="Cambria Math" panose="02040503050406030204" pitchFamily="18" charset="0"/>
                                        </a:rPr>
                                      </m:ctrlPr>
                                    </m:sSubSupPr>
                                    <m:e>
                                      <m:r>
                                        <a:rPr lang="en-US" altLang="ko-KR" i="1">
                                          <a:latin typeface="Cambria Math" panose="02040503050406030204" pitchFamily="18" charset="0"/>
                                        </a:rPr>
                                        <m:t>𝑠</m:t>
                                      </m:r>
                                    </m:e>
                                    <m:sub>
                                      <m:r>
                                        <a:rPr lang="en-US" altLang="ko-KR" i="1">
                                          <a:latin typeface="Cambria Math" panose="02040503050406030204" pitchFamily="18" charset="0"/>
                                        </a:rPr>
                                        <m:t>𝑡</m:t>
                                      </m:r>
                                    </m:sub>
                                    <m:sup>
                                      <m:d>
                                        <m:dPr>
                                          <m:ctrlPr>
                                            <a:rPr lang="en-US" altLang="ko-KR" i="1">
                                              <a:latin typeface="Cambria Math" panose="02040503050406030204" pitchFamily="18" charset="0"/>
                                            </a:rPr>
                                          </m:ctrlPr>
                                        </m:dPr>
                                        <m:e>
                                          <m:r>
                                            <a:rPr lang="en-US" altLang="ko-KR" i="1">
                                              <a:latin typeface="Cambria Math" panose="02040503050406030204" pitchFamily="18" charset="0"/>
                                            </a:rPr>
                                            <m:t>2</m:t>
                                          </m:r>
                                        </m:e>
                                      </m:d>
                                    </m:sup>
                                  </m:sSubSup>
                                  <m:r>
                                    <a:rPr lang="en-US" altLang="ko-KR" i="1">
                                      <a:latin typeface="Cambria Math" panose="02040503050406030204" pitchFamily="18" charset="0"/>
                                    </a:rPr>
                                    <m:t>,</m:t>
                                  </m:r>
                                  <m:sSubSup>
                                    <m:sSubSupPr>
                                      <m:ctrlPr>
                                        <a:rPr lang="en-US" altLang="ko-KR" i="1">
                                          <a:latin typeface="Cambria Math" panose="02040503050406030204" pitchFamily="18" charset="0"/>
                                        </a:rPr>
                                      </m:ctrlPr>
                                    </m:sSubSupPr>
                                    <m:e>
                                      <m:r>
                                        <a:rPr lang="en-US" altLang="ko-KR" i="1">
                                          <a:latin typeface="Cambria Math" panose="02040503050406030204" pitchFamily="18" charset="0"/>
                                        </a:rPr>
                                        <m:t>𝑠</m:t>
                                      </m:r>
                                    </m:e>
                                    <m:sub>
                                      <m:r>
                                        <a:rPr lang="en-US" altLang="ko-KR" i="1">
                                          <a:latin typeface="Cambria Math" panose="02040503050406030204" pitchFamily="18" charset="0"/>
                                        </a:rPr>
                                        <m:t>𝑡</m:t>
                                      </m:r>
                                    </m:sub>
                                    <m:sup>
                                      <m:d>
                                        <m:dPr>
                                          <m:ctrlPr>
                                            <a:rPr lang="en-US" altLang="ko-KR" i="1">
                                              <a:latin typeface="Cambria Math" panose="02040503050406030204" pitchFamily="18" charset="0"/>
                                            </a:rPr>
                                          </m:ctrlPr>
                                        </m:dPr>
                                        <m:e>
                                          <m:r>
                                            <a:rPr lang="en-US" altLang="ko-KR" i="1">
                                              <a:latin typeface="Cambria Math" panose="02040503050406030204" pitchFamily="18" charset="0"/>
                                            </a:rPr>
                                            <m:t>3</m:t>
                                          </m:r>
                                        </m:e>
                                      </m:d>
                                    </m:sup>
                                  </m:sSubSup>
                                  <m:r>
                                    <a:rPr lang="en-US" altLang="ko-KR" b="0" i="1" smtClean="0">
                                      <a:latin typeface="Cambria Math" panose="02040503050406030204" pitchFamily="18" charset="0"/>
                                    </a:rPr>
                                    <m:t>,</m:t>
                                  </m:r>
                                  <m:sSubSup>
                                    <m:sSubSupPr>
                                      <m:ctrlPr>
                                        <a:rPr lang="en-US" altLang="ko-KR" i="1">
                                          <a:latin typeface="Cambria Math" panose="02040503050406030204" pitchFamily="18" charset="0"/>
                                        </a:rPr>
                                      </m:ctrlPr>
                                    </m:sSubSupPr>
                                    <m:e>
                                      <m:r>
                                        <m:rPr>
                                          <m:sty m:val="p"/>
                                        </m:rPr>
                                        <a:rPr lang="en-US" altLang="ko-KR" b="0" i="0" smtClean="0">
                                          <a:latin typeface="Cambria Math" panose="02040503050406030204" pitchFamily="18" charset="0"/>
                                        </a:rPr>
                                        <m:t>Δ</m:t>
                                      </m:r>
                                      <m:r>
                                        <a:rPr lang="en-US" altLang="ko-KR" i="1">
                                          <a:latin typeface="Cambria Math" panose="02040503050406030204" pitchFamily="18" charset="0"/>
                                        </a:rPr>
                                        <m:t>𝑠</m:t>
                                      </m:r>
                                    </m:e>
                                    <m:sub>
                                      <m:r>
                                        <a:rPr lang="en-US" altLang="ko-KR" i="1">
                                          <a:latin typeface="Cambria Math" panose="02040503050406030204" pitchFamily="18" charset="0"/>
                                        </a:rPr>
                                        <m:t>𝑡</m:t>
                                      </m:r>
                                    </m:sub>
                                    <m:sup>
                                      <m:d>
                                        <m:dPr>
                                          <m:ctrlPr>
                                            <a:rPr lang="en-US" altLang="ko-KR" i="1">
                                              <a:latin typeface="Cambria Math" panose="02040503050406030204" pitchFamily="18" charset="0"/>
                                            </a:rPr>
                                          </m:ctrlPr>
                                        </m:dPr>
                                        <m:e>
                                          <m:r>
                                            <a:rPr lang="en-US" altLang="ko-KR" i="1">
                                              <a:latin typeface="Cambria Math" panose="02040503050406030204" pitchFamily="18" charset="0"/>
                                            </a:rPr>
                                            <m:t>1</m:t>
                                          </m:r>
                                        </m:e>
                                      </m:d>
                                    </m:sup>
                                  </m:sSubSup>
                                  <m:r>
                                    <a:rPr lang="en-US" altLang="ko-KR" i="1">
                                      <a:latin typeface="Cambria Math" panose="02040503050406030204" pitchFamily="18" charset="0"/>
                                    </a:rPr>
                                    <m:t>,</m:t>
                                  </m:r>
                                  <m:r>
                                    <m:rPr>
                                      <m:sty m:val="p"/>
                                    </m:rPr>
                                    <a:rPr lang="en-US" altLang="ko-KR">
                                      <a:latin typeface="Cambria Math" panose="02040503050406030204" pitchFamily="18" charset="0"/>
                                    </a:rPr>
                                    <m:t>Δ</m:t>
                                  </m:r>
                                  <m:sSubSup>
                                    <m:sSubSupPr>
                                      <m:ctrlPr>
                                        <a:rPr lang="en-US" altLang="ko-KR" i="1">
                                          <a:latin typeface="Cambria Math" panose="02040503050406030204" pitchFamily="18" charset="0"/>
                                        </a:rPr>
                                      </m:ctrlPr>
                                    </m:sSubSupPr>
                                    <m:e>
                                      <m:r>
                                        <a:rPr lang="en-US" altLang="ko-KR" i="1">
                                          <a:latin typeface="Cambria Math" panose="02040503050406030204" pitchFamily="18" charset="0"/>
                                        </a:rPr>
                                        <m:t>𝑠</m:t>
                                      </m:r>
                                    </m:e>
                                    <m:sub>
                                      <m:r>
                                        <a:rPr lang="en-US" altLang="ko-KR" i="1">
                                          <a:latin typeface="Cambria Math" panose="02040503050406030204" pitchFamily="18" charset="0"/>
                                        </a:rPr>
                                        <m:t>𝑡</m:t>
                                      </m:r>
                                    </m:sub>
                                    <m:sup>
                                      <m:d>
                                        <m:dPr>
                                          <m:ctrlPr>
                                            <a:rPr lang="en-US" altLang="ko-KR" i="1">
                                              <a:latin typeface="Cambria Math" panose="02040503050406030204" pitchFamily="18" charset="0"/>
                                            </a:rPr>
                                          </m:ctrlPr>
                                        </m:dPr>
                                        <m:e>
                                          <m:r>
                                            <a:rPr lang="en-US" altLang="ko-KR" i="1">
                                              <a:latin typeface="Cambria Math" panose="02040503050406030204" pitchFamily="18" charset="0"/>
                                            </a:rPr>
                                            <m:t>2</m:t>
                                          </m:r>
                                        </m:e>
                                      </m:d>
                                    </m:sup>
                                  </m:sSubSup>
                                  <m:r>
                                    <a:rPr lang="en-US" altLang="ko-KR" i="1">
                                      <a:latin typeface="Cambria Math" panose="02040503050406030204" pitchFamily="18" charset="0"/>
                                    </a:rPr>
                                    <m:t>,</m:t>
                                  </m:r>
                                  <m:sSubSup>
                                    <m:sSubSupPr>
                                      <m:ctrlPr>
                                        <a:rPr lang="en-US" altLang="ko-KR" i="1">
                                          <a:latin typeface="Cambria Math" panose="02040503050406030204" pitchFamily="18" charset="0"/>
                                        </a:rPr>
                                      </m:ctrlPr>
                                    </m:sSubSupPr>
                                    <m:e>
                                      <m:r>
                                        <m:rPr>
                                          <m:sty m:val="p"/>
                                        </m:rPr>
                                        <a:rPr lang="en-US" altLang="ko-KR">
                                          <a:latin typeface="Cambria Math" panose="02040503050406030204" pitchFamily="18" charset="0"/>
                                        </a:rPr>
                                        <m:t>Δ</m:t>
                                      </m:r>
                                      <m:r>
                                        <a:rPr lang="en-US" altLang="ko-KR" i="1">
                                          <a:latin typeface="Cambria Math" panose="02040503050406030204" pitchFamily="18" charset="0"/>
                                        </a:rPr>
                                        <m:t>𝑠</m:t>
                                      </m:r>
                                    </m:e>
                                    <m:sub>
                                      <m:r>
                                        <a:rPr lang="en-US" altLang="ko-KR" i="1">
                                          <a:latin typeface="Cambria Math" panose="02040503050406030204" pitchFamily="18" charset="0"/>
                                        </a:rPr>
                                        <m:t>𝑡</m:t>
                                      </m:r>
                                    </m:sub>
                                    <m:sup>
                                      <m:d>
                                        <m:dPr>
                                          <m:ctrlPr>
                                            <a:rPr lang="en-US" altLang="ko-KR" i="1">
                                              <a:latin typeface="Cambria Math" panose="02040503050406030204" pitchFamily="18" charset="0"/>
                                            </a:rPr>
                                          </m:ctrlPr>
                                        </m:dPr>
                                        <m:e>
                                          <m:r>
                                            <a:rPr lang="en-US" altLang="ko-KR" i="1">
                                              <a:latin typeface="Cambria Math" panose="02040503050406030204" pitchFamily="18" charset="0"/>
                                            </a:rPr>
                                            <m:t>3</m:t>
                                          </m:r>
                                        </m:e>
                                      </m:d>
                                    </m:sup>
                                  </m:sSubSup>
                                </m:e>
                              </m:d>
                              <m:r>
                                <a:rPr lang="en-US" altLang="ko-KR" i="1">
                                  <a:latin typeface="Cambria Math" panose="02040503050406030204" pitchFamily="18" charset="0"/>
                                </a:rPr>
                                <m:t>,</m:t>
                              </m:r>
                              <m:sSub>
                                <m:sSubPr>
                                  <m:ctrlPr>
                                    <a:rPr lang="en-US" altLang="ko-KR" i="1">
                                      <a:latin typeface="Cambria Math" panose="02040503050406030204" pitchFamily="18" charset="0"/>
                                    </a:rPr>
                                  </m:ctrlPr>
                                </m:sSubPr>
                                <m:e>
                                  <m:r>
                                    <a:rPr lang="en-US" altLang="ko-KR" i="1">
                                      <a:latin typeface="Cambria Math" panose="02040503050406030204" pitchFamily="18" charset="0"/>
                                    </a:rPr>
                                    <m:t>𝑎</m:t>
                                  </m:r>
                                </m:e>
                                <m:sub>
                                  <m:r>
                                    <a:rPr lang="en-US" altLang="ko-KR" i="1">
                                      <a:latin typeface="Cambria Math" panose="02040503050406030204" pitchFamily="18" charset="0"/>
                                    </a:rPr>
                                    <m:t>𝑡</m:t>
                                  </m:r>
                                </m:sub>
                              </m:sSub>
                              <m:r>
                                <a:rPr lang="en-US" altLang="ko-KR" i="1">
                                  <a:latin typeface="Cambria Math" panose="02040503050406030204" pitchFamily="18" charset="0"/>
                                </a:rPr>
                                <m:t>,</m:t>
                              </m:r>
                              <m:sSub>
                                <m:sSubPr>
                                  <m:ctrlPr>
                                    <a:rPr lang="en-US" altLang="ko-KR" i="1">
                                      <a:latin typeface="Cambria Math" panose="02040503050406030204" pitchFamily="18" charset="0"/>
                                    </a:rPr>
                                  </m:ctrlPr>
                                </m:sSubPr>
                                <m:e>
                                  <m:nary>
                                    <m:naryPr>
                                      <m:chr m:val="∑"/>
                                      <m:ctrlPr>
                                        <a:rPr lang="en-US" altLang="ko-KR" i="1">
                                          <a:latin typeface="Cambria Math" panose="02040503050406030204" pitchFamily="18" charset="0"/>
                                        </a:rPr>
                                      </m:ctrlPr>
                                    </m:naryPr>
                                    <m:sub>
                                      <m:r>
                                        <m:rPr>
                                          <m:brk m:alnAt="23"/>
                                        </m:rPr>
                                        <a:rPr lang="en-US" altLang="ko-KR" i="1">
                                          <a:latin typeface="Cambria Math" panose="02040503050406030204" pitchFamily="18" charset="0"/>
                                        </a:rPr>
                                        <m:t>𝑖</m:t>
                                      </m:r>
                                      <m:r>
                                        <a:rPr lang="en-US" altLang="ko-KR" i="1">
                                          <a:latin typeface="Cambria Math" panose="02040503050406030204" pitchFamily="18" charset="0"/>
                                        </a:rPr>
                                        <m:t>=0</m:t>
                                      </m:r>
                                    </m:sub>
                                    <m:sup>
                                      <m:r>
                                        <a:rPr lang="en-US" altLang="ko-KR" i="1">
                                          <a:latin typeface="Cambria Math" panose="02040503050406030204" pitchFamily="18" charset="0"/>
                                        </a:rPr>
                                        <m:t>𝑀</m:t>
                                      </m:r>
                                    </m:sup>
                                    <m:e>
                                      <m:sSup>
                                        <m:sSupPr>
                                          <m:ctrlPr>
                                            <a:rPr lang="en-US" altLang="ko-KR" b="0" i="1" smtClean="0">
                                              <a:latin typeface="Cambria Math" panose="02040503050406030204" pitchFamily="18" charset="0"/>
                                            </a:rPr>
                                          </m:ctrlPr>
                                        </m:sSupPr>
                                        <m:e>
                                          <m:r>
                                            <a:rPr lang="en-US" altLang="ko-KR" b="0" i="1" smtClean="0">
                                              <a:latin typeface="Cambria Math" panose="02040503050406030204" pitchFamily="18" charset="0"/>
                                            </a:rPr>
                                            <m:t>𝛾</m:t>
                                          </m:r>
                                        </m:e>
                                        <m:sup>
                                          <m:r>
                                            <a:rPr lang="en-US" altLang="ko-KR" b="0" i="1" smtClean="0">
                                              <a:latin typeface="Cambria Math" panose="02040503050406030204" pitchFamily="18" charset="0"/>
                                            </a:rPr>
                                            <m:t>𝑖</m:t>
                                          </m:r>
                                        </m:sup>
                                      </m:sSup>
                                      <m:r>
                                        <a:rPr lang="en-US" altLang="ko-KR" b="0" i="1" smtClean="0">
                                          <a:latin typeface="Cambria Math" panose="02040503050406030204" pitchFamily="18" charset="0"/>
                                        </a:rPr>
                                        <m:t>𝑟</m:t>
                                      </m:r>
                                    </m:e>
                                  </m:nary>
                                </m:e>
                                <m:sub>
                                  <m:r>
                                    <a:rPr lang="en-US" altLang="ko-KR" i="1">
                                      <a:latin typeface="Cambria Math" panose="02040503050406030204" pitchFamily="18" charset="0"/>
                                    </a:rPr>
                                    <m:t>𝑡</m:t>
                                  </m:r>
                                </m:sub>
                              </m:sSub>
                            </m:e>
                          </m:d>
                          <m:r>
                            <a:rPr lang="en-US" altLang="ko-KR" i="1">
                              <a:latin typeface="Cambria Math" panose="02040503050406030204" pitchFamily="18" charset="0"/>
                            </a:rPr>
                            <m:t>:1≤</m:t>
                          </m:r>
                          <m:r>
                            <a:rPr lang="en-US" altLang="ko-KR" i="1">
                              <a:latin typeface="Cambria Math" panose="02040503050406030204" pitchFamily="18" charset="0"/>
                            </a:rPr>
                            <m:t>𝑡</m:t>
                          </m:r>
                          <m:r>
                            <a:rPr lang="en-US" altLang="ko-KR" i="1">
                              <a:latin typeface="Cambria Math" panose="02040503050406030204" pitchFamily="18" charset="0"/>
                            </a:rPr>
                            <m:t>≤</m:t>
                          </m:r>
                          <m:r>
                            <a:rPr lang="en-US" altLang="ko-KR" i="1">
                              <a:latin typeface="Cambria Math" panose="02040503050406030204" pitchFamily="18" charset="0"/>
                            </a:rPr>
                            <m:t>𝑁</m:t>
                          </m:r>
                        </m:e>
                      </m:d>
                    </m:oMath>
                  </m:oMathPara>
                </a14:m>
                <a:endParaRPr lang="en-US" altLang="ko-KR" dirty="0"/>
              </a:p>
              <a:p>
                <a:r>
                  <a:rPr lang="ko-KR" altLang="en-US" dirty="0"/>
                  <a:t>을 생각할 수 있다</a:t>
                </a:r>
                <a:r>
                  <a:rPr lang="en-US" altLang="ko-KR" dirty="0"/>
                  <a:t>. </a:t>
                </a:r>
                <a:r>
                  <a:rPr lang="ko-KR" altLang="en-US" dirty="0"/>
                  <a:t>이것을 축약하여</a:t>
                </a:r>
                <a:endParaRPr lang="en-US" altLang="ko-KR" dirty="0"/>
              </a:p>
              <a:p>
                <a:pPr/>
                <a14:m>
                  <m:oMathPara xmlns:m="http://schemas.openxmlformats.org/officeDocument/2006/math">
                    <m:oMathParaPr>
                      <m:jc m:val="centerGroup"/>
                    </m:oMathParaPr>
                    <m:oMath xmlns:m="http://schemas.openxmlformats.org/officeDocument/2006/math">
                      <m:r>
                        <a:rPr lang="en-US" altLang="ko-KR" i="1">
                          <a:latin typeface="Cambria Math" panose="02040503050406030204" pitchFamily="18" charset="0"/>
                        </a:rPr>
                        <m:t>𝑇</m:t>
                      </m:r>
                      <m:r>
                        <a:rPr lang="en-US" altLang="ko-KR" i="1">
                          <a:latin typeface="Cambria Math" panose="02040503050406030204" pitchFamily="18" charset="0"/>
                        </a:rPr>
                        <m:t>′=</m:t>
                      </m:r>
                      <m:d>
                        <m:dPr>
                          <m:begChr m:val="{"/>
                          <m:endChr m:val="}"/>
                          <m:ctrlPr>
                            <a:rPr lang="en-US" altLang="ko-KR" i="1">
                              <a:latin typeface="Cambria Math" panose="02040503050406030204" pitchFamily="18" charset="0"/>
                            </a:rPr>
                          </m:ctrlPr>
                        </m:dPr>
                        <m:e>
                          <m:d>
                            <m:dPr>
                              <m:ctrlPr>
                                <a:rPr lang="en-US" altLang="ko-KR" i="1" smtClean="0">
                                  <a:latin typeface="Cambria Math" panose="02040503050406030204" pitchFamily="18" charset="0"/>
                                </a:rPr>
                              </m:ctrlPr>
                            </m:dPr>
                            <m:e>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𝑠</m:t>
                                  </m:r>
                                </m:e>
                                <m:sub>
                                  <m:r>
                                    <a:rPr lang="en-US" altLang="ko-KR" b="0" i="1" smtClean="0">
                                      <a:latin typeface="Cambria Math" panose="02040503050406030204" pitchFamily="18" charset="0"/>
                                    </a:rPr>
                                    <m:t>𝑡</m:t>
                                  </m:r>
                                </m:sub>
                              </m:sSub>
                              <m:r>
                                <a:rPr lang="en-US" altLang="ko-KR" i="1">
                                  <a:latin typeface="Cambria Math" panose="02040503050406030204" pitchFamily="18" charset="0"/>
                                </a:rPr>
                                <m:t>,</m:t>
                              </m:r>
                              <m:sSub>
                                <m:sSubPr>
                                  <m:ctrlPr>
                                    <a:rPr lang="en-US" altLang="ko-KR" i="1">
                                      <a:latin typeface="Cambria Math" panose="02040503050406030204" pitchFamily="18" charset="0"/>
                                    </a:rPr>
                                  </m:ctrlPr>
                                </m:sSubPr>
                                <m:e>
                                  <m:r>
                                    <a:rPr lang="en-US" altLang="ko-KR" i="1">
                                      <a:latin typeface="Cambria Math" panose="02040503050406030204" pitchFamily="18" charset="0"/>
                                    </a:rPr>
                                    <m:t>𝑎</m:t>
                                  </m:r>
                                </m:e>
                                <m:sub>
                                  <m:r>
                                    <a:rPr lang="en-US" altLang="ko-KR" i="1">
                                      <a:latin typeface="Cambria Math" panose="02040503050406030204" pitchFamily="18" charset="0"/>
                                    </a:rPr>
                                    <m:t>𝑡</m:t>
                                  </m:r>
                                </m:sub>
                              </m:sSub>
                              <m:r>
                                <a:rPr lang="en-US" altLang="ko-KR" i="1">
                                  <a:latin typeface="Cambria Math" panose="02040503050406030204" pitchFamily="18" charset="0"/>
                                </a:rPr>
                                <m:t>,</m:t>
                              </m:r>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𝐺</m:t>
                                  </m:r>
                                </m:e>
                                <m:sub>
                                  <m:r>
                                    <a:rPr lang="en-US" altLang="ko-KR" b="0" i="1" smtClean="0">
                                      <a:latin typeface="Cambria Math" panose="02040503050406030204" pitchFamily="18" charset="0"/>
                                    </a:rPr>
                                    <m:t>𝑡</m:t>
                                  </m:r>
                                </m:sub>
                              </m:sSub>
                            </m:e>
                          </m:d>
                          <m:r>
                            <a:rPr lang="en-US" altLang="ko-KR" i="1">
                              <a:latin typeface="Cambria Math" panose="02040503050406030204" pitchFamily="18" charset="0"/>
                            </a:rPr>
                            <m:t>:1≤</m:t>
                          </m:r>
                          <m:r>
                            <a:rPr lang="en-US" altLang="ko-KR" i="1">
                              <a:latin typeface="Cambria Math" panose="02040503050406030204" pitchFamily="18" charset="0"/>
                            </a:rPr>
                            <m:t>𝑡</m:t>
                          </m:r>
                          <m:r>
                            <a:rPr lang="en-US" altLang="ko-KR" i="1">
                              <a:latin typeface="Cambria Math" panose="02040503050406030204" pitchFamily="18" charset="0"/>
                            </a:rPr>
                            <m:t>≤</m:t>
                          </m:r>
                          <m:r>
                            <a:rPr lang="en-US" altLang="ko-KR" i="1">
                              <a:latin typeface="Cambria Math" panose="02040503050406030204" pitchFamily="18" charset="0"/>
                            </a:rPr>
                            <m:t>𝑁</m:t>
                          </m:r>
                        </m:e>
                      </m:d>
                    </m:oMath>
                  </m:oMathPara>
                </a14:m>
                <a:endParaRPr lang="en-US" altLang="ko-KR" dirty="0"/>
              </a:p>
              <a:p>
                <a:r>
                  <a:rPr lang="ko-KR" altLang="en-US" dirty="0"/>
                  <a:t>라고 쓰자</a:t>
                </a:r>
                <a:r>
                  <a:rPr lang="en-US" altLang="ko-KR" dirty="0"/>
                  <a:t>. (</a:t>
                </a:r>
                <a:r>
                  <a:rPr lang="ko-KR" altLang="en-US" dirty="0"/>
                  <a:t>즉</a:t>
                </a:r>
                <a:r>
                  <a:rPr lang="en-US" altLang="ko-KR" dirty="0"/>
                  <a:t> </a:t>
                </a:r>
                <a14:m>
                  <m:oMath xmlns:m="http://schemas.openxmlformats.org/officeDocument/2006/math">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𝑠</m:t>
                        </m:r>
                      </m:e>
                      <m:sub>
                        <m:r>
                          <a:rPr lang="en-US" altLang="ko-KR" b="0" i="1" smtClean="0">
                            <a:latin typeface="Cambria Math" panose="02040503050406030204" pitchFamily="18" charset="0"/>
                          </a:rPr>
                          <m:t>𝑡</m:t>
                        </m:r>
                      </m:sub>
                    </m:sSub>
                  </m:oMath>
                </a14:m>
                <a:r>
                  <a:rPr lang="ko-KR" altLang="en-US" dirty="0"/>
                  <a:t>는 </a:t>
                </a:r>
                <a:r>
                  <a:rPr lang="en-US" altLang="ko-KR" dirty="0"/>
                  <a:t>6</a:t>
                </a:r>
                <a:r>
                  <a:rPr lang="ko-KR" altLang="en-US" dirty="0"/>
                  <a:t>차원 벡터</a:t>
                </a:r>
                <a:r>
                  <a:rPr lang="en-US" altLang="ko-KR" dirty="0"/>
                  <a:t>)</a:t>
                </a:r>
                <a:r>
                  <a:rPr lang="ko-KR" altLang="en-US" dirty="0"/>
                  <a:t>이것은 서부발전의 </a:t>
                </a:r>
                <a:r>
                  <a:rPr lang="en-US" altLang="ko-KR" dirty="0"/>
                  <a:t>csv </a:t>
                </a:r>
                <a:r>
                  <a:rPr lang="ko-KR" altLang="en-US" dirty="0"/>
                  <a:t>파일에 기록된 현재 상태 </a:t>
                </a:r>
                <a14:m>
                  <m:oMath xmlns:m="http://schemas.openxmlformats.org/officeDocument/2006/math">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𝑠</m:t>
                        </m:r>
                      </m:e>
                      <m:sub>
                        <m:r>
                          <a:rPr lang="en-US" altLang="ko-KR" b="0" i="1" smtClean="0">
                            <a:latin typeface="Cambria Math" panose="02040503050406030204" pitchFamily="18" charset="0"/>
                          </a:rPr>
                          <m:t>𝑡</m:t>
                        </m:r>
                      </m:sub>
                    </m:sSub>
                  </m:oMath>
                </a14:m>
                <a:r>
                  <a:rPr lang="ko-KR" altLang="en-US" dirty="0"/>
                  <a:t>에서 행동 </a:t>
                </a:r>
                <a14:m>
                  <m:oMath xmlns:m="http://schemas.openxmlformats.org/officeDocument/2006/math">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𝑎</m:t>
                        </m:r>
                      </m:e>
                      <m:sub>
                        <m:r>
                          <a:rPr lang="en-US" altLang="ko-KR" b="0" i="1" smtClean="0">
                            <a:latin typeface="Cambria Math" panose="02040503050406030204" pitchFamily="18" charset="0"/>
                          </a:rPr>
                          <m:t>𝑡</m:t>
                        </m:r>
                      </m:sub>
                    </m:sSub>
                  </m:oMath>
                </a14:m>
                <a:r>
                  <a:rPr lang="ko-KR" altLang="en-US" dirty="0"/>
                  <a:t>을</a:t>
                </a:r>
                <a:r>
                  <a:rPr lang="en-US" altLang="ko-KR" dirty="0"/>
                  <a:t> </a:t>
                </a:r>
                <a:r>
                  <a:rPr lang="ko-KR" altLang="en-US" dirty="0"/>
                  <a:t>선택했을 때 향후 </a:t>
                </a:r>
                <a:r>
                  <a:rPr lang="en-US" altLang="ko-KR" dirty="0"/>
                  <a:t>M</a:t>
                </a:r>
                <a:r>
                  <a:rPr lang="ko-KR" altLang="en-US" dirty="0"/>
                  <a:t>번까지의 보상의 합이 </a:t>
                </a:r>
                <a14:m>
                  <m:oMath xmlns:m="http://schemas.openxmlformats.org/officeDocument/2006/math">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𝐺</m:t>
                        </m:r>
                      </m:e>
                      <m:sub>
                        <m:r>
                          <a:rPr lang="en-US" altLang="ko-KR" b="0" i="1" smtClean="0">
                            <a:latin typeface="Cambria Math" panose="02040503050406030204" pitchFamily="18" charset="0"/>
                          </a:rPr>
                          <m:t>𝑡</m:t>
                        </m:r>
                      </m:sub>
                    </m:sSub>
                    <m:r>
                      <a:rPr lang="ko-KR" altLang="en-US" i="1">
                        <a:latin typeface="Cambria Math" panose="02040503050406030204" pitchFamily="18" charset="0"/>
                      </a:rPr>
                      <m:t>라</m:t>
                    </m:r>
                  </m:oMath>
                </a14:m>
                <a:r>
                  <a:rPr lang="ko-KR" altLang="en-US" dirty="0"/>
                  <a:t>는 것이다</a:t>
                </a:r>
                <a:r>
                  <a:rPr lang="en-US" altLang="ko-KR" dirty="0"/>
                  <a:t>. </a:t>
                </a:r>
                <a:r>
                  <a:rPr lang="ko-KR" altLang="en-US" dirty="0"/>
                  <a:t>이중 </a:t>
                </a:r>
                <a14:m>
                  <m:oMath xmlns:m="http://schemas.openxmlformats.org/officeDocument/2006/math">
                    <m:sSub>
                      <m:sSubPr>
                        <m:ctrlPr>
                          <a:rPr lang="en-US" altLang="ko-KR" i="1" dirty="0" smtClean="0">
                            <a:latin typeface="Cambria Math" panose="02040503050406030204" pitchFamily="18" charset="0"/>
                          </a:rPr>
                        </m:ctrlPr>
                      </m:sSubPr>
                      <m:e>
                        <m:r>
                          <a:rPr lang="en-US" altLang="ko-KR" i="1" dirty="0" smtClean="0">
                            <a:latin typeface="Cambria Math" panose="02040503050406030204" pitchFamily="18" charset="0"/>
                          </a:rPr>
                          <m:t>𝐺</m:t>
                        </m:r>
                      </m:e>
                      <m:sub>
                        <m:r>
                          <a:rPr lang="en-US" altLang="ko-KR" i="1" dirty="0" smtClean="0">
                            <a:latin typeface="Cambria Math" panose="02040503050406030204" pitchFamily="18" charset="0"/>
                          </a:rPr>
                          <m:t>𝑡</m:t>
                        </m:r>
                      </m:sub>
                    </m:sSub>
                  </m:oMath>
                </a14:m>
                <a:r>
                  <a:rPr lang="ko-KR" altLang="en-US" dirty="0"/>
                  <a:t>가 일정정도 높은 경우만을 추리면</a:t>
                </a:r>
                <a:r>
                  <a:rPr lang="en-US" altLang="ko-KR" dirty="0"/>
                  <a:t>, </a:t>
                </a:r>
                <a:r>
                  <a:rPr lang="ko-KR" altLang="en-US" dirty="0"/>
                  <a:t>향후 </a:t>
                </a:r>
                <a:r>
                  <a:rPr lang="en-US" altLang="ko-KR" dirty="0"/>
                  <a:t>M</a:t>
                </a:r>
                <a:r>
                  <a:rPr lang="ko-KR" altLang="en-US" dirty="0"/>
                  <a:t>번까지의 보상이 높은 상태</a:t>
                </a:r>
                <a:r>
                  <a:rPr lang="en-US" altLang="ko-KR" dirty="0"/>
                  <a:t>-</a:t>
                </a:r>
                <a:r>
                  <a:rPr lang="ko-KR" altLang="en-US" dirty="0"/>
                  <a:t>행동의 순서쌍 조합을 얻는다</a:t>
                </a:r>
                <a:r>
                  <a:rPr lang="en-US" altLang="ko-KR" dirty="0"/>
                  <a:t>. </a:t>
                </a:r>
                <a:r>
                  <a:rPr lang="ko-KR" altLang="en-US" dirty="0"/>
                  <a:t>즉</a:t>
                </a:r>
                <a:r>
                  <a:rPr lang="en-US" altLang="ko-KR" dirty="0"/>
                  <a:t>,</a:t>
                </a:r>
                <a:r>
                  <a:rPr lang="ko-KR" altLang="en-US" dirty="0"/>
                  <a:t> 데이터 </a:t>
                </a:r>
                <a:endParaRPr lang="en-US" altLang="ko-KR" dirty="0"/>
              </a:p>
              <a:p>
                <a:pPr/>
                <a14:m>
                  <m:oMathPara xmlns:m="http://schemas.openxmlformats.org/officeDocument/2006/math">
                    <m:oMathParaPr>
                      <m:jc m:val="centerGroup"/>
                    </m:oMathParaPr>
                    <m:oMath xmlns:m="http://schemas.openxmlformats.org/officeDocument/2006/math">
                      <m:r>
                        <a:rPr lang="en-US" altLang="ko-KR" i="1">
                          <a:latin typeface="Cambria Math" panose="02040503050406030204" pitchFamily="18" charset="0"/>
                        </a:rPr>
                        <m:t>𝐷</m:t>
                      </m:r>
                      <m:r>
                        <a:rPr lang="en-US" altLang="ko-KR" i="1">
                          <a:latin typeface="Cambria Math" panose="02040503050406030204" pitchFamily="18" charset="0"/>
                        </a:rPr>
                        <m:t>=</m:t>
                      </m:r>
                      <m:d>
                        <m:dPr>
                          <m:begChr m:val="{"/>
                          <m:endChr m:val="}"/>
                          <m:ctrlPr>
                            <a:rPr lang="en-US" altLang="ko-KR" i="1">
                              <a:latin typeface="Cambria Math" panose="02040503050406030204" pitchFamily="18" charset="0"/>
                            </a:rPr>
                          </m:ctrlPr>
                        </m:dPr>
                        <m:e>
                          <m:d>
                            <m:dPr>
                              <m:ctrlPr>
                                <a:rPr lang="en-US" altLang="ko-KR" i="1">
                                  <a:latin typeface="Cambria Math" panose="02040503050406030204" pitchFamily="18" charset="0"/>
                                </a:rPr>
                              </m:ctrlPr>
                            </m:dPr>
                            <m:e>
                              <m:sSub>
                                <m:sSubPr>
                                  <m:ctrlPr>
                                    <a:rPr lang="en-US" altLang="ko-KR" i="1">
                                      <a:latin typeface="Cambria Math" panose="02040503050406030204" pitchFamily="18" charset="0"/>
                                    </a:rPr>
                                  </m:ctrlPr>
                                </m:sSubPr>
                                <m:e>
                                  <m:r>
                                    <a:rPr lang="en-US" altLang="ko-KR" b="0" i="1" smtClean="0">
                                      <a:latin typeface="Cambria Math" panose="02040503050406030204" pitchFamily="18" charset="0"/>
                                    </a:rPr>
                                    <m:t>𝑠</m:t>
                                  </m:r>
                                </m:e>
                                <m:sub>
                                  <m:r>
                                    <a:rPr lang="en-US" altLang="ko-KR" b="0" i="1" smtClean="0">
                                      <a:latin typeface="Cambria Math" panose="02040503050406030204" pitchFamily="18" charset="0"/>
                                    </a:rPr>
                                    <m:t>𝑡</m:t>
                                  </m:r>
                                </m:sub>
                              </m:sSub>
                              <m:r>
                                <a:rPr lang="en-US" altLang="ko-KR" i="1">
                                  <a:latin typeface="Cambria Math" panose="02040503050406030204" pitchFamily="18" charset="0"/>
                                </a:rPr>
                                <m:t>, </m:t>
                              </m:r>
                              <m:sSub>
                                <m:sSubPr>
                                  <m:ctrlPr>
                                    <a:rPr lang="en-US" altLang="ko-KR" i="1">
                                      <a:latin typeface="Cambria Math" panose="02040503050406030204" pitchFamily="18" charset="0"/>
                                    </a:rPr>
                                  </m:ctrlPr>
                                </m:sSubPr>
                                <m:e>
                                  <m:r>
                                    <a:rPr lang="en-US" altLang="ko-KR" b="0" i="1" smtClean="0">
                                      <a:latin typeface="Cambria Math" panose="02040503050406030204" pitchFamily="18" charset="0"/>
                                    </a:rPr>
                                    <m:t>𝑎</m:t>
                                  </m:r>
                                </m:e>
                                <m:sub>
                                  <m:r>
                                    <a:rPr lang="en-US" altLang="ko-KR" b="0" i="1" smtClean="0">
                                      <a:latin typeface="Cambria Math" panose="02040503050406030204" pitchFamily="18" charset="0"/>
                                    </a:rPr>
                                    <m:t>𝑡</m:t>
                                  </m:r>
                                </m:sub>
                              </m:sSub>
                            </m:e>
                          </m:d>
                          <m:r>
                            <a:rPr lang="en-US" altLang="ko-KR" i="1">
                              <a:latin typeface="Cambria Math" panose="02040503050406030204" pitchFamily="18" charset="0"/>
                            </a:rPr>
                            <m:t>:</m:t>
                          </m:r>
                          <m:d>
                            <m:dPr>
                              <m:ctrlPr>
                                <a:rPr lang="en-US" altLang="ko-KR" b="0" i="1" smtClean="0">
                                  <a:latin typeface="Cambria Math" panose="02040503050406030204" pitchFamily="18" charset="0"/>
                                </a:rPr>
                              </m:ctrlPr>
                            </m:dPr>
                            <m:e>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𝑠</m:t>
                                  </m:r>
                                </m:e>
                                <m:sub>
                                  <m:r>
                                    <a:rPr lang="en-US" altLang="ko-KR" b="0" i="1" smtClean="0">
                                      <a:latin typeface="Cambria Math" panose="02040503050406030204" pitchFamily="18" charset="0"/>
                                    </a:rPr>
                                    <m:t>𝑡</m:t>
                                  </m:r>
                                </m:sub>
                              </m:sSub>
                              <m:r>
                                <a:rPr lang="en-US" altLang="ko-KR" b="0" i="1" smtClean="0">
                                  <a:latin typeface="Cambria Math" panose="02040503050406030204" pitchFamily="18" charset="0"/>
                                </a:rPr>
                                <m:t>, </m:t>
                              </m:r>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𝑎</m:t>
                                  </m:r>
                                </m:e>
                                <m:sub>
                                  <m:r>
                                    <a:rPr lang="en-US" altLang="ko-KR" b="0" i="1" smtClean="0">
                                      <a:latin typeface="Cambria Math" panose="02040503050406030204" pitchFamily="18" charset="0"/>
                                    </a:rPr>
                                    <m:t>𝑡</m:t>
                                  </m:r>
                                </m:sub>
                              </m:sSub>
                              <m:r>
                                <a:rPr lang="en-US" altLang="ko-KR" b="0" i="1" smtClean="0">
                                  <a:latin typeface="Cambria Math" panose="02040503050406030204" pitchFamily="18" charset="0"/>
                                </a:rPr>
                                <m:t>, </m:t>
                              </m:r>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𝐺</m:t>
                                  </m:r>
                                </m:e>
                                <m:sub>
                                  <m:r>
                                    <a:rPr lang="en-US" altLang="ko-KR" b="0" i="1" smtClean="0">
                                      <a:latin typeface="Cambria Math" panose="02040503050406030204" pitchFamily="18" charset="0"/>
                                    </a:rPr>
                                    <m:t>𝑡</m:t>
                                  </m:r>
                                </m:sub>
                              </m:sSub>
                            </m:e>
                          </m:d>
                          <m:r>
                            <a:rPr lang="en-US" altLang="ko-KR" b="0" i="1" smtClean="0">
                              <a:latin typeface="Cambria Math" panose="02040503050406030204" pitchFamily="18" charset="0"/>
                            </a:rPr>
                            <m:t>∈</m:t>
                          </m:r>
                          <m:sSup>
                            <m:sSupPr>
                              <m:ctrlPr>
                                <a:rPr lang="en-US" altLang="ko-KR" b="0" i="1" smtClean="0">
                                  <a:latin typeface="Cambria Math" panose="02040503050406030204" pitchFamily="18" charset="0"/>
                                </a:rPr>
                              </m:ctrlPr>
                            </m:sSupPr>
                            <m:e>
                              <m:r>
                                <a:rPr lang="en-US" altLang="ko-KR" b="0" i="1" smtClean="0">
                                  <a:latin typeface="Cambria Math" panose="02040503050406030204" pitchFamily="18" charset="0"/>
                                </a:rPr>
                                <m:t>𝑇</m:t>
                              </m:r>
                            </m:e>
                            <m:sup>
                              <m:r>
                                <a:rPr lang="en-US" altLang="ko-KR" b="0" i="1" smtClean="0">
                                  <a:latin typeface="Cambria Math" panose="02040503050406030204" pitchFamily="18" charset="0"/>
                                </a:rPr>
                                <m:t>′</m:t>
                              </m:r>
                            </m:sup>
                          </m:sSup>
                          <m:r>
                            <a:rPr lang="en-US" altLang="ko-KR" b="0" i="1" smtClean="0">
                              <a:latin typeface="Cambria Math" panose="02040503050406030204" pitchFamily="18" charset="0"/>
                            </a:rPr>
                            <m:t>, </m:t>
                          </m:r>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𝐺</m:t>
                              </m:r>
                            </m:e>
                            <m:sub>
                              <m:r>
                                <a:rPr lang="en-US" altLang="ko-KR" b="0" i="1" smtClean="0">
                                  <a:latin typeface="Cambria Math" panose="02040503050406030204" pitchFamily="18" charset="0"/>
                                </a:rPr>
                                <m:t>𝑡</m:t>
                              </m:r>
                            </m:sub>
                          </m:sSub>
                          <m:r>
                            <a:rPr lang="en-US" altLang="ko-KR" b="0" i="1" smtClean="0">
                              <a:latin typeface="Cambria Math" panose="02040503050406030204" pitchFamily="18" charset="0"/>
                            </a:rPr>
                            <m:t>≥</m:t>
                          </m:r>
                          <m:r>
                            <a:rPr lang="en-US" altLang="ko-KR" b="0" i="1" smtClean="0">
                              <a:latin typeface="Cambria Math" panose="02040503050406030204" pitchFamily="18" charset="0"/>
                            </a:rPr>
                            <m:t>𝜏</m:t>
                          </m:r>
                        </m:e>
                      </m:d>
                    </m:oMath>
                  </m:oMathPara>
                </a14:m>
                <a:endParaRPr lang="en-US" altLang="ko-KR" dirty="0"/>
              </a:p>
              <a:p>
                <a:r>
                  <a:rPr lang="ko-KR" altLang="en-US" dirty="0" err="1"/>
                  <a:t>를</a:t>
                </a:r>
                <a:r>
                  <a:rPr lang="ko-KR" altLang="en-US" dirty="0"/>
                  <a:t> 얻는 것이며</a:t>
                </a:r>
                <a:r>
                  <a:rPr lang="en-US" altLang="ko-KR" dirty="0"/>
                  <a:t>, </a:t>
                </a:r>
                <a:r>
                  <a:rPr lang="ko-KR" altLang="en-US" dirty="0"/>
                  <a:t>적당히 </a:t>
                </a:r>
                <a:r>
                  <a:rPr lang="en-US" altLang="ko-KR" dirty="0"/>
                  <a:t>rearrange</a:t>
                </a:r>
                <a:r>
                  <a:rPr lang="ko-KR" altLang="en-US" dirty="0"/>
                  <a:t>하여 </a:t>
                </a:r>
                <a:endParaRPr lang="en-US" altLang="ko-KR" dirty="0"/>
              </a:p>
              <a:p>
                <a:r>
                  <a:rPr lang="ko-KR" altLang="en-US" dirty="0"/>
                  <a:t> </a:t>
                </a:r>
                <a:endParaRPr lang="en-US" altLang="ko-KR" dirty="0"/>
              </a:p>
              <a:p>
                <a:pPr/>
                <a14:m>
                  <m:oMathPara xmlns:m="http://schemas.openxmlformats.org/officeDocument/2006/math">
                    <m:oMathParaPr>
                      <m:jc m:val="centerGroup"/>
                    </m:oMathParaPr>
                    <m:oMath xmlns:m="http://schemas.openxmlformats.org/officeDocument/2006/math">
                      <m:r>
                        <a:rPr lang="en-US" altLang="ko-KR" i="1">
                          <a:latin typeface="Cambria Math" panose="02040503050406030204" pitchFamily="18" charset="0"/>
                        </a:rPr>
                        <m:t>𝐷</m:t>
                      </m:r>
                      <m:r>
                        <a:rPr lang="en-US" altLang="ko-KR" i="1">
                          <a:latin typeface="Cambria Math" panose="02040503050406030204" pitchFamily="18" charset="0"/>
                        </a:rPr>
                        <m:t>=</m:t>
                      </m:r>
                      <m:d>
                        <m:dPr>
                          <m:begChr m:val="{"/>
                          <m:endChr m:val="}"/>
                          <m:ctrlPr>
                            <a:rPr lang="en-US" altLang="ko-KR" i="1">
                              <a:latin typeface="Cambria Math" panose="02040503050406030204" pitchFamily="18" charset="0"/>
                            </a:rPr>
                          </m:ctrlPr>
                        </m:dPr>
                        <m:e>
                          <m:d>
                            <m:dPr>
                              <m:ctrlPr>
                                <a:rPr lang="en-US" altLang="ko-KR" i="1">
                                  <a:latin typeface="Cambria Math" panose="02040503050406030204" pitchFamily="18" charset="0"/>
                                </a:rPr>
                              </m:ctrlPr>
                            </m:dPr>
                            <m:e>
                              <m:sSub>
                                <m:sSubPr>
                                  <m:ctrlPr>
                                    <a:rPr lang="en-US" altLang="ko-KR" i="1">
                                      <a:latin typeface="Cambria Math" panose="02040503050406030204" pitchFamily="18" charset="0"/>
                                    </a:rPr>
                                  </m:ctrlPr>
                                </m:sSubPr>
                                <m:e>
                                  <m:r>
                                    <a:rPr lang="en-US" altLang="ko-KR" i="1">
                                      <a:latin typeface="Cambria Math" panose="02040503050406030204" pitchFamily="18" charset="0"/>
                                    </a:rPr>
                                    <m:t>𝑠</m:t>
                                  </m:r>
                                </m:e>
                                <m:sub>
                                  <m:r>
                                    <a:rPr lang="en-US" altLang="ko-KR" i="1">
                                      <a:latin typeface="Cambria Math" panose="02040503050406030204" pitchFamily="18" charset="0"/>
                                    </a:rPr>
                                    <m:t>𝑡</m:t>
                                  </m:r>
                                </m:sub>
                              </m:sSub>
                              <m:r>
                                <a:rPr lang="en-US" altLang="ko-KR" i="1">
                                  <a:latin typeface="Cambria Math" panose="02040503050406030204" pitchFamily="18" charset="0"/>
                                </a:rPr>
                                <m:t>, </m:t>
                              </m:r>
                              <m:sSub>
                                <m:sSubPr>
                                  <m:ctrlPr>
                                    <a:rPr lang="en-US" altLang="ko-KR" i="1">
                                      <a:latin typeface="Cambria Math" panose="02040503050406030204" pitchFamily="18" charset="0"/>
                                    </a:rPr>
                                  </m:ctrlPr>
                                </m:sSubPr>
                                <m:e>
                                  <m:r>
                                    <a:rPr lang="en-US" altLang="ko-KR" i="1">
                                      <a:latin typeface="Cambria Math" panose="02040503050406030204" pitchFamily="18" charset="0"/>
                                    </a:rPr>
                                    <m:t>𝑎</m:t>
                                  </m:r>
                                </m:e>
                                <m:sub>
                                  <m:r>
                                    <a:rPr lang="en-US" altLang="ko-KR" i="1">
                                      <a:latin typeface="Cambria Math" panose="02040503050406030204" pitchFamily="18" charset="0"/>
                                    </a:rPr>
                                    <m:t>𝑡</m:t>
                                  </m:r>
                                </m:sub>
                              </m:sSub>
                            </m:e>
                          </m:d>
                          <m:r>
                            <a:rPr lang="en-US" altLang="ko-KR" i="1">
                              <a:latin typeface="Cambria Math" panose="02040503050406030204" pitchFamily="18" charset="0"/>
                            </a:rPr>
                            <m:t>:</m:t>
                          </m:r>
                          <m:r>
                            <a:rPr lang="en-US" altLang="ko-KR" b="0" i="1" smtClean="0">
                              <a:latin typeface="Cambria Math" panose="02040503050406030204" pitchFamily="18" charset="0"/>
                            </a:rPr>
                            <m:t>1≤</m:t>
                          </m:r>
                          <m:r>
                            <a:rPr lang="en-US" altLang="ko-KR" b="0" i="1" smtClean="0">
                              <a:latin typeface="Cambria Math" panose="02040503050406030204" pitchFamily="18" charset="0"/>
                            </a:rPr>
                            <m:t>𝑡</m:t>
                          </m:r>
                          <m:r>
                            <a:rPr lang="en-US" altLang="ko-KR" b="0" i="1" smtClean="0">
                              <a:latin typeface="Cambria Math" panose="02040503050406030204" pitchFamily="18" charset="0"/>
                            </a:rPr>
                            <m:t>≤</m:t>
                          </m:r>
                          <m:r>
                            <a:rPr lang="en-US" altLang="ko-KR" b="0" i="1" smtClean="0">
                              <a:latin typeface="Cambria Math" panose="02040503050406030204" pitchFamily="18" charset="0"/>
                            </a:rPr>
                            <m:t>𝑁</m:t>
                          </m:r>
                          <m:r>
                            <a:rPr lang="en-US" altLang="ko-KR" b="0" i="1" smtClean="0">
                              <a:latin typeface="Cambria Math" panose="02040503050406030204" pitchFamily="18" charset="0"/>
                            </a:rPr>
                            <m:t>′</m:t>
                          </m:r>
                        </m:e>
                      </m:d>
                    </m:oMath>
                  </m:oMathPara>
                </a14:m>
                <a:endParaRPr lang="en-US" altLang="ko-KR" dirty="0"/>
              </a:p>
              <a:p>
                <a:r>
                  <a:rPr lang="ko-KR" altLang="en-US" dirty="0" err="1"/>
                  <a:t>으로</a:t>
                </a:r>
                <a:r>
                  <a:rPr lang="ko-KR" altLang="en-US" dirty="0"/>
                  <a:t> 쓰면 이것은 정확히 지도학습 문제에서 필요한 데이터가 된다</a:t>
                </a:r>
                <a:r>
                  <a:rPr lang="en-US" altLang="ko-KR" dirty="0"/>
                  <a:t>. </a:t>
                </a:r>
                <a14:m>
                  <m:oMath xmlns:m="http://schemas.openxmlformats.org/officeDocument/2006/math">
                    <m:sSub>
                      <m:sSubPr>
                        <m:ctrlPr>
                          <a:rPr lang="en-US" altLang="ko-KR" i="1" dirty="0" smtClean="0">
                            <a:latin typeface="Cambria Math" panose="02040503050406030204" pitchFamily="18" charset="0"/>
                          </a:rPr>
                        </m:ctrlPr>
                      </m:sSubPr>
                      <m:e>
                        <m:r>
                          <a:rPr lang="en-US" altLang="ko-KR" i="1" dirty="0" smtClean="0">
                            <a:latin typeface="Cambria Math" panose="02040503050406030204" pitchFamily="18" charset="0"/>
                          </a:rPr>
                          <m:t>𝑠</m:t>
                        </m:r>
                      </m:e>
                      <m:sub>
                        <m:r>
                          <a:rPr lang="en-US" altLang="ko-KR" i="1" dirty="0" smtClean="0">
                            <a:latin typeface="Cambria Math" panose="02040503050406030204" pitchFamily="18" charset="0"/>
                          </a:rPr>
                          <m:t>𝑡</m:t>
                        </m:r>
                      </m:sub>
                    </m:sSub>
                  </m:oMath>
                </a14:m>
                <a:r>
                  <a:rPr lang="en-US" altLang="ko-KR" dirty="0"/>
                  <a:t>, </a:t>
                </a:r>
                <a14:m>
                  <m:oMath xmlns:m="http://schemas.openxmlformats.org/officeDocument/2006/math">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𝑎</m:t>
                        </m:r>
                      </m:e>
                      <m:sub>
                        <m:r>
                          <a:rPr lang="en-US" altLang="ko-KR" b="0" i="1" smtClean="0">
                            <a:latin typeface="Cambria Math" panose="02040503050406030204" pitchFamily="18" charset="0"/>
                          </a:rPr>
                          <m:t>𝑡</m:t>
                        </m:r>
                      </m:sub>
                    </m:sSub>
                    <m:r>
                      <a:rPr lang="ko-KR" altLang="en-US" i="1">
                        <a:latin typeface="Cambria Math" panose="02040503050406030204" pitchFamily="18" charset="0"/>
                      </a:rPr>
                      <m:t>는</m:t>
                    </m:r>
                  </m:oMath>
                </a14:m>
                <a:r>
                  <a:rPr lang="ko-KR" altLang="en-US" dirty="0"/>
                  <a:t> 모두 실수이므로 </a:t>
                </a:r>
                <a:r>
                  <a:rPr lang="en-US" altLang="ko-KR" dirty="0"/>
                  <a:t>6</a:t>
                </a:r>
                <a:r>
                  <a:rPr lang="ko-KR" altLang="en-US" dirty="0"/>
                  <a:t>차원에서 </a:t>
                </a:r>
                <a:r>
                  <a:rPr lang="en-US" altLang="ko-KR" dirty="0"/>
                  <a:t>1</a:t>
                </a:r>
                <a:r>
                  <a:rPr lang="ko-KR" altLang="en-US" dirty="0"/>
                  <a:t>차원으로 가는 함수 </a:t>
                </a:r>
                <a14:m>
                  <m:oMath xmlns:m="http://schemas.openxmlformats.org/officeDocument/2006/math">
                    <m:r>
                      <a:rPr lang="en-US" altLang="ko-KR" b="0" i="1" smtClean="0">
                        <a:latin typeface="Cambria Math" panose="02040503050406030204" pitchFamily="18" charset="0"/>
                      </a:rPr>
                      <m:t>𝑎</m:t>
                    </m:r>
                    <m:r>
                      <a:rPr lang="en-US" altLang="ko-KR" b="0" i="1" smtClean="0">
                        <a:latin typeface="Cambria Math" panose="02040503050406030204" pitchFamily="18" charset="0"/>
                      </a:rPr>
                      <m:t>=</m:t>
                    </m:r>
                    <m:r>
                      <a:rPr lang="en-US" altLang="ko-KR" b="0" i="1" smtClean="0">
                        <a:latin typeface="Cambria Math" panose="02040503050406030204" pitchFamily="18" charset="0"/>
                      </a:rPr>
                      <m:t>𝑓</m:t>
                    </m:r>
                    <m:d>
                      <m:dPr>
                        <m:ctrlPr>
                          <a:rPr lang="en-US" altLang="ko-KR" b="0" i="1" smtClean="0">
                            <a:latin typeface="Cambria Math" panose="02040503050406030204" pitchFamily="18" charset="0"/>
                          </a:rPr>
                        </m:ctrlPr>
                      </m:dPr>
                      <m:e>
                        <m:r>
                          <a:rPr lang="en-US" altLang="ko-KR" b="0" i="1" smtClean="0">
                            <a:latin typeface="Cambria Math" panose="02040503050406030204" pitchFamily="18" charset="0"/>
                          </a:rPr>
                          <m:t>𝑠</m:t>
                        </m:r>
                      </m:e>
                    </m:d>
                  </m:oMath>
                </a14:m>
                <a:r>
                  <a:rPr lang="ko-KR" altLang="en-US" dirty="0"/>
                  <a:t>를 추정하면 되고 이것은 간단히 신경망을 통해 모델링할 수 있다</a:t>
                </a:r>
                <a:r>
                  <a:rPr lang="en-US" altLang="ko-KR" dirty="0"/>
                  <a:t>.</a:t>
                </a:r>
                <a:endParaRPr lang="ko-KR" altLang="en-US" dirty="0"/>
              </a:p>
            </p:txBody>
          </p:sp>
        </mc:Choice>
        <mc:Fallback xmlns="">
          <p:sp>
            <p:nvSpPr>
              <p:cNvPr id="3" name="텍스트 개체 틀 2">
                <a:extLst>
                  <a:ext uri="{FF2B5EF4-FFF2-40B4-BE49-F238E27FC236}">
                    <a16:creationId xmlns:a16="http://schemas.microsoft.com/office/drawing/2014/main" id="{8AE42020-9783-71DC-DC96-A74AA72B4E5D}"/>
                  </a:ext>
                </a:extLst>
              </p:cNvPr>
              <p:cNvSpPr>
                <a:spLocks noGrp="1" noRot="1" noChangeAspect="1" noMove="1" noResize="1" noEditPoints="1" noAdjustHandles="1" noChangeArrowheads="1" noChangeShapeType="1" noTextEdit="1"/>
              </p:cNvSpPr>
              <p:nvPr>
                <p:ph type="body" sz="quarter" idx="11"/>
              </p:nvPr>
            </p:nvSpPr>
            <p:spPr>
              <a:xfrm>
                <a:off x="362309" y="922625"/>
                <a:ext cx="9270641" cy="5858813"/>
              </a:xfrm>
              <a:blipFill>
                <a:blip r:embed="rId2"/>
                <a:stretch>
                  <a:fillRect l="-394" t="-312" r="-66"/>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56808289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6AE452-535F-BC11-2361-8994AE1EB761}"/>
            </a:ext>
          </a:extLst>
        </p:cNvPr>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D4F6E08F-2076-3F20-1E97-30F95D78D276}"/>
              </a:ext>
            </a:extLst>
          </p:cNvPr>
          <p:cNvSpPr>
            <a:spLocks noGrp="1"/>
          </p:cNvSpPr>
          <p:nvPr>
            <p:ph type="body" sz="quarter" idx="10"/>
          </p:nvPr>
        </p:nvSpPr>
        <p:spPr/>
        <p:txBody>
          <a:bodyPr/>
          <a:lstStyle/>
          <a:p>
            <a:pPr marL="0" indent="0">
              <a:buNone/>
            </a:pPr>
            <a:r>
              <a:rPr lang="ko-KR" altLang="en-US" dirty="0"/>
              <a:t>지도학습</a:t>
            </a:r>
            <a:r>
              <a:rPr lang="en-US" altLang="ko-KR" dirty="0"/>
              <a:t>(supervised learning) </a:t>
            </a:r>
            <a:r>
              <a:rPr lang="ko-KR" altLang="en-US" dirty="0"/>
              <a:t>문제로 전환 가능성</a:t>
            </a:r>
          </a:p>
        </p:txBody>
      </p:sp>
      <p:sp>
        <p:nvSpPr>
          <p:cNvPr id="4" name="제목 3">
            <a:extLst>
              <a:ext uri="{FF2B5EF4-FFF2-40B4-BE49-F238E27FC236}">
                <a16:creationId xmlns:a16="http://schemas.microsoft.com/office/drawing/2014/main" id="{BC204499-3685-FDDA-83CE-8CACB2D3D954}"/>
              </a:ext>
            </a:extLst>
          </p:cNvPr>
          <p:cNvSpPr>
            <a:spLocks noGrp="1"/>
          </p:cNvSpPr>
          <p:nvPr>
            <p:ph type="title"/>
          </p:nvPr>
        </p:nvSpPr>
        <p:spPr/>
        <p:txBody>
          <a:bodyPr/>
          <a:lstStyle/>
          <a:p>
            <a:r>
              <a:rPr lang="en-US" altLang="ko-KR" dirty="0"/>
              <a:t>250822 </a:t>
            </a:r>
            <a:r>
              <a:rPr lang="ko-KR" altLang="en-US" dirty="0"/>
              <a:t>금 </a:t>
            </a:r>
            <a:r>
              <a:rPr lang="en-US" altLang="ko-KR" dirty="0"/>
              <a:t>| </a:t>
            </a:r>
            <a:r>
              <a:rPr lang="en-US" altLang="ko-KR" dirty="0">
                <a:latin typeface="+mn-ea"/>
              </a:rPr>
              <a:t>(</a:t>
            </a:r>
            <a:r>
              <a:rPr lang="ko-KR" altLang="en-US" dirty="0">
                <a:latin typeface="+mn-ea"/>
              </a:rPr>
              <a:t>아이디어</a:t>
            </a:r>
            <a:r>
              <a:rPr lang="en-US" altLang="ko-KR" dirty="0">
                <a:latin typeface="+mn-ea"/>
              </a:rPr>
              <a:t>) </a:t>
            </a:r>
            <a:r>
              <a:rPr lang="ko-KR" altLang="en-US" dirty="0">
                <a:latin typeface="+mn-ea"/>
              </a:rPr>
              <a:t>지도학습 실험</a:t>
            </a:r>
            <a:endParaRPr lang="ko-KR" altLang="en-US" dirty="0"/>
          </a:p>
        </p:txBody>
      </p:sp>
      <p:sp>
        <p:nvSpPr>
          <p:cNvPr id="5" name="텍스트 개체 틀 4">
            <a:extLst>
              <a:ext uri="{FF2B5EF4-FFF2-40B4-BE49-F238E27FC236}">
                <a16:creationId xmlns:a16="http://schemas.microsoft.com/office/drawing/2014/main" id="{7F68F6B3-B398-CAE6-E366-10C056B60A5E}"/>
              </a:ext>
            </a:extLst>
          </p:cNvPr>
          <p:cNvSpPr>
            <a:spLocks noGrp="1"/>
          </p:cNvSpPr>
          <p:nvPr>
            <p:ph type="body" sz="quarter" idx="12"/>
          </p:nvPr>
        </p:nvSpPr>
        <p:spPr/>
        <p:txBody>
          <a:bodyPr/>
          <a:lstStyle/>
          <a:p>
            <a:r>
              <a:rPr lang="ko-KR" altLang="en-US" dirty="0"/>
              <a:t>서부발전</a:t>
            </a:r>
          </a:p>
        </p:txBody>
      </p:sp>
      <mc:AlternateContent xmlns:mc="http://schemas.openxmlformats.org/markup-compatibility/2006" xmlns:a14="http://schemas.microsoft.com/office/drawing/2010/main">
        <mc:Choice Requires="a14">
          <p:sp>
            <p:nvSpPr>
              <p:cNvPr id="6" name="타원 5">
                <a:extLst>
                  <a:ext uri="{FF2B5EF4-FFF2-40B4-BE49-F238E27FC236}">
                    <a16:creationId xmlns:a16="http://schemas.microsoft.com/office/drawing/2014/main" id="{F4086571-DCBE-5D33-52A4-2B132418912E}"/>
                  </a:ext>
                </a:extLst>
              </p:cNvPr>
              <p:cNvSpPr/>
              <p:nvPr/>
            </p:nvSpPr>
            <p:spPr bwMode="auto">
              <a:xfrm>
                <a:off x="1504950" y="1400175"/>
                <a:ext cx="552450" cy="552450"/>
              </a:xfrm>
              <a:prstGeom prst="ellipse">
                <a:avLst/>
              </a:prstGeom>
              <a:solidFill>
                <a:srgbClr val="1AA0CA"/>
              </a:solidFill>
              <a:ln>
                <a:noFill/>
              </a:ln>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1896"/>
                <a14:m>
                  <m:oMathPara xmlns:m="http://schemas.openxmlformats.org/officeDocument/2006/math">
                    <m:oMathParaPr>
                      <m:jc m:val="centerGroup"/>
                    </m:oMathParaPr>
                    <m:oMath xmlns:m="http://schemas.openxmlformats.org/officeDocument/2006/math">
                      <m:sSup>
                        <m:sSupPr>
                          <m:ctrlPr>
                            <a:rPr lang="en-US" altLang="ko-KR" b="1" i="1" smtClean="0">
                              <a:solidFill>
                                <a:prstClr val="white"/>
                              </a:solidFill>
                              <a:latin typeface="Cambria Math" panose="02040503050406030204" pitchFamily="18" charset="0"/>
                              <a:ea typeface="맑은 고딕" panose="020B0503020000020004" pitchFamily="50" charset="-127"/>
                            </a:rPr>
                          </m:ctrlPr>
                        </m:sSupPr>
                        <m:e>
                          <m:r>
                            <a:rPr lang="en-US" altLang="ko-KR" b="1" i="1" smtClean="0">
                              <a:solidFill>
                                <a:prstClr val="white"/>
                              </a:solidFill>
                              <a:latin typeface="Cambria Math" panose="02040503050406030204" pitchFamily="18" charset="0"/>
                              <a:ea typeface="맑은 고딕" panose="020B0503020000020004" pitchFamily="50" charset="-127"/>
                            </a:rPr>
                            <m:t>𝒔</m:t>
                          </m:r>
                        </m:e>
                        <m:sup>
                          <m:r>
                            <a:rPr lang="en-US" altLang="ko-KR" b="1" i="1" smtClean="0">
                              <a:solidFill>
                                <a:prstClr val="white"/>
                              </a:solidFill>
                              <a:latin typeface="Cambria Math" panose="02040503050406030204" pitchFamily="18" charset="0"/>
                              <a:ea typeface="맑은 고딕" panose="020B0503020000020004" pitchFamily="50" charset="-127"/>
                            </a:rPr>
                            <m:t>(</m:t>
                          </m:r>
                          <m:r>
                            <a:rPr lang="en-US" altLang="ko-KR" b="1" i="1" smtClean="0">
                              <a:solidFill>
                                <a:prstClr val="white"/>
                              </a:solidFill>
                              <a:latin typeface="Cambria Math" panose="02040503050406030204" pitchFamily="18" charset="0"/>
                              <a:ea typeface="맑은 고딕" panose="020B0503020000020004" pitchFamily="50" charset="-127"/>
                            </a:rPr>
                            <m:t>𝟏</m:t>
                          </m:r>
                          <m:r>
                            <a:rPr lang="en-US" altLang="ko-KR" b="1" i="1" smtClean="0">
                              <a:solidFill>
                                <a:prstClr val="white"/>
                              </a:solidFill>
                              <a:latin typeface="Cambria Math" panose="02040503050406030204" pitchFamily="18" charset="0"/>
                              <a:ea typeface="맑은 고딕" panose="020B0503020000020004" pitchFamily="50" charset="-127"/>
                            </a:rPr>
                            <m:t>)</m:t>
                          </m:r>
                        </m:sup>
                      </m:sSup>
                    </m:oMath>
                  </m:oMathPara>
                </a14:m>
                <a:endParaRPr lang="ko-KR" altLang="en-US" dirty="0">
                  <a:solidFill>
                    <a:prstClr val="white"/>
                  </a:solidFill>
                  <a:latin typeface="맑은 고딕" panose="020B0503020000020004" pitchFamily="50" charset="-127"/>
                  <a:ea typeface="맑은 고딕" panose="020B0503020000020004" pitchFamily="50" charset="-127"/>
                </a:endParaRPr>
              </a:p>
            </p:txBody>
          </p:sp>
        </mc:Choice>
        <mc:Fallback xmlns="">
          <p:sp>
            <p:nvSpPr>
              <p:cNvPr id="6" name="타원 5">
                <a:extLst>
                  <a:ext uri="{FF2B5EF4-FFF2-40B4-BE49-F238E27FC236}">
                    <a16:creationId xmlns:a16="http://schemas.microsoft.com/office/drawing/2014/main" id="{4161E3FA-D415-46B1-CB43-F27793224606}"/>
                  </a:ext>
                </a:extLst>
              </p:cNvPr>
              <p:cNvSpPr>
                <a:spLocks noRot="1" noChangeAspect="1" noMove="1" noResize="1" noEditPoints="1" noAdjustHandles="1" noChangeArrowheads="1" noChangeShapeType="1" noTextEdit="1"/>
              </p:cNvSpPr>
              <p:nvPr/>
            </p:nvSpPr>
            <p:spPr bwMode="auto">
              <a:xfrm>
                <a:off x="1504950" y="1400175"/>
                <a:ext cx="552450" cy="552450"/>
              </a:xfrm>
              <a:prstGeom prst="ellipse">
                <a:avLst/>
              </a:prstGeom>
              <a:blipFill>
                <a:blip r:embed="rId2"/>
                <a:stretch>
                  <a:fillRect/>
                </a:stretch>
              </a:blipFill>
              <a:ln>
                <a:noFill/>
              </a:ln>
              <a:effectLst/>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타원 6">
                <a:extLst>
                  <a:ext uri="{FF2B5EF4-FFF2-40B4-BE49-F238E27FC236}">
                    <a16:creationId xmlns:a16="http://schemas.microsoft.com/office/drawing/2014/main" id="{206CD5AE-0C44-2353-FC06-7AA48A351DD1}"/>
                  </a:ext>
                </a:extLst>
              </p:cNvPr>
              <p:cNvSpPr/>
              <p:nvPr/>
            </p:nvSpPr>
            <p:spPr bwMode="auto">
              <a:xfrm>
                <a:off x="1504950" y="2256007"/>
                <a:ext cx="552450" cy="552450"/>
              </a:xfrm>
              <a:prstGeom prst="ellipse">
                <a:avLst/>
              </a:prstGeom>
              <a:solidFill>
                <a:srgbClr val="1AA0CA"/>
              </a:solidFill>
              <a:ln>
                <a:noFill/>
              </a:ln>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1896"/>
                <a14:m>
                  <m:oMathPara xmlns:m="http://schemas.openxmlformats.org/officeDocument/2006/math">
                    <m:oMathParaPr>
                      <m:jc m:val="centerGroup"/>
                    </m:oMathParaPr>
                    <m:oMath xmlns:m="http://schemas.openxmlformats.org/officeDocument/2006/math">
                      <m:sSup>
                        <m:sSupPr>
                          <m:ctrlPr>
                            <a:rPr lang="en-US" altLang="ko-KR" i="1" smtClean="0">
                              <a:solidFill>
                                <a:prstClr val="white"/>
                              </a:solidFill>
                              <a:latin typeface="Cambria Math" panose="02040503050406030204" pitchFamily="18" charset="0"/>
                            </a:rPr>
                          </m:ctrlPr>
                        </m:sSupPr>
                        <m:e>
                          <m:r>
                            <a:rPr lang="en-US" altLang="ko-KR" i="1">
                              <a:solidFill>
                                <a:prstClr val="white"/>
                              </a:solidFill>
                              <a:latin typeface="Cambria Math" panose="02040503050406030204" pitchFamily="18" charset="0"/>
                            </a:rPr>
                            <m:t>𝒔</m:t>
                          </m:r>
                        </m:e>
                        <m:sup>
                          <m:r>
                            <a:rPr lang="en-US" altLang="ko-KR" i="1">
                              <a:solidFill>
                                <a:prstClr val="white"/>
                              </a:solidFill>
                              <a:latin typeface="Cambria Math" panose="02040503050406030204" pitchFamily="18" charset="0"/>
                            </a:rPr>
                            <m:t>(</m:t>
                          </m:r>
                          <m:r>
                            <a:rPr lang="en-US" altLang="ko-KR" b="1" i="1" smtClean="0">
                              <a:solidFill>
                                <a:prstClr val="white"/>
                              </a:solidFill>
                              <a:latin typeface="Cambria Math" panose="02040503050406030204" pitchFamily="18" charset="0"/>
                            </a:rPr>
                            <m:t>𝟐</m:t>
                          </m:r>
                          <m:r>
                            <a:rPr lang="en-US" altLang="ko-KR" i="1">
                              <a:solidFill>
                                <a:prstClr val="white"/>
                              </a:solidFill>
                              <a:latin typeface="Cambria Math" panose="02040503050406030204" pitchFamily="18" charset="0"/>
                            </a:rPr>
                            <m:t>)</m:t>
                          </m:r>
                        </m:sup>
                      </m:sSup>
                    </m:oMath>
                  </m:oMathPara>
                </a14:m>
                <a:endParaRPr lang="ko-KR" altLang="en-US" dirty="0">
                  <a:solidFill>
                    <a:prstClr val="white"/>
                  </a:solidFill>
                  <a:latin typeface="맑은 고딕" panose="020B0503020000020004" pitchFamily="50" charset="-127"/>
                  <a:ea typeface="맑은 고딕" panose="020B0503020000020004" pitchFamily="50" charset="-127"/>
                </a:endParaRPr>
              </a:p>
            </p:txBody>
          </p:sp>
        </mc:Choice>
        <mc:Fallback xmlns="">
          <p:sp>
            <p:nvSpPr>
              <p:cNvPr id="7" name="타원 6">
                <a:extLst>
                  <a:ext uri="{FF2B5EF4-FFF2-40B4-BE49-F238E27FC236}">
                    <a16:creationId xmlns:a16="http://schemas.microsoft.com/office/drawing/2014/main" id="{F501C48B-6497-9599-7E93-7A4123932FFD}"/>
                  </a:ext>
                </a:extLst>
              </p:cNvPr>
              <p:cNvSpPr>
                <a:spLocks noRot="1" noChangeAspect="1" noMove="1" noResize="1" noEditPoints="1" noAdjustHandles="1" noChangeArrowheads="1" noChangeShapeType="1" noTextEdit="1"/>
              </p:cNvSpPr>
              <p:nvPr/>
            </p:nvSpPr>
            <p:spPr bwMode="auto">
              <a:xfrm>
                <a:off x="1504950" y="2256007"/>
                <a:ext cx="552450" cy="552450"/>
              </a:xfrm>
              <a:prstGeom prst="ellipse">
                <a:avLst/>
              </a:prstGeom>
              <a:blipFill>
                <a:blip r:embed="rId3"/>
                <a:stretch>
                  <a:fillRect/>
                </a:stretch>
              </a:blipFill>
              <a:ln>
                <a:noFill/>
              </a:ln>
              <a:effectLst/>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 name="타원 7">
                <a:extLst>
                  <a:ext uri="{FF2B5EF4-FFF2-40B4-BE49-F238E27FC236}">
                    <a16:creationId xmlns:a16="http://schemas.microsoft.com/office/drawing/2014/main" id="{5B6DF415-74EC-CA0A-8A37-03282FB4C2FE}"/>
                  </a:ext>
                </a:extLst>
              </p:cNvPr>
              <p:cNvSpPr/>
              <p:nvPr/>
            </p:nvSpPr>
            <p:spPr bwMode="auto">
              <a:xfrm>
                <a:off x="1504950" y="3111839"/>
                <a:ext cx="552450" cy="552450"/>
              </a:xfrm>
              <a:prstGeom prst="ellipse">
                <a:avLst/>
              </a:prstGeom>
              <a:solidFill>
                <a:srgbClr val="1AA0CA"/>
              </a:solidFill>
              <a:ln>
                <a:noFill/>
              </a:ln>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1896"/>
                <a14:m>
                  <m:oMathPara xmlns:m="http://schemas.openxmlformats.org/officeDocument/2006/math">
                    <m:oMathParaPr>
                      <m:jc m:val="centerGroup"/>
                    </m:oMathParaPr>
                    <m:oMath xmlns:m="http://schemas.openxmlformats.org/officeDocument/2006/math">
                      <m:sSup>
                        <m:sSupPr>
                          <m:ctrlPr>
                            <a:rPr lang="en-US" altLang="ko-KR" i="1" smtClean="0">
                              <a:solidFill>
                                <a:prstClr val="white"/>
                              </a:solidFill>
                              <a:latin typeface="Cambria Math" panose="02040503050406030204" pitchFamily="18" charset="0"/>
                            </a:rPr>
                          </m:ctrlPr>
                        </m:sSupPr>
                        <m:e>
                          <m:r>
                            <a:rPr lang="en-US" altLang="ko-KR" i="1">
                              <a:solidFill>
                                <a:prstClr val="white"/>
                              </a:solidFill>
                              <a:latin typeface="Cambria Math" panose="02040503050406030204" pitchFamily="18" charset="0"/>
                            </a:rPr>
                            <m:t>𝒔</m:t>
                          </m:r>
                        </m:e>
                        <m:sup>
                          <m:r>
                            <a:rPr lang="en-US" altLang="ko-KR" i="1">
                              <a:solidFill>
                                <a:prstClr val="white"/>
                              </a:solidFill>
                              <a:latin typeface="Cambria Math" panose="02040503050406030204" pitchFamily="18" charset="0"/>
                            </a:rPr>
                            <m:t>(</m:t>
                          </m:r>
                          <m:r>
                            <a:rPr lang="en-US" altLang="ko-KR" b="1" i="1" smtClean="0">
                              <a:solidFill>
                                <a:prstClr val="white"/>
                              </a:solidFill>
                              <a:latin typeface="Cambria Math" panose="02040503050406030204" pitchFamily="18" charset="0"/>
                            </a:rPr>
                            <m:t>𝟑</m:t>
                          </m:r>
                          <m:r>
                            <a:rPr lang="en-US" altLang="ko-KR" i="1">
                              <a:solidFill>
                                <a:prstClr val="white"/>
                              </a:solidFill>
                              <a:latin typeface="Cambria Math" panose="02040503050406030204" pitchFamily="18" charset="0"/>
                            </a:rPr>
                            <m:t>)</m:t>
                          </m:r>
                        </m:sup>
                      </m:sSup>
                    </m:oMath>
                  </m:oMathPara>
                </a14:m>
                <a:endParaRPr lang="ko-KR" altLang="en-US" dirty="0">
                  <a:solidFill>
                    <a:prstClr val="white"/>
                  </a:solidFill>
                  <a:latin typeface="맑은 고딕" panose="020B0503020000020004" pitchFamily="50" charset="-127"/>
                  <a:ea typeface="맑은 고딕" panose="020B0503020000020004" pitchFamily="50" charset="-127"/>
                </a:endParaRPr>
              </a:p>
            </p:txBody>
          </p:sp>
        </mc:Choice>
        <mc:Fallback xmlns="">
          <p:sp>
            <p:nvSpPr>
              <p:cNvPr id="8" name="타원 7">
                <a:extLst>
                  <a:ext uri="{FF2B5EF4-FFF2-40B4-BE49-F238E27FC236}">
                    <a16:creationId xmlns:a16="http://schemas.microsoft.com/office/drawing/2014/main" id="{7FFBE8AE-327D-7B73-6950-5C27EC7CE528}"/>
                  </a:ext>
                </a:extLst>
              </p:cNvPr>
              <p:cNvSpPr>
                <a:spLocks noRot="1" noChangeAspect="1" noMove="1" noResize="1" noEditPoints="1" noAdjustHandles="1" noChangeArrowheads="1" noChangeShapeType="1" noTextEdit="1"/>
              </p:cNvSpPr>
              <p:nvPr/>
            </p:nvSpPr>
            <p:spPr bwMode="auto">
              <a:xfrm>
                <a:off x="1504950" y="3111839"/>
                <a:ext cx="552450" cy="552450"/>
              </a:xfrm>
              <a:prstGeom prst="ellipse">
                <a:avLst/>
              </a:prstGeom>
              <a:blipFill>
                <a:blip r:embed="rId4"/>
                <a:stretch>
                  <a:fillRect/>
                </a:stretch>
              </a:blipFill>
              <a:ln>
                <a:noFill/>
              </a:ln>
              <a:effectLst/>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 name="타원 8">
                <a:extLst>
                  <a:ext uri="{FF2B5EF4-FFF2-40B4-BE49-F238E27FC236}">
                    <a16:creationId xmlns:a16="http://schemas.microsoft.com/office/drawing/2014/main" id="{94D9533A-D52C-C4A7-BEB9-A7958633A1BE}"/>
                  </a:ext>
                </a:extLst>
              </p:cNvPr>
              <p:cNvSpPr/>
              <p:nvPr/>
            </p:nvSpPr>
            <p:spPr bwMode="auto">
              <a:xfrm>
                <a:off x="1504950" y="3967671"/>
                <a:ext cx="552450" cy="552450"/>
              </a:xfrm>
              <a:prstGeom prst="ellipse">
                <a:avLst/>
              </a:prstGeom>
              <a:solidFill>
                <a:srgbClr val="1AA0CA"/>
              </a:solidFill>
              <a:ln>
                <a:noFill/>
              </a:ln>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1896"/>
                <a14:m>
                  <m:oMathPara xmlns:m="http://schemas.openxmlformats.org/officeDocument/2006/math">
                    <m:oMathParaPr>
                      <m:jc m:val="centerGroup"/>
                    </m:oMathParaPr>
                    <m:oMath xmlns:m="http://schemas.openxmlformats.org/officeDocument/2006/math">
                      <m:r>
                        <a:rPr lang="en-US" altLang="ko-KR" b="1" i="0" smtClean="0">
                          <a:solidFill>
                            <a:prstClr val="white"/>
                          </a:solidFill>
                          <a:latin typeface="Cambria Math" panose="02040503050406030204" pitchFamily="18" charset="0"/>
                        </a:rPr>
                        <m:t>𝚫</m:t>
                      </m:r>
                      <m:sSup>
                        <m:sSupPr>
                          <m:ctrlPr>
                            <a:rPr lang="en-US" altLang="ko-KR" i="1">
                              <a:solidFill>
                                <a:prstClr val="white"/>
                              </a:solidFill>
                              <a:latin typeface="Cambria Math" panose="02040503050406030204" pitchFamily="18" charset="0"/>
                            </a:rPr>
                          </m:ctrlPr>
                        </m:sSupPr>
                        <m:e>
                          <m:r>
                            <a:rPr lang="en-US" altLang="ko-KR" i="1">
                              <a:solidFill>
                                <a:prstClr val="white"/>
                              </a:solidFill>
                              <a:latin typeface="Cambria Math" panose="02040503050406030204" pitchFamily="18" charset="0"/>
                            </a:rPr>
                            <m:t>𝒔</m:t>
                          </m:r>
                        </m:e>
                        <m:sup>
                          <m:r>
                            <a:rPr lang="en-US" altLang="ko-KR" i="1">
                              <a:solidFill>
                                <a:prstClr val="white"/>
                              </a:solidFill>
                              <a:latin typeface="Cambria Math" panose="02040503050406030204" pitchFamily="18" charset="0"/>
                            </a:rPr>
                            <m:t>(</m:t>
                          </m:r>
                          <m:r>
                            <a:rPr lang="en-US" altLang="ko-KR" i="1">
                              <a:solidFill>
                                <a:prstClr val="white"/>
                              </a:solidFill>
                              <a:latin typeface="Cambria Math" panose="02040503050406030204" pitchFamily="18" charset="0"/>
                            </a:rPr>
                            <m:t>𝟏</m:t>
                          </m:r>
                          <m:r>
                            <a:rPr lang="en-US" altLang="ko-KR" i="1">
                              <a:solidFill>
                                <a:prstClr val="white"/>
                              </a:solidFill>
                              <a:latin typeface="Cambria Math" panose="02040503050406030204" pitchFamily="18" charset="0"/>
                            </a:rPr>
                            <m:t>)</m:t>
                          </m:r>
                        </m:sup>
                      </m:sSup>
                    </m:oMath>
                  </m:oMathPara>
                </a14:m>
                <a:endParaRPr lang="ko-KR" altLang="en-US" dirty="0">
                  <a:solidFill>
                    <a:prstClr val="white"/>
                  </a:solidFill>
                  <a:latin typeface="맑은 고딕" panose="020B0503020000020004" pitchFamily="50" charset="-127"/>
                  <a:ea typeface="맑은 고딕" panose="020B0503020000020004" pitchFamily="50" charset="-127"/>
                </a:endParaRPr>
              </a:p>
            </p:txBody>
          </p:sp>
        </mc:Choice>
        <mc:Fallback xmlns="">
          <p:sp>
            <p:nvSpPr>
              <p:cNvPr id="9" name="타원 8">
                <a:extLst>
                  <a:ext uri="{FF2B5EF4-FFF2-40B4-BE49-F238E27FC236}">
                    <a16:creationId xmlns:a16="http://schemas.microsoft.com/office/drawing/2014/main" id="{E2D52BFA-CEED-CEC4-64FB-0F5FAD04B1F0}"/>
                  </a:ext>
                </a:extLst>
              </p:cNvPr>
              <p:cNvSpPr>
                <a:spLocks noRot="1" noChangeAspect="1" noMove="1" noResize="1" noEditPoints="1" noAdjustHandles="1" noChangeArrowheads="1" noChangeShapeType="1" noTextEdit="1"/>
              </p:cNvSpPr>
              <p:nvPr/>
            </p:nvSpPr>
            <p:spPr bwMode="auto">
              <a:xfrm>
                <a:off x="1504950" y="3967671"/>
                <a:ext cx="552450" cy="552450"/>
              </a:xfrm>
              <a:prstGeom prst="ellipse">
                <a:avLst/>
              </a:prstGeom>
              <a:blipFill>
                <a:blip r:embed="rId5"/>
                <a:stretch>
                  <a:fillRect l="-2198"/>
                </a:stretch>
              </a:blipFill>
              <a:ln>
                <a:noFill/>
              </a:ln>
              <a:effectLst/>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 name="타원 9">
                <a:extLst>
                  <a:ext uri="{FF2B5EF4-FFF2-40B4-BE49-F238E27FC236}">
                    <a16:creationId xmlns:a16="http://schemas.microsoft.com/office/drawing/2014/main" id="{F249173C-3803-FE5D-C2FE-F481CA35E80F}"/>
                  </a:ext>
                </a:extLst>
              </p:cNvPr>
              <p:cNvSpPr/>
              <p:nvPr/>
            </p:nvSpPr>
            <p:spPr bwMode="auto">
              <a:xfrm>
                <a:off x="1504950" y="4823503"/>
                <a:ext cx="552450" cy="552450"/>
              </a:xfrm>
              <a:prstGeom prst="ellipse">
                <a:avLst/>
              </a:prstGeom>
              <a:solidFill>
                <a:srgbClr val="1AA0CA"/>
              </a:solidFill>
              <a:ln>
                <a:noFill/>
              </a:ln>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1896"/>
                <a14:m>
                  <m:oMathPara xmlns:m="http://schemas.openxmlformats.org/officeDocument/2006/math">
                    <m:oMathParaPr>
                      <m:jc m:val="centerGroup"/>
                    </m:oMathParaPr>
                    <m:oMath xmlns:m="http://schemas.openxmlformats.org/officeDocument/2006/math">
                      <m:r>
                        <a:rPr lang="en-US" altLang="ko-KR" smtClean="0">
                          <a:solidFill>
                            <a:prstClr val="white"/>
                          </a:solidFill>
                          <a:latin typeface="Cambria Math" panose="02040503050406030204" pitchFamily="18" charset="0"/>
                        </a:rPr>
                        <m:t>𝚫</m:t>
                      </m:r>
                      <m:sSup>
                        <m:sSupPr>
                          <m:ctrlPr>
                            <a:rPr lang="en-US" altLang="ko-KR" i="1">
                              <a:solidFill>
                                <a:prstClr val="white"/>
                              </a:solidFill>
                              <a:latin typeface="Cambria Math" panose="02040503050406030204" pitchFamily="18" charset="0"/>
                            </a:rPr>
                          </m:ctrlPr>
                        </m:sSupPr>
                        <m:e>
                          <m:r>
                            <a:rPr lang="en-US" altLang="ko-KR" i="1">
                              <a:solidFill>
                                <a:prstClr val="white"/>
                              </a:solidFill>
                              <a:latin typeface="Cambria Math" panose="02040503050406030204" pitchFamily="18" charset="0"/>
                            </a:rPr>
                            <m:t>𝒔</m:t>
                          </m:r>
                        </m:e>
                        <m:sup>
                          <m:r>
                            <a:rPr lang="en-US" altLang="ko-KR" i="1">
                              <a:solidFill>
                                <a:prstClr val="white"/>
                              </a:solidFill>
                              <a:latin typeface="Cambria Math" panose="02040503050406030204" pitchFamily="18" charset="0"/>
                            </a:rPr>
                            <m:t>(</m:t>
                          </m:r>
                          <m:r>
                            <a:rPr lang="en-US" altLang="ko-KR" b="1" i="1" smtClean="0">
                              <a:solidFill>
                                <a:prstClr val="white"/>
                              </a:solidFill>
                              <a:latin typeface="Cambria Math" panose="02040503050406030204" pitchFamily="18" charset="0"/>
                            </a:rPr>
                            <m:t>𝟐</m:t>
                          </m:r>
                          <m:r>
                            <a:rPr lang="en-US" altLang="ko-KR" i="1">
                              <a:solidFill>
                                <a:prstClr val="white"/>
                              </a:solidFill>
                              <a:latin typeface="Cambria Math" panose="02040503050406030204" pitchFamily="18" charset="0"/>
                            </a:rPr>
                            <m:t>)</m:t>
                          </m:r>
                        </m:sup>
                      </m:sSup>
                    </m:oMath>
                  </m:oMathPara>
                </a14:m>
                <a:endParaRPr lang="ko-KR" altLang="en-US" dirty="0">
                  <a:solidFill>
                    <a:prstClr val="white"/>
                  </a:solidFill>
                  <a:latin typeface="맑은 고딕" panose="020B0503020000020004" pitchFamily="50" charset="-127"/>
                </a:endParaRPr>
              </a:p>
            </p:txBody>
          </p:sp>
        </mc:Choice>
        <mc:Fallback xmlns="">
          <p:sp>
            <p:nvSpPr>
              <p:cNvPr id="10" name="타원 9">
                <a:extLst>
                  <a:ext uri="{FF2B5EF4-FFF2-40B4-BE49-F238E27FC236}">
                    <a16:creationId xmlns:a16="http://schemas.microsoft.com/office/drawing/2014/main" id="{D84E73D8-6CA3-3827-A963-E17EF55AA373}"/>
                  </a:ext>
                </a:extLst>
              </p:cNvPr>
              <p:cNvSpPr>
                <a:spLocks noRot="1" noChangeAspect="1" noMove="1" noResize="1" noEditPoints="1" noAdjustHandles="1" noChangeArrowheads="1" noChangeShapeType="1" noTextEdit="1"/>
              </p:cNvSpPr>
              <p:nvPr/>
            </p:nvSpPr>
            <p:spPr bwMode="auto">
              <a:xfrm>
                <a:off x="1504950" y="4823503"/>
                <a:ext cx="552450" cy="552450"/>
              </a:xfrm>
              <a:prstGeom prst="ellipse">
                <a:avLst/>
              </a:prstGeom>
              <a:blipFill>
                <a:blip r:embed="rId6"/>
                <a:stretch>
                  <a:fillRect l="-2198"/>
                </a:stretch>
              </a:blipFill>
              <a:ln>
                <a:noFill/>
              </a:ln>
              <a:effectLst/>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타원 10">
                <a:extLst>
                  <a:ext uri="{FF2B5EF4-FFF2-40B4-BE49-F238E27FC236}">
                    <a16:creationId xmlns:a16="http://schemas.microsoft.com/office/drawing/2014/main" id="{DDF9869C-C702-D947-665E-C29FAEBADEE2}"/>
                  </a:ext>
                </a:extLst>
              </p:cNvPr>
              <p:cNvSpPr/>
              <p:nvPr/>
            </p:nvSpPr>
            <p:spPr bwMode="auto">
              <a:xfrm>
                <a:off x="1504950" y="5679335"/>
                <a:ext cx="552450" cy="552450"/>
              </a:xfrm>
              <a:prstGeom prst="ellipse">
                <a:avLst/>
              </a:prstGeom>
              <a:solidFill>
                <a:srgbClr val="1AA0CA"/>
              </a:solidFill>
              <a:ln>
                <a:noFill/>
              </a:ln>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1896"/>
                <a14:m>
                  <m:oMathPara xmlns:m="http://schemas.openxmlformats.org/officeDocument/2006/math">
                    <m:oMathParaPr>
                      <m:jc m:val="centerGroup"/>
                    </m:oMathParaPr>
                    <m:oMath xmlns:m="http://schemas.openxmlformats.org/officeDocument/2006/math">
                      <m:r>
                        <a:rPr lang="en-US" altLang="ko-KR" smtClean="0">
                          <a:solidFill>
                            <a:prstClr val="white"/>
                          </a:solidFill>
                          <a:latin typeface="Cambria Math" panose="02040503050406030204" pitchFamily="18" charset="0"/>
                        </a:rPr>
                        <m:t>𝚫</m:t>
                      </m:r>
                      <m:sSup>
                        <m:sSupPr>
                          <m:ctrlPr>
                            <a:rPr lang="en-US" altLang="ko-KR" i="1">
                              <a:solidFill>
                                <a:prstClr val="white"/>
                              </a:solidFill>
                              <a:latin typeface="Cambria Math" panose="02040503050406030204" pitchFamily="18" charset="0"/>
                            </a:rPr>
                          </m:ctrlPr>
                        </m:sSupPr>
                        <m:e>
                          <m:r>
                            <a:rPr lang="en-US" altLang="ko-KR" i="1">
                              <a:solidFill>
                                <a:prstClr val="white"/>
                              </a:solidFill>
                              <a:latin typeface="Cambria Math" panose="02040503050406030204" pitchFamily="18" charset="0"/>
                            </a:rPr>
                            <m:t>𝒔</m:t>
                          </m:r>
                        </m:e>
                        <m:sup>
                          <m:r>
                            <a:rPr lang="en-US" altLang="ko-KR" i="1">
                              <a:solidFill>
                                <a:prstClr val="white"/>
                              </a:solidFill>
                              <a:latin typeface="Cambria Math" panose="02040503050406030204" pitchFamily="18" charset="0"/>
                            </a:rPr>
                            <m:t>(</m:t>
                          </m:r>
                          <m:r>
                            <a:rPr lang="en-US" altLang="ko-KR" b="1" i="1" smtClean="0">
                              <a:solidFill>
                                <a:prstClr val="white"/>
                              </a:solidFill>
                              <a:latin typeface="Cambria Math" panose="02040503050406030204" pitchFamily="18" charset="0"/>
                            </a:rPr>
                            <m:t>𝟑</m:t>
                          </m:r>
                          <m:r>
                            <a:rPr lang="en-US" altLang="ko-KR" i="1">
                              <a:solidFill>
                                <a:prstClr val="white"/>
                              </a:solidFill>
                              <a:latin typeface="Cambria Math" panose="02040503050406030204" pitchFamily="18" charset="0"/>
                            </a:rPr>
                            <m:t>)</m:t>
                          </m:r>
                        </m:sup>
                      </m:sSup>
                    </m:oMath>
                  </m:oMathPara>
                </a14:m>
                <a:endParaRPr lang="ko-KR" altLang="en-US" dirty="0">
                  <a:solidFill>
                    <a:prstClr val="white"/>
                  </a:solidFill>
                  <a:latin typeface="맑은 고딕" panose="020B0503020000020004" pitchFamily="50" charset="-127"/>
                </a:endParaRPr>
              </a:p>
            </p:txBody>
          </p:sp>
        </mc:Choice>
        <mc:Fallback xmlns="">
          <p:sp>
            <p:nvSpPr>
              <p:cNvPr id="11" name="타원 10">
                <a:extLst>
                  <a:ext uri="{FF2B5EF4-FFF2-40B4-BE49-F238E27FC236}">
                    <a16:creationId xmlns:a16="http://schemas.microsoft.com/office/drawing/2014/main" id="{D6D96CDF-B8CC-CE8F-CC7C-165ED6059B44}"/>
                  </a:ext>
                </a:extLst>
              </p:cNvPr>
              <p:cNvSpPr>
                <a:spLocks noRot="1" noChangeAspect="1" noMove="1" noResize="1" noEditPoints="1" noAdjustHandles="1" noChangeArrowheads="1" noChangeShapeType="1" noTextEdit="1"/>
              </p:cNvSpPr>
              <p:nvPr/>
            </p:nvSpPr>
            <p:spPr bwMode="auto">
              <a:xfrm>
                <a:off x="1504950" y="5679335"/>
                <a:ext cx="552450" cy="552450"/>
              </a:xfrm>
              <a:prstGeom prst="ellipse">
                <a:avLst/>
              </a:prstGeom>
              <a:blipFill>
                <a:blip r:embed="rId7"/>
                <a:stretch>
                  <a:fillRect l="-2198"/>
                </a:stretch>
              </a:blipFill>
              <a:ln>
                <a:noFill/>
              </a:ln>
              <a:effectLst/>
            </p:spPr>
            <p:txBody>
              <a:bodyPr/>
              <a:lstStyle/>
              <a:p>
                <a:r>
                  <a:rPr lang="ko-KR" altLang="en-US">
                    <a:noFill/>
                  </a:rPr>
                  <a:t> </a:t>
                </a:r>
              </a:p>
            </p:txBody>
          </p:sp>
        </mc:Fallback>
      </mc:AlternateContent>
      <p:sp>
        <p:nvSpPr>
          <p:cNvPr id="16" name="타원 15">
            <a:extLst>
              <a:ext uri="{FF2B5EF4-FFF2-40B4-BE49-F238E27FC236}">
                <a16:creationId xmlns:a16="http://schemas.microsoft.com/office/drawing/2014/main" id="{134BBA22-A184-84CC-F434-A97D7F0159E0}"/>
              </a:ext>
            </a:extLst>
          </p:cNvPr>
          <p:cNvSpPr/>
          <p:nvPr/>
        </p:nvSpPr>
        <p:spPr bwMode="auto">
          <a:xfrm>
            <a:off x="3590925" y="2711789"/>
            <a:ext cx="552450" cy="552450"/>
          </a:xfrm>
          <a:prstGeom prst="ellipse">
            <a:avLst/>
          </a:prstGeom>
          <a:solidFill>
            <a:srgbClr val="1AA0CA"/>
          </a:solidFill>
          <a:ln>
            <a:noFill/>
          </a:ln>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1896"/>
            <a:endParaRPr lang="ko-KR" altLang="en-US" dirty="0">
              <a:solidFill>
                <a:prstClr val="white"/>
              </a:solidFill>
              <a:latin typeface="맑은 고딕" panose="020B0503020000020004" pitchFamily="50" charset="-127"/>
              <a:ea typeface="맑은 고딕" panose="020B0503020000020004" pitchFamily="50" charset="-127"/>
            </a:endParaRPr>
          </a:p>
        </p:txBody>
      </p:sp>
      <p:sp>
        <p:nvSpPr>
          <p:cNvPr id="17" name="타원 16">
            <a:extLst>
              <a:ext uri="{FF2B5EF4-FFF2-40B4-BE49-F238E27FC236}">
                <a16:creationId xmlns:a16="http://schemas.microsoft.com/office/drawing/2014/main" id="{FF38A645-F110-98B2-BBCC-A8D72BFF7B00}"/>
              </a:ext>
            </a:extLst>
          </p:cNvPr>
          <p:cNvSpPr/>
          <p:nvPr/>
        </p:nvSpPr>
        <p:spPr bwMode="auto">
          <a:xfrm>
            <a:off x="3590925" y="3567621"/>
            <a:ext cx="552450" cy="552450"/>
          </a:xfrm>
          <a:prstGeom prst="ellipse">
            <a:avLst/>
          </a:prstGeom>
          <a:solidFill>
            <a:srgbClr val="1AA0CA"/>
          </a:solidFill>
          <a:ln>
            <a:noFill/>
          </a:ln>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1896"/>
            <a:endParaRPr lang="ko-KR" altLang="en-US" dirty="0">
              <a:solidFill>
                <a:prstClr val="white"/>
              </a:solidFill>
              <a:latin typeface="맑은 고딕" panose="020B0503020000020004" pitchFamily="50" charset="-127"/>
              <a:ea typeface="맑은 고딕" panose="020B0503020000020004" pitchFamily="50" charset="-127"/>
            </a:endParaRPr>
          </a:p>
        </p:txBody>
      </p:sp>
      <p:sp>
        <p:nvSpPr>
          <p:cNvPr id="18" name="타원 17">
            <a:extLst>
              <a:ext uri="{FF2B5EF4-FFF2-40B4-BE49-F238E27FC236}">
                <a16:creationId xmlns:a16="http://schemas.microsoft.com/office/drawing/2014/main" id="{5F2AA938-2DA4-48B3-60B2-9540C5FB616E}"/>
              </a:ext>
            </a:extLst>
          </p:cNvPr>
          <p:cNvSpPr/>
          <p:nvPr/>
        </p:nvSpPr>
        <p:spPr bwMode="auto">
          <a:xfrm>
            <a:off x="3590925" y="4423453"/>
            <a:ext cx="552450" cy="552450"/>
          </a:xfrm>
          <a:prstGeom prst="ellipse">
            <a:avLst/>
          </a:prstGeom>
          <a:solidFill>
            <a:srgbClr val="1AA0CA"/>
          </a:solidFill>
          <a:ln>
            <a:noFill/>
          </a:ln>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1896"/>
            <a:endParaRPr lang="ko-KR" altLang="en-US" dirty="0">
              <a:solidFill>
                <a:prstClr val="white"/>
              </a:solidFill>
              <a:latin typeface="맑은 고딕" panose="020B0503020000020004" pitchFamily="50" charset="-127"/>
              <a:ea typeface="맑은 고딕" panose="020B0503020000020004" pitchFamily="50" charset="-127"/>
            </a:endParaRPr>
          </a:p>
        </p:txBody>
      </p:sp>
      <mc:AlternateContent xmlns:mc="http://schemas.openxmlformats.org/markup-compatibility/2006" xmlns:a14="http://schemas.microsoft.com/office/drawing/2010/main">
        <mc:Choice Requires="a14">
          <p:sp>
            <p:nvSpPr>
              <p:cNvPr id="19" name="타원 18">
                <a:extLst>
                  <a:ext uri="{FF2B5EF4-FFF2-40B4-BE49-F238E27FC236}">
                    <a16:creationId xmlns:a16="http://schemas.microsoft.com/office/drawing/2014/main" id="{8D45E64E-44F5-9D9E-9813-30A5467E5ACA}"/>
                  </a:ext>
                </a:extLst>
              </p:cNvPr>
              <p:cNvSpPr/>
              <p:nvPr/>
            </p:nvSpPr>
            <p:spPr bwMode="auto">
              <a:xfrm>
                <a:off x="5857875" y="3567621"/>
                <a:ext cx="552450" cy="552450"/>
              </a:xfrm>
              <a:prstGeom prst="ellipse">
                <a:avLst/>
              </a:prstGeom>
              <a:solidFill>
                <a:srgbClr val="1AA0CA"/>
              </a:solidFill>
              <a:ln>
                <a:noFill/>
              </a:ln>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1896"/>
                <a14:m>
                  <m:oMathPara xmlns:m="http://schemas.openxmlformats.org/officeDocument/2006/math">
                    <m:oMathParaPr>
                      <m:jc m:val="centerGroup"/>
                    </m:oMathParaPr>
                    <m:oMath xmlns:m="http://schemas.openxmlformats.org/officeDocument/2006/math">
                      <m:acc>
                        <m:accPr>
                          <m:chr m:val="̂"/>
                          <m:ctrlPr>
                            <a:rPr lang="en-US" altLang="ko-KR" b="1" i="1" smtClean="0">
                              <a:solidFill>
                                <a:prstClr val="white"/>
                              </a:solidFill>
                              <a:latin typeface="Cambria Math" panose="02040503050406030204" pitchFamily="18" charset="0"/>
                              <a:ea typeface="맑은 고딕" panose="020B0503020000020004" pitchFamily="50" charset="-127"/>
                            </a:rPr>
                          </m:ctrlPr>
                        </m:accPr>
                        <m:e>
                          <m:r>
                            <a:rPr lang="en-US" altLang="ko-KR" b="1" i="1" smtClean="0">
                              <a:solidFill>
                                <a:prstClr val="white"/>
                              </a:solidFill>
                              <a:latin typeface="Cambria Math" panose="02040503050406030204" pitchFamily="18" charset="0"/>
                              <a:ea typeface="맑은 고딕" panose="020B0503020000020004" pitchFamily="50" charset="-127"/>
                            </a:rPr>
                            <m:t>𝒂</m:t>
                          </m:r>
                        </m:e>
                      </m:acc>
                    </m:oMath>
                  </m:oMathPara>
                </a14:m>
                <a:endParaRPr lang="ko-KR" altLang="en-US" dirty="0">
                  <a:solidFill>
                    <a:prstClr val="white"/>
                  </a:solidFill>
                  <a:latin typeface="맑은 고딕" panose="020B0503020000020004" pitchFamily="50" charset="-127"/>
                  <a:ea typeface="맑은 고딕" panose="020B0503020000020004" pitchFamily="50" charset="-127"/>
                </a:endParaRPr>
              </a:p>
            </p:txBody>
          </p:sp>
        </mc:Choice>
        <mc:Fallback xmlns="">
          <p:sp>
            <p:nvSpPr>
              <p:cNvPr id="19" name="타원 18">
                <a:extLst>
                  <a:ext uri="{FF2B5EF4-FFF2-40B4-BE49-F238E27FC236}">
                    <a16:creationId xmlns:a16="http://schemas.microsoft.com/office/drawing/2014/main" id="{042ECA2D-AED2-ACF8-86ED-5ED856B02205}"/>
                  </a:ext>
                </a:extLst>
              </p:cNvPr>
              <p:cNvSpPr>
                <a:spLocks noRot="1" noChangeAspect="1" noMove="1" noResize="1" noEditPoints="1" noAdjustHandles="1" noChangeArrowheads="1" noChangeShapeType="1" noTextEdit="1"/>
              </p:cNvSpPr>
              <p:nvPr/>
            </p:nvSpPr>
            <p:spPr bwMode="auto">
              <a:xfrm>
                <a:off x="5857875" y="3567621"/>
                <a:ext cx="552450" cy="552450"/>
              </a:xfrm>
              <a:prstGeom prst="ellipse">
                <a:avLst/>
              </a:prstGeom>
              <a:blipFill>
                <a:blip r:embed="rId8"/>
                <a:stretch>
                  <a:fillRect/>
                </a:stretch>
              </a:blipFill>
              <a:ln>
                <a:noFill/>
              </a:ln>
              <a:effectLst/>
            </p:spPr>
            <p:txBody>
              <a:bodyPr/>
              <a:lstStyle/>
              <a:p>
                <a:r>
                  <a:rPr lang="ko-KR" altLang="en-US">
                    <a:noFill/>
                  </a:rPr>
                  <a:t> </a:t>
                </a:r>
              </a:p>
            </p:txBody>
          </p:sp>
        </mc:Fallback>
      </mc:AlternateContent>
      <p:cxnSp>
        <p:nvCxnSpPr>
          <p:cNvPr id="21" name="직선 화살표 연결선 20">
            <a:extLst>
              <a:ext uri="{FF2B5EF4-FFF2-40B4-BE49-F238E27FC236}">
                <a16:creationId xmlns:a16="http://schemas.microsoft.com/office/drawing/2014/main" id="{0416DE34-85C3-AC8C-B1E9-240B007E49B8}"/>
              </a:ext>
            </a:extLst>
          </p:cNvPr>
          <p:cNvCxnSpPr>
            <a:stCxn id="6" idx="6"/>
            <a:endCxn id="16" idx="2"/>
          </p:cNvCxnSpPr>
          <p:nvPr/>
        </p:nvCxnSpPr>
        <p:spPr>
          <a:xfrm>
            <a:off x="2057400" y="1676400"/>
            <a:ext cx="1533525" cy="13116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A43F896B-FCF6-0F25-64B2-243D0CE2C5D6}"/>
              </a:ext>
            </a:extLst>
          </p:cNvPr>
          <p:cNvCxnSpPr>
            <a:cxnSpLocks/>
            <a:stCxn id="6" idx="6"/>
            <a:endCxn id="18" idx="2"/>
          </p:cNvCxnSpPr>
          <p:nvPr/>
        </p:nvCxnSpPr>
        <p:spPr>
          <a:xfrm>
            <a:off x="2057400" y="1676400"/>
            <a:ext cx="1533525" cy="30232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3E3D6880-46F5-8882-861F-EEC8E2CBBEE7}"/>
              </a:ext>
            </a:extLst>
          </p:cNvPr>
          <p:cNvCxnSpPr>
            <a:cxnSpLocks/>
            <a:stCxn id="11" idx="6"/>
            <a:endCxn id="18" idx="2"/>
          </p:cNvCxnSpPr>
          <p:nvPr/>
        </p:nvCxnSpPr>
        <p:spPr>
          <a:xfrm flipV="1">
            <a:off x="2057400" y="4699678"/>
            <a:ext cx="1533525" cy="12558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직선 화살표 연결선 27">
            <a:extLst>
              <a:ext uri="{FF2B5EF4-FFF2-40B4-BE49-F238E27FC236}">
                <a16:creationId xmlns:a16="http://schemas.microsoft.com/office/drawing/2014/main" id="{F41F5681-8DB6-BA88-22ED-70D3AB7AF16F}"/>
              </a:ext>
            </a:extLst>
          </p:cNvPr>
          <p:cNvCxnSpPr>
            <a:cxnSpLocks/>
            <a:stCxn id="11" idx="6"/>
            <a:endCxn id="16" idx="2"/>
          </p:cNvCxnSpPr>
          <p:nvPr/>
        </p:nvCxnSpPr>
        <p:spPr>
          <a:xfrm flipV="1">
            <a:off x="2057400" y="2988014"/>
            <a:ext cx="1533525" cy="29675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직선 화살표 연결선 30">
            <a:extLst>
              <a:ext uri="{FF2B5EF4-FFF2-40B4-BE49-F238E27FC236}">
                <a16:creationId xmlns:a16="http://schemas.microsoft.com/office/drawing/2014/main" id="{327E880B-FB63-15BC-CC75-8B77F63B6DBE}"/>
              </a:ext>
            </a:extLst>
          </p:cNvPr>
          <p:cNvCxnSpPr>
            <a:cxnSpLocks/>
            <a:stCxn id="18" idx="6"/>
            <a:endCxn id="19" idx="2"/>
          </p:cNvCxnSpPr>
          <p:nvPr/>
        </p:nvCxnSpPr>
        <p:spPr>
          <a:xfrm flipV="1">
            <a:off x="4143375" y="3843846"/>
            <a:ext cx="1714500" cy="8558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1B066096-3D0C-AB99-2594-A3AD63924A21}"/>
              </a:ext>
            </a:extLst>
          </p:cNvPr>
          <p:cNvCxnSpPr>
            <a:cxnSpLocks/>
            <a:stCxn id="16" idx="6"/>
            <a:endCxn id="19" idx="2"/>
          </p:cNvCxnSpPr>
          <p:nvPr/>
        </p:nvCxnSpPr>
        <p:spPr>
          <a:xfrm>
            <a:off x="4143375" y="2988014"/>
            <a:ext cx="1714500" cy="8558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직선 화살표 연결선 38">
            <a:extLst>
              <a:ext uri="{FF2B5EF4-FFF2-40B4-BE49-F238E27FC236}">
                <a16:creationId xmlns:a16="http://schemas.microsoft.com/office/drawing/2014/main" id="{D1AB2DDC-5D81-6E32-9E5C-700C67E1C78B}"/>
              </a:ext>
            </a:extLst>
          </p:cNvPr>
          <p:cNvCxnSpPr>
            <a:cxnSpLocks/>
            <a:stCxn id="17" idx="6"/>
          </p:cNvCxnSpPr>
          <p:nvPr/>
        </p:nvCxnSpPr>
        <p:spPr>
          <a:xfrm>
            <a:off x="4143375" y="3843846"/>
            <a:ext cx="161925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1F5CD70E-36F1-0D0E-6C44-3BB70BD9CEAA}"/>
                  </a:ext>
                </a:extLst>
              </p:cNvPr>
              <p:cNvSpPr txBox="1"/>
              <p:nvPr/>
            </p:nvSpPr>
            <p:spPr>
              <a:xfrm>
                <a:off x="3933825" y="1874449"/>
                <a:ext cx="4953000" cy="33951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b="0" i="1" smtClean="0">
                          <a:latin typeface="Cambria Math" panose="02040503050406030204" pitchFamily="18" charset="0"/>
                        </a:rPr>
                        <m:t>𝑎</m:t>
                      </m:r>
                      <m:r>
                        <a:rPr lang="en-US" altLang="ko-KR" b="0" i="1" smtClean="0">
                          <a:latin typeface="Cambria Math" panose="02040503050406030204" pitchFamily="18" charset="0"/>
                        </a:rPr>
                        <m:t>=</m:t>
                      </m:r>
                      <m:r>
                        <a:rPr lang="en-US" altLang="ko-KR" b="0" i="1" smtClean="0">
                          <a:latin typeface="Cambria Math" panose="02040503050406030204" pitchFamily="18" charset="0"/>
                        </a:rPr>
                        <m:t>𝑓</m:t>
                      </m:r>
                      <m:d>
                        <m:dPr>
                          <m:ctrlPr>
                            <a:rPr lang="en-US" altLang="ko-KR" b="0" i="1" smtClean="0">
                              <a:latin typeface="Cambria Math" panose="02040503050406030204" pitchFamily="18" charset="0"/>
                            </a:rPr>
                          </m:ctrlPr>
                        </m:dPr>
                        <m:e>
                          <m:r>
                            <a:rPr lang="en-US" altLang="ko-KR" b="0" i="1" smtClean="0">
                              <a:latin typeface="Cambria Math" panose="02040503050406030204" pitchFamily="18" charset="0"/>
                            </a:rPr>
                            <m:t>𝑠</m:t>
                          </m:r>
                        </m:e>
                      </m:d>
                      <m:r>
                        <a:rPr lang="en-US" altLang="ko-KR" b="0" i="1" smtClean="0">
                          <a:latin typeface="Cambria Math" panose="02040503050406030204" pitchFamily="18" charset="0"/>
                        </a:rPr>
                        <m:t>=</m:t>
                      </m:r>
                      <m:r>
                        <a:rPr lang="en-US" altLang="ko-KR" b="0" i="1" smtClean="0">
                          <a:latin typeface="Cambria Math" panose="02040503050406030204" pitchFamily="18" charset="0"/>
                        </a:rPr>
                        <m:t>𝑓</m:t>
                      </m:r>
                      <m:d>
                        <m:dPr>
                          <m:ctrlPr>
                            <a:rPr lang="en-US" altLang="ko-KR" b="0" i="1" smtClean="0">
                              <a:latin typeface="Cambria Math" panose="02040503050406030204" pitchFamily="18" charset="0"/>
                            </a:rPr>
                          </m:ctrlPr>
                        </m:dPr>
                        <m:e>
                          <m:sSup>
                            <m:sSupPr>
                              <m:ctrlPr>
                                <a:rPr lang="en-US" altLang="ko-KR" b="0" i="1">
                                  <a:latin typeface="Cambria Math" panose="02040503050406030204" pitchFamily="18" charset="0"/>
                                </a:rPr>
                              </m:ctrlPr>
                            </m:sSupPr>
                            <m:e>
                              <m:r>
                                <a:rPr lang="en-US" altLang="ko-KR" b="0" i="1">
                                  <a:latin typeface="Cambria Math" panose="02040503050406030204" pitchFamily="18" charset="0"/>
                                </a:rPr>
                                <m:t>𝑠</m:t>
                              </m:r>
                            </m:e>
                            <m:sup>
                              <m:d>
                                <m:dPr>
                                  <m:ctrlPr>
                                    <a:rPr lang="en-US" altLang="ko-KR" b="0" i="1">
                                      <a:latin typeface="Cambria Math" panose="02040503050406030204" pitchFamily="18" charset="0"/>
                                    </a:rPr>
                                  </m:ctrlPr>
                                </m:dPr>
                                <m:e>
                                  <m:r>
                                    <a:rPr lang="en-US" altLang="ko-KR" b="0" i="1">
                                      <a:latin typeface="Cambria Math" panose="02040503050406030204" pitchFamily="18" charset="0"/>
                                    </a:rPr>
                                    <m:t>1</m:t>
                                  </m:r>
                                </m:e>
                              </m:d>
                            </m:sup>
                          </m:sSup>
                          <m:r>
                            <a:rPr lang="en-US" altLang="ko-KR" b="0" i="1">
                              <a:latin typeface="Cambria Math" panose="02040503050406030204" pitchFamily="18" charset="0"/>
                            </a:rPr>
                            <m:t>,</m:t>
                          </m:r>
                          <m:sSup>
                            <m:sSupPr>
                              <m:ctrlPr>
                                <a:rPr lang="en-US" altLang="ko-KR" b="0" i="1">
                                  <a:latin typeface="Cambria Math" panose="02040503050406030204" pitchFamily="18" charset="0"/>
                                </a:rPr>
                              </m:ctrlPr>
                            </m:sSupPr>
                            <m:e>
                              <m:r>
                                <a:rPr lang="en-US" altLang="ko-KR" b="0" i="1">
                                  <a:latin typeface="Cambria Math" panose="02040503050406030204" pitchFamily="18" charset="0"/>
                                </a:rPr>
                                <m:t>𝑠</m:t>
                              </m:r>
                            </m:e>
                            <m:sup>
                              <m:d>
                                <m:dPr>
                                  <m:ctrlPr>
                                    <a:rPr lang="en-US" altLang="ko-KR" b="0" i="1">
                                      <a:latin typeface="Cambria Math" panose="02040503050406030204" pitchFamily="18" charset="0"/>
                                    </a:rPr>
                                  </m:ctrlPr>
                                </m:dPr>
                                <m:e>
                                  <m:r>
                                    <a:rPr lang="en-US" altLang="ko-KR" b="0" i="1">
                                      <a:latin typeface="Cambria Math" panose="02040503050406030204" pitchFamily="18" charset="0"/>
                                    </a:rPr>
                                    <m:t>2</m:t>
                                  </m:r>
                                </m:e>
                              </m:d>
                            </m:sup>
                          </m:sSup>
                          <m:r>
                            <a:rPr lang="en-US" altLang="ko-KR" b="0" i="1">
                              <a:latin typeface="Cambria Math" panose="02040503050406030204" pitchFamily="18" charset="0"/>
                            </a:rPr>
                            <m:t>,</m:t>
                          </m:r>
                          <m:sSup>
                            <m:sSupPr>
                              <m:ctrlPr>
                                <a:rPr lang="en-US" altLang="ko-KR" b="0" i="1">
                                  <a:latin typeface="Cambria Math" panose="02040503050406030204" pitchFamily="18" charset="0"/>
                                </a:rPr>
                              </m:ctrlPr>
                            </m:sSupPr>
                            <m:e>
                              <m:r>
                                <a:rPr lang="en-US" altLang="ko-KR" b="0" i="1">
                                  <a:latin typeface="Cambria Math" panose="02040503050406030204" pitchFamily="18" charset="0"/>
                                </a:rPr>
                                <m:t>𝑠</m:t>
                              </m:r>
                            </m:e>
                            <m:sup>
                              <m:d>
                                <m:dPr>
                                  <m:ctrlPr>
                                    <a:rPr lang="en-US" altLang="ko-KR" b="0" i="1">
                                      <a:latin typeface="Cambria Math" panose="02040503050406030204" pitchFamily="18" charset="0"/>
                                    </a:rPr>
                                  </m:ctrlPr>
                                </m:dPr>
                                <m:e>
                                  <m:r>
                                    <a:rPr lang="en-US" altLang="ko-KR" b="0" i="1">
                                      <a:latin typeface="Cambria Math" panose="02040503050406030204" pitchFamily="18" charset="0"/>
                                    </a:rPr>
                                    <m:t>3</m:t>
                                  </m:r>
                                </m:e>
                              </m:d>
                            </m:sup>
                          </m:sSup>
                          <m:r>
                            <a:rPr lang="en-US" altLang="ko-KR" b="0" i="1">
                              <a:latin typeface="Cambria Math" panose="02040503050406030204" pitchFamily="18" charset="0"/>
                            </a:rPr>
                            <m:t>,</m:t>
                          </m:r>
                          <m:sSup>
                            <m:sSupPr>
                              <m:ctrlPr>
                                <a:rPr lang="en-US" altLang="ko-KR" b="0" i="1">
                                  <a:latin typeface="Cambria Math" panose="02040503050406030204" pitchFamily="18" charset="0"/>
                                </a:rPr>
                              </m:ctrlPr>
                            </m:sSupPr>
                            <m:e>
                              <m:r>
                                <m:rPr>
                                  <m:sty m:val="p"/>
                                </m:rPr>
                                <a:rPr lang="en-US" altLang="ko-KR" b="0">
                                  <a:latin typeface="Cambria Math" panose="02040503050406030204" pitchFamily="18" charset="0"/>
                                </a:rPr>
                                <m:t>Δ</m:t>
                              </m:r>
                              <m:r>
                                <a:rPr lang="en-US" altLang="ko-KR" b="0" i="1">
                                  <a:latin typeface="Cambria Math" panose="02040503050406030204" pitchFamily="18" charset="0"/>
                                </a:rPr>
                                <m:t>𝑠</m:t>
                              </m:r>
                            </m:e>
                            <m:sup>
                              <m:d>
                                <m:dPr>
                                  <m:ctrlPr>
                                    <a:rPr lang="en-US" altLang="ko-KR" b="0" i="1">
                                      <a:latin typeface="Cambria Math" panose="02040503050406030204" pitchFamily="18" charset="0"/>
                                    </a:rPr>
                                  </m:ctrlPr>
                                </m:dPr>
                                <m:e>
                                  <m:r>
                                    <a:rPr lang="en-US" altLang="ko-KR" b="0" i="1">
                                      <a:latin typeface="Cambria Math" panose="02040503050406030204" pitchFamily="18" charset="0"/>
                                    </a:rPr>
                                    <m:t>1</m:t>
                                  </m:r>
                                </m:e>
                              </m:d>
                            </m:sup>
                          </m:sSup>
                          <m:r>
                            <a:rPr lang="en-US" altLang="ko-KR" b="0" i="1">
                              <a:latin typeface="Cambria Math" panose="02040503050406030204" pitchFamily="18" charset="0"/>
                            </a:rPr>
                            <m:t>,</m:t>
                          </m:r>
                          <m:sSup>
                            <m:sSupPr>
                              <m:ctrlPr>
                                <a:rPr lang="en-US" altLang="ko-KR" b="0" i="1">
                                  <a:latin typeface="Cambria Math" panose="02040503050406030204" pitchFamily="18" charset="0"/>
                                </a:rPr>
                              </m:ctrlPr>
                            </m:sSupPr>
                            <m:e>
                              <m:r>
                                <m:rPr>
                                  <m:sty m:val="p"/>
                                </m:rPr>
                                <a:rPr lang="en-US" altLang="ko-KR" b="0">
                                  <a:latin typeface="Cambria Math" panose="02040503050406030204" pitchFamily="18" charset="0"/>
                                </a:rPr>
                                <m:t>Δ</m:t>
                              </m:r>
                              <m:r>
                                <a:rPr lang="en-US" altLang="ko-KR" b="0" i="1">
                                  <a:latin typeface="Cambria Math" panose="02040503050406030204" pitchFamily="18" charset="0"/>
                                </a:rPr>
                                <m:t>𝑠</m:t>
                              </m:r>
                            </m:e>
                            <m:sup>
                              <m:d>
                                <m:dPr>
                                  <m:ctrlPr>
                                    <a:rPr lang="en-US" altLang="ko-KR" b="0" i="1">
                                      <a:latin typeface="Cambria Math" panose="02040503050406030204" pitchFamily="18" charset="0"/>
                                    </a:rPr>
                                  </m:ctrlPr>
                                </m:dPr>
                                <m:e>
                                  <m:r>
                                    <a:rPr lang="en-US" altLang="ko-KR" b="0" i="1">
                                      <a:latin typeface="Cambria Math" panose="02040503050406030204" pitchFamily="18" charset="0"/>
                                    </a:rPr>
                                    <m:t>2</m:t>
                                  </m:r>
                                </m:e>
                              </m:d>
                            </m:sup>
                          </m:sSup>
                          <m:r>
                            <a:rPr lang="en-US" altLang="ko-KR" b="0" i="1">
                              <a:latin typeface="Cambria Math" panose="02040503050406030204" pitchFamily="18" charset="0"/>
                            </a:rPr>
                            <m:t>,</m:t>
                          </m:r>
                          <m:sSup>
                            <m:sSupPr>
                              <m:ctrlPr>
                                <a:rPr lang="en-US" altLang="ko-KR" b="0" i="1">
                                  <a:latin typeface="Cambria Math" panose="02040503050406030204" pitchFamily="18" charset="0"/>
                                </a:rPr>
                              </m:ctrlPr>
                            </m:sSupPr>
                            <m:e>
                              <m:r>
                                <m:rPr>
                                  <m:sty m:val="p"/>
                                </m:rPr>
                                <a:rPr lang="en-US" altLang="ko-KR" b="0">
                                  <a:latin typeface="Cambria Math" panose="02040503050406030204" pitchFamily="18" charset="0"/>
                                </a:rPr>
                                <m:t>Δ</m:t>
                              </m:r>
                              <m:r>
                                <a:rPr lang="en-US" altLang="ko-KR" b="0" i="1">
                                  <a:latin typeface="Cambria Math" panose="02040503050406030204" pitchFamily="18" charset="0"/>
                                </a:rPr>
                                <m:t>𝑠</m:t>
                              </m:r>
                            </m:e>
                            <m:sup>
                              <m:r>
                                <a:rPr lang="en-US" altLang="ko-KR" b="0" i="1">
                                  <a:latin typeface="Cambria Math" panose="02040503050406030204" pitchFamily="18" charset="0"/>
                                </a:rPr>
                                <m:t>(3)</m:t>
                              </m:r>
                            </m:sup>
                          </m:sSup>
                        </m:e>
                      </m:d>
                    </m:oMath>
                  </m:oMathPara>
                </a14:m>
                <a:endParaRPr lang="en-US" altLang="ko-KR" dirty="0"/>
              </a:p>
            </p:txBody>
          </p:sp>
        </mc:Choice>
        <mc:Fallback xmlns="">
          <p:sp>
            <p:nvSpPr>
              <p:cNvPr id="43" name="TextBox 42">
                <a:extLst>
                  <a:ext uri="{FF2B5EF4-FFF2-40B4-BE49-F238E27FC236}">
                    <a16:creationId xmlns:a16="http://schemas.microsoft.com/office/drawing/2014/main" id="{B7E56BD2-04DE-D111-5BA3-874D3B454072}"/>
                  </a:ext>
                </a:extLst>
              </p:cNvPr>
              <p:cNvSpPr txBox="1">
                <a:spLocks noRot="1" noChangeAspect="1" noMove="1" noResize="1" noEditPoints="1" noAdjustHandles="1" noChangeArrowheads="1" noChangeShapeType="1" noTextEdit="1"/>
              </p:cNvSpPr>
              <p:nvPr/>
            </p:nvSpPr>
            <p:spPr>
              <a:xfrm>
                <a:off x="3933825" y="1874449"/>
                <a:ext cx="4953000" cy="339517"/>
              </a:xfrm>
              <a:prstGeom prst="rect">
                <a:avLst/>
              </a:prstGeom>
              <a:blipFill>
                <a:blip r:embed="rId9"/>
                <a:stretch>
                  <a:fillRect b="-3571"/>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28328836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E9A6B1B2-C45B-0A38-CA76-8A18446A3ACF}"/>
              </a:ext>
            </a:extLst>
          </p:cNvPr>
          <p:cNvSpPr>
            <a:spLocks noGrp="1"/>
          </p:cNvSpPr>
          <p:nvPr>
            <p:ph type="body" sz="quarter" idx="10"/>
          </p:nvPr>
        </p:nvSpPr>
        <p:spPr>
          <a:xfrm>
            <a:off x="209708" y="625112"/>
            <a:ext cx="9423242" cy="400110"/>
          </a:xfrm>
        </p:spPr>
        <p:txBody>
          <a:bodyPr/>
          <a:lstStyle/>
          <a:p>
            <a:r>
              <a:rPr lang="ko-KR" altLang="en-US" dirty="0">
                <a:latin typeface="+mn-ea"/>
              </a:rPr>
              <a:t>희석질소 최적주입 제어모델 프로젝트 관련 문의</a:t>
            </a:r>
          </a:p>
          <a:p>
            <a:endParaRPr lang="ko-KR" altLang="en-US" dirty="0">
              <a:latin typeface="+mn-ea"/>
            </a:endParaRPr>
          </a:p>
        </p:txBody>
      </p:sp>
      <p:sp>
        <p:nvSpPr>
          <p:cNvPr id="3" name="텍스트 개체 틀 2">
            <a:extLst>
              <a:ext uri="{FF2B5EF4-FFF2-40B4-BE49-F238E27FC236}">
                <a16:creationId xmlns:a16="http://schemas.microsoft.com/office/drawing/2014/main" id="{A4B4400D-5F59-8678-F748-A15D65DD0770}"/>
              </a:ext>
            </a:extLst>
          </p:cNvPr>
          <p:cNvSpPr>
            <a:spLocks noGrp="1"/>
          </p:cNvSpPr>
          <p:nvPr>
            <p:ph type="body" sz="quarter" idx="11"/>
          </p:nvPr>
        </p:nvSpPr>
        <p:spPr/>
        <p:txBody>
          <a:bodyPr/>
          <a:lstStyle/>
          <a:p>
            <a:r>
              <a:rPr lang="ko-KR" altLang="en-US" dirty="0">
                <a:latin typeface="+mn-ea"/>
              </a:rPr>
              <a:t>당사의 </a:t>
            </a:r>
            <a:r>
              <a:rPr lang="ko-KR" altLang="en-US" dirty="0" err="1">
                <a:latin typeface="+mn-ea"/>
              </a:rPr>
              <a:t>최훈영</a:t>
            </a:r>
            <a:r>
              <a:rPr lang="ko-KR" altLang="en-US" dirty="0">
                <a:latin typeface="+mn-ea"/>
              </a:rPr>
              <a:t> 수석</a:t>
            </a:r>
            <a:r>
              <a:rPr lang="en-US" altLang="ko-KR" dirty="0">
                <a:latin typeface="+mn-ea"/>
              </a:rPr>
              <a:t>, </a:t>
            </a:r>
            <a:r>
              <a:rPr lang="ko-KR" altLang="en-US" dirty="0" err="1">
                <a:latin typeface="+mn-ea"/>
              </a:rPr>
              <a:t>김선중</a:t>
            </a:r>
            <a:r>
              <a:rPr lang="ko-KR" altLang="en-US" dirty="0">
                <a:latin typeface="+mn-ea"/>
              </a:rPr>
              <a:t> 선임</a:t>
            </a:r>
            <a:r>
              <a:rPr lang="en-US" altLang="ko-KR" dirty="0">
                <a:latin typeface="+mn-ea"/>
              </a:rPr>
              <a:t>, </a:t>
            </a:r>
            <a:r>
              <a:rPr lang="ko-KR" altLang="en-US" dirty="0">
                <a:latin typeface="+mn-ea"/>
              </a:rPr>
              <a:t>서부발전의 </a:t>
            </a:r>
            <a:r>
              <a:rPr lang="ko-KR" altLang="en-US" dirty="0" err="1">
                <a:latin typeface="+mn-ea"/>
              </a:rPr>
              <a:t>정유준사원이</a:t>
            </a:r>
            <a:r>
              <a:rPr lang="ko-KR" altLang="en-US" dirty="0">
                <a:latin typeface="+mn-ea"/>
              </a:rPr>
              <a:t> 유선으로 컨퍼런스 콜 시간을 가졌음 </a:t>
            </a:r>
            <a:r>
              <a:rPr lang="en-US" altLang="ko-KR" dirty="0">
                <a:latin typeface="+mn-ea"/>
              </a:rPr>
              <a:t>(</a:t>
            </a:r>
            <a:r>
              <a:rPr lang="ko-KR" altLang="en-US" dirty="0">
                <a:latin typeface="+mn-ea"/>
              </a:rPr>
              <a:t>오후 </a:t>
            </a:r>
            <a:r>
              <a:rPr lang="en-US" altLang="ko-KR" dirty="0">
                <a:latin typeface="+mn-ea"/>
              </a:rPr>
              <a:t>2</a:t>
            </a:r>
            <a:r>
              <a:rPr lang="ko-KR" altLang="en-US" dirty="0">
                <a:latin typeface="+mn-ea"/>
              </a:rPr>
              <a:t>시 </a:t>
            </a:r>
            <a:r>
              <a:rPr lang="en-US" altLang="ko-KR" dirty="0">
                <a:latin typeface="+mn-ea"/>
              </a:rPr>
              <a:t>~ 2</a:t>
            </a:r>
            <a:r>
              <a:rPr lang="ko-KR" altLang="en-US" dirty="0">
                <a:latin typeface="+mn-ea"/>
              </a:rPr>
              <a:t>시 반</a:t>
            </a:r>
            <a:r>
              <a:rPr lang="en-US" altLang="ko-KR" dirty="0">
                <a:latin typeface="+mn-ea"/>
              </a:rPr>
              <a:t>). </a:t>
            </a:r>
            <a:r>
              <a:rPr lang="ko-KR" altLang="en-US" dirty="0">
                <a:latin typeface="+mn-ea"/>
              </a:rPr>
              <a:t>상세한 사항은 회의록</a:t>
            </a:r>
            <a:r>
              <a:rPr lang="en-US" altLang="ko-KR" dirty="0">
                <a:latin typeface="+mn-ea"/>
              </a:rPr>
              <a:t>(20250825_</a:t>
            </a:r>
            <a:r>
              <a:rPr lang="ko-KR" altLang="en-US" dirty="0">
                <a:latin typeface="+mn-ea"/>
              </a:rPr>
              <a:t>서부발전</a:t>
            </a:r>
            <a:r>
              <a:rPr lang="en-US" altLang="ko-KR" dirty="0">
                <a:latin typeface="+mn-ea"/>
              </a:rPr>
              <a:t>_</a:t>
            </a:r>
            <a:r>
              <a:rPr lang="ko-KR" altLang="en-US" dirty="0">
                <a:latin typeface="+mn-ea"/>
              </a:rPr>
              <a:t>컨퍼런스</a:t>
            </a:r>
            <a:r>
              <a:rPr lang="en-US" altLang="ko-KR" dirty="0">
                <a:latin typeface="+mn-ea"/>
              </a:rPr>
              <a:t>_</a:t>
            </a:r>
            <a:r>
              <a:rPr lang="ko-KR" altLang="en-US" dirty="0">
                <a:latin typeface="+mn-ea"/>
              </a:rPr>
              <a:t>회의록</a:t>
            </a:r>
            <a:r>
              <a:rPr lang="en-US" altLang="ko-KR" dirty="0">
                <a:latin typeface="+mn-ea"/>
              </a:rPr>
              <a:t>.doc)</a:t>
            </a:r>
            <a:r>
              <a:rPr lang="ko-KR" altLang="en-US" dirty="0">
                <a:latin typeface="+mn-ea"/>
              </a:rPr>
              <a:t>에 </a:t>
            </a:r>
            <a:r>
              <a:rPr lang="ko-KR" altLang="en-US" dirty="0" err="1">
                <a:latin typeface="+mn-ea"/>
              </a:rPr>
              <a:t>정리해두었음</a:t>
            </a:r>
            <a:r>
              <a:rPr lang="en-US" altLang="ko-KR" dirty="0">
                <a:latin typeface="+mn-ea"/>
              </a:rPr>
              <a:t>. </a:t>
            </a:r>
            <a:r>
              <a:rPr lang="ko-KR" altLang="en-US" dirty="0">
                <a:latin typeface="+mn-ea"/>
              </a:rPr>
              <a:t>주요 질의사항은 다음과 같음</a:t>
            </a:r>
            <a:r>
              <a:rPr lang="en-US" altLang="ko-KR" dirty="0">
                <a:latin typeface="+mn-ea"/>
              </a:rPr>
              <a:t>.</a:t>
            </a:r>
            <a:endParaRPr lang="ko-KR" altLang="en-US" dirty="0">
              <a:latin typeface="+mn-ea"/>
            </a:endParaRPr>
          </a:p>
        </p:txBody>
      </p:sp>
      <p:sp>
        <p:nvSpPr>
          <p:cNvPr id="4" name="제목 3">
            <a:extLst>
              <a:ext uri="{FF2B5EF4-FFF2-40B4-BE49-F238E27FC236}">
                <a16:creationId xmlns:a16="http://schemas.microsoft.com/office/drawing/2014/main" id="{AA2DCEA3-9FF4-0611-E541-A4E3C1D2902F}"/>
              </a:ext>
            </a:extLst>
          </p:cNvPr>
          <p:cNvSpPr>
            <a:spLocks noGrp="1"/>
          </p:cNvSpPr>
          <p:nvPr>
            <p:ph type="title"/>
          </p:nvPr>
        </p:nvSpPr>
        <p:spPr/>
        <p:txBody>
          <a:bodyPr/>
          <a:lstStyle/>
          <a:p>
            <a:r>
              <a:rPr lang="en-US" altLang="ko-KR" dirty="0">
                <a:latin typeface="+mn-ea"/>
                <a:ea typeface="+mn-ea"/>
              </a:rPr>
              <a:t>250825 </a:t>
            </a:r>
            <a:r>
              <a:rPr lang="ko-KR" altLang="en-US" dirty="0">
                <a:latin typeface="+mn-ea"/>
                <a:ea typeface="+mn-ea"/>
              </a:rPr>
              <a:t>월 </a:t>
            </a:r>
            <a:r>
              <a:rPr lang="en-US" altLang="ko-KR" dirty="0">
                <a:latin typeface="+mn-ea"/>
                <a:ea typeface="+mn-ea"/>
              </a:rPr>
              <a:t>| </a:t>
            </a:r>
            <a:r>
              <a:rPr lang="ko-KR" altLang="en-US" dirty="0">
                <a:latin typeface="+mn-ea"/>
                <a:ea typeface="+mn-ea"/>
              </a:rPr>
              <a:t>서부발전 컨퍼런스 콜</a:t>
            </a:r>
          </a:p>
        </p:txBody>
      </p:sp>
      <p:sp>
        <p:nvSpPr>
          <p:cNvPr id="5" name="텍스트 개체 틀 4">
            <a:extLst>
              <a:ext uri="{FF2B5EF4-FFF2-40B4-BE49-F238E27FC236}">
                <a16:creationId xmlns:a16="http://schemas.microsoft.com/office/drawing/2014/main" id="{F98ED153-98A0-3EEB-C873-73AEE2E08879}"/>
              </a:ext>
            </a:extLst>
          </p:cNvPr>
          <p:cNvSpPr>
            <a:spLocks noGrp="1"/>
          </p:cNvSpPr>
          <p:nvPr>
            <p:ph type="body" sz="quarter" idx="12"/>
          </p:nvPr>
        </p:nvSpPr>
        <p:spPr>
          <a:xfrm>
            <a:off x="6935096" y="273600"/>
            <a:ext cx="2952000" cy="277200"/>
          </a:xfrm>
        </p:spPr>
        <p:txBody>
          <a:bodyPr/>
          <a:lstStyle/>
          <a:p>
            <a:r>
              <a:rPr lang="ko-KR" altLang="en-US">
                <a:latin typeface="+mn-ea"/>
                <a:ea typeface="+mn-ea"/>
              </a:rPr>
              <a:t>서부발전</a:t>
            </a:r>
          </a:p>
        </p:txBody>
      </p:sp>
      <p:grpSp>
        <p:nvGrpSpPr>
          <p:cNvPr id="159" name="Group 4">
            <a:extLst>
              <a:ext uri="{FF2B5EF4-FFF2-40B4-BE49-F238E27FC236}">
                <a16:creationId xmlns:a16="http://schemas.microsoft.com/office/drawing/2014/main" id="{7D2C1541-1822-2EC1-C167-1B98B43F691A}"/>
              </a:ext>
            </a:extLst>
          </p:cNvPr>
          <p:cNvGrpSpPr>
            <a:grpSpLocks/>
          </p:cNvGrpSpPr>
          <p:nvPr/>
        </p:nvGrpSpPr>
        <p:grpSpPr bwMode="auto">
          <a:xfrm>
            <a:off x="1033463" y="1963738"/>
            <a:ext cx="1485900" cy="538067"/>
            <a:chOff x="2400" y="1968"/>
            <a:chExt cx="1152" cy="576"/>
          </a:xfrm>
        </p:grpSpPr>
        <p:sp>
          <p:nvSpPr>
            <p:cNvPr id="160" name="Freeform 5">
              <a:extLst>
                <a:ext uri="{FF2B5EF4-FFF2-40B4-BE49-F238E27FC236}">
                  <a16:creationId xmlns:a16="http://schemas.microsoft.com/office/drawing/2014/main" id="{F25E199E-E89A-9A5E-9696-775E1A0AA85D}"/>
                </a:ext>
              </a:extLst>
            </p:cNvPr>
            <p:cNvSpPr>
              <a:spLocks/>
            </p:cNvSpPr>
            <p:nvPr>
              <p:custDataLst>
                <p:tags r:id="rId9"/>
              </p:custDataLst>
            </p:nvPr>
          </p:nvSpPr>
          <p:spPr bwMode="blackWhite">
            <a:xfrm>
              <a:off x="2400" y="1968"/>
              <a:ext cx="1152" cy="576"/>
            </a:xfrm>
            <a:custGeom>
              <a:avLst/>
              <a:gdLst>
                <a:gd name="T0" fmla="*/ 0 w 1152"/>
                <a:gd name="T1" fmla="*/ 0 h 576"/>
                <a:gd name="T2" fmla="*/ 1048 w 1152"/>
                <a:gd name="T3" fmla="*/ 0 h 576"/>
                <a:gd name="T4" fmla="*/ 1152 w 1152"/>
                <a:gd name="T5" fmla="*/ 288 h 576"/>
                <a:gd name="T6" fmla="*/ 1048 w 1152"/>
                <a:gd name="T7" fmla="*/ 576 h 576"/>
                <a:gd name="T8" fmla="*/ 0 w 1152"/>
                <a:gd name="T9" fmla="*/ 576 h 576"/>
                <a:gd name="T10" fmla="*/ 0 w 1152"/>
                <a:gd name="T11" fmla="*/ 288 h 576"/>
                <a:gd name="T12" fmla="*/ 0 w 1152"/>
                <a:gd name="T13" fmla="*/ 0 h 576"/>
              </a:gdLst>
              <a:ahLst/>
              <a:cxnLst>
                <a:cxn ang="0">
                  <a:pos x="T0" y="T1"/>
                </a:cxn>
                <a:cxn ang="0">
                  <a:pos x="T2" y="T3"/>
                </a:cxn>
                <a:cxn ang="0">
                  <a:pos x="T4" y="T5"/>
                </a:cxn>
                <a:cxn ang="0">
                  <a:pos x="T6" y="T7"/>
                </a:cxn>
                <a:cxn ang="0">
                  <a:pos x="T8" y="T9"/>
                </a:cxn>
                <a:cxn ang="0">
                  <a:pos x="T10" y="T11"/>
                </a:cxn>
                <a:cxn ang="0">
                  <a:pos x="T12" y="T13"/>
                </a:cxn>
              </a:cxnLst>
              <a:rect l="0" t="0" r="r" b="b"/>
              <a:pathLst>
                <a:path w="1152" h="576">
                  <a:moveTo>
                    <a:pt x="0" y="0"/>
                  </a:moveTo>
                  <a:lnTo>
                    <a:pt x="1048" y="0"/>
                  </a:lnTo>
                  <a:lnTo>
                    <a:pt x="1152" y="288"/>
                  </a:lnTo>
                  <a:lnTo>
                    <a:pt x="1048" y="576"/>
                  </a:lnTo>
                  <a:lnTo>
                    <a:pt x="0" y="576"/>
                  </a:lnTo>
                  <a:lnTo>
                    <a:pt x="0" y="288"/>
                  </a:lnTo>
                  <a:lnTo>
                    <a:pt x="0" y="0"/>
                  </a:lnTo>
                  <a:close/>
                </a:path>
              </a:pathLst>
            </a:custGeom>
            <a:solidFill>
              <a:srgbClr val="FFFFFF"/>
            </a:solidFill>
            <a:ln w="9525">
              <a:solidFill>
                <a:srgbClr val="000000"/>
              </a:solidFill>
              <a:round/>
              <a:headEnd/>
              <a:tailEnd/>
            </a:ln>
            <a:effectLst>
              <a:outerShdw dist="35921" dir="2700000" algn="ctr" rotWithShape="0">
                <a:srgbClr val="000000"/>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ko-KR" altLang="en-US" sz="1600" b="0" i="0" u="none" strike="noStrike" kern="0" cap="none" spc="0" normalizeH="0" baseline="0" noProof="0" dirty="0">
                <a:ln>
                  <a:noFill/>
                </a:ln>
                <a:solidFill>
                  <a:srgbClr val="000000"/>
                </a:solidFill>
                <a:effectLst/>
                <a:uLnTx/>
                <a:uFillTx/>
                <a:latin typeface="+mn-ea"/>
                <a:ea typeface="+mn-ea"/>
              </a:endParaRPr>
            </a:p>
          </p:txBody>
        </p:sp>
        <p:sp>
          <p:nvSpPr>
            <p:cNvPr id="161" name="Rectangle 6">
              <a:extLst>
                <a:ext uri="{FF2B5EF4-FFF2-40B4-BE49-F238E27FC236}">
                  <a16:creationId xmlns:a16="http://schemas.microsoft.com/office/drawing/2014/main" id="{FB57F197-9FDB-1C16-B015-612728BBB0FC}"/>
                </a:ext>
              </a:extLst>
            </p:cNvPr>
            <p:cNvSpPr>
              <a:spLocks noChangeArrowheads="1"/>
            </p:cNvSpPr>
            <p:nvPr>
              <p:custDataLst>
                <p:tags r:id="rId10"/>
              </p:custDataLst>
            </p:nvPr>
          </p:nvSpPr>
          <p:spPr bwMode="blackWhite">
            <a:xfrm>
              <a:off x="2440" y="2000"/>
              <a:ext cx="960" cy="4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3810" tIns="0" rIns="3810" bIns="0" anchor="ctr"/>
            <a:lstStyle>
              <a:lvl1pPr defTabSz="895350">
                <a:buSzPct val="120000"/>
                <a:defRPr sz="1600">
                  <a:solidFill>
                    <a:schemeClr val="tx1"/>
                  </a:solidFill>
                  <a:latin typeface="Arial" panose="020B0604020202020204" pitchFamily="34" charset="0"/>
                  <a:ea typeface="-윤고딕130" pitchFamily="18" charset="-127"/>
                </a:defRPr>
              </a:lvl1pPr>
              <a:lvl2pPr marL="144463" indent="-142875" defTabSz="895350">
                <a:buSzPct val="120000"/>
                <a:buChar char="•"/>
                <a:defRPr sz="1600">
                  <a:solidFill>
                    <a:schemeClr val="tx1"/>
                  </a:solidFill>
                  <a:latin typeface="Arial" panose="020B0604020202020204" pitchFamily="34" charset="0"/>
                  <a:ea typeface="-윤고딕130" pitchFamily="18" charset="-127"/>
                </a:defRPr>
              </a:lvl2pPr>
              <a:lvl3pPr marL="295275" indent="-149225" defTabSz="895350">
                <a:buChar char="–"/>
                <a:defRPr sz="1600">
                  <a:solidFill>
                    <a:schemeClr val="tx1"/>
                  </a:solidFill>
                  <a:latin typeface="Arial" panose="020B0604020202020204" pitchFamily="34" charset="0"/>
                  <a:ea typeface="-윤고딕130" pitchFamily="18" charset="-127"/>
                </a:defRPr>
              </a:lvl3pPr>
              <a:lvl4pPr marL="431800" indent="-134938" defTabSz="895350">
                <a:buSzPct val="89000"/>
                <a:buChar char="•"/>
                <a:defRPr sz="1600">
                  <a:solidFill>
                    <a:schemeClr val="tx1"/>
                  </a:solidFill>
                  <a:latin typeface="Arial" panose="020B0604020202020204" pitchFamily="34" charset="0"/>
                  <a:ea typeface="-윤고딕130" pitchFamily="18" charset="-127"/>
                </a:defRPr>
              </a:lvl4pPr>
              <a:lvl5pPr marL="582613" indent="-149225" defTabSz="895350">
                <a:buSzPct val="75000"/>
                <a:buChar char="–"/>
                <a:defRPr sz="1600">
                  <a:solidFill>
                    <a:schemeClr val="tx1"/>
                  </a:solidFill>
                  <a:latin typeface="Arial" panose="020B0604020202020204" pitchFamily="34" charset="0"/>
                  <a:ea typeface="-윤고딕130" pitchFamily="18" charset="-127"/>
                </a:defRPr>
              </a:lvl5pPr>
              <a:lvl6pPr marL="1039813" indent="-149225" defTabSz="895350" fontAlgn="base">
                <a:spcBef>
                  <a:spcPct val="0"/>
                </a:spcBef>
                <a:spcAft>
                  <a:spcPct val="0"/>
                </a:spcAft>
                <a:buSzPct val="75000"/>
                <a:buChar char="–"/>
                <a:defRPr sz="1600">
                  <a:solidFill>
                    <a:schemeClr val="tx1"/>
                  </a:solidFill>
                  <a:latin typeface="Arial" panose="020B0604020202020204" pitchFamily="34" charset="0"/>
                  <a:ea typeface="-윤고딕130" pitchFamily="18" charset="-127"/>
                </a:defRPr>
              </a:lvl6pPr>
              <a:lvl7pPr marL="1497013" indent="-149225" defTabSz="895350" fontAlgn="base">
                <a:spcBef>
                  <a:spcPct val="0"/>
                </a:spcBef>
                <a:spcAft>
                  <a:spcPct val="0"/>
                </a:spcAft>
                <a:buSzPct val="75000"/>
                <a:buChar char="–"/>
                <a:defRPr sz="1600">
                  <a:solidFill>
                    <a:schemeClr val="tx1"/>
                  </a:solidFill>
                  <a:latin typeface="Arial" panose="020B0604020202020204" pitchFamily="34" charset="0"/>
                  <a:ea typeface="-윤고딕130" pitchFamily="18" charset="-127"/>
                </a:defRPr>
              </a:lvl7pPr>
              <a:lvl8pPr marL="1954213" indent="-149225" defTabSz="895350" fontAlgn="base">
                <a:spcBef>
                  <a:spcPct val="0"/>
                </a:spcBef>
                <a:spcAft>
                  <a:spcPct val="0"/>
                </a:spcAft>
                <a:buSzPct val="75000"/>
                <a:buChar char="–"/>
                <a:defRPr sz="1600">
                  <a:solidFill>
                    <a:schemeClr val="tx1"/>
                  </a:solidFill>
                  <a:latin typeface="Arial" panose="020B0604020202020204" pitchFamily="34" charset="0"/>
                  <a:ea typeface="-윤고딕130" pitchFamily="18" charset="-127"/>
                </a:defRPr>
              </a:lvl8pPr>
              <a:lvl9pPr marL="2411413" indent="-149225" defTabSz="895350" fontAlgn="base">
                <a:spcBef>
                  <a:spcPct val="0"/>
                </a:spcBef>
                <a:spcAft>
                  <a:spcPct val="0"/>
                </a:spcAft>
                <a:buSzPct val="75000"/>
                <a:buChar char="–"/>
                <a:defRPr sz="1600">
                  <a:solidFill>
                    <a:schemeClr val="tx1"/>
                  </a:solidFill>
                  <a:latin typeface="Arial" panose="020B0604020202020204" pitchFamily="34" charset="0"/>
                  <a:ea typeface="-윤고딕130" pitchFamily="18" charset="-127"/>
                </a:defRPr>
              </a:lvl9pPr>
            </a:lstStyle>
            <a:p>
              <a:pPr marL="0" marR="0" lvl="0" indent="0" defTabSz="895350" eaLnBrk="1" fontAlgn="auto" latinLnBrk="0" hangingPunct="1">
                <a:lnSpc>
                  <a:spcPct val="100000"/>
                </a:lnSpc>
                <a:spcBef>
                  <a:spcPts val="0"/>
                </a:spcBef>
                <a:spcAft>
                  <a:spcPts val="0"/>
                </a:spcAft>
                <a:buClrTx/>
                <a:buSzPct val="120000"/>
                <a:buFontTx/>
                <a:buNone/>
                <a:tabLst/>
                <a:defRPr/>
              </a:pPr>
              <a:r>
                <a:rPr kumimoji="0" lang="ko-KR" altLang="en-US" sz="1400" b="0" i="0" u="none" strike="noStrike" kern="0" cap="none" spc="0" normalizeH="0" baseline="0" noProof="0" dirty="0">
                  <a:ln>
                    <a:noFill/>
                  </a:ln>
                  <a:solidFill>
                    <a:srgbClr val="000000"/>
                  </a:solidFill>
                  <a:effectLst/>
                  <a:uLnTx/>
                  <a:uFillTx/>
                  <a:latin typeface="+mn-ea"/>
                  <a:ea typeface="+mn-ea"/>
                </a:rPr>
                <a:t>질의 </a:t>
              </a:r>
              <a:r>
                <a:rPr kumimoji="0" lang="en-US" altLang="ko-KR" sz="1400" b="0" i="0" u="none" strike="noStrike" kern="0" cap="none" spc="0" normalizeH="0" baseline="0" noProof="0" dirty="0">
                  <a:ln>
                    <a:noFill/>
                  </a:ln>
                  <a:solidFill>
                    <a:srgbClr val="000000"/>
                  </a:solidFill>
                  <a:effectLst/>
                  <a:uLnTx/>
                  <a:uFillTx/>
                  <a:latin typeface="+mn-ea"/>
                  <a:ea typeface="+mn-ea"/>
                </a:rPr>
                <a:t>1</a:t>
              </a:r>
            </a:p>
          </p:txBody>
        </p:sp>
      </p:grpSp>
      <p:grpSp>
        <p:nvGrpSpPr>
          <p:cNvPr id="162" name="Group 7">
            <a:extLst>
              <a:ext uri="{FF2B5EF4-FFF2-40B4-BE49-F238E27FC236}">
                <a16:creationId xmlns:a16="http://schemas.microsoft.com/office/drawing/2014/main" id="{8B4D2E68-DFDD-E66C-9F39-BD08A96EAD87}"/>
              </a:ext>
            </a:extLst>
          </p:cNvPr>
          <p:cNvGrpSpPr>
            <a:grpSpLocks/>
          </p:cNvGrpSpPr>
          <p:nvPr/>
        </p:nvGrpSpPr>
        <p:grpSpPr bwMode="auto">
          <a:xfrm>
            <a:off x="1033463" y="2938463"/>
            <a:ext cx="1485900" cy="538067"/>
            <a:chOff x="2400" y="1968"/>
            <a:chExt cx="1152" cy="576"/>
          </a:xfrm>
        </p:grpSpPr>
        <p:sp>
          <p:nvSpPr>
            <p:cNvPr id="163" name="Freeform 8">
              <a:extLst>
                <a:ext uri="{FF2B5EF4-FFF2-40B4-BE49-F238E27FC236}">
                  <a16:creationId xmlns:a16="http://schemas.microsoft.com/office/drawing/2014/main" id="{45A468E6-7710-6D6C-6D2E-71FFF5EA15F0}"/>
                </a:ext>
              </a:extLst>
            </p:cNvPr>
            <p:cNvSpPr>
              <a:spLocks/>
            </p:cNvSpPr>
            <p:nvPr>
              <p:custDataLst>
                <p:tags r:id="rId7"/>
              </p:custDataLst>
            </p:nvPr>
          </p:nvSpPr>
          <p:spPr bwMode="blackWhite">
            <a:xfrm>
              <a:off x="2400" y="1968"/>
              <a:ext cx="1152" cy="576"/>
            </a:xfrm>
            <a:custGeom>
              <a:avLst/>
              <a:gdLst>
                <a:gd name="T0" fmla="*/ 0 w 1152"/>
                <a:gd name="T1" fmla="*/ 0 h 576"/>
                <a:gd name="T2" fmla="*/ 1048 w 1152"/>
                <a:gd name="T3" fmla="*/ 0 h 576"/>
                <a:gd name="T4" fmla="*/ 1152 w 1152"/>
                <a:gd name="T5" fmla="*/ 288 h 576"/>
                <a:gd name="T6" fmla="*/ 1048 w 1152"/>
                <a:gd name="T7" fmla="*/ 576 h 576"/>
                <a:gd name="T8" fmla="*/ 0 w 1152"/>
                <a:gd name="T9" fmla="*/ 576 h 576"/>
                <a:gd name="T10" fmla="*/ 0 w 1152"/>
                <a:gd name="T11" fmla="*/ 288 h 576"/>
                <a:gd name="T12" fmla="*/ 0 w 1152"/>
                <a:gd name="T13" fmla="*/ 0 h 576"/>
              </a:gdLst>
              <a:ahLst/>
              <a:cxnLst>
                <a:cxn ang="0">
                  <a:pos x="T0" y="T1"/>
                </a:cxn>
                <a:cxn ang="0">
                  <a:pos x="T2" y="T3"/>
                </a:cxn>
                <a:cxn ang="0">
                  <a:pos x="T4" y="T5"/>
                </a:cxn>
                <a:cxn ang="0">
                  <a:pos x="T6" y="T7"/>
                </a:cxn>
                <a:cxn ang="0">
                  <a:pos x="T8" y="T9"/>
                </a:cxn>
                <a:cxn ang="0">
                  <a:pos x="T10" y="T11"/>
                </a:cxn>
                <a:cxn ang="0">
                  <a:pos x="T12" y="T13"/>
                </a:cxn>
              </a:cxnLst>
              <a:rect l="0" t="0" r="r" b="b"/>
              <a:pathLst>
                <a:path w="1152" h="576">
                  <a:moveTo>
                    <a:pt x="0" y="0"/>
                  </a:moveTo>
                  <a:lnTo>
                    <a:pt x="1048" y="0"/>
                  </a:lnTo>
                  <a:lnTo>
                    <a:pt x="1152" y="288"/>
                  </a:lnTo>
                  <a:lnTo>
                    <a:pt x="1048" y="576"/>
                  </a:lnTo>
                  <a:lnTo>
                    <a:pt x="0" y="576"/>
                  </a:lnTo>
                  <a:lnTo>
                    <a:pt x="0" y="288"/>
                  </a:lnTo>
                  <a:lnTo>
                    <a:pt x="0" y="0"/>
                  </a:lnTo>
                  <a:close/>
                </a:path>
              </a:pathLst>
            </a:custGeom>
            <a:solidFill>
              <a:srgbClr val="FFFFFF"/>
            </a:solidFill>
            <a:ln w="9525">
              <a:solidFill>
                <a:srgbClr val="000000"/>
              </a:solidFill>
              <a:round/>
              <a:headEnd/>
              <a:tailEnd/>
            </a:ln>
            <a:effectLst>
              <a:outerShdw dist="35921" dir="2700000" algn="ctr" rotWithShape="0">
                <a:srgbClr val="000000"/>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ko-KR" altLang="en-US" sz="1600" b="0" i="0" u="none" strike="noStrike" kern="0" cap="none" spc="0" normalizeH="0" baseline="0" noProof="0">
                <a:ln>
                  <a:noFill/>
                </a:ln>
                <a:solidFill>
                  <a:srgbClr val="000000"/>
                </a:solidFill>
                <a:effectLst/>
                <a:uLnTx/>
                <a:uFillTx/>
                <a:latin typeface="+mn-ea"/>
                <a:ea typeface="+mn-ea"/>
              </a:endParaRPr>
            </a:p>
          </p:txBody>
        </p:sp>
        <p:sp>
          <p:nvSpPr>
            <p:cNvPr id="164" name="Rectangle 9">
              <a:extLst>
                <a:ext uri="{FF2B5EF4-FFF2-40B4-BE49-F238E27FC236}">
                  <a16:creationId xmlns:a16="http://schemas.microsoft.com/office/drawing/2014/main" id="{B99BAB00-C9DF-5DB7-E908-34DA9063C1E6}"/>
                </a:ext>
              </a:extLst>
            </p:cNvPr>
            <p:cNvSpPr>
              <a:spLocks noChangeArrowheads="1"/>
            </p:cNvSpPr>
            <p:nvPr>
              <p:custDataLst>
                <p:tags r:id="rId8"/>
              </p:custDataLst>
            </p:nvPr>
          </p:nvSpPr>
          <p:spPr bwMode="blackWhite">
            <a:xfrm>
              <a:off x="2440" y="2000"/>
              <a:ext cx="960" cy="4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3810" tIns="0" rIns="3810" bIns="0" anchor="ctr"/>
            <a:lstStyle>
              <a:lvl1pPr defTabSz="895350">
                <a:buSzPct val="120000"/>
                <a:defRPr sz="1600">
                  <a:solidFill>
                    <a:schemeClr val="tx1"/>
                  </a:solidFill>
                  <a:latin typeface="Arial" panose="020B0604020202020204" pitchFamily="34" charset="0"/>
                  <a:ea typeface="-윤고딕130" pitchFamily="18" charset="-127"/>
                </a:defRPr>
              </a:lvl1pPr>
              <a:lvl2pPr marL="144463" indent="-142875" defTabSz="895350">
                <a:buSzPct val="120000"/>
                <a:buChar char="•"/>
                <a:defRPr sz="1600">
                  <a:solidFill>
                    <a:schemeClr val="tx1"/>
                  </a:solidFill>
                  <a:latin typeface="Arial" panose="020B0604020202020204" pitchFamily="34" charset="0"/>
                  <a:ea typeface="-윤고딕130" pitchFamily="18" charset="-127"/>
                </a:defRPr>
              </a:lvl2pPr>
              <a:lvl3pPr marL="295275" indent="-149225" defTabSz="895350">
                <a:buChar char="–"/>
                <a:defRPr sz="1600">
                  <a:solidFill>
                    <a:schemeClr val="tx1"/>
                  </a:solidFill>
                  <a:latin typeface="Arial" panose="020B0604020202020204" pitchFamily="34" charset="0"/>
                  <a:ea typeface="-윤고딕130" pitchFamily="18" charset="-127"/>
                </a:defRPr>
              </a:lvl3pPr>
              <a:lvl4pPr marL="431800" indent="-134938" defTabSz="895350">
                <a:buSzPct val="89000"/>
                <a:buChar char="•"/>
                <a:defRPr sz="1600">
                  <a:solidFill>
                    <a:schemeClr val="tx1"/>
                  </a:solidFill>
                  <a:latin typeface="Arial" panose="020B0604020202020204" pitchFamily="34" charset="0"/>
                  <a:ea typeface="-윤고딕130" pitchFamily="18" charset="-127"/>
                </a:defRPr>
              </a:lvl4pPr>
              <a:lvl5pPr marL="582613" indent="-149225" defTabSz="895350">
                <a:buSzPct val="75000"/>
                <a:buChar char="–"/>
                <a:defRPr sz="1600">
                  <a:solidFill>
                    <a:schemeClr val="tx1"/>
                  </a:solidFill>
                  <a:latin typeface="Arial" panose="020B0604020202020204" pitchFamily="34" charset="0"/>
                  <a:ea typeface="-윤고딕130" pitchFamily="18" charset="-127"/>
                </a:defRPr>
              </a:lvl5pPr>
              <a:lvl6pPr marL="1039813" indent="-149225" defTabSz="895350" fontAlgn="base">
                <a:spcBef>
                  <a:spcPct val="0"/>
                </a:spcBef>
                <a:spcAft>
                  <a:spcPct val="0"/>
                </a:spcAft>
                <a:buSzPct val="75000"/>
                <a:buChar char="–"/>
                <a:defRPr sz="1600">
                  <a:solidFill>
                    <a:schemeClr val="tx1"/>
                  </a:solidFill>
                  <a:latin typeface="Arial" panose="020B0604020202020204" pitchFamily="34" charset="0"/>
                  <a:ea typeface="-윤고딕130" pitchFamily="18" charset="-127"/>
                </a:defRPr>
              </a:lvl6pPr>
              <a:lvl7pPr marL="1497013" indent="-149225" defTabSz="895350" fontAlgn="base">
                <a:spcBef>
                  <a:spcPct val="0"/>
                </a:spcBef>
                <a:spcAft>
                  <a:spcPct val="0"/>
                </a:spcAft>
                <a:buSzPct val="75000"/>
                <a:buChar char="–"/>
                <a:defRPr sz="1600">
                  <a:solidFill>
                    <a:schemeClr val="tx1"/>
                  </a:solidFill>
                  <a:latin typeface="Arial" panose="020B0604020202020204" pitchFamily="34" charset="0"/>
                  <a:ea typeface="-윤고딕130" pitchFamily="18" charset="-127"/>
                </a:defRPr>
              </a:lvl7pPr>
              <a:lvl8pPr marL="1954213" indent="-149225" defTabSz="895350" fontAlgn="base">
                <a:spcBef>
                  <a:spcPct val="0"/>
                </a:spcBef>
                <a:spcAft>
                  <a:spcPct val="0"/>
                </a:spcAft>
                <a:buSzPct val="75000"/>
                <a:buChar char="–"/>
                <a:defRPr sz="1600">
                  <a:solidFill>
                    <a:schemeClr val="tx1"/>
                  </a:solidFill>
                  <a:latin typeface="Arial" panose="020B0604020202020204" pitchFamily="34" charset="0"/>
                  <a:ea typeface="-윤고딕130" pitchFamily="18" charset="-127"/>
                </a:defRPr>
              </a:lvl8pPr>
              <a:lvl9pPr marL="2411413" indent="-149225" defTabSz="895350" fontAlgn="base">
                <a:spcBef>
                  <a:spcPct val="0"/>
                </a:spcBef>
                <a:spcAft>
                  <a:spcPct val="0"/>
                </a:spcAft>
                <a:buSzPct val="75000"/>
                <a:buChar char="–"/>
                <a:defRPr sz="1600">
                  <a:solidFill>
                    <a:schemeClr val="tx1"/>
                  </a:solidFill>
                  <a:latin typeface="Arial" panose="020B0604020202020204" pitchFamily="34" charset="0"/>
                  <a:ea typeface="-윤고딕130" pitchFamily="18" charset="-127"/>
                </a:defRPr>
              </a:lvl9pPr>
            </a:lstStyle>
            <a:p>
              <a:pPr marL="0" marR="0" lvl="0" indent="0" defTabSz="895350" eaLnBrk="1" fontAlgn="auto" latinLnBrk="0" hangingPunct="1">
                <a:lnSpc>
                  <a:spcPct val="100000"/>
                </a:lnSpc>
                <a:spcBef>
                  <a:spcPts val="0"/>
                </a:spcBef>
                <a:spcAft>
                  <a:spcPts val="0"/>
                </a:spcAft>
                <a:buClrTx/>
                <a:buSzPct val="120000"/>
                <a:buFontTx/>
                <a:buNone/>
                <a:tabLst/>
                <a:defRPr/>
              </a:pPr>
              <a:r>
                <a:rPr kumimoji="0" lang="ko-KR" altLang="en-US" sz="1400" b="0" i="0" u="none" strike="noStrike" kern="0" cap="none" spc="0" normalizeH="0" baseline="0" noProof="0" dirty="0">
                  <a:ln>
                    <a:noFill/>
                  </a:ln>
                  <a:solidFill>
                    <a:srgbClr val="000000"/>
                  </a:solidFill>
                  <a:effectLst/>
                  <a:uLnTx/>
                  <a:uFillTx/>
                  <a:latin typeface="+mn-ea"/>
                  <a:ea typeface="+mn-ea"/>
                </a:rPr>
                <a:t>질의 </a:t>
              </a:r>
              <a:r>
                <a:rPr kumimoji="0" lang="en-US" altLang="ko-KR" sz="1400" b="0" i="0" u="none" strike="noStrike" kern="0" cap="none" spc="0" normalizeH="0" baseline="0" noProof="0" dirty="0">
                  <a:ln>
                    <a:noFill/>
                  </a:ln>
                  <a:solidFill>
                    <a:srgbClr val="000000"/>
                  </a:solidFill>
                  <a:effectLst/>
                  <a:uLnTx/>
                  <a:uFillTx/>
                  <a:latin typeface="+mn-ea"/>
                  <a:ea typeface="+mn-ea"/>
                </a:rPr>
                <a:t>2</a:t>
              </a:r>
            </a:p>
          </p:txBody>
        </p:sp>
      </p:grpSp>
      <p:grpSp>
        <p:nvGrpSpPr>
          <p:cNvPr id="165" name="Group 10">
            <a:extLst>
              <a:ext uri="{FF2B5EF4-FFF2-40B4-BE49-F238E27FC236}">
                <a16:creationId xmlns:a16="http://schemas.microsoft.com/office/drawing/2014/main" id="{B3BBC725-7AC0-09F8-1AA5-5A785D4E5278}"/>
              </a:ext>
            </a:extLst>
          </p:cNvPr>
          <p:cNvGrpSpPr>
            <a:grpSpLocks/>
          </p:cNvGrpSpPr>
          <p:nvPr/>
        </p:nvGrpSpPr>
        <p:grpSpPr bwMode="auto">
          <a:xfrm>
            <a:off x="1033463" y="3913188"/>
            <a:ext cx="1485900" cy="538067"/>
            <a:chOff x="2400" y="1968"/>
            <a:chExt cx="1152" cy="576"/>
          </a:xfrm>
        </p:grpSpPr>
        <p:sp>
          <p:nvSpPr>
            <p:cNvPr id="166" name="Freeform 11">
              <a:extLst>
                <a:ext uri="{FF2B5EF4-FFF2-40B4-BE49-F238E27FC236}">
                  <a16:creationId xmlns:a16="http://schemas.microsoft.com/office/drawing/2014/main" id="{E626EE99-1974-D3BD-94ED-C7366BCF6714}"/>
                </a:ext>
              </a:extLst>
            </p:cNvPr>
            <p:cNvSpPr>
              <a:spLocks/>
            </p:cNvSpPr>
            <p:nvPr>
              <p:custDataLst>
                <p:tags r:id="rId5"/>
              </p:custDataLst>
            </p:nvPr>
          </p:nvSpPr>
          <p:spPr bwMode="blackWhite">
            <a:xfrm>
              <a:off x="2400" y="1968"/>
              <a:ext cx="1152" cy="576"/>
            </a:xfrm>
            <a:custGeom>
              <a:avLst/>
              <a:gdLst>
                <a:gd name="T0" fmla="*/ 0 w 1152"/>
                <a:gd name="T1" fmla="*/ 0 h 576"/>
                <a:gd name="T2" fmla="*/ 1048 w 1152"/>
                <a:gd name="T3" fmla="*/ 0 h 576"/>
                <a:gd name="T4" fmla="*/ 1152 w 1152"/>
                <a:gd name="T5" fmla="*/ 288 h 576"/>
                <a:gd name="T6" fmla="*/ 1048 w 1152"/>
                <a:gd name="T7" fmla="*/ 576 h 576"/>
                <a:gd name="T8" fmla="*/ 0 w 1152"/>
                <a:gd name="T9" fmla="*/ 576 h 576"/>
                <a:gd name="T10" fmla="*/ 0 w 1152"/>
                <a:gd name="T11" fmla="*/ 288 h 576"/>
                <a:gd name="T12" fmla="*/ 0 w 1152"/>
                <a:gd name="T13" fmla="*/ 0 h 576"/>
              </a:gdLst>
              <a:ahLst/>
              <a:cxnLst>
                <a:cxn ang="0">
                  <a:pos x="T0" y="T1"/>
                </a:cxn>
                <a:cxn ang="0">
                  <a:pos x="T2" y="T3"/>
                </a:cxn>
                <a:cxn ang="0">
                  <a:pos x="T4" y="T5"/>
                </a:cxn>
                <a:cxn ang="0">
                  <a:pos x="T6" y="T7"/>
                </a:cxn>
                <a:cxn ang="0">
                  <a:pos x="T8" y="T9"/>
                </a:cxn>
                <a:cxn ang="0">
                  <a:pos x="T10" y="T11"/>
                </a:cxn>
                <a:cxn ang="0">
                  <a:pos x="T12" y="T13"/>
                </a:cxn>
              </a:cxnLst>
              <a:rect l="0" t="0" r="r" b="b"/>
              <a:pathLst>
                <a:path w="1152" h="576">
                  <a:moveTo>
                    <a:pt x="0" y="0"/>
                  </a:moveTo>
                  <a:lnTo>
                    <a:pt x="1048" y="0"/>
                  </a:lnTo>
                  <a:lnTo>
                    <a:pt x="1152" y="288"/>
                  </a:lnTo>
                  <a:lnTo>
                    <a:pt x="1048" y="576"/>
                  </a:lnTo>
                  <a:lnTo>
                    <a:pt x="0" y="576"/>
                  </a:lnTo>
                  <a:lnTo>
                    <a:pt x="0" y="288"/>
                  </a:lnTo>
                  <a:lnTo>
                    <a:pt x="0" y="0"/>
                  </a:lnTo>
                  <a:close/>
                </a:path>
              </a:pathLst>
            </a:custGeom>
            <a:solidFill>
              <a:srgbClr val="FFFFFF"/>
            </a:solidFill>
            <a:ln w="9525">
              <a:solidFill>
                <a:srgbClr val="000000"/>
              </a:solidFill>
              <a:round/>
              <a:headEnd/>
              <a:tailEnd/>
            </a:ln>
            <a:effectLst>
              <a:outerShdw dist="35921" dir="2700000" algn="ctr" rotWithShape="0">
                <a:srgbClr val="000000"/>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ko-KR" altLang="en-US" sz="1600" b="0" i="0" u="none" strike="noStrike" kern="0" cap="none" spc="0" normalizeH="0" baseline="0" noProof="0">
                <a:ln>
                  <a:noFill/>
                </a:ln>
                <a:solidFill>
                  <a:srgbClr val="000000"/>
                </a:solidFill>
                <a:effectLst/>
                <a:uLnTx/>
                <a:uFillTx/>
                <a:latin typeface="+mn-ea"/>
                <a:ea typeface="+mn-ea"/>
              </a:endParaRPr>
            </a:p>
          </p:txBody>
        </p:sp>
        <p:sp>
          <p:nvSpPr>
            <p:cNvPr id="167" name="Rectangle 12">
              <a:extLst>
                <a:ext uri="{FF2B5EF4-FFF2-40B4-BE49-F238E27FC236}">
                  <a16:creationId xmlns:a16="http://schemas.microsoft.com/office/drawing/2014/main" id="{9E5D4D20-0752-9550-C755-654090DB8B43}"/>
                </a:ext>
              </a:extLst>
            </p:cNvPr>
            <p:cNvSpPr>
              <a:spLocks noChangeArrowheads="1"/>
            </p:cNvSpPr>
            <p:nvPr>
              <p:custDataLst>
                <p:tags r:id="rId6"/>
              </p:custDataLst>
            </p:nvPr>
          </p:nvSpPr>
          <p:spPr bwMode="blackWhite">
            <a:xfrm>
              <a:off x="2440" y="2000"/>
              <a:ext cx="960" cy="4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3810" tIns="0" rIns="3810" bIns="0" anchor="ctr"/>
            <a:lstStyle>
              <a:lvl1pPr defTabSz="895350">
                <a:buSzPct val="120000"/>
                <a:defRPr sz="1600">
                  <a:solidFill>
                    <a:schemeClr val="tx1"/>
                  </a:solidFill>
                  <a:latin typeface="Arial" panose="020B0604020202020204" pitchFamily="34" charset="0"/>
                  <a:ea typeface="-윤고딕130" pitchFamily="18" charset="-127"/>
                </a:defRPr>
              </a:lvl1pPr>
              <a:lvl2pPr marL="144463" indent="-142875" defTabSz="895350">
                <a:buSzPct val="120000"/>
                <a:buChar char="•"/>
                <a:defRPr sz="1600">
                  <a:solidFill>
                    <a:schemeClr val="tx1"/>
                  </a:solidFill>
                  <a:latin typeface="Arial" panose="020B0604020202020204" pitchFamily="34" charset="0"/>
                  <a:ea typeface="-윤고딕130" pitchFamily="18" charset="-127"/>
                </a:defRPr>
              </a:lvl2pPr>
              <a:lvl3pPr marL="295275" indent="-149225" defTabSz="895350">
                <a:buChar char="–"/>
                <a:defRPr sz="1600">
                  <a:solidFill>
                    <a:schemeClr val="tx1"/>
                  </a:solidFill>
                  <a:latin typeface="Arial" panose="020B0604020202020204" pitchFamily="34" charset="0"/>
                  <a:ea typeface="-윤고딕130" pitchFamily="18" charset="-127"/>
                </a:defRPr>
              </a:lvl3pPr>
              <a:lvl4pPr marL="431800" indent="-134938" defTabSz="895350">
                <a:buSzPct val="89000"/>
                <a:buChar char="•"/>
                <a:defRPr sz="1600">
                  <a:solidFill>
                    <a:schemeClr val="tx1"/>
                  </a:solidFill>
                  <a:latin typeface="Arial" panose="020B0604020202020204" pitchFamily="34" charset="0"/>
                  <a:ea typeface="-윤고딕130" pitchFamily="18" charset="-127"/>
                </a:defRPr>
              </a:lvl4pPr>
              <a:lvl5pPr marL="582613" indent="-149225" defTabSz="895350">
                <a:buSzPct val="75000"/>
                <a:buChar char="–"/>
                <a:defRPr sz="1600">
                  <a:solidFill>
                    <a:schemeClr val="tx1"/>
                  </a:solidFill>
                  <a:latin typeface="Arial" panose="020B0604020202020204" pitchFamily="34" charset="0"/>
                  <a:ea typeface="-윤고딕130" pitchFamily="18" charset="-127"/>
                </a:defRPr>
              </a:lvl5pPr>
              <a:lvl6pPr marL="1039813" indent="-149225" defTabSz="895350" fontAlgn="base">
                <a:spcBef>
                  <a:spcPct val="0"/>
                </a:spcBef>
                <a:spcAft>
                  <a:spcPct val="0"/>
                </a:spcAft>
                <a:buSzPct val="75000"/>
                <a:buChar char="–"/>
                <a:defRPr sz="1600">
                  <a:solidFill>
                    <a:schemeClr val="tx1"/>
                  </a:solidFill>
                  <a:latin typeface="Arial" panose="020B0604020202020204" pitchFamily="34" charset="0"/>
                  <a:ea typeface="-윤고딕130" pitchFamily="18" charset="-127"/>
                </a:defRPr>
              </a:lvl6pPr>
              <a:lvl7pPr marL="1497013" indent="-149225" defTabSz="895350" fontAlgn="base">
                <a:spcBef>
                  <a:spcPct val="0"/>
                </a:spcBef>
                <a:spcAft>
                  <a:spcPct val="0"/>
                </a:spcAft>
                <a:buSzPct val="75000"/>
                <a:buChar char="–"/>
                <a:defRPr sz="1600">
                  <a:solidFill>
                    <a:schemeClr val="tx1"/>
                  </a:solidFill>
                  <a:latin typeface="Arial" panose="020B0604020202020204" pitchFamily="34" charset="0"/>
                  <a:ea typeface="-윤고딕130" pitchFamily="18" charset="-127"/>
                </a:defRPr>
              </a:lvl7pPr>
              <a:lvl8pPr marL="1954213" indent="-149225" defTabSz="895350" fontAlgn="base">
                <a:spcBef>
                  <a:spcPct val="0"/>
                </a:spcBef>
                <a:spcAft>
                  <a:spcPct val="0"/>
                </a:spcAft>
                <a:buSzPct val="75000"/>
                <a:buChar char="–"/>
                <a:defRPr sz="1600">
                  <a:solidFill>
                    <a:schemeClr val="tx1"/>
                  </a:solidFill>
                  <a:latin typeface="Arial" panose="020B0604020202020204" pitchFamily="34" charset="0"/>
                  <a:ea typeface="-윤고딕130" pitchFamily="18" charset="-127"/>
                </a:defRPr>
              </a:lvl8pPr>
              <a:lvl9pPr marL="2411413" indent="-149225" defTabSz="895350" fontAlgn="base">
                <a:spcBef>
                  <a:spcPct val="0"/>
                </a:spcBef>
                <a:spcAft>
                  <a:spcPct val="0"/>
                </a:spcAft>
                <a:buSzPct val="75000"/>
                <a:buChar char="–"/>
                <a:defRPr sz="1600">
                  <a:solidFill>
                    <a:schemeClr val="tx1"/>
                  </a:solidFill>
                  <a:latin typeface="Arial" panose="020B0604020202020204" pitchFamily="34" charset="0"/>
                  <a:ea typeface="-윤고딕130" pitchFamily="18" charset="-127"/>
                </a:defRPr>
              </a:lvl9pPr>
            </a:lstStyle>
            <a:p>
              <a:pPr marL="0" marR="0" lvl="0" indent="0" defTabSz="895350" eaLnBrk="1" fontAlgn="auto" latinLnBrk="0" hangingPunct="1">
                <a:lnSpc>
                  <a:spcPct val="100000"/>
                </a:lnSpc>
                <a:spcBef>
                  <a:spcPts val="0"/>
                </a:spcBef>
                <a:spcAft>
                  <a:spcPts val="0"/>
                </a:spcAft>
                <a:buClrTx/>
                <a:buSzPct val="120000"/>
                <a:buFontTx/>
                <a:buNone/>
                <a:tabLst/>
                <a:defRPr/>
              </a:pPr>
              <a:r>
                <a:rPr kumimoji="0" lang="ko-KR" altLang="en-US" sz="1400" b="0" kern="0" dirty="0">
                  <a:solidFill>
                    <a:srgbClr val="000000"/>
                  </a:solidFill>
                  <a:latin typeface="+mn-ea"/>
                  <a:ea typeface="+mn-ea"/>
                </a:rPr>
                <a:t>질의 </a:t>
              </a:r>
              <a:r>
                <a:rPr kumimoji="0" lang="en-US" altLang="ko-KR" sz="1400" b="0" kern="0" dirty="0">
                  <a:solidFill>
                    <a:srgbClr val="000000"/>
                  </a:solidFill>
                  <a:latin typeface="+mn-ea"/>
                  <a:ea typeface="+mn-ea"/>
                </a:rPr>
                <a:t>3</a:t>
              </a:r>
              <a:endParaRPr kumimoji="0" lang="en-US" altLang="ko-KR" sz="1400" b="0" i="0" u="none" strike="noStrike" kern="0" cap="none" spc="0" normalizeH="0" baseline="0" noProof="0" dirty="0">
                <a:ln>
                  <a:noFill/>
                </a:ln>
                <a:solidFill>
                  <a:srgbClr val="000000"/>
                </a:solidFill>
                <a:effectLst/>
                <a:uLnTx/>
                <a:uFillTx/>
                <a:latin typeface="+mn-ea"/>
                <a:ea typeface="+mn-ea"/>
              </a:endParaRPr>
            </a:p>
          </p:txBody>
        </p:sp>
      </p:grpSp>
      <p:grpSp>
        <p:nvGrpSpPr>
          <p:cNvPr id="168" name="Group 13">
            <a:extLst>
              <a:ext uri="{FF2B5EF4-FFF2-40B4-BE49-F238E27FC236}">
                <a16:creationId xmlns:a16="http://schemas.microsoft.com/office/drawing/2014/main" id="{F3E2EC23-CA54-93DD-F2D6-FC1532428D07}"/>
              </a:ext>
            </a:extLst>
          </p:cNvPr>
          <p:cNvGrpSpPr>
            <a:grpSpLocks/>
          </p:cNvGrpSpPr>
          <p:nvPr/>
        </p:nvGrpSpPr>
        <p:grpSpPr bwMode="auto">
          <a:xfrm>
            <a:off x="1033463" y="4887913"/>
            <a:ext cx="1485900" cy="538067"/>
            <a:chOff x="2400" y="1968"/>
            <a:chExt cx="1152" cy="576"/>
          </a:xfrm>
        </p:grpSpPr>
        <p:sp>
          <p:nvSpPr>
            <p:cNvPr id="169" name="Freeform 14">
              <a:extLst>
                <a:ext uri="{FF2B5EF4-FFF2-40B4-BE49-F238E27FC236}">
                  <a16:creationId xmlns:a16="http://schemas.microsoft.com/office/drawing/2014/main" id="{F6FC2BB4-CA5B-6901-0A1E-6FF2A5DECB66}"/>
                </a:ext>
              </a:extLst>
            </p:cNvPr>
            <p:cNvSpPr>
              <a:spLocks/>
            </p:cNvSpPr>
            <p:nvPr>
              <p:custDataLst>
                <p:tags r:id="rId3"/>
              </p:custDataLst>
            </p:nvPr>
          </p:nvSpPr>
          <p:spPr bwMode="blackWhite">
            <a:xfrm>
              <a:off x="2400" y="1968"/>
              <a:ext cx="1152" cy="576"/>
            </a:xfrm>
            <a:custGeom>
              <a:avLst/>
              <a:gdLst>
                <a:gd name="T0" fmla="*/ 0 w 1152"/>
                <a:gd name="T1" fmla="*/ 0 h 576"/>
                <a:gd name="T2" fmla="*/ 1048 w 1152"/>
                <a:gd name="T3" fmla="*/ 0 h 576"/>
                <a:gd name="T4" fmla="*/ 1152 w 1152"/>
                <a:gd name="T5" fmla="*/ 288 h 576"/>
                <a:gd name="T6" fmla="*/ 1048 w 1152"/>
                <a:gd name="T7" fmla="*/ 576 h 576"/>
                <a:gd name="T8" fmla="*/ 0 w 1152"/>
                <a:gd name="T9" fmla="*/ 576 h 576"/>
                <a:gd name="T10" fmla="*/ 0 w 1152"/>
                <a:gd name="T11" fmla="*/ 288 h 576"/>
                <a:gd name="T12" fmla="*/ 0 w 1152"/>
                <a:gd name="T13" fmla="*/ 0 h 576"/>
              </a:gdLst>
              <a:ahLst/>
              <a:cxnLst>
                <a:cxn ang="0">
                  <a:pos x="T0" y="T1"/>
                </a:cxn>
                <a:cxn ang="0">
                  <a:pos x="T2" y="T3"/>
                </a:cxn>
                <a:cxn ang="0">
                  <a:pos x="T4" y="T5"/>
                </a:cxn>
                <a:cxn ang="0">
                  <a:pos x="T6" y="T7"/>
                </a:cxn>
                <a:cxn ang="0">
                  <a:pos x="T8" y="T9"/>
                </a:cxn>
                <a:cxn ang="0">
                  <a:pos x="T10" y="T11"/>
                </a:cxn>
                <a:cxn ang="0">
                  <a:pos x="T12" y="T13"/>
                </a:cxn>
              </a:cxnLst>
              <a:rect l="0" t="0" r="r" b="b"/>
              <a:pathLst>
                <a:path w="1152" h="576">
                  <a:moveTo>
                    <a:pt x="0" y="0"/>
                  </a:moveTo>
                  <a:lnTo>
                    <a:pt x="1048" y="0"/>
                  </a:lnTo>
                  <a:lnTo>
                    <a:pt x="1152" y="288"/>
                  </a:lnTo>
                  <a:lnTo>
                    <a:pt x="1048" y="576"/>
                  </a:lnTo>
                  <a:lnTo>
                    <a:pt x="0" y="576"/>
                  </a:lnTo>
                  <a:lnTo>
                    <a:pt x="0" y="288"/>
                  </a:lnTo>
                  <a:lnTo>
                    <a:pt x="0" y="0"/>
                  </a:lnTo>
                  <a:close/>
                </a:path>
              </a:pathLst>
            </a:custGeom>
            <a:solidFill>
              <a:srgbClr val="FFFFFF"/>
            </a:solidFill>
            <a:ln w="9525">
              <a:solidFill>
                <a:srgbClr val="000000"/>
              </a:solidFill>
              <a:round/>
              <a:headEnd/>
              <a:tailEnd/>
            </a:ln>
            <a:effectLst>
              <a:outerShdw dist="35921" dir="2700000" algn="ctr" rotWithShape="0">
                <a:srgbClr val="000000"/>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ko-KR" altLang="en-US" sz="1600" b="0" i="0" u="none" strike="noStrike" kern="0" cap="none" spc="0" normalizeH="0" baseline="0" noProof="0">
                <a:ln>
                  <a:noFill/>
                </a:ln>
                <a:solidFill>
                  <a:srgbClr val="000000"/>
                </a:solidFill>
                <a:effectLst/>
                <a:uLnTx/>
                <a:uFillTx/>
                <a:latin typeface="+mn-ea"/>
                <a:ea typeface="+mn-ea"/>
              </a:endParaRPr>
            </a:p>
          </p:txBody>
        </p:sp>
        <p:sp>
          <p:nvSpPr>
            <p:cNvPr id="170" name="Rectangle 15">
              <a:extLst>
                <a:ext uri="{FF2B5EF4-FFF2-40B4-BE49-F238E27FC236}">
                  <a16:creationId xmlns:a16="http://schemas.microsoft.com/office/drawing/2014/main" id="{388D5962-186C-FCDD-30FC-5A2D8FC0CE8E}"/>
                </a:ext>
              </a:extLst>
            </p:cNvPr>
            <p:cNvSpPr>
              <a:spLocks noChangeArrowheads="1"/>
            </p:cNvSpPr>
            <p:nvPr>
              <p:custDataLst>
                <p:tags r:id="rId4"/>
              </p:custDataLst>
            </p:nvPr>
          </p:nvSpPr>
          <p:spPr bwMode="blackWhite">
            <a:xfrm>
              <a:off x="2440" y="2000"/>
              <a:ext cx="960" cy="4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3810" tIns="0" rIns="3810" bIns="0" anchor="ctr"/>
            <a:lstStyle>
              <a:lvl1pPr defTabSz="895350">
                <a:buSzPct val="120000"/>
                <a:defRPr sz="1600">
                  <a:solidFill>
                    <a:schemeClr val="tx1"/>
                  </a:solidFill>
                  <a:latin typeface="Arial" panose="020B0604020202020204" pitchFamily="34" charset="0"/>
                  <a:ea typeface="-윤고딕130" pitchFamily="18" charset="-127"/>
                </a:defRPr>
              </a:lvl1pPr>
              <a:lvl2pPr marL="144463" indent="-142875" defTabSz="895350">
                <a:buSzPct val="120000"/>
                <a:buChar char="•"/>
                <a:defRPr sz="1600">
                  <a:solidFill>
                    <a:schemeClr val="tx1"/>
                  </a:solidFill>
                  <a:latin typeface="Arial" panose="020B0604020202020204" pitchFamily="34" charset="0"/>
                  <a:ea typeface="-윤고딕130" pitchFamily="18" charset="-127"/>
                </a:defRPr>
              </a:lvl2pPr>
              <a:lvl3pPr marL="295275" indent="-149225" defTabSz="895350">
                <a:buChar char="–"/>
                <a:defRPr sz="1600">
                  <a:solidFill>
                    <a:schemeClr val="tx1"/>
                  </a:solidFill>
                  <a:latin typeface="Arial" panose="020B0604020202020204" pitchFamily="34" charset="0"/>
                  <a:ea typeface="-윤고딕130" pitchFamily="18" charset="-127"/>
                </a:defRPr>
              </a:lvl3pPr>
              <a:lvl4pPr marL="431800" indent="-134938" defTabSz="895350">
                <a:buSzPct val="89000"/>
                <a:buChar char="•"/>
                <a:defRPr sz="1600">
                  <a:solidFill>
                    <a:schemeClr val="tx1"/>
                  </a:solidFill>
                  <a:latin typeface="Arial" panose="020B0604020202020204" pitchFamily="34" charset="0"/>
                  <a:ea typeface="-윤고딕130" pitchFamily="18" charset="-127"/>
                </a:defRPr>
              </a:lvl4pPr>
              <a:lvl5pPr marL="582613" indent="-149225" defTabSz="895350">
                <a:buSzPct val="75000"/>
                <a:buChar char="–"/>
                <a:defRPr sz="1600">
                  <a:solidFill>
                    <a:schemeClr val="tx1"/>
                  </a:solidFill>
                  <a:latin typeface="Arial" panose="020B0604020202020204" pitchFamily="34" charset="0"/>
                  <a:ea typeface="-윤고딕130" pitchFamily="18" charset="-127"/>
                </a:defRPr>
              </a:lvl5pPr>
              <a:lvl6pPr marL="1039813" indent="-149225" defTabSz="895350" fontAlgn="base">
                <a:spcBef>
                  <a:spcPct val="0"/>
                </a:spcBef>
                <a:spcAft>
                  <a:spcPct val="0"/>
                </a:spcAft>
                <a:buSzPct val="75000"/>
                <a:buChar char="–"/>
                <a:defRPr sz="1600">
                  <a:solidFill>
                    <a:schemeClr val="tx1"/>
                  </a:solidFill>
                  <a:latin typeface="Arial" panose="020B0604020202020204" pitchFamily="34" charset="0"/>
                  <a:ea typeface="-윤고딕130" pitchFamily="18" charset="-127"/>
                </a:defRPr>
              </a:lvl6pPr>
              <a:lvl7pPr marL="1497013" indent="-149225" defTabSz="895350" fontAlgn="base">
                <a:spcBef>
                  <a:spcPct val="0"/>
                </a:spcBef>
                <a:spcAft>
                  <a:spcPct val="0"/>
                </a:spcAft>
                <a:buSzPct val="75000"/>
                <a:buChar char="–"/>
                <a:defRPr sz="1600">
                  <a:solidFill>
                    <a:schemeClr val="tx1"/>
                  </a:solidFill>
                  <a:latin typeface="Arial" panose="020B0604020202020204" pitchFamily="34" charset="0"/>
                  <a:ea typeface="-윤고딕130" pitchFamily="18" charset="-127"/>
                </a:defRPr>
              </a:lvl7pPr>
              <a:lvl8pPr marL="1954213" indent="-149225" defTabSz="895350" fontAlgn="base">
                <a:spcBef>
                  <a:spcPct val="0"/>
                </a:spcBef>
                <a:spcAft>
                  <a:spcPct val="0"/>
                </a:spcAft>
                <a:buSzPct val="75000"/>
                <a:buChar char="–"/>
                <a:defRPr sz="1600">
                  <a:solidFill>
                    <a:schemeClr val="tx1"/>
                  </a:solidFill>
                  <a:latin typeface="Arial" panose="020B0604020202020204" pitchFamily="34" charset="0"/>
                  <a:ea typeface="-윤고딕130" pitchFamily="18" charset="-127"/>
                </a:defRPr>
              </a:lvl8pPr>
              <a:lvl9pPr marL="2411413" indent="-149225" defTabSz="895350" fontAlgn="base">
                <a:spcBef>
                  <a:spcPct val="0"/>
                </a:spcBef>
                <a:spcAft>
                  <a:spcPct val="0"/>
                </a:spcAft>
                <a:buSzPct val="75000"/>
                <a:buChar char="–"/>
                <a:defRPr sz="1600">
                  <a:solidFill>
                    <a:schemeClr val="tx1"/>
                  </a:solidFill>
                  <a:latin typeface="Arial" panose="020B0604020202020204" pitchFamily="34" charset="0"/>
                  <a:ea typeface="-윤고딕130" pitchFamily="18" charset="-127"/>
                </a:defRPr>
              </a:lvl9pPr>
            </a:lstStyle>
            <a:p>
              <a:pPr marL="0" marR="0" lvl="0" indent="0" defTabSz="895350" eaLnBrk="1" fontAlgn="auto" latinLnBrk="0" hangingPunct="1">
                <a:lnSpc>
                  <a:spcPct val="100000"/>
                </a:lnSpc>
                <a:spcBef>
                  <a:spcPts val="0"/>
                </a:spcBef>
                <a:spcAft>
                  <a:spcPts val="0"/>
                </a:spcAft>
                <a:buClrTx/>
                <a:buSzPct val="120000"/>
                <a:buFontTx/>
                <a:buNone/>
                <a:tabLst/>
                <a:defRPr/>
              </a:pPr>
              <a:r>
                <a:rPr kumimoji="0" lang="ko-KR" altLang="en-US" sz="1400" b="0" i="0" u="none" strike="noStrike" kern="0" cap="none" spc="0" normalizeH="0" baseline="0" noProof="0" dirty="0">
                  <a:ln>
                    <a:noFill/>
                  </a:ln>
                  <a:solidFill>
                    <a:srgbClr val="000000"/>
                  </a:solidFill>
                  <a:effectLst/>
                  <a:uLnTx/>
                  <a:uFillTx/>
                  <a:latin typeface="+mn-ea"/>
                  <a:ea typeface="+mn-ea"/>
                </a:rPr>
                <a:t>질의 </a:t>
              </a:r>
              <a:r>
                <a:rPr kumimoji="0" lang="en-US" altLang="ko-KR" sz="1400" b="0" kern="0" dirty="0">
                  <a:solidFill>
                    <a:srgbClr val="000000"/>
                  </a:solidFill>
                  <a:latin typeface="+mn-ea"/>
                  <a:ea typeface="+mn-ea"/>
                </a:rPr>
                <a:t>4</a:t>
              </a:r>
              <a:endParaRPr kumimoji="0" lang="en-US" altLang="ko-KR" sz="1400" b="0" i="0" u="none" strike="noStrike" kern="0" cap="none" spc="0" normalizeH="0" baseline="0" noProof="0" dirty="0">
                <a:ln>
                  <a:noFill/>
                </a:ln>
                <a:solidFill>
                  <a:srgbClr val="000000"/>
                </a:solidFill>
                <a:effectLst/>
                <a:uLnTx/>
                <a:uFillTx/>
                <a:latin typeface="+mn-ea"/>
                <a:ea typeface="+mn-ea"/>
              </a:endParaRPr>
            </a:p>
          </p:txBody>
        </p:sp>
      </p:grpSp>
      <p:sp>
        <p:nvSpPr>
          <p:cNvPr id="171" name="Rectangle 16">
            <a:extLst>
              <a:ext uri="{FF2B5EF4-FFF2-40B4-BE49-F238E27FC236}">
                <a16:creationId xmlns:a16="http://schemas.microsoft.com/office/drawing/2014/main" id="{6012878A-D361-35F7-46D4-83B51F66FA96}"/>
              </a:ext>
            </a:extLst>
          </p:cNvPr>
          <p:cNvSpPr>
            <a:spLocks noChangeArrowheads="1"/>
          </p:cNvSpPr>
          <p:nvPr/>
        </p:nvSpPr>
        <p:spPr bwMode="auto">
          <a:xfrm>
            <a:off x="2671763" y="1533981"/>
            <a:ext cx="223043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3810" tIns="0" rIns="3810" bIns="0" anchor="b">
            <a:spAutoFit/>
          </a:bodyPr>
          <a:lstStyle>
            <a:lvl1pPr defTabSz="895350">
              <a:buSzPct val="120000"/>
              <a:defRPr sz="1600">
                <a:solidFill>
                  <a:schemeClr val="tx1"/>
                </a:solidFill>
                <a:latin typeface="Arial" panose="020B0604020202020204" pitchFamily="34" charset="0"/>
                <a:ea typeface="-윤고딕130" pitchFamily="18" charset="-127"/>
              </a:defRPr>
            </a:lvl1pPr>
            <a:lvl2pPr marL="144463" indent="-142875" defTabSz="895350">
              <a:buSzPct val="120000"/>
              <a:buChar char="•"/>
              <a:defRPr sz="1600">
                <a:solidFill>
                  <a:schemeClr val="tx1"/>
                </a:solidFill>
                <a:latin typeface="Arial" panose="020B0604020202020204" pitchFamily="34" charset="0"/>
                <a:ea typeface="-윤고딕130" pitchFamily="18" charset="-127"/>
              </a:defRPr>
            </a:lvl2pPr>
            <a:lvl3pPr marL="295275" indent="-149225" defTabSz="895350">
              <a:buChar char="–"/>
              <a:defRPr sz="1600">
                <a:solidFill>
                  <a:schemeClr val="tx1"/>
                </a:solidFill>
                <a:latin typeface="Arial" panose="020B0604020202020204" pitchFamily="34" charset="0"/>
                <a:ea typeface="-윤고딕130" pitchFamily="18" charset="-127"/>
              </a:defRPr>
            </a:lvl3pPr>
            <a:lvl4pPr marL="431800" indent="-134938" defTabSz="895350">
              <a:buSzPct val="89000"/>
              <a:buChar char="•"/>
              <a:defRPr sz="1600">
                <a:solidFill>
                  <a:schemeClr val="tx1"/>
                </a:solidFill>
                <a:latin typeface="Arial" panose="020B0604020202020204" pitchFamily="34" charset="0"/>
                <a:ea typeface="-윤고딕130" pitchFamily="18" charset="-127"/>
              </a:defRPr>
            </a:lvl4pPr>
            <a:lvl5pPr marL="582613" indent="-149225" defTabSz="895350">
              <a:buSzPct val="75000"/>
              <a:buChar char="–"/>
              <a:defRPr sz="1600">
                <a:solidFill>
                  <a:schemeClr val="tx1"/>
                </a:solidFill>
                <a:latin typeface="Arial" panose="020B0604020202020204" pitchFamily="34" charset="0"/>
                <a:ea typeface="-윤고딕130" pitchFamily="18" charset="-127"/>
              </a:defRPr>
            </a:lvl5pPr>
            <a:lvl6pPr marL="1039813" indent="-149225" defTabSz="895350" fontAlgn="base">
              <a:spcBef>
                <a:spcPct val="0"/>
              </a:spcBef>
              <a:spcAft>
                <a:spcPct val="0"/>
              </a:spcAft>
              <a:buSzPct val="75000"/>
              <a:buChar char="–"/>
              <a:defRPr sz="1600">
                <a:solidFill>
                  <a:schemeClr val="tx1"/>
                </a:solidFill>
                <a:latin typeface="Arial" panose="020B0604020202020204" pitchFamily="34" charset="0"/>
                <a:ea typeface="-윤고딕130" pitchFamily="18" charset="-127"/>
              </a:defRPr>
            </a:lvl6pPr>
            <a:lvl7pPr marL="1497013" indent="-149225" defTabSz="895350" fontAlgn="base">
              <a:spcBef>
                <a:spcPct val="0"/>
              </a:spcBef>
              <a:spcAft>
                <a:spcPct val="0"/>
              </a:spcAft>
              <a:buSzPct val="75000"/>
              <a:buChar char="–"/>
              <a:defRPr sz="1600">
                <a:solidFill>
                  <a:schemeClr val="tx1"/>
                </a:solidFill>
                <a:latin typeface="Arial" panose="020B0604020202020204" pitchFamily="34" charset="0"/>
                <a:ea typeface="-윤고딕130" pitchFamily="18" charset="-127"/>
              </a:defRPr>
            </a:lvl7pPr>
            <a:lvl8pPr marL="1954213" indent="-149225" defTabSz="895350" fontAlgn="base">
              <a:spcBef>
                <a:spcPct val="0"/>
              </a:spcBef>
              <a:spcAft>
                <a:spcPct val="0"/>
              </a:spcAft>
              <a:buSzPct val="75000"/>
              <a:buChar char="–"/>
              <a:defRPr sz="1600">
                <a:solidFill>
                  <a:schemeClr val="tx1"/>
                </a:solidFill>
                <a:latin typeface="Arial" panose="020B0604020202020204" pitchFamily="34" charset="0"/>
                <a:ea typeface="-윤고딕130" pitchFamily="18" charset="-127"/>
              </a:defRPr>
            </a:lvl8pPr>
            <a:lvl9pPr marL="2411413" indent="-149225" defTabSz="895350" fontAlgn="base">
              <a:spcBef>
                <a:spcPct val="0"/>
              </a:spcBef>
              <a:spcAft>
                <a:spcPct val="0"/>
              </a:spcAft>
              <a:buSzPct val="75000"/>
              <a:buChar char="–"/>
              <a:defRPr sz="1600">
                <a:solidFill>
                  <a:schemeClr val="tx1"/>
                </a:solidFill>
                <a:latin typeface="Arial" panose="020B0604020202020204" pitchFamily="34" charset="0"/>
                <a:ea typeface="-윤고딕130" pitchFamily="18" charset="-127"/>
              </a:defRPr>
            </a:lvl9pPr>
          </a:lstStyle>
          <a:p>
            <a:pPr latinLnBrk="0"/>
            <a:r>
              <a:rPr kumimoji="0" lang="ko-KR" altLang="en-US" sz="1400" dirty="0">
                <a:solidFill>
                  <a:srgbClr val="000000"/>
                </a:solidFill>
                <a:latin typeface="+mn-ea"/>
                <a:ea typeface="+mn-ea"/>
              </a:rPr>
              <a:t>질의내용</a:t>
            </a:r>
            <a:endParaRPr kumimoji="0" lang="en-US" altLang="ko-KR" sz="1400" dirty="0">
              <a:solidFill>
                <a:srgbClr val="000000"/>
              </a:solidFill>
              <a:latin typeface="+mn-ea"/>
              <a:ea typeface="+mn-ea"/>
            </a:endParaRPr>
          </a:p>
        </p:txBody>
      </p:sp>
      <p:sp>
        <p:nvSpPr>
          <p:cNvPr id="172" name="Rectangle 17">
            <a:extLst>
              <a:ext uri="{FF2B5EF4-FFF2-40B4-BE49-F238E27FC236}">
                <a16:creationId xmlns:a16="http://schemas.microsoft.com/office/drawing/2014/main" id="{B7800EEB-E791-9CB4-9D53-BBF2F56165A4}"/>
              </a:ext>
            </a:extLst>
          </p:cNvPr>
          <p:cNvSpPr>
            <a:spLocks noChangeArrowheads="1"/>
          </p:cNvSpPr>
          <p:nvPr/>
        </p:nvSpPr>
        <p:spPr bwMode="auto">
          <a:xfrm>
            <a:off x="5014913" y="1533981"/>
            <a:ext cx="223043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3810" tIns="0" rIns="3810" bIns="0" anchor="b">
            <a:spAutoFit/>
          </a:bodyPr>
          <a:lstStyle>
            <a:lvl1pPr defTabSz="895350">
              <a:buSzPct val="120000"/>
              <a:defRPr sz="1600">
                <a:solidFill>
                  <a:schemeClr val="tx1"/>
                </a:solidFill>
                <a:latin typeface="Arial" panose="020B0604020202020204" pitchFamily="34" charset="0"/>
                <a:ea typeface="-윤고딕130" pitchFamily="18" charset="-127"/>
              </a:defRPr>
            </a:lvl1pPr>
            <a:lvl2pPr marL="144463" indent="-142875" defTabSz="895350">
              <a:buSzPct val="120000"/>
              <a:buChar char="•"/>
              <a:defRPr sz="1600">
                <a:solidFill>
                  <a:schemeClr val="tx1"/>
                </a:solidFill>
                <a:latin typeface="Arial" panose="020B0604020202020204" pitchFamily="34" charset="0"/>
                <a:ea typeface="-윤고딕130" pitchFamily="18" charset="-127"/>
              </a:defRPr>
            </a:lvl2pPr>
            <a:lvl3pPr marL="295275" indent="-149225" defTabSz="895350">
              <a:buChar char="–"/>
              <a:defRPr sz="1600">
                <a:solidFill>
                  <a:schemeClr val="tx1"/>
                </a:solidFill>
                <a:latin typeface="Arial" panose="020B0604020202020204" pitchFamily="34" charset="0"/>
                <a:ea typeface="-윤고딕130" pitchFamily="18" charset="-127"/>
              </a:defRPr>
            </a:lvl3pPr>
            <a:lvl4pPr marL="431800" indent="-134938" defTabSz="895350">
              <a:buSzPct val="89000"/>
              <a:buChar char="•"/>
              <a:defRPr sz="1600">
                <a:solidFill>
                  <a:schemeClr val="tx1"/>
                </a:solidFill>
                <a:latin typeface="Arial" panose="020B0604020202020204" pitchFamily="34" charset="0"/>
                <a:ea typeface="-윤고딕130" pitchFamily="18" charset="-127"/>
              </a:defRPr>
            </a:lvl4pPr>
            <a:lvl5pPr marL="582613" indent="-149225" defTabSz="895350">
              <a:buSzPct val="75000"/>
              <a:buChar char="–"/>
              <a:defRPr sz="1600">
                <a:solidFill>
                  <a:schemeClr val="tx1"/>
                </a:solidFill>
                <a:latin typeface="Arial" panose="020B0604020202020204" pitchFamily="34" charset="0"/>
                <a:ea typeface="-윤고딕130" pitchFamily="18" charset="-127"/>
              </a:defRPr>
            </a:lvl5pPr>
            <a:lvl6pPr marL="1039813" indent="-149225" defTabSz="895350" fontAlgn="base">
              <a:spcBef>
                <a:spcPct val="0"/>
              </a:spcBef>
              <a:spcAft>
                <a:spcPct val="0"/>
              </a:spcAft>
              <a:buSzPct val="75000"/>
              <a:buChar char="–"/>
              <a:defRPr sz="1600">
                <a:solidFill>
                  <a:schemeClr val="tx1"/>
                </a:solidFill>
                <a:latin typeface="Arial" panose="020B0604020202020204" pitchFamily="34" charset="0"/>
                <a:ea typeface="-윤고딕130" pitchFamily="18" charset="-127"/>
              </a:defRPr>
            </a:lvl6pPr>
            <a:lvl7pPr marL="1497013" indent="-149225" defTabSz="895350" fontAlgn="base">
              <a:spcBef>
                <a:spcPct val="0"/>
              </a:spcBef>
              <a:spcAft>
                <a:spcPct val="0"/>
              </a:spcAft>
              <a:buSzPct val="75000"/>
              <a:buChar char="–"/>
              <a:defRPr sz="1600">
                <a:solidFill>
                  <a:schemeClr val="tx1"/>
                </a:solidFill>
                <a:latin typeface="Arial" panose="020B0604020202020204" pitchFamily="34" charset="0"/>
                <a:ea typeface="-윤고딕130" pitchFamily="18" charset="-127"/>
              </a:defRPr>
            </a:lvl7pPr>
            <a:lvl8pPr marL="1954213" indent="-149225" defTabSz="895350" fontAlgn="base">
              <a:spcBef>
                <a:spcPct val="0"/>
              </a:spcBef>
              <a:spcAft>
                <a:spcPct val="0"/>
              </a:spcAft>
              <a:buSzPct val="75000"/>
              <a:buChar char="–"/>
              <a:defRPr sz="1600">
                <a:solidFill>
                  <a:schemeClr val="tx1"/>
                </a:solidFill>
                <a:latin typeface="Arial" panose="020B0604020202020204" pitchFamily="34" charset="0"/>
                <a:ea typeface="-윤고딕130" pitchFamily="18" charset="-127"/>
              </a:defRPr>
            </a:lvl8pPr>
            <a:lvl9pPr marL="2411413" indent="-149225" defTabSz="895350" fontAlgn="base">
              <a:spcBef>
                <a:spcPct val="0"/>
              </a:spcBef>
              <a:spcAft>
                <a:spcPct val="0"/>
              </a:spcAft>
              <a:buSzPct val="75000"/>
              <a:buChar char="–"/>
              <a:defRPr sz="1600">
                <a:solidFill>
                  <a:schemeClr val="tx1"/>
                </a:solidFill>
                <a:latin typeface="Arial" panose="020B0604020202020204" pitchFamily="34" charset="0"/>
                <a:ea typeface="-윤고딕130" pitchFamily="18" charset="-127"/>
              </a:defRPr>
            </a:lvl9pPr>
          </a:lstStyle>
          <a:p>
            <a:pPr latinLnBrk="0"/>
            <a:r>
              <a:rPr kumimoji="0" lang="ko-KR" altLang="en-US" sz="1400" dirty="0">
                <a:solidFill>
                  <a:srgbClr val="000000"/>
                </a:solidFill>
                <a:latin typeface="+mn-ea"/>
                <a:ea typeface="+mn-ea"/>
              </a:rPr>
              <a:t>답변</a:t>
            </a:r>
            <a:endParaRPr kumimoji="0" lang="en-US" altLang="ko-KR" sz="1400" dirty="0">
              <a:solidFill>
                <a:srgbClr val="000000"/>
              </a:solidFill>
              <a:latin typeface="+mn-ea"/>
              <a:ea typeface="+mn-ea"/>
            </a:endParaRPr>
          </a:p>
        </p:txBody>
      </p:sp>
      <p:sp>
        <p:nvSpPr>
          <p:cNvPr id="173" name="Line 18">
            <a:extLst>
              <a:ext uri="{FF2B5EF4-FFF2-40B4-BE49-F238E27FC236}">
                <a16:creationId xmlns:a16="http://schemas.microsoft.com/office/drawing/2014/main" id="{2F0F4A0C-D16F-BC41-A29B-C01415964B06}"/>
              </a:ext>
            </a:extLst>
          </p:cNvPr>
          <p:cNvSpPr>
            <a:spLocks noChangeShapeType="1"/>
          </p:cNvSpPr>
          <p:nvPr/>
        </p:nvSpPr>
        <p:spPr bwMode="auto">
          <a:xfrm>
            <a:off x="2671763" y="1779588"/>
            <a:ext cx="2228850"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ko-KR" altLang="en-US" sz="1600" b="0" i="0" u="none" strike="noStrike" kern="0" cap="none" spc="0" normalizeH="0" baseline="0" noProof="0">
              <a:ln>
                <a:noFill/>
              </a:ln>
              <a:solidFill>
                <a:srgbClr val="000000"/>
              </a:solidFill>
              <a:effectLst/>
              <a:uLnTx/>
              <a:uFillTx/>
              <a:latin typeface="+mn-ea"/>
              <a:ea typeface="+mn-ea"/>
            </a:endParaRPr>
          </a:p>
        </p:txBody>
      </p:sp>
      <p:sp>
        <p:nvSpPr>
          <p:cNvPr id="174" name="Line 19">
            <a:extLst>
              <a:ext uri="{FF2B5EF4-FFF2-40B4-BE49-F238E27FC236}">
                <a16:creationId xmlns:a16="http://schemas.microsoft.com/office/drawing/2014/main" id="{F067755E-42BF-F050-7C57-4CB9B3DF8E03}"/>
              </a:ext>
            </a:extLst>
          </p:cNvPr>
          <p:cNvSpPr>
            <a:spLocks noChangeShapeType="1"/>
          </p:cNvSpPr>
          <p:nvPr/>
        </p:nvSpPr>
        <p:spPr bwMode="auto">
          <a:xfrm>
            <a:off x="5014913" y="1779588"/>
            <a:ext cx="2227262"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ko-KR" altLang="en-US" sz="1600" b="0" i="0" u="none" strike="noStrike" kern="0" cap="none" spc="0" normalizeH="0" baseline="0" noProof="0">
              <a:ln>
                <a:noFill/>
              </a:ln>
              <a:solidFill>
                <a:srgbClr val="000000"/>
              </a:solidFill>
              <a:effectLst/>
              <a:uLnTx/>
              <a:uFillTx/>
              <a:latin typeface="+mn-ea"/>
              <a:ea typeface="+mn-ea"/>
            </a:endParaRPr>
          </a:p>
        </p:txBody>
      </p:sp>
      <p:sp>
        <p:nvSpPr>
          <p:cNvPr id="175" name="Rectangle 20">
            <a:extLst>
              <a:ext uri="{FF2B5EF4-FFF2-40B4-BE49-F238E27FC236}">
                <a16:creationId xmlns:a16="http://schemas.microsoft.com/office/drawing/2014/main" id="{8FBB734E-6EC7-56CE-2083-D3303AF2901D}"/>
              </a:ext>
            </a:extLst>
          </p:cNvPr>
          <p:cNvSpPr>
            <a:spLocks noChangeArrowheads="1"/>
          </p:cNvSpPr>
          <p:nvPr/>
        </p:nvSpPr>
        <p:spPr bwMode="auto">
          <a:xfrm>
            <a:off x="2671763" y="1963738"/>
            <a:ext cx="2230437"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3810" tIns="0" rIns="3810" bIns="0">
            <a:spAutoFit/>
          </a:bodyPr>
          <a:lstStyle>
            <a:lvl1pPr defTabSz="895350">
              <a:buSzPct val="120000"/>
              <a:defRPr sz="1600">
                <a:solidFill>
                  <a:schemeClr val="tx1"/>
                </a:solidFill>
                <a:latin typeface="Arial" panose="020B0604020202020204" pitchFamily="34" charset="0"/>
                <a:ea typeface="-윤고딕130" pitchFamily="18" charset="-127"/>
              </a:defRPr>
            </a:lvl1pPr>
            <a:lvl2pPr marL="144463" indent="-142875" defTabSz="895350">
              <a:buSzPct val="120000"/>
              <a:buChar char="•"/>
              <a:defRPr sz="1600">
                <a:solidFill>
                  <a:schemeClr val="tx1"/>
                </a:solidFill>
                <a:latin typeface="Arial" panose="020B0604020202020204" pitchFamily="34" charset="0"/>
                <a:ea typeface="-윤고딕130" pitchFamily="18" charset="-127"/>
              </a:defRPr>
            </a:lvl2pPr>
            <a:lvl3pPr marL="295275" indent="-149225" defTabSz="895350">
              <a:buChar char="–"/>
              <a:defRPr sz="1600">
                <a:solidFill>
                  <a:schemeClr val="tx1"/>
                </a:solidFill>
                <a:latin typeface="Arial" panose="020B0604020202020204" pitchFamily="34" charset="0"/>
                <a:ea typeface="-윤고딕130" pitchFamily="18" charset="-127"/>
              </a:defRPr>
            </a:lvl3pPr>
            <a:lvl4pPr marL="431800" indent="-134938" defTabSz="895350">
              <a:buSzPct val="89000"/>
              <a:buChar char="•"/>
              <a:defRPr sz="1600">
                <a:solidFill>
                  <a:schemeClr val="tx1"/>
                </a:solidFill>
                <a:latin typeface="Arial" panose="020B0604020202020204" pitchFamily="34" charset="0"/>
                <a:ea typeface="-윤고딕130" pitchFamily="18" charset="-127"/>
              </a:defRPr>
            </a:lvl4pPr>
            <a:lvl5pPr marL="582613" indent="-149225" defTabSz="895350">
              <a:buSzPct val="75000"/>
              <a:buChar char="–"/>
              <a:defRPr sz="1600">
                <a:solidFill>
                  <a:schemeClr val="tx1"/>
                </a:solidFill>
                <a:latin typeface="Arial" panose="020B0604020202020204" pitchFamily="34" charset="0"/>
                <a:ea typeface="-윤고딕130" pitchFamily="18" charset="-127"/>
              </a:defRPr>
            </a:lvl5pPr>
            <a:lvl6pPr marL="1039813" indent="-149225" defTabSz="895350" fontAlgn="base">
              <a:spcBef>
                <a:spcPct val="0"/>
              </a:spcBef>
              <a:spcAft>
                <a:spcPct val="0"/>
              </a:spcAft>
              <a:buSzPct val="75000"/>
              <a:buChar char="–"/>
              <a:defRPr sz="1600">
                <a:solidFill>
                  <a:schemeClr val="tx1"/>
                </a:solidFill>
                <a:latin typeface="Arial" panose="020B0604020202020204" pitchFamily="34" charset="0"/>
                <a:ea typeface="-윤고딕130" pitchFamily="18" charset="-127"/>
              </a:defRPr>
            </a:lvl6pPr>
            <a:lvl7pPr marL="1497013" indent="-149225" defTabSz="895350" fontAlgn="base">
              <a:spcBef>
                <a:spcPct val="0"/>
              </a:spcBef>
              <a:spcAft>
                <a:spcPct val="0"/>
              </a:spcAft>
              <a:buSzPct val="75000"/>
              <a:buChar char="–"/>
              <a:defRPr sz="1600">
                <a:solidFill>
                  <a:schemeClr val="tx1"/>
                </a:solidFill>
                <a:latin typeface="Arial" panose="020B0604020202020204" pitchFamily="34" charset="0"/>
                <a:ea typeface="-윤고딕130" pitchFamily="18" charset="-127"/>
              </a:defRPr>
            </a:lvl7pPr>
            <a:lvl8pPr marL="1954213" indent="-149225" defTabSz="895350" fontAlgn="base">
              <a:spcBef>
                <a:spcPct val="0"/>
              </a:spcBef>
              <a:spcAft>
                <a:spcPct val="0"/>
              </a:spcAft>
              <a:buSzPct val="75000"/>
              <a:buChar char="–"/>
              <a:defRPr sz="1600">
                <a:solidFill>
                  <a:schemeClr val="tx1"/>
                </a:solidFill>
                <a:latin typeface="Arial" panose="020B0604020202020204" pitchFamily="34" charset="0"/>
                <a:ea typeface="-윤고딕130" pitchFamily="18" charset="-127"/>
              </a:defRPr>
            </a:lvl8pPr>
            <a:lvl9pPr marL="2411413" indent="-149225" defTabSz="895350" fontAlgn="base">
              <a:spcBef>
                <a:spcPct val="0"/>
              </a:spcBef>
              <a:spcAft>
                <a:spcPct val="0"/>
              </a:spcAft>
              <a:buSzPct val="75000"/>
              <a:buChar char="–"/>
              <a:defRPr sz="1600">
                <a:solidFill>
                  <a:schemeClr val="tx1"/>
                </a:solidFill>
                <a:latin typeface="Arial" panose="020B0604020202020204" pitchFamily="34" charset="0"/>
                <a:ea typeface="-윤고딕130" pitchFamily="18" charset="-127"/>
              </a:defRPr>
            </a:lvl9pPr>
          </a:lstStyle>
          <a:p>
            <a:pPr lvl="1" latinLnBrk="0"/>
            <a:r>
              <a:rPr kumimoji="0" lang="ko-KR" altLang="en-US" sz="1200" b="0" dirty="0">
                <a:solidFill>
                  <a:srgbClr val="000000"/>
                </a:solidFill>
                <a:latin typeface="+mn-ea"/>
                <a:ea typeface="+mn-ea"/>
              </a:rPr>
              <a:t>합성가스의 밀도 태그가 존재하는지 </a:t>
            </a:r>
            <a:r>
              <a:rPr kumimoji="0" lang="en-US" altLang="ko-KR" sz="1200" b="0" dirty="0">
                <a:solidFill>
                  <a:srgbClr val="000000"/>
                </a:solidFill>
                <a:latin typeface="+mn-ea"/>
                <a:ea typeface="+mn-ea"/>
              </a:rPr>
              <a:t>(</a:t>
            </a:r>
            <a:r>
              <a:rPr kumimoji="0" lang="ko-KR" altLang="en-US" sz="1200" b="0" dirty="0">
                <a:solidFill>
                  <a:srgbClr val="000000"/>
                </a:solidFill>
                <a:latin typeface="+mn-ea"/>
                <a:ea typeface="+mn-ea"/>
              </a:rPr>
              <a:t>전력의 발전효율 계산</a:t>
            </a:r>
            <a:r>
              <a:rPr kumimoji="0" lang="en-US" altLang="ko-KR" sz="1200" b="0" dirty="0">
                <a:solidFill>
                  <a:srgbClr val="000000"/>
                </a:solidFill>
                <a:latin typeface="+mn-ea"/>
                <a:ea typeface="+mn-ea"/>
              </a:rPr>
              <a:t>)</a:t>
            </a:r>
          </a:p>
        </p:txBody>
      </p:sp>
      <p:sp>
        <p:nvSpPr>
          <p:cNvPr id="176" name="Rectangle 21">
            <a:extLst>
              <a:ext uri="{FF2B5EF4-FFF2-40B4-BE49-F238E27FC236}">
                <a16:creationId xmlns:a16="http://schemas.microsoft.com/office/drawing/2014/main" id="{5DBAF6C0-3CC2-324D-DCAC-F5D25271DEE5}"/>
              </a:ext>
            </a:extLst>
          </p:cNvPr>
          <p:cNvSpPr>
            <a:spLocks noChangeArrowheads="1"/>
          </p:cNvSpPr>
          <p:nvPr/>
        </p:nvSpPr>
        <p:spPr bwMode="auto">
          <a:xfrm>
            <a:off x="5014913" y="1963738"/>
            <a:ext cx="2230437"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3810" tIns="0" rIns="3810" bIns="0">
            <a:spAutoFit/>
          </a:bodyPr>
          <a:lstStyle>
            <a:lvl1pPr defTabSz="895350">
              <a:buSzPct val="120000"/>
              <a:defRPr sz="1600">
                <a:solidFill>
                  <a:schemeClr val="tx1"/>
                </a:solidFill>
                <a:latin typeface="Arial" panose="020B0604020202020204" pitchFamily="34" charset="0"/>
                <a:ea typeface="-윤고딕130" pitchFamily="18" charset="-127"/>
              </a:defRPr>
            </a:lvl1pPr>
            <a:lvl2pPr marL="144463" indent="-142875" defTabSz="895350">
              <a:buSzPct val="120000"/>
              <a:buChar char="•"/>
              <a:defRPr sz="1600">
                <a:solidFill>
                  <a:schemeClr val="tx1"/>
                </a:solidFill>
                <a:latin typeface="Arial" panose="020B0604020202020204" pitchFamily="34" charset="0"/>
                <a:ea typeface="-윤고딕130" pitchFamily="18" charset="-127"/>
              </a:defRPr>
            </a:lvl2pPr>
            <a:lvl3pPr marL="295275" indent="-149225" defTabSz="895350">
              <a:buChar char="–"/>
              <a:defRPr sz="1600">
                <a:solidFill>
                  <a:schemeClr val="tx1"/>
                </a:solidFill>
                <a:latin typeface="Arial" panose="020B0604020202020204" pitchFamily="34" charset="0"/>
                <a:ea typeface="-윤고딕130" pitchFamily="18" charset="-127"/>
              </a:defRPr>
            </a:lvl3pPr>
            <a:lvl4pPr marL="431800" indent="-134938" defTabSz="895350">
              <a:buSzPct val="89000"/>
              <a:buChar char="•"/>
              <a:defRPr sz="1600">
                <a:solidFill>
                  <a:schemeClr val="tx1"/>
                </a:solidFill>
                <a:latin typeface="Arial" panose="020B0604020202020204" pitchFamily="34" charset="0"/>
                <a:ea typeface="-윤고딕130" pitchFamily="18" charset="-127"/>
              </a:defRPr>
            </a:lvl4pPr>
            <a:lvl5pPr marL="582613" indent="-149225" defTabSz="895350">
              <a:buSzPct val="75000"/>
              <a:buChar char="–"/>
              <a:defRPr sz="1600">
                <a:solidFill>
                  <a:schemeClr val="tx1"/>
                </a:solidFill>
                <a:latin typeface="Arial" panose="020B0604020202020204" pitchFamily="34" charset="0"/>
                <a:ea typeface="-윤고딕130" pitchFamily="18" charset="-127"/>
              </a:defRPr>
            </a:lvl5pPr>
            <a:lvl6pPr marL="1039813" indent="-149225" defTabSz="895350" fontAlgn="base">
              <a:spcBef>
                <a:spcPct val="0"/>
              </a:spcBef>
              <a:spcAft>
                <a:spcPct val="0"/>
              </a:spcAft>
              <a:buSzPct val="75000"/>
              <a:buChar char="–"/>
              <a:defRPr sz="1600">
                <a:solidFill>
                  <a:schemeClr val="tx1"/>
                </a:solidFill>
                <a:latin typeface="Arial" panose="020B0604020202020204" pitchFamily="34" charset="0"/>
                <a:ea typeface="-윤고딕130" pitchFamily="18" charset="-127"/>
              </a:defRPr>
            </a:lvl6pPr>
            <a:lvl7pPr marL="1497013" indent="-149225" defTabSz="895350" fontAlgn="base">
              <a:spcBef>
                <a:spcPct val="0"/>
              </a:spcBef>
              <a:spcAft>
                <a:spcPct val="0"/>
              </a:spcAft>
              <a:buSzPct val="75000"/>
              <a:buChar char="–"/>
              <a:defRPr sz="1600">
                <a:solidFill>
                  <a:schemeClr val="tx1"/>
                </a:solidFill>
                <a:latin typeface="Arial" panose="020B0604020202020204" pitchFamily="34" charset="0"/>
                <a:ea typeface="-윤고딕130" pitchFamily="18" charset="-127"/>
              </a:defRPr>
            </a:lvl7pPr>
            <a:lvl8pPr marL="1954213" indent="-149225" defTabSz="895350" fontAlgn="base">
              <a:spcBef>
                <a:spcPct val="0"/>
              </a:spcBef>
              <a:spcAft>
                <a:spcPct val="0"/>
              </a:spcAft>
              <a:buSzPct val="75000"/>
              <a:buChar char="–"/>
              <a:defRPr sz="1600">
                <a:solidFill>
                  <a:schemeClr val="tx1"/>
                </a:solidFill>
                <a:latin typeface="Arial" panose="020B0604020202020204" pitchFamily="34" charset="0"/>
                <a:ea typeface="-윤고딕130" pitchFamily="18" charset="-127"/>
              </a:defRPr>
            </a:lvl8pPr>
            <a:lvl9pPr marL="2411413" indent="-149225" defTabSz="895350" fontAlgn="base">
              <a:spcBef>
                <a:spcPct val="0"/>
              </a:spcBef>
              <a:spcAft>
                <a:spcPct val="0"/>
              </a:spcAft>
              <a:buSzPct val="75000"/>
              <a:buChar char="–"/>
              <a:defRPr sz="1600">
                <a:solidFill>
                  <a:schemeClr val="tx1"/>
                </a:solidFill>
                <a:latin typeface="Arial" panose="020B0604020202020204" pitchFamily="34" charset="0"/>
                <a:ea typeface="-윤고딕130" pitchFamily="18" charset="-127"/>
              </a:defRPr>
            </a:lvl9pPr>
          </a:lstStyle>
          <a:p>
            <a:pPr lvl="1" latinLnBrk="0"/>
            <a:r>
              <a:rPr kumimoji="0" lang="ko-KR" altLang="en-US" sz="1200" b="0" dirty="0">
                <a:solidFill>
                  <a:srgbClr val="000000"/>
                </a:solidFill>
                <a:latin typeface="+mn-ea"/>
                <a:ea typeface="+mn-ea"/>
              </a:rPr>
              <a:t>존재하지 않음</a:t>
            </a:r>
            <a:r>
              <a:rPr kumimoji="0" lang="en-US" altLang="ko-KR" sz="1200" b="0" dirty="0">
                <a:solidFill>
                  <a:srgbClr val="000000"/>
                </a:solidFill>
                <a:latin typeface="+mn-ea"/>
                <a:ea typeface="+mn-ea"/>
              </a:rPr>
              <a:t>. </a:t>
            </a:r>
            <a:r>
              <a:rPr kumimoji="0" lang="ko-KR" altLang="en-US" sz="1200" b="0" dirty="0">
                <a:solidFill>
                  <a:srgbClr val="000000"/>
                </a:solidFill>
                <a:latin typeface="+mn-ea"/>
                <a:ea typeface="+mn-ea"/>
              </a:rPr>
              <a:t>대신 밀도를 상수로 취급할 수 있 조건에 대한 자료 전달예정</a:t>
            </a:r>
            <a:endParaRPr kumimoji="0" lang="en-US" altLang="ko-KR" sz="1200" b="0" dirty="0">
              <a:solidFill>
                <a:srgbClr val="000000"/>
              </a:solidFill>
              <a:latin typeface="+mn-ea"/>
              <a:ea typeface="+mn-ea"/>
            </a:endParaRPr>
          </a:p>
        </p:txBody>
      </p:sp>
      <p:sp>
        <p:nvSpPr>
          <p:cNvPr id="177" name="Rectangle 22">
            <a:extLst>
              <a:ext uri="{FF2B5EF4-FFF2-40B4-BE49-F238E27FC236}">
                <a16:creationId xmlns:a16="http://schemas.microsoft.com/office/drawing/2014/main" id="{7DBA8747-B759-9658-210D-9CF00B7F8C6C}"/>
              </a:ext>
            </a:extLst>
          </p:cNvPr>
          <p:cNvSpPr>
            <a:spLocks noChangeArrowheads="1"/>
          </p:cNvSpPr>
          <p:nvPr/>
        </p:nvSpPr>
        <p:spPr bwMode="auto">
          <a:xfrm>
            <a:off x="2671763" y="2938463"/>
            <a:ext cx="223043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3810" tIns="0" rIns="3810" bIns="0">
            <a:spAutoFit/>
          </a:bodyPr>
          <a:lstStyle>
            <a:lvl1pPr defTabSz="895350">
              <a:buSzPct val="120000"/>
              <a:defRPr sz="1600">
                <a:solidFill>
                  <a:schemeClr val="tx1"/>
                </a:solidFill>
                <a:latin typeface="Arial" panose="020B0604020202020204" pitchFamily="34" charset="0"/>
                <a:ea typeface="-윤고딕130" pitchFamily="18" charset="-127"/>
              </a:defRPr>
            </a:lvl1pPr>
            <a:lvl2pPr marL="144463" indent="-142875" defTabSz="895350">
              <a:buSzPct val="120000"/>
              <a:buChar char="•"/>
              <a:defRPr sz="1600">
                <a:solidFill>
                  <a:schemeClr val="tx1"/>
                </a:solidFill>
                <a:latin typeface="Arial" panose="020B0604020202020204" pitchFamily="34" charset="0"/>
                <a:ea typeface="-윤고딕130" pitchFamily="18" charset="-127"/>
              </a:defRPr>
            </a:lvl2pPr>
            <a:lvl3pPr marL="295275" indent="-149225" defTabSz="895350">
              <a:buChar char="–"/>
              <a:defRPr sz="1600">
                <a:solidFill>
                  <a:schemeClr val="tx1"/>
                </a:solidFill>
                <a:latin typeface="Arial" panose="020B0604020202020204" pitchFamily="34" charset="0"/>
                <a:ea typeface="-윤고딕130" pitchFamily="18" charset="-127"/>
              </a:defRPr>
            </a:lvl3pPr>
            <a:lvl4pPr marL="431800" indent="-134938" defTabSz="895350">
              <a:buSzPct val="89000"/>
              <a:buChar char="•"/>
              <a:defRPr sz="1600">
                <a:solidFill>
                  <a:schemeClr val="tx1"/>
                </a:solidFill>
                <a:latin typeface="Arial" panose="020B0604020202020204" pitchFamily="34" charset="0"/>
                <a:ea typeface="-윤고딕130" pitchFamily="18" charset="-127"/>
              </a:defRPr>
            </a:lvl4pPr>
            <a:lvl5pPr marL="582613" indent="-149225" defTabSz="895350">
              <a:buSzPct val="75000"/>
              <a:buChar char="–"/>
              <a:defRPr sz="1600">
                <a:solidFill>
                  <a:schemeClr val="tx1"/>
                </a:solidFill>
                <a:latin typeface="Arial" panose="020B0604020202020204" pitchFamily="34" charset="0"/>
                <a:ea typeface="-윤고딕130" pitchFamily="18" charset="-127"/>
              </a:defRPr>
            </a:lvl5pPr>
            <a:lvl6pPr marL="1039813" indent="-149225" defTabSz="895350" fontAlgn="base">
              <a:spcBef>
                <a:spcPct val="0"/>
              </a:spcBef>
              <a:spcAft>
                <a:spcPct val="0"/>
              </a:spcAft>
              <a:buSzPct val="75000"/>
              <a:buChar char="–"/>
              <a:defRPr sz="1600">
                <a:solidFill>
                  <a:schemeClr val="tx1"/>
                </a:solidFill>
                <a:latin typeface="Arial" panose="020B0604020202020204" pitchFamily="34" charset="0"/>
                <a:ea typeface="-윤고딕130" pitchFamily="18" charset="-127"/>
              </a:defRPr>
            </a:lvl6pPr>
            <a:lvl7pPr marL="1497013" indent="-149225" defTabSz="895350" fontAlgn="base">
              <a:spcBef>
                <a:spcPct val="0"/>
              </a:spcBef>
              <a:spcAft>
                <a:spcPct val="0"/>
              </a:spcAft>
              <a:buSzPct val="75000"/>
              <a:buChar char="–"/>
              <a:defRPr sz="1600">
                <a:solidFill>
                  <a:schemeClr val="tx1"/>
                </a:solidFill>
                <a:latin typeface="Arial" panose="020B0604020202020204" pitchFamily="34" charset="0"/>
                <a:ea typeface="-윤고딕130" pitchFamily="18" charset="-127"/>
              </a:defRPr>
            </a:lvl7pPr>
            <a:lvl8pPr marL="1954213" indent="-149225" defTabSz="895350" fontAlgn="base">
              <a:spcBef>
                <a:spcPct val="0"/>
              </a:spcBef>
              <a:spcAft>
                <a:spcPct val="0"/>
              </a:spcAft>
              <a:buSzPct val="75000"/>
              <a:buChar char="–"/>
              <a:defRPr sz="1600">
                <a:solidFill>
                  <a:schemeClr val="tx1"/>
                </a:solidFill>
                <a:latin typeface="Arial" panose="020B0604020202020204" pitchFamily="34" charset="0"/>
                <a:ea typeface="-윤고딕130" pitchFamily="18" charset="-127"/>
              </a:defRPr>
            </a:lvl8pPr>
            <a:lvl9pPr marL="2411413" indent="-149225" defTabSz="895350" fontAlgn="base">
              <a:spcBef>
                <a:spcPct val="0"/>
              </a:spcBef>
              <a:spcAft>
                <a:spcPct val="0"/>
              </a:spcAft>
              <a:buSzPct val="75000"/>
              <a:buChar char="–"/>
              <a:defRPr sz="1600">
                <a:solidFill>
                  <a:schemeClr val="tx1"/>
                </a:solidFill>
                <a:latin typeface="Arial" panose="020B0604020202020204" pitchFamily="34" charset="0"/>
                <a:ea typeface="-윤고딕130" pitchFamily="18" charset="-127"/>
              </a:defRPr>
            </a:lvl9pPr>
          </a:lstStyle>
          <a:p>
            <a:pPr lvl="1" latinLnBrk="0"/>
            <a:r>
              <a:rPr kumimoji="0" lang="ko-KR" altLang="en-US" sz="1200" b="0" dirty="0" err="1">
                <a:solidFill>
                  <a:srgbClr val="000000"/>
                </a:solidFill>
                <a:latin typeface="+mn-ea"/>
                <a:ea typeface="+mn-ea"/>
              </a:rPr>
              <a:t>희석질소유량의</a:t>
            </a:r>
            <a:r>
              <a:rPr kumimoji="0" lang="ko-KR" altLang="en-US" sz="1200" b="0" dirty="0">
                <a:solidFill>
                  <a:srgbClr val="000000"/>
                </a:solidFill>
                <a:latin typeface="+mn-ea"/>
                <a:ea typeface="+mn-ea"/>
              </a:rPr>
              <a:t> 상한이 존재하는지</a:t>
            </a:r>
            <a:endParaRPr kumimoji="0" lang="en-US" altLang="ko-KR" sz="1200" b="0" dirty="0">
              <a:solidFill>
                <a:srgbClr val="000000"/>
              </a:solidFill>
              <a:latin typeface="+mn-ea"/>
              <a:ea typeface="+mn-ea"/>
            </a:endParaRPr>
          </a:p>
        </p:txBody>
      </p:sp>
      <p:sp>
        <p:nvSpPr>
          <p:cNvPr id="178" name="Rectangle 23">
            <a:extLst>
              <a:ext uri="{FF2B5EF4-FFF2-40B4-BE49-F238E27FC236}">
                <a16:creationId xmlns:a16="http://schemas.microsoft.com/office/drawing/2014/main" id="{D35FB363-6EDA-E628-99B6-ECBEED2D584F}"/>
              </a:ext>
            </a:extLst>
          </p:cNvPr>
          <p:cNvSpPr>
            <a:spLocks noChangeArrowheads="1"/>
          </p:cNvSpPr>
          <p:nvPr/>
        </p:nvSpPr>
        <p:spPr bwMode="auto">
          <a:xfrm>
            <a:off x="5014913" y="2938463"/>
            <a:ext cx="2230437" cy="1292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3810" tIns="0" rIns="3810" bIns="0">
            <a:spAutoFit/>
          </a:bodyPr>
          <a:lstStyle>
            <a:lvl1pPr defTabSz="895350">
              <a:buSzPct val="120000"/>
              <a:defRPr sz="1600">
                <a:solidFill>
                  <a:schemeClr val="tx1"/>
                </a:solidFill>
                <a:latin typeface="Arial" panose="020B0604020202020204" pitchFamily="34" charset="0"/>
                <a:ea typeface="-윤고딕130" pitchFamily="18" charset="-127"/>
              </a:defRPr>
            </a:lvl1pPr>
            <a:lvl2pPr marL="144463" indent="-142875" defTabSz="895350">
              <a:buSzPct val="120000"/>
              <a:buChar char="•"/>
              <a:defRPr sz="1600">
                <a:solidFill>
                  <a:schemeClr val="tx1"/>
                </a:solidFill>
                <a:latin typeface="Arial" panose="020B0604020202020204" pitchFamily="34" charset="0"/>
                <a:ea typeface="-윤고딕130" pitchFamily="18" charset="-127"/>
              </a:defRPr>
            </a:lvl2pPr>
            <a:lvl3pPr marL="295275" indent="-149225" defTabSz="895350">
              <a:buChar char="–"/>
              <a:defRPr sz="1600">
                <a:solidFill>
                  <a:schemeClr val="tx1"/>
                </a:solidFill>
                <a:latin typeface="Arial" panose="020B0604020202020204" pitchFamily="34" charset="0"/>
                <a:ea typeface="-윤고딕130" pitchFamily="18" charset="-127"/>
              </a:defRPr>
            </a:lvl3pPr>
            <a:lvl4pPr marL="431800" indent="-134938" defTabSz="895350">
              <a:buSzPct val="89000"/>
              <a:buChar char="•"/>
              <a:defRPr sz="1600">
                <a:solidFill>
                  <a:schemeClr val="tx1"/>
                </a:solidFill>
                <a:latin typeface="Arial" panose="020B0604020202020204" pitchFamily="34" charset="0"/>
                <a:ea typeface="-윤고딕130" pitchFamily="18" charset="-127"/>
              </a:defRPr>
            </a:lvl4pPr>
            <a:lvl5pPr marL="582613" indent="-149225" defTabSz="895350">
              <a:buSzPct val="75000"/>
              <a:buChar char="–"/>
              <a:defRPr sz="1600">
                <a:solidFill>
                  <a:schemeClr val="tx1"/>
                </a:solidFill>
                <a:latin typeface="Arial" panose="020B0604020202020204" pitchFamily="34" charset="0"/>
                <a:ea typeface="-윤고딕130" pitchFamily="18" charset="-127"/>
              </a:defRPr>
            </a:lvl5pPr>
            <a:lvl6pPr marL="1039813" indent="-149225" defTabSz="895350" fontAlgn="base">
              <a:spcBef>
                <a:spcPct val="0"/>
              </a:spcBef>
              <a:spcAft>
                <a:spcPct val="0"/>
              </a:spcAft>
              <a:buSzPct val="75000"/>
              <a:buChar char="–"/>
              <a:defRPr sz="1600">
                <a:solidFill>
                  <a:schemeClr val="tx1"/>
                </a:solidFill>
                <a:latin typeface="Arial" panose="020B0604020202020204" pitchFamily="34" charset="0"/>
                <a:ea typeface="-윤고딕130" pitchFamily="18" charset="-127"/>
              </a:defRPr>
            </a:lvl6pPr>
            <a:lvl7pPr marL="1497013" indent="-149225" defTabSz="895350" fontAlgn="base">
              <a:spcBef>
                <a:spcPct val="0"/>
              </a:spcBef>
              <a:spcAft>
                <a:spcPct val="0"/>
              </a:spcAft>
              <a:buSzPct val="75000"/>
              <a:buChar char="–"/>
              <a:defRPr sz="1600">
                <a:solidFill>
                  <a:schemeClr val="tx1"/>
                </a:solidFill>
                <a:latin typeface="Arial" panose="020B0604020202020204" pitchFamily="34" charset="0"/>
                <a:ea typeface="-윤고딕130" pitchFamily="18" charset="-127"/>
              </a:defRPr>
            </a:lvl7pPr>
            <a:lvl8pPr marL="1954213" indent="-149225" defTabSz="895350" fontAlgn="base">
              <a:spcBef>
                <a:spcPct val="0"/>
              </a:spcBef>
              <a:spcAft>
                <a:spcPct val="0"/>
              </a:spcAft>
              <a:buSzPct val="75000"/>
              <a:buChar char="–"/>
              <a:defRPr sz="1600">
                <a:solidFill>
                  <a:schemeClr val="tx1"/>
                </a:solidFill>
                <a:latin typeface="Arial" panose="020B0604020202020204" pitchFamily="34" charset="0"/>
                <a:ea typeface="-윤고딕130" pitchFamily="18" charset="-127"/>
              </a:defRPr>
            </a:lvl8pPr>
            <a:lvl9pPr marL="2411413" indent="-149225" defTabSz="895350" fontAlgn="base">
              <a:spcBef>
                <a:spcPct val="0"/>
              </a:spcBef>
              <a:spcAft>
                <a:spcPct val="0"/>
              </a:spcAft>
              <a:buSzPct val="75000"/>
              <a:buChar char="–"/>
              <a:defRPr sz="1600">
                <a:solidFill>
                  <a:schemeClr val="tx1"/>
                </a:solidFill>
                <a:latin typeface="Arial" panose="020B0604020202020204" pitchFamily="34" charset="0"/>
                <a:ea typeface="-윤고딕130" pitchFamily="18" charset="-127"/>
              </a:defRPr>
            </a:lvl9pPr>
          </a:lstStyle>
          <a:p>
            <a:pPr lvl="1" latinLnBrk="0"/>
            <a:r>
              <a:rPr kumimoji="0" lang="ko-KR" altLang="en-US" sz="1200" b="0" dirty="0" err="1">
                <a:solidFill>
                  <a:srgbClr val="000000"/>
                </a:solidFill>
                <a:latin typeface="+mn-ea"/>
                <a:ea typeface="+mn-ea"/>
              </a:rPr>
              <a:t>희석질소유량은</a:t>
            </a:r>
            <a:r>
              <a:rPr kumimoji="0" lang="ko-KR" altLang="en-US" sz="1200" b="0" dirty="0">
                <a:solidFill>
                  <a:srgbClr val="000000"/>
                </a:solidFill>
                <a:latin typeface="+mn-ea"/>
                <a:ea typeface="+mn-ea"/>
              </a:rPr>
              <a:t> 연료량에 비례하여 투입됨</a:t>
            </a:r>
            <a:r>
              <a:rPr kumimoji="0" lang="en-US" altLang="ko-KR" sz="1200" b="0" dirty="0">
                <a:solidFill>
                  <a:srgbClr val="000000"/>
                </a:solidFill>
                <a:latin typeface="+mn-ea"/>
                <a:ea typeface="+mn-ea"/>
              </a:rPr>
              <a:t>. </a:t>
            </a:r>
            <a:r>
              <a:rPr kumimoji="0" lang="ko-KR" altLang="en-US" sz="1200" b="0" dirty="0" err="1">
                <a:solidFill>
                  <a:srgbClr val="000000"/>
                </a:solidFill>
                <a:latin typeface="+mn-ea"/>
                <a:ea typeface="+mn-ea"/>
              </a:rPr>
              <a:t>그밖에</a:t>
            </a:r>
            <a:r>
              <a:rPr kumimoji="0" lang="ko-KR" altLang="en-US" sz="1200" b="0" dirty="0">
                <a:solidFill>
                  <a:srgbClr val="000000"/>
                </a:solidFill>
                <a:latin typeface="+mn-ea"/>
                <a:ea typeface="+mn-ea"/>
              </a:rPr>
              <a:t> 대기온도</a:t>
            </a:r>
            <a:r>
              <a:rPr kumimoji="0" lang="en-US" altLang="ko-KR" sz="1200" b="0" dirty="0">
                <a:solidFill>
                  <a:srgbClr val="000000"/>
                </a:solidFill>
                <a:latin typeface="+mn-ea"/>
                <a:ea typeface="+mn-ea"/>
              </a:rPr>
              <a:t>, </a:t>
            </a:r>
            <a:r>
              <a:rPr kumimoji="0" lang="ko-KR" altLang="en-US" sz="1200" b="0" dirty="0">
                <a:solidFill>
                  <a:srgbClr val="000000"/>
                </a:solidFill>
                <a:latin typeface="+mn-ea"/>
                <a:ea typeface="+mn-ea"/>
              </a:rPr>
              <a:t>습도</a:t>
            </a:r>
            <a:r>
              <a:rPr kumimoji="0" lang="en-US" altLang="ko-KR" sz="1200" b="0" dirty="0">
                <a:solidFill>
                  <a:srgbClr val="000000"/>
                </a:solidFill>
                <a:latin typeface="+mn-ea"/>
                <a:ea typeface="+mn-ea"/>
              </a:rPr>
              <a:t>, </a:t>
            </a:r>
            <a:r>
              <a:rPr kumimoji="0" lang="ko-KR" altLang="en-US" sz="1200" b="0" dirty="0">
                <a:solidFill>
                  <a:srgbClr val="000000"/>
                </a:solidFill>
                <a:latin typeface="+mn-ea"/>
                <a:ea typeface="+mn-ea"/>
              </a:rPr>
              <a:t>발열량조정</a:t>
            </a:r>
            <a:r>
              <a:rPr kumimoji="0" lang="en-US" altLang="ko-KR" sz="1200" b="0" dirty="0">
                <a:solidFill>
                  <a:srgbClr val="000000"/>
                </a:solidFill>
                <a:latin typeface="+mn-ea"/>
                <a:ea typeface="+mn-ea"/>
              </a:rPr>
              <a:t>, NOx </a:t>
            </a:r>
            <a:r>
              <a:rPr kumimoji="0" lang="ko-KR" altLang="en-US" sz="1200" b="0" dirty="0">
                <a:solidFill>
                  <a:srgbClr val="000000"/>
                </a:solidFill>
                <a:latin typeface="+mn-ea"/>
                <a:ea typeface="+mn-ea"/>
              </a:rPr>
              <a:t>농도 조정 등에 의해 영향을 받고 있음</a:t>
            </a:r>
            <a:r>
              <a:rPr kumimoji="0" lang="en-US" altLang="ko-KR" sz="1200" b="0" dirty="0">
                <a:solidFill>
                  <a:srgbClr val="000000"/>
                </a:solidFill>
                <a:latin typeface="+mn-ea"/>
                <a:ea typeface="+mn-ea"/>
              </a:rPr>
              <a:t>. </a:t>
            </a:r>
            <a:r>
              <a:rPr kumimoji="0" lang="ko-KR" altLang="en-US" sz="1200" b="0" dirty="0">
                <a:solidFill>
                  <a:srgbClr val="000000"/>
                </a:solidFill>
                <a:latin typeface="+mn-ea"/>
                <a:ea typeface="+mn-ea"/>
              </a:rPr>
              <a:t>희석질소 주입량 결정 로직을 정리해서 전달 예정</a:t>
            </a:r>
            <a:endParaRPr kumimoji="0" lang="en-US" altLang="ko-KR" sz="1200" b="0" dirty="0">
              <a:solidFill>
                <a:srgbClr val="000000"/>
              </a:solidFill>
              <a:latin typeface="+mn-ea"/>
              <a:ea typeface="+mn-ea"/>
            </a:endParaRPr>
          </a:p>
        </p:txBody>
      </p:sp>
      <p:sp>
        <p:nvSpPr>
          <p:cNvPr id="179" name="Rectangle 24">
            <a:extLst>
              <a:ext uri="{FF2B5EF4-FFF2-40B4-BE49-F238E27FC236}">
                <a16:creationId xmlns:a16="http://schemas.microsoft.com/office/drawing/2014/main" id="{9E287463-2F6D-9B5A-294D-26BB2B66866A}"/>
              </a:ext>
            </a:extLst>
          </p:cNvPr>
          <p:cNvSpPr>
            <a:spLocks noChangeArrowheads="1"/>
          </p:cNvSpPr>
          <p:nvPr/>
        </p:nvSpPr>
        <p:spPr bwMode="auto">
          <a:xfrm>
            <a:off x="2671763" y="3913188"/>
            <a:ext cx="223043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3810" tIns="0" rIns="3810" bIns="0">
            <a:spAutoFit/>
          </a:bodyPr>
          <a:lstStyle>
            <a:lvl1pPr defTabSz="895350">
              <a:buSzPct val="120000"/>
              <a:defRPr sz="1600">
                <a:solidFill>
                  <a:schemeClr val="tx1"/>
                </a:solidFill>
                <a:latin typeface="Arial" panose="020B0604020202020204" pitchFamily="34" charset="0"/>
                <a:ea typeface="-윤고딕130" pitchFamily="18" charset="-127"/>
              </a:defRPr>
            </a:lvl1pPr>
            <a:lvl2pPr marL="144463" indent="-142875" defTabSz="895350">
              <a:buSzPct val="120000"/>
              <a:buChar char="•"/>
              <a:defRPr sz="1600">
                <a:solidFill>
                  <a:schemeClr val="tx1"/>
                </a:solidFill>
                <a:latin typeface="Arial" panose="020B0604020202020204" pitchFamily="34" charset="0"/>
                <a:ea typeface="-윤고딕130" pitchFamily="18" charset="-127"/>
              </a:defRPr>
            </a:lvl2pPr>
            <a:lvl3pPr marL="295275" indent="-149225" defTabSz="895350">
              <a:buChar char="–"/>
              <a:defRPr sz="1600">
                <a:solidFill>
                  <a:schemeClr val="tx1"/>
                </a:solidFill>
                <a:latin typeface="Arial" panose="020B0604020202020204" pitchFamily="34" charset="0"/>
                <a:ea typeface="-윤고딕130" pitchFamily="18" charset="-127"/>
              </a:defRPr>
            </a:lvl3pPr>
            <a:lvl4pPr marL="431800" indent="-134938" defTabSz="895350">
              <a:buSzPct val="89000"/>
              <a:buChar char="•"/>
              <a:defRPr sz="1600">
                <a:solidFill>
                  <a:schemeClr val="tx1"/>
                </a:solidFill>
                <a:latin typeface="Arial" panose="020B0604020202020204" pitchFamily="34" charset="0"/>
                <a:ea typeface="-윤고딕130" pitchFamily="18" charset="-127"/>
              </a:defRPr>
            </a:lvl4pPr>
            <a:lvl5pPr marL="582613" indent="-149225" defTabSz="895350">
              <a:buSzPct val="75000"/>
              <a:buChar char="–"/>
              <a:defRPr sz="1600">
                <a:solidFill>
                  <a:schemeClr val="tx1"/>
                </a:solidFill>
                <a:latin typeface="Arial" panose="020B0604020202020204" pitchFamily="34" charset="0"/>
                <a:ea typeface="-윤고딕130" pitchFamily="18" charset="-127"/>
              </a:defRPr>
            </a:lvl5pPr>
            <a:lvl6pPr marL="1039813" indent="-149225" defTabSz="895350" fontAlgn="base">
              <a:spcBef>
                <a:spcPct val="0"/>
              </a:spcBef>
              <a:spcAft>
                <a:spcPct val="0"/>
              </a:spcAft>
              <a:buSzPct val="75000"/>
              <a:buChar char="–"/>
              <a:defRPr sz="1600">
                <a:solidFill>
                  <a:schemeClr val="tx1"/>
                </a:solidFill>
                <a:latin typeface="Arial" panose="020B0604020202020204" pitchFamily="34" charset="0"/>
                <a:ea typeface="-윤고딕130" pitchFamily="18" charset="-127"/>
              </a:defRPr>
            </a:lvl6pPr>
            <a:lvl7pPr marL="1497013" indent="-149225" defTabSz="895350" fontAlgn="base">
              <a:spcBef>
                <a:spcPct val="0"/>
              </a:spcBef>
              <a:spcAft>
                <a:spcPct val="0"/>
              </a:spcAft>
              <a:buSzPct val="75000"/>
              <a:buChar char="–"/>
              <a:defRPr sz="1600">
                <a:solidFill>
                  <a:schemeClr val="tx1"/>
                </a:solidFill>
                <a:latin typeface="Arial" panose="020B0604020202020204" pitchFamily="34" charset="0"/>
                <a:ea typeface="-윤고딕130" pitchFamily="18" charset="-127"/>
              </a:defRPr>
            </a:lvl7pPr>
            <a:lvl8pPr marL="1954213" indent="-149225" defTabSz="895350" fontAlgn="base">
              <a:spcBef>
                <a:spcPct val="0"/>
              </a:spcBef>
              <a:spcAft>
                <a:spcPct val="0"/>
              </a:spcAft>
              <a:buSzPct val="75000"/>
              <a:buChar char="–"/>
              <a:defRPr sz="1600">
                <a:solidFill>
                  <a:schemeClr val="tx1"/>
                </a:solidFill>
                <a:latin typeface="Arial" panose="020B0604020202020204" pitchFamily="34" charset="0"/>
                <a:ea typeface="-윤고딕130" pitchFamily="18" charset="-127"/>
              </a:defRPr>
            </a:lvl8pPr>
            <a:lvl9pPr marL="2411413" indent="-149225" defTabSz="895350" fontAlgn="base">
              <a:spcBef>
                <a:spcPct val="0"/>
              </a:spcBef>
              <a:spcAft>
                <a:spcPct val="0"/>
              </a:spcAft>
              <a:buSzPct val="75000"/>
              <a:buChar char="–"/>
              <a:defRPr sz="1600">
                <a:solidFill>
                  <a:schemeClr val="tx1"/>
                </a:solidFill>
                <a:latin typeface="Arial" panose="020B0604020202020204" pitchFamily="34" charset="0"/>
                <a:ea typeface="-윤고딕130" pitchFamily="18" charset="-127"/>
              </a:defRPr>
            </a:lvl9pPr>
          </a:lstStyle>
          <a:p>
            <a:pPr lvl="1" latinLnBrk="0"/>
            <a:r>
              <a:rPr kumimoji="0" lang="ko-KR" altLang="en-US" sz="1200" b="0" dirty="0" err="1">
                <a:solidFill>
                  <a:srgbClr val="000000"/>
                </a:solidFill>
                <a:latin typeface="+mn-ea"/>
                <a:ea typeface="+mn-ea"/>
              </a:rPr>
              <a:t>희석질소유량에</a:t>
            </a:r>
            <a:r>
              <a:rPr kumimoji="0" lang="ko-KR" altLang="en-US" sz="1200" b="0" dirty="0">
                <a:solidFill>
                  <a:srgbClr val="000000"/>
                </a:solidFill>
                <a:latin typeface="+mn-ea"/>
                <a:ea typeface="+mn-ea"/>
              </a:rPr>
              <a:t> 영향을 받는 인자들이 무엇인지</a:t>
            </a:r>
            <a:r>
              <a:rPr kumimoji="0" lang="en-US" altLang="ko-KR" sz="1200" b="0" dirty="0">
                <a:solidFill>
                  <a:srgbClr val="000000"/>
                </a:solidFill>
                <a:latin typeface="+mn-ea"/>
                <a:ea typeface="+mn-ea"/>
              </a:rPr>
              <a:t>.</a:t>
            </a:r>
          </a:p>
        </p:txBody>
      </p:sp>
      <p:sp>
        <p:nvSpPr>
          <p:cNvPr id="181" name="Rectangle 26">
            <a:extLst>
              <a:ext uri="{FF2B5EF4-FFF2-40B4-BE49-F238E27FC236}">
                <a16:creationId xmlns:a16="http://schemas.microsoft.com/office/drawing/2014/main" id="{042AF2BD-3DC2-44AA-6967-60F5980886B8}"/>
              </a:ext>
            </a:extLst>
          </p:cNvPr>
          <p:cNvSpPr>
            <a:spLocks noChangeArrowheads="1"/>
          </p:cNvSpPr>
          <p:nvPr/>
        </p:nvSpPr>
        <p:spPr bwMode="auto">
          <a:xfrm>
            <a:off x="2671763" y="4887913"/>
            <a:ext cx="2230437"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3810" tIns="0" rIns="3810" bIns="0">
            <a:spAutoFit/>
          </a:bodyPr>
          <a:lstStyle>
            <a:lvl1pPr defTabSz="895350">
              <a:buSzPct val="120000"/>
              <a:defRPr sz="1600">
                <a:solidFill>
                  <a:schemeClr val="tx1"/>
                </a:solidFill>
                <a:latin typeface="Arial" panose="020B0604020202020204" pitchFamily="34" charset="0"/>
                <a:ea typeface="-윤고딕130" pitchFamily="18" charset="-127"/>
              </a:defRPr>
            </a:lvl1pPr>
            <a:lvl2pPr marL="144463" indent="-142875" defTabSz="895350">
              <a:buSzPct val="120000"/>
              <a:buChar char="•"/>
              <a:defRPr sz="1600">
                <a:solidFill>
                  <a:schemeClr val="tx1"/>
                </a:solidFill>
                <a:latin typeface="Arial" panose="020B0604020202020204" pitchFamily="34" charset="0"/>
                <a:ea typeface="-윤고딕130" pitchFamily="18" charset="-127"/>
              </a:defRPr>
            </a:lvl2pPr>
            <a:lvl3pPr marL="295275" indent="-149225" defTabSz="895350">
              <a:buChar char="–"/>
              <a:defRPr sz="1600">
                <a:solidFill>
                  <a:schemeClr val="tx1"/>
                </a:solidFill>
                <a:latin typeface="Arial" panose="020B0604020202020204" pitchFamily="34" charset="0"/>
                <a:ea typeface="-윤고딕130" pitchFamily="18" charset="-127"/>
              </a:defRPr>
            </a:lvl3pPr>
            <a:lvl4pPr marL="431800" indent="-134938" defTabSz="895350">
              <a:buSzPct val="89000"/>
              <a:buChar char="•"/>
              <a:defRPr sz="1600">
                <a:solidFill>
                  <a:schemeClr val="tx1"/>
                </a:solidFill>
                <a:latin typeface="Arial" panose="020B0604020202020204" pitchFamily="34" charset="0"/>
                <a:ea typeface="-윤고딕130" pitchFamily="18" charset="-127"/>
              </a:defRPr>
            </a:lvl4pPr>
            <a:lvl5pPr marL="582613" indent="-149225" defTabSz="895350">
              <a:buSzPct val="75000"/>
              <a:buChar char="–"/>
              <a:defRPr sz="1600">
                <a:solidFill>
                  <a:schemeClr val="tx1"/>
                </a:solidFill>
                <a:latin typeface="Arial" panose="020B0604020202020204" pitchFamily="34" charset="0"/>
                <a:ea typeface="-윤고딕130" pitchFamily="18" charset="-127"/>
              </a:defRPr>
            </a:lvl5pPr>
            <a:lvl6pPr marL="1039813" indent="-149225" defTabSz="895350" fontAlgn="base">
              <a:spcBef>
                <a:spcPct val="0"/>
              </a:spcBef>
              <a:spcAft>
                <a:spcPct val="0"/>
              </a:spcAft>
              <a:buSzPct val="75000"/>
              <a:buChar char="–"/>
              <a:defRPr sz="1600">
                <a:solidFill>
                  <a:schemeClr val="tx1"/>
                </a:solidFill>
                <a:latin typeface="Arial" panose="020B0604020202020204" pitchFamily="34" charset="0"/>
                <a:ea typeface="-윤고딕130" pitchFamily="18" charset="-127"/>
              </a:defRPr>
            </a:lvl6pPr>
            <a:lvl7pPr marL="1497013" indent="-149225" defTabSz="895350" fontAlgn="base">
              <a:spcBef>
                <a:spcPct val="0"/>
              </a:spcBef>
              <a:spcAft>
                <a:spcPct val="0"/>
              </a:spcAft>
              <a:buSzPct val="75000"/>
              <a:buChar char="–"/>
              <a:defRPr sz="1600">
                <a:solidFill>
                  <a:schemeClr val="tx1"/>
                </a:solidFill>
                <a:latin typeface="Arial" panose="020B0604020202020204" pitchFamily="34" charset="0"/>
                <a:ea typeface="-윤고딕130" pitchFamily="18" charset="-127"/>
              </a:defRPr>
            </a:lvl7pPr>
            <a:lvl8pPr marL="1954213" indent="-149225" defTabSz="895350" fontAlgn="base">
              <a:spcBef>
                <a:spcPct val="0"/>
              </a:spcBef>
              <a:spcAft>
                <a:spcPct val="0"/>
              </a:spcAft>
              <a:buSzPct val="75000"/>
              <a:buChar char="–"/>
              <a:defRPr sz="1600">
                <a:solidFill>
                  <a:schemeClr val="tx1"/>
                </a:solidFill>
                <a:latin typeface="Arial" panose="020B0604020202020204" pitchFamily="34" charset="0"/>
                <a:ea typeface="-윤고딕130" pitchFamily="18" charset="-127"/>
              </a:defRPr>
            </a:lvl8pPr>
            <a:lvl9pPr marL="2411413" indent="-149225" defTabSz="895350" fontAlgn="base">
              <a:spcBef>
                <a:spcPct val="0"/>
              </a:spcBef>
              <a:spcAft>
                <a:spcPct val="0"/>
              </a:spcAft>
              <a:buSzPct val="75000"/>
              <a:buChar char="–"/>
              <a:defRPr sz="1600">
                <a:solidFill>
                  <a:schemeClr val="tx1"/>
                </a:solidFill>
                <a:latin typeface="Arial" panose="020B0604020202020204" pitchFamily="34" charset="0"/>
                <a:ea typeface="-윤고딕130" pitchFamily="18" charset="-127"/>
              </a:defRPr>
            </a:lvl9pPr>
          </a:lstStyle>
          <a:p>
            <a:pPr lvl="1" latinLnBrk="0"/>
            <a:r>
              <a:rPr kumimoji="0" lang="ko-KR" altLang="en-US" sz="1200" b="0" dirty="0">
                <a:solidFill>
                  <a:srgbClr val="000000"/>
                </a:solidFill>
                <a:latin typeface="+mn-ea"/>
                <a:ea typeface="+mn-ea"/>
              </a:rPr>
              <a:t>연료주입</a:t>
            </a:r>
            <a:r>
              <a:rPr kumimoji="0" lang="en-US" altLang="ko-KR" sz="1200" b="0" dirty="0">
                <a:solidFill>
                  <a:srgbClr val="000000"/>
                </a:solidFill>
                <a:latin typeface="+mn-ea"/>
                <a:ea typeface="+mn-ea"/>
              </a:rPr>
              <a:t>-</a:t>
            </a:r>
            <a:r>
              <a:rPr kumimoji="0" lang="ko-KR" altLang="en-US" sz="1200" b="0" dirty="0">
                <a:solidFill>
                  <a:srgbClr val="000000"/>
                </a:solidFill>
                <a:latin typeface="+mn-ea"/>
                <a:ea typeface="+mn-ea"/>
              </a:rPr>
              <a:t>연소</a:t>
            </a:r>
            <a:r>
              <a:rPr kumimoji="0" lang="en-US" altLang="ko-KR" sz="1200" b="0" dirty="0">
                <a:solidFill>
                  <a:srgbClr val="000000"/>
                </a:solidFill>
                <a:latin typeface="+mn-ea"/>
                <a:ea typeface="+mn-ea"/>
              </a:rPr>
              <a:t>-</a:t>
            </a:r>
            <a:r>
              <a:rPr kumimoji="0" lang="ko-KR" altLang="en-US" sz="1200" b="0" dirty="0">
                <a:solidFill>
                  <a:srgbClr val="000000"/>
                </a:solidFill>
                <a:latin typeface="+mn-ea"/>
                <a:ea typeface="+mn-ea"/>
              </a:rPr>
              <a:t>배기가스배출</a:t>
            </a:r>
            <a:r>
              <a:rPr kumimoji="0" lang="en-US" altLang="ko-KR" sz="1200" b="0" dirty="0">
                <a:solidFill>
                  <a:srgbClr val="000000"/>
                </a:solidFill>
                <a:latin typeface="+mn-ea"/>
                <a:ea typeface="+mn-ea"/>
              </a:rPr>
              <a:t>-NOx</a:t>
            </a:r>
            <a:r>
              <a:rPr kumimoji="0" lang="ko-KR" altLang="en-US" sz="1200" b="0" dirty="0">
                <a:solidFill>
                  <a:srgbClr val="000000"/>
                </a:solidFill>
                <a:latin typeface="+mn-ea"/>
                <a:ea typeface="+mn-ea"/>
              </a:rPr>
              <a:t>농도 계측 사이의 시간차이가 어느 정도인지</a:t>
            </a:r>
            <a:r>
              <a:rPr kumimoji="0" lang="en-US" altLang="ko-KR" sz="1200" b="0" dirty="0">
                <a:solidFill>
                  <a:srgbClr val="000000"/>
                </a:solidFill>
                <a:latin typeface="+mn-ea"/>
                <a:ea typeface="+mn-ea"/>
              </a:rPr>
              <a:t>.</a:t>
            </a:r>
          </a:p>
        </p:txBody>
      </p:sp>
      <p:sp>
        <p:nvSpPr>
          <p:cNvPr id="182" name="Rectangle 27">
            <a:extLst>
              <a:ext uri="{FF2B5EF4-FFF2-40B4-BE49-F238E27FC236}">
                <a16:creationId xmlns:a16="http://schemas.microsoft.com/office/drawing/2014/main" id="{177FAEB9-8DC3-8A38-6889-875135DC8F80}"/>
              </a:ext>
            </a:extLst>
          </p:cNvPr>
          <p:cNvSpPr>
            <a:spLocks noChangeArrowheads="1"/>
          </p:cNvSpPr>
          <p:nvPr/>
        </p:nvSpPr>
        <p:spPr bwMode="auto">
          <a:xfrm>
            <a:off x="5014913" y="4887913"/>
            <a:ext cx="2230437"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3810" tIns="0" rIns="3810" bIns="0">
            <a:spAutoFit/>
          </a:bodyPr>
          <a:lstStyle>
            <a:lvl1pPr defTabSz="895350">
              <a:buSzPct val="120000"/>
              <a:defRPr sz="1600">
                <a:solidFill>
                  <a:schemeClr val="tx1"/>
                </a:solidFill>
                <a:latin typeface="Arial" panose="020B0604020202020204" pitchFamily="34" charset="0"/>
                <a:ea typeface="-윤고딕130" pitchFamily="18" charset="-127"/>
              </a:defRPr>
            </a:lvl1pPr>
            <a:lvl2pPr marL="144463" indent="-142875" defTabSz="895350">
              <a:buSzPct val="120000"/>
              <a:buChar char="•"/>
              <a:defRPr sz="1600">
                <a:solidFill>
                  <a:schemeClr val="tx1"/>
                </a:solidFill>
                <a:latin typeface="Arial" panose="020B0604020202020204" pitchFamily="34" charset="0"/>
                <a:ea typeface="-윤고딕130" pitchFamily="18" charset="-127"/>
              </a:defRPr>
            </a:lvl2pPr>
            <a:lvl3pPr marL="295275" indent="-149225" defTabSz="895350">
              <a:buChar char="–"/>
              <a:defRPr sz="1600">
                <a:solidFill>
                  <a:schemeClr val="tx1"/>
                </a:solidFill>
                <a:latin typeface="Arial" panose="020B0604020202020204" pitchFamily="34" charset="0"/>
                <a:ea typeface="-윤고딕130" pitchFamily="18" charset="-127"/>
              </a:defRPr>
            </a:lvl3pPr>
            <a:lvl4pPr marL="431800" indent="-134938" defTabSz="895350">
              <a:buSzPct val="89000"/>
              <a:buChar char="•"/>
              <a:defRPr sz="1600">
                <a:solidFill>
                  <a:schemeClr val="tx1"/>
                </a:solidFill>
                <a:latin typeface="Arial" panose="020B0604020202020204" pitchFamily="34" charset="0"/>
                <a:ea typeface="-윤고딕130" pitchFamily="18" charset="-127"/>
              </a:defRPr>
            </a:lvl4pPr>
            <a:lvl5pPr marL="582613" indent="-149225" defTabSz="895350">
              <a:buSzPct val="75000"/>
              <a:buChar char="–"/>
              <a:defRPr sz="1600">
                <a:solidFill>
                  <a:schemeClr val="tx1"/>
                </a:solidFill>
                <a:latin typeface="Arial" panose="020B0604020202020204" pitchFamily="34" charset="0"/>
                <a:ea typeface="-윤고딕130" pitchFamily="18" charset="-127"/>
              </a:defRPr>
            </a:lvl5pPr>
            <a:lvl6pPr marL="1039813" indent="-149225" defTabSz="895350" fontAlgn="base">
              <a:spcBef>
                <a:spcPct val="0"/>
              </a:spcBef>
              <a:spcAft>
                <a:spcPct val="0"/>
              </a:spcAft>
              <a:buSzPct val="75000"/>
              <a:buChar char="–"/>
              <a:defRPr sz="1600">
                <a:solidFill>
                  <a:schemeClr val="tx1"/>
                </a:solidFill>
                <a:latin typeface="Arial" panose="020B0604020202020204" pitchFamily="34" charset="0"/>
                <a:ea typeface="-윤고딕130" pitchFamily="18" charset="-127"/>
              </a:defRPr>
            </a:lvl6pPr>
            <a:lvl7pPr marL="1497013" indent="-149225" defTabSz="895350" fontAlgn="base">
              <a:spcBef>
                <a:spcPct val="0"/>
              </a:spcBef>
              <a:spcAft>
                <a:spcPct val="0"/>
              </a:spcAft>
              <a:buSzPct val="75000"/>
              <a:buChar char="–"/>
              <a:defRPr sz="1600">
                <a:solidFill>
                  <a:schemeClr val="tx1"/>
                </a:solidFill>
                <a:latin typeface="Arial" panose="020B0604020202020204" pitchFamily="34" charset="0"/>
                <a:ea typeface="-윤고딕130" pitchFamily="18" charset="-127"/>
              </a:defRPr>
            </a:lvl7pPr>
            <a:lvl8pPr marL="1954213" indent="-149225" defTabSz="895350" fontAlgn="base">
              <a:spcBef>
                <a:spcPct val="0"/>
              </a:spcBef>
              <a:spcAft>
                <a:spcPct val="0"/>
              </a:spcAft>
              <a:buSzPct val="75000"/>
              <a:buChar char="–"/>
              <a:defRPr sz="1600">
                <a:solidFill>
                  <a:schemeClr val="tx1"/>
                </a:solidFill>
                <a:latin typeface="Arial" panose="020B0604020202020204" pitchFamily="34" charset="0"/>
                <a:ea typeface="-윤고딕130" pitchFamily="18" charset="-127"/>
              </a:defRPr>
            </a:lvl8pPr>
            <a:lvl9pPr marL="2411413" indent="-149225" defTabSz="895350" fontAlgn="base">
              <a:spcBef>
                <a:spcPct val="0"/>
              </a:spcBef>
              <a:spcAft>
                <a:spcPct val="0"/>
              </a:spcAft>
              <a:buSzPct val="75000"/>
              <a:buChar char="–"/>
              <a:defRPr sz="1600">
                <a:solidFill>
                  <a:schemeClr val="tx1"/>
                </a:solidFill>
                <a:latin typeface="Arial" panose="020B0604020202020204" pitchFamily="34" charset="0"/>
                <a:ea typeface="-윤고딕130" pitchFamily="18" charset="-127"/>
              </a:defRPr>
            </a:lvl9pPr>
          </a:lstStyle>
          <a:p>
            <a:pPr lvl="1" latinLnBrk="0"/>
            <a:r>
              <a:rPr kumimoji="0" lang="ko-KR" altLang="en-US" sz="1200" b="0" dirty="0">
                <a:solidFill>
                  <a:srgbClr val="000000"/>
                </a:solidFill>
                <a:latin typeface="+mn-ea"/>
                <a:ea typeface="+mn-ea"/>
              </a:rPr>
              <a:t>알 수 없지만</a:t>
            </a:r>
            <a:r>
              <a:rPr kumimoji="0" lang="en-US" altLang="ko-KR" sz="1200" b="0" dirty="0">
                <a:solidFill>
                  <a:srgbClr val="000000"/>
                </a:solidFill>
                <a:latin typeface="+mn-ea"/>
                <a:ea typeface="+mn-ea"/>
              </a:rPr>
              <a:t>, 30</a:t>
            </a:r>
            <a:r>
              <a:rPr kumimoji="0" lang="ko-KR" altLang="en-US" sz="1200" b="0" dirty="0">
                <a:solidFill>
                  <a:srgbClr val="000000"/>
                </a:solidFill>
                <a:latin typeface="+mn-ea"/>
                <a:ea typeface="+mn-ea"/>
              </a:rPr>
              <a:t>초 내외로 잡힐 것이다</a:t>
            </a:r>
            <a:r>
              <a:rPr kumimoji="0" lang="en-US" altLang="ko-KR" sz="1200" b="0" dirty="0">
                <a:solidFill>
                  <a:srgbClr val="000000"/>
                </a:solidFill>
                <a:latin typeface="+mn-ea"/>
                <a:ea typeface="+mn-ea"/>
              </a:rPr>
              <a:t>. </a:t>
            </a:r>
            <a:r>
              <a:rPr kumimoji="0" lang="ko-KR" altLang="en-US" sz="1200" b="0" dirty="0">
                <a:solidFill>
                  <a:srgbClr val="000000"/>
                </a:solidFill>
                <a:latin typeface="+mn-ea"/>
                <a:ea typeface="+mn-ea"/>
              </a:rPr>
              <a:t>데이터를 통해 알아내는 것아 가장 빠를 것</a:t>
            </a:r>
            <a:r>
              <a:rPr kumimoji="0" lang="en-US" altLang="ko-KR" sz="1200" b="0" dirty="0">
                <a:solidFill>
                  <a:srgbClr val="000000"/>
                </a:solidFill>
                <a:latin typeface="+mn-ea"/>
                <a:ea typeface="+mn-ea"/>
              </a:rPr>
              <a:t>.</a:t>
            </a:r>
          </a:p>
        </p:txBody>
      </p:sp>
      <p:sp>
        <p:nvSpPr>
          <p:cNvPr id="183" name="Rectangle 28">
            <a:extLst>
              <a:ext uri="{FF2B5EF4-FFF2-40B4-BE49-F238E27FC236}">
                <a16:creationId xmlns:a16="http://schemas.microsoft.com/office/drawing/2014/main" id="{3FC1F7F6-B4BE-7353-DD48-9B4BDC102975}"/>
              </a:ext>
            </a:extLst>
          </p:cNvPr>
          <p:cNvSpPr>
            <a:spLocks noChangeArrowheads="1"/>
          </p:cNvSpPr>
          <p:nvPr/>
        </p:nvSpPr>
        <p:spPr bwMode="auto">
          <a:xfrm>
            <a:off x="2671763" y="5862638"/>
            <a:ext cx="223043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3810" tIns="0" rIns="3810" bIns="0">
            <a:spAutoFit/>
          </a:bodyPr>
          <a:lstStyle>
            <a:lvl1pPr defTabSz="895350">
              <a:buSzPct val="120000"/>
              <a:defRPr sz="1600">
                <a:solidFill>
                  <a:schemeClr val="tx1"/>
                </a:solidFill>
                <a:latin typeface="Arial" panose="020B0604020202020204" pitchFamily="34" charset="0"/>
                <a:ea typeface="-윤고딕130" pitchFamily="18" charset="-127"/>
              </a:defRPr>
            </a:lvl1pPr>
            <a:lvl2pPr marL="144463" indent="-142875" defTabSz="895350">
              <a:buSzPct val="120000"/>
              <a:buChar char="•"/>
              <a:defRPr sz="1600">
                <a:solidFill>
                  <a:schemeClr val="tx1"/>
                </a:solidFill>
                <a:latin typeface="Arial" panose="020B0604020202020204" pitchFamily="34" charset="0"/>
                <a:ea typeface="-윤고딕130" pitchFamily="18" charset="-127"/>
              </a:defRPr>
            </a:lvl2pPr>
            <a:lvl3pPr marL="295275" indent="-149225" defTabSz="895350">
              <a:buChar char="–"/>
              <a:defRPr sz="1600">
                <a:solidFill>
                  <a:schemeClr val="tx1"/>
                </a:solidFill>
                <a:latin typeface="Arial" panose="020B0604020202020204" pitchFamily="34" charset="0"/>
                <a:ea typeface="-윤고딕130" pitchFamily="18" charset="-127"/>
              </a:defRPr>
            </a:lvl3pPr>
            <a:lvl4pPr marL="431800" indent="-134938" defTabSz="895350">
              <a:buSzPct val="89000"/>
              <a:buChar char="•"/>
              <a:defRPr sz="1600">
                <a:solidFill>
                  <a:schemeClr val="tx1"/>
                </a:solidFill>
                <a:latin typeface="Arial" panose="020B0604020202020204" pitchFamily="34" charset="0"/>
                <a:ea typeface="-윤고딕130" pitchFamily="18" charset="-127"/>
              </a:defRPr>
            </a:lvl4pPr>
            <a:lvl5pPr marL="582613" indent="-149225" defTabSz="895350">
              <a:buSzPct val="75000"/>
              <a:buChar char="–"/>
              <a:defRPr sz="1600">
                <a:solidFill>
                  <a:schemeClr val="tx1"/>
                </a:solidFill>
                <a:latin typeface="Arial" panose="020B0604020202020204" pitchFamily="34" charset="0"/>
                <a:ea typeface="-윤고딕130" pitchFamily="18" charset="-127"/>
              </a:defRPr>
            </a:lvl5pPr>
            <a:lvl6pPr marL="1039813" indent="-149225" defTabSz="895350" fontAlgn="base">
              <a:spcBef>
                <a:spcPct val="0"/>
              </a:spcBef>
              <a:spcAft>
                <a:spcPct val="0"/>
              </a:spcAft>
              <a:buSzPct val="75000"/>
              <a:buChar char="–"/>
              <a:defRPr sz="1600">
                <a:solidFill>
                  <a:schemeClr val="tx1"/>
                </a:solidFill>
                <a:latin typeface="Arial" panose="020B0604020202020204" pitchFamily="34" charset="0"/>
                <a:ea typeface="-윤고딕130" pitchFamily="18" charset="-127"/>
              </a:defRPr>
            </a:lvl6pPr>
            <a:lvl7pPr marL="1497013" indent="-149225" defTabSz="895350" fontAlgn="base">
              <a:spcBef>
                <a:spcPct val="0"/>
              </a:spcBef>
              <a:spcAft>
                <a:spcPct val="0"/>
              </a:spcAft>
              <a:buSzPct val="75000"/>
              <a:buChar char="–"/>
              <a:defRPr sz="1600">
                <a:solidFill>
                  <a:schemeClr val="tx1"/>
                </a:solidFill>
                <a:latin typeface="Arial" panose="020B0604020202020204" pitchFamily="34" charset="0"/>
                <a:ea typeface="-윤고딕130" pitchFamily="18" charset="-127"/>
              </a:defRPr>
            </a:lvl7pPr>
            <a:lvl8pPr marL="1954213" indent="-149225" defTabSz="895350" fontAlgn="base">
              <a:spcBef>
                <a:spcPct val="0"/>
              </a:spcBef>
              <a:spcAft>
                <a:spcPct val="0"/>
              </a:spcAft>
              <a:buSzPct val="75000"/>
              <a:buChar char="–"/>
              <a:defRPr sz="1600">
                <a:solidFill>
                  <a:schemeClr val="tx1"/>
                </a:solidFill>
                <a:latin typeface="Arial" panose="020B0604020202020204" pitchFamily="34" charset="0"/>
                <a:ea typeface="-윤고딕130" pitchFamily="18" charset="-127"/>
              </a:defRPr>
            </a:lvl8pPr>
            <a:lvl9pPr marL="2411413" indent="-149225" defTabSz="895350" fontAlgn="base">
              <a:spcBef>
                <a:spcPct val="0"/>
              </a:spcBef>
              <a:spcAft>
                <a:spcPct val="0"/>
              </a:spcAft>
              <a:buSzPct val="75000"/>
              <a:buChar char="–"/>
              <a:defRPr sz="1600">
                <a:solidFill>
                  <a:schemeClr val="tx1"/>
                </a:solidFill>
                <a:latin typeface="Arial" panose="020B0604020202020204" pitchFamily="34" charset="0"/>
                <a:ea typeface="-윤고딕130" pitchFamily="18" charset="-127"/>
              </a:defRPr>
            </a:lvl9pPr>
          </a:lstStyle>
          <a:p>
            <a:pPr lvl="1" latinLnBrk="0"/>
            <a:r>
              <a:rPr kumimoji="0" lang="ko-KR" altLang="en-US" sz="1200" b="0" dirty="0">
                <a:solidFill>
                  <a:srgbClr val="000000"/>
                </a:solidFill>
                <a:latin typeface="+mn-ea"/>
                <a:ea typeface="+mn-ea"/>
              </a:rPr>
              <a:t>여러 컬럼들 중 가장 근원이 되는 컬럼이 있는지 </a:t>
            </a:r>
            <a:r>
              <a:rPr kumimoji="0" lang="en-US" altLang="ko-KR" sz="1200" b="0" dirty="0">
                <a:solidFill>
                  <a:srgbClr val="000000"/>
                </a:solidFill>
                <a:latin typeface="+mn-ea"/>
                <a:ea typeface="+mn-ea"/>
              </a:rPr>
              <a:t>(Set value)</a:t>
            </a:r>
          </a:p>
        </p:txBody>
      </p:sp>
      <p:sp>
        <p:nvSpPr>
          <p:cNvPr id="184" name="Rectangle 29">
            <a:extLst>
              <a:ext uri="{FF2B5EF4-FFF2-40B4-BE49-F238E27FC236}">
                <a16:creationId xmlns:a16="http://schemas.microsoft.com/office/drawing/2014/main" id="{14BC5502-EE47-454C-1BA6-65833AA98A3E}"/>
              </a:ext>
            </a:extLst>
          </p:cNvPr>
          <p:cNvSpPr>
            <a:spLocks noChangeArrowheads="1"/>
          </p:cNvSpPr>
          <p:nvPr/>
        </p:nvSpPr>
        <p:spPr bwMode="auto">
          <a:xfrm>
            <a:off x="5014913" y="5862638"/>
            <a:ext cx="2230437"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3810" tIns="0" rIns="3810" bIns="0">
            <a:spAutoFit/>
          </a:bodyPr>
          <a:lstStyle>
            <a:lvl1pPr defTabSz="895350">
              <a:buSzPct val="120000"/>
              <a:defRPr sz="1600">
                <a:solidFill>
                  <a:schemeClr val="tx1"/>
                </a:solidFill>
                <a:latin typeface="Arial" panose="020B0604020202020204" pitchFamily="34" charset="0"/>
                <a:ea typeface="-윤고딕130" pitchFamily="18" charset="-127"/>
              </a:defRPr>
            </a:lvl1pPr>
            <a:lvl2pPr marL="144463" indent="-142875" defTabSz="895350">
              <a:buSzPct val="120000"/>
              <a:buChar char="•"/>
              <a:defRPr sz="1600">
                <a:solidFill>
                  <a:schemeClr val="tx1"/>
                </a:solidFill>
                <a:latin typeface="Arial" panose="020B0604020202020204" pitchFamily="34" charset="0"/>
                <a:ea typeface="-윤고딕130" pitchFamily="18" charset="-127"/>
              </a:defRPr>
            </a:lvl2pPr>
            <a:lvl3pPr marL="295275" indent="-149225" defTabSz="895350">
              <a:buChar char="–"/>
              <a:defRPr sz="1600">
                <a:solidFill>
                  <a:schemeClr val="tx1"/>
                </a:solidFill>
                <a:latin typeface="Arial" panose="020B0604020202020204" pitchFamily="34" charset="0"/>
                <a:ea typeface="-윤고딕130" pitchFamily="18" charset="-127"/>
              </a:defRPr>
            </a:lvl3pPr>
            <a:lvl4pPr marL="431800" indent="-134938" defTabSz="895350">
              <a:buSzPct val="89000"/>
              <a:buChar char="•"/>
              <a:defRPr sz="1600">
                <a:solidFill>
                  <a:schemeClr val="tx1"/>
                </a:solidFill>
                <a:latin typeface="Arial" panose="020B0604020202020204" pitchFamily="34" charset="0"/>
                <a:ea typeface="-윤고딕130" pitchFamily="18" charset="-127"/>
              </a:defRPr>
            </a:lvl4pPr>
            <a:lvl5pPr marL="582613" indent="-149225" defTabSz="895350">
              <a:buSzPct val="75000"/>
              <a:buChar char="–"/>
              <a:defRPr sz="1600">
                <a:solidFill>
                  <a:schemeClr val="tx1"/>
                </a:solidFill>
                <a:latin typeface="Arial" panose="020B0604020202020204" pitchFamily="34" charset="0"/>
                <a:ea typeface="-윤고딕130" pitchFamily="18" charset="-127"/>
              </a:defRPr>
            </a:lvl5pPr>
            <a:lvl6pPr marL="1039813" indent="-149225" defTabSz="895350" fontAlgn="base">
              <a:spcBef>
                <a:spcPct val="0"/>
              </a:spcBef>
              <a:spcAft>
                <a:spcPct val="0"/>
              </a:spcAft>
              <a:buSzPct val="75000"/>
              <a:buChar char="–"/>
              <a:defRPr sz="1600">
                <a:solidFill>
                  <a:schemeClr val="tx1"/>
                </a:solidFill>
                <a:latin typeface="Arial" panose="020B0604020202020204" pitchFamily="34" charset="0"/>
                <a:ea typeface="-윤고딕130" pitchFamily="18" charset="-127"/>
              </a:defRPr>
            </a:lvl6pPr>
            <a:lvl7pPr marL="1497013" indent="-149225" defTabSz="895350" fontAlgn="base">
              <a:spcBef>
                <a:spcPct val="0"/>
              </a:spcBef>
              <a:spcAft>
                <a:spcPct val="0"/>
              </a:spcAft>
              <a:buSzPct val="75000"/>
              <a:buChar char="–"/>
              <a:defRPr sz="1600">
                <a:solidFill>
                  <a:schemeClr val="tx1"/>
                </a:solidFill>
                <a:latin typeface="Arial" panose="020B0604020202020204" pitchFamily="34" charset="0"/>
                <a:ea typeface="-윤고딕130" pitchFamily="18" charset="-127"/>
              </a:defRPr>
            </a:lvl7pPr>
            <a:lvl8pPr marL="1954213" indent="-149225" defTabSz="895350" fontAlgn="base">
              <a:spcBef>
                <a:spcPct val="0"/>
              </a:spcBef>
              <a:spcAft>
                <a:spcPct val="0"/>
              </a:spcAft>
              <a:buSzPct val="75000"/>
              <a:buChar char="–"/>
              <a:defRPr sz="1600">
                <a:solidFill>
                  <a:schemeClr val="tx1"/>
                </a:solidFill>
                <a:latin typeface="Arial" panose="020B0604020202020204" pitchFamily="34" charset="0"/>
                <a:ea typeface="-윤고딕130" pitchFamily="18" charset="-127"/>
              </a:defRPr>
            </a:lvl8pPr>
            <a:lvl9pPr marL="2411413" indent="-149225" defTabSz="895350" fontAlgn="base">
              <a:spcBef>
                <a:spcPct val="0"/>
              </a:spcBef>
              <a:spcAft>
                <a:spcPct val="0"/>
              </a:spcAft>
              <a:buSzPct val="75000"/>
              <a:buChar char="–"/>
              <a:defRPr sz="1600">
                <a:solidFill>
                  <a:schemeClr val="tx1"/>
                </a:solidFill>
                <a:latin typeface="Arial" panose="020B0604020202020204" pitchFamily="34" charset="0"/>
                <a:ea typeface="-윤고딕130" pitchFamily="18" charset="-127"/>
              </a:defRPr>
            </a:lvl9pPr>
          </a:lstStyle>
          <a:p>
            <a:pPr lvl="1" latinLnBrk="0"/>
            <a:r>
              <a:rPr kumimoji="0" lang="en-US" altLang="ko-KR" sz="1200" b="0" dirty="0">
                <a:solidFill>
                  <a:srgbClr val="000000"/>
                </a:solidFill>
                <a:latin typeface="+mn-ea"/>
                <a:ea typeface="+mn-ea"/>
              </a:rPr>
              <a:t>IGCC</a:t>
            </a:r>
            <a:r>
              <a:rPr kumimoji="0" lang="ko-KR" altLang="en-US" sz="1200" b="0" dirty="0">
                <a:solidFill>
                  <a:srgbClr val="000000"/>
                </a:solidFill>
                <a:latin typeface="+mn-ea"/>
                <a:ea typeface="+mn-ea"/>
              </a:rPr>
              <a:t> 공정 특성상 연료유량이 가장 주요한 </a:t>
            </a:r>
            <a:r>
              <a:rPr kumimoji="0" lang="en-US" altLang="ko-KR" sz="1200" b="0" dirty="0">
                <a:solidFill>
                  <a:srgbClr val="000000"/>
                </a:solidFill>
                <a:latin typeface="+mn-ea"/>
                <a:ea typeface="+mn-ea"/>
              </a:rPr>
              <a:t>dominating factor</a:t>
            </a:r>
            <a:r>
              <a:rPr kumimoji="0" lang="ko-KR" altLang="en-US" sz="1200" b="0" dirty="0">
                <a:solidFill>
                  <a:srgbClr val="000000"/>
                </a:solidFill>
                <a:latin typeface="+mn-ea"/>
                <a:ea typeface="+mn-ea"/>
              </a:rPr>
              <a:t>가 된다</a:t>
            </a:r>
            <a:r>
              <a:rPr kumimoji="0" lang="en-US" altLang="ko-KR" sz="1200" b="0" dirty="0">
                <a:solidFill>
                  <a:srgbClr val="000000"/>
                </a:solidFill>
                <a:latin typeface="+mn-ea"/>
                <a:ea typeface="+mn-ea"/>
              </a:rPr>
              <a:t>. </a:t>
            </a:r>
            <a:r>
              <a:rPr kumimoji="0" lang="ko-KR" altLang="en-US" sz="1200" b="0" dirty="0">
                <a:solidFill>
                  <a:srgbClr val="000000"/>
                </a:solidFill>
                <a:latin typeface="+mn-ea"/>
                <a:ea typeface="+mn-ea"/>
              </a:rPr>
              <a:t>연료량에 의해 발전량</a:t>
            </a:r>
            <a:r>
              <a:rPr kumimoji="0" lang="en-US" altLang="ko-KR" sz="1200" b="0" dirty="0">
                <a:solidFill>
                  <a:srgbClr val="000000"/>
                </a:solidFill>
                <a:latin typeface="+mn-ea"/>
                <a:ea typeface="+mn-ea"/>
              </a:rPr>
              <a:t>, IGV</a:t>
            </a:r>
            <a:r>
              <a:rPr kumimoji="0" lang="ko-KR" altLang="en-US" sz="1200" b="0" dirty="0">
                <a:solidFill>
                  <a:srgbClr val="000000"/>
                </a:solidFill>
                <a:latin typeface="+mn-ea"/>
                <a:ea typeface="+mn-ea"/>
              </a:rPr>
              <a:t> 개도 등 모든 것이 결정되는 구조이다</a:t>
            </a:r>
            <a:r>
              <a:rPr kumimoji="0" lang="en-US" altLang="ko-KR" sz="1200" b="0" dirty="0">
                <a:solidFill>
                  <a:srgbClr val="000000"/>
                </a:solidFill>
                <a:latin typeface="+mn-ea"/>
                <a:ea typeface="+mn-ea"/>
              </a:rPr>
              <a:t>.</a:t>
            </a:r>
          </a:p>
        </p:txBody>
      </p:sp>
      <p:grpSp>
        <p:nvGrpSpPr>
          <p:cNvPr id="185" name="Group 30">
            <a:extLst>
              <a:ext uri="{FF2B5EF4-FFF2-40B4-BE49-F238E27FC236}">
                <a16:creationId xmlns:a16="http://schemas.microsoft.com/office/drawing/2014/main" id="{311E95FB-8DAF-D21D-5F60-BE3FF49C5101}"/>
              </a:ext>
            </a:extLst>
          </p:cNvPr>
          <p:cNvGrpSpPr>
            <a:grpSpLocks/>
          </p:cNvGrpSpPr>
          <p:nvPr/>
        </p:nvGrpSpPr>
        <p:grpSpPr bwMode="auto">
          <a:xfrm>
            <a:off x="1033463" y="5862638"/>
            <a:ext cx="1485900" cy="538067"/>
            <a:chOff x="2400" y="1968"/>
            <a:chExt cx="1152" cy="576"/>
          </a:xfrm>
        </p:grpSpPr>
        <p:sp>
          <p:nvSpPr>
            <p:cNvPr id="186" name="Freeform 31">
              <a:extLst>
                <a:ext uri="{FF2B5EF4-FFF2-40B4-BE49-F238E27FC236}">
                  <a16:creationId xmlns:a16="http://schemas.microsoft.com/office/drawing/2014/main" id="{4171786F-CF6F-81C6-AA01-E07B1117C477}"/>
                </a:ext>
              </a:extLst>
            </p:cNvPr>
            <p:cNvSpPr>
              <a:spLocks/>
            </p:cNvSpPr>
            <p:nvPr>
              <p:custDataLst>
                <p:tags r:id="rId1"/>
              </p:custDataLst>
            </p:nvPr>
          </p:nvSpPr>
          <p:spPr bwMode="blackWhite">
            <a:xfrm>
              <a:off x="2400" y="1968"/>
              <a:ext cx="1152" cy="576"/>
            </a:xfrm>
            <a:custGeom>
              <a:avLst/>
              <a:gdLst>
                <a:gd name="T0" fmla="*/ 0 w 1152"/>
                <a:gd name="T1" fmla="*/ 0 h 576"/>
                <a:gd name="T2" fmla="*/ 1048 w 1152"/>
                <a:gd name="T3" fmla="*/ 0 h 576"/>
                <a:gd name="T4" fmla="*/ 1152 w 1152"/>
                <a:gd name="T5" fmla="*/ 288 h 576"/>
                <a:gd name="T6" fmla="*/ 1048 w 1152"/>
                <a:gd name="T7" fmla="*/ 576 h 576"/>
                <a:gd name="T8" fmla="*/ 0 w 1152"/>
                <a:gd name="T9" fmla="*/ 576 h 576"/>
                <a:gd name="T10" fmla="*/ 0 w 1152"/>
                <a:gd name="T11" fmla="*/ 288 h 576"/>
                <a:gd name="T12" fmla="*/ 0 w 1152"/>
                <a:gd name="T13" fmla="*/ 0 h 576"/>
              </a:gdLst>
              <a:ahLst/>
              <a:cxnLst>
                <a:cxn ang="0">
                  <a:pos x="T0" y="T1"/>
                </a:cxn>
                <a:cxn ang="0">
                  <a:pos x="T2" y="T3"/>
                </a:cxn>
                <a:cxn ang="0">
                  <a:pos x="T4" y="T5"/>
                </a:cxn>
                <a:cxn ang="0">
                  <a:pos x="T6" y="T7"/>
                </a:cxn>
                <a:cxn ang="0">
                  <a:pos x="T8" y="T9"/>
                </a:cxn>
                <a:cxn ang="0">
                  <a:pos x="T10" y="T11"/>
                </a:cxn>
                <a:cxn ang="0">
                  <a:pos x="T12" y="T13"/>
                </a:cxn>
              </a:cxnLst>
              <a:rect l="0" t="0" r="r" b="b"/>
              <a:pathLst>
                <a:path w="1152" h="576">
                  <a:moveTo>
                    <a:pt x="0" y="0"/>
                  </a:moveTo>
                  <a:lnTo>
                    <a:pt x="1048" y="0"/>
                  </a:lnTo>
                  <a:lnTo>
                    <a:pt x="1152" y="288"/>
                  </a:lnTo>
                  <a:lnTo>
                    <a:pt x="1048" y="576"/>
                  </a:lnTo>
                  <a:lnTo>
                    <a:pt x="0" y="576"/>
                  </a:lnTo>
                  <a:lnTo>
                    <a:pt x="0" y="288"/>
                  </a:lnTo>
                  <a:lnTo>
                    <a:pt x="0" y="0"/>
                  </a:lnTo>
                  <a:close/>
                </a:path>
              </a:pathLst>
            </a:custGeom>
            <a:solidFill>
              <a:srgbClr val="FFFFFF"/>
            </a:solidFill>
            <a:ln w="9525">
              <a:solidFill>
                <a:srgbClr val="000000"/>
              </a:solidFill>
              <a:round/>
              <a:headEnd/>
              <a:tailEnd/>
            </a:ln>
            <a:effectLst>
              <a:outerShdw dist="35921" dir="2700000" algn="ctr" rotWithShape="0">
                <a:srgbClr val="000000"/>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ko-KR" altLang="en-US" sz="1600" b="0" i="0" u="none" strike="noStrike" kern="0" cap="none" spc="0" normalizeH="0" baseline="0" noProof="0">
                <a:ln>
                  <a:noFill/>
                </a:ln>
                <a:solidFill>
                  <a:srgbClr val="000000"/>
                </a:solidFill>
                <a:effectLst/>
                <a:uLnTx/>
                <a:uFillTx/>
                <a:latin typeface="+mn-ea"/>
                <a:ea typeface="+mn-ea"/>
              </a:endParaRPr>
            </a:p>
          </p:txBody>
        </p:sp>
        <p:sp>
          <p:nvSpPr>
            <p:cNvPr id="187" name="Rectangle 32">
              <a:extLst>
                <a:ext uri="{FF2B5EF4-FFF2-40B4-BE49-F238E27FC236}">
                  <a16:creationId xmlns:a16="http://schemas.microsoft.com/office/drawing/2014/main" id="{ABBDF1A3-A5F2-2C35-3497-010EA5962975}"/>
                </a:ext>
              </a:extLst>
            </p:cNvPr>
            <p:cNvSpPr>
              <a:spLocks noChangeArrowheads="1"/>
            </p:cNvSpPr>
            <p:nvPr>
              <p:custDataLst>
                <p:tags r:id="rId2"/>
              </p:custDataLst>
            </p:nvPr>
          </p:nvSpPr>
          <p:spPr bwMode="blackWhite">
            <a:xfrm>
              <a:off x="2440" y="2000"/>
              <a:ext cx="960" cy="4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3810" tIns="0" rIns="3810" bIns="0" anchor="ctr"/>
            <a:lstStyle>
              <a:lvl1pPr defTabSz="895350">
                <a:buSzPct val="120000"/>
                <a:defRPr sz="1600">
                  <a:solidFill>
                    <a:schemeClr val="tx1"/>
                  </a:solidFill>
                  <a:latin typeface="Arial" panose="020B0604020202020204" pitchFamily="34" charset="0"/>
                  <a:ea typeface="-윤고딕130" pitchFamily="18" charset="-127"/>
                </a:defRPr>
              </a:lvl1pPr>
              <a:lvl2pPr marL="144463" indent="-142875" defTabSz="895350">
                <a:buSzPct val="120000"/>
                <a:buChar char="•"/>
                <a:defRPr sz="1600">
                  <a:solidFill>
                    <a:schemeClr val="tx1"/>
                  </a:solidFill>
                  <a:latin typeface="Arial" panose="020B0604020202020204" pitchFamily="34" charset="0"/>
                  <a:ea typeface="-윤고딕130" pitchFamily="18" charset="-127"/>
                </a:defRPr>
              </a:lvl2pPr>
              <a:lvl3pPr marL="295275" indent="-149225" defTabSz="895350">
                <a:buChar char="–"/>
                <a:defRPr sz="1600">
                  <a:solidFill>
                    <a:schemeClr val="tx1"/>
                  </a:solidFill>
                  <a:latin typeface="Arial" panose="020B0604020202020204" pitchFamily="34" charset="0"/>
                  <a:ea typeface="-윤고딕130" pitchFamily="18" charset="-127"/>
                </a:defRPr>
              </a:lvl3pPr>
              <a:lvl4pPr marL="431800" indent="-134938" defTabSz="895350">
                <a:buSzPct val="89000"/>
                <a:buChar char="•"/>
                <a:defRPr sz="1600">
                  <a:solidFill>
                    <a:schemeClr val="tx1"/>
                  </a:solidFill>
                  <a:latin typeface="Arial" panose="020B0604020202020204" pitchFamily="34" charset="0"/>
                  <a:ea typeface="-윤고딕130" pitchFamily="18" charset="-127"/>
                </a:defRPr>
              </a:lvl4pPr>
              <a:lvl5pPr marL="582613" indent="-149225" defTabSz="895350">
                <a:buSzPct val="75000"/>
                <a:buChar char="–"/>
                <a:defRPr sz="1600">
                  <a:solidFill>
                    <a:schemeClr val="tx1"/>
                  </a:solidFill>
                  <a:latin typeface="Arial" panose="020B0604020202020204" pitchFamily="34" charset="0"/>
                  <a:ea typeface="-윤고딕130" pitchFamily="18" charset="-127"/>
                </a:defRPr>
              </a:lvl5pPr>
              <a:lvl6pPr marL="1039813" indent="-149225" defTabSz="895350" fontAlgn="base">
                <a:spcBef>
                  <a:spcPct val="0"/>
                </a:spcBef>
                <a:spcAft>
                  <a:spcPct val="0"/>
                </a:spcAft>
                <a:buSzPct val="75000"/>
                <a:buChar char="–"/>
                <a:defRPr sz="1600">
                  <a:solidFill>
                    <a:schemeClr val="tx1"/>
                  </a:solidFill>
                  <a:latin typeface="Arial" panose="020B0604020202020204" pitchFamily="34" charset="0"/>
                  <a:ea typeface="-윤고딕130" pitchFamily="18" charset="-127"/>
                </a:defRPr>
              </a:lvl6pPr>
              <a:lvl7pPr marL="1497013" indent="-149225" defTabSz="895350" fontAlgn="base">
                <a:spcBef>
                  <a:spcPct val="0"/>
                </a:spcBef>
                <a:spcAft>
                  <a:spcPct val="0"/>
                </a:spcAft>
                <a:buSzPct val="75000"/>
                <a:buChar char="–"/>
                <a:defRPr sz="1600">
                  <a:solidFill>
                    <a:schemeClr val="tx1"/>
                  </a:solidFill>
                  <a:latin typeface="Arial" panose="020B0604020202020204" pitchFamily="34" charset="0"/>
                  <a:ea typeface="-윤고딕130" pitchFamily="18" charset="-127"/>
                </a:defRPr>
              </a:lvl7pPr>
              <a:lvl8pPr marL="1954213" indent="-149225" defTabSz="895350" fontAlgn="base">
                <a:spcBef>
                  <a:spcPct val="0"/>
                </a:spcBef>
                <a:spcAft>
                  <a:spcPct val="0"/>
                </a:spcAft>
                <a:buSzPct val="75000"/>
                <a:buChar char="–"/>
                <a:defRPr sz="1600">
                  <a:solidFill>
                    <a:schemeClr val="tx1"/>
                  </a:solidFill>
                  <a:latin typeface="Arial" panose="020B0604020202020204" pitchFamily="34" charset="0"/>
                  <a:ea typeface="-윤고딕130" pitchFamily="18" charset="-127"/>
                </a:defRPr>
              </a:lvl8pPr>
              <a:lvl9pPr marL="2411413" indent="-149225" defTabSz="895350" fontAlgn="base">
                <a:spcBef>
                  <a:spcPct val="0"/>
                </a:spcBef>
                <a:spcAft>
                  <a:spcPct val="0"/>
                </a:spcAft>
                <a:buSzPct val="75000"/>
                <a:buChar char="–"/>
                <a:defRPr sz="1600">
                  <a:solidFill>
                    <a:schemeClr val="tx1"/>
                  </a:solidFill>
                  <a:latin typeface="Arial" panose="020B0604020202020204" pitchFamily="34" charset="0"/>
                  <a:ea typeface="-윤고딕130" pitchFamily="18" charset="-127"/>
                </a:defRPr>
              </a:lvl9pPr>
            </a:lstStyle>
            <a:p>
              <a:pPr marL="0" marR="0" lvl="0" indent="0" defTabSz="895350" eaLnBrk="1" fontAlgn="auto" latinLnBrk="0" hangingPunct="1">
                <a:lnSpc>
                  <a:spcPct val="100000"/>
                </a:lnSpc>
                <a:spcBef>
                  <a:spcPts val="0"/>
                </a:spcBef>
                <a:spcAft>
                  <a:spcPts val="0"/>
                </a:spcAft>
                <a:buClrTx/>
                <a:buSzPct val="120000"/>
                <a:buFontTx/>
                <a:buNone/>
                <a:tabLst/>
                <a:defRPr/>
              </a:pPr>
              <a:r>
                <a:rPr kumimoji="0" lang="ko-KR" altLang="en-US" sz="1400" b="0" i="0" u="none" strike="noStrike" kern="0" cap="none" spc="0" normalizeH="0" baseline="0" noProof="0" dirty="0">
                  <a:ln>
                    <a:noFill/>
                  </a:ln>
                  <a:solidFill>
                    <a:srgbClr val="000000"/>
                  </a:solidFill>
                  <a:effectLst/>
                  <a:uLnTx/>
                  <a:uFillTx/>
                  <a:latin typeface="+mn-ea"/>
                  <a:ea typeface="+mn-ea"/>
                </a:rPr>
                <a:t>질의 </a:t>
              </a:r>
              <a:r>
                <a:rPr kumimoji="0" lang="en-US" altLang="ko-KR" sz="1400" b="0" i="0" u="none" strike="noStrike" kern="0" cap="none" spc="0" normalizeH="0" baseline="0" noProof="0" dirty="0">
                  <a:ln>
                    <a:noFill/>
                  </a:ln>
                  <a:solidFill>
                    <a:srgbClr val="000000"/>
                  </a:solidFill>
                  <a:effectLst/>
                  <a:uLnTx/>
                  <a:uFillTx/>
                  <a:latin typeface="+mn-ea"/>
                  <a:ea typeface="+mn-ea"/>
                </a:rPr>
                <a:t>5</a:t>
              </a:r>
            </a:p>
          </p:txBody>
        </p:sp>
      </p:grpSp>
      <p:sp>
        <p:nvSpPr>
          <p:cNvPr id="188" name="AutoShape 33">
            <a:extLst>
              <a:ext uri="{FF2B5EF4-FFF2-40B4-BE49-F238E27FC236}">
                <a16:creationId xmlns:a16="http://schemas.microsoft.com/office/drawing/2014/main" id="{04B8193E-86A4-52A7-129A-7CDB72299B5B}"/>
              </a:ext>
            </a:extLst>
          </p:cNvPr>
          <p:cNvSpPr>
            <a:spLocks noChangeArrowheads="1"/>
          </p:cNvSpPr>
          <p:nvPr/>
        </p:nvSpPr>
        <p:spPr bwMode="auto">
          <a:xfrm rot="5400000">
            <a:off x="6559326" y="3762601"/>
            <a:ext cx="2267398" cy="349250"/>
          </a:xfrm>
          <a:prstGeom prst="triangle">
            <a:avLst>
              <a:gd name="adj" fmla="val 50000"/>
            </a:avLst>
          </a:prstGeom>
          <a:solidFill>
            <a:srgbClr val="90909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ko-KR" altLang="en-US" sz="1600" b="0" i="0" u="none" strike="noStrike" kern="0" cap="none" spc="0" normalizeH="0" baseline="0" noProof="0">
              <a:ln>
                <a:noFill/>
              </a:ln>
              <a:solidFill>
                <a:srgbClr val="000000"/>
              </a:solidFill>
              <a:effectLst/>
              <a:uLnTx/>
              <a:uFillTx/>
              <a:latin typeface="+mn-ea"/>
              <a:ea typeface="+mn-ea"/>
            </a:endParaRPr>
          </a:p>
        </p:txBody>
      </p:sp>
      <p:sp>
        <p:nvSpPr>
          <p:cNvPr id="189" name="Rectangle 21">
            <a:extLst>
              <a:ext uri="{FF2B5EF4-FFF2-40B4-BE49-F238E27FC236}">
                <a16:creationId xmlns:a16="http://schemas.microsoft.com/office/drawing/2014/main" id="{9F48F7AD-2911-6606-88B5-7BA8CA9EB018}"/>
              </a:ext>
            </a:extLst>
          </p:cNvPr>
          <p:cNvSpPr>
            <a:spLocks noChangeArrowheads="1"/>
          </p:cNvSpPr>
          <p:nvPr/>
        </p:nvSpPr>
        <p:spPr bwMode="auto">
          <a:xfrm>
            <a:off x="8096250" y="3667752"/>
            <a:ext cx="1765300"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3810" tIns="0" rIns="3810" bIns="0">
            <a:spAutoFit/>
          </a:bodyPr>
          <a:lstStyle>
            <a:lvl1pPr defTabSz="895350">
              <a:buSzPct val="120000"/>
              <a:defRPr sz="1600">
                <a:solidFill>
                  <a:schemeClr val="tx1"/>
                </a:solidFill>
                <a:latin typeface="Arial" panose="020B0604020202020204" pitchFamily="34" charset="0"/>
                <a:ea typeface="-윤고딕130" pitchFamily="18" charset="-127"/>
              </a:defRPr>
            </a:lvl1pPr>
            <a:lvl2pPr marL="144463" indent="-142875" defTabSz="895350">
              <a:buSzPct val="120000"/>
              <a:buChar char="•"/>
              <a:defRPr sz="1600">
                <a:solidFill>
                  <a:schemeClr val="tx1"/>
                </a:solidFill>
                <a:latin typeface="Arial" panose="020B0604020202020204" pitchFamily="34" charset="0"/>
                <a:ea typeface="-윤고딕130" pitchFamily="18" charset="-127"/>
              </a:defRPr>
            </a:lvl2pPr>
            <a:lvl3pPr marL="295275" indent="-149225" defTabSz="895350">
              <a:buChar char="–"/>
              <a:defRPr sz="1600">
                <a:solidFill>
                  <a:schemeClr val="tx1"/>
                </a:solidFill>
                <a:latin typeface="Arial" panose="020B0604020202020204" pitchFamily="34" charset="0"/>
                <a:ea typeface="-윤고딕130" pitchFamily="18" charset="-127"/>
              </a:defRPr>
            </a:lvl3pPr>
            <a:lvl4pPr marL="431800" indent="-134938" defTabSz="895350">
              <a:buSzPct val="89000"/>
              <a:buChar char="•"/>
              <a:defRPr sz="1600">
                <a:solidFill>
                  <a:schemeClr val="tx1"/>
                </a:solidFill>
                <a:latin typeface="Arial" panose="020B0604020202020204" pitchFamily="34" charset="0"/>
                <a:ea typeface="-윤고딕130" pitchFamily="18" charset="-127"/>
              </a:defRPr>
            </a:lvl4pPr>
            <a:lvl5pPr marL="582613" indent="-149225" defTabSz="895350">
              <a:buSzPct val="75000"/>
              <a:buChar char="–"/>
              <a:defRPr sz="1600">
                <a:solidFill>
                  <a:schemeClr val="tx1"/>
                </a:solidFill>
                <a:latin typeface="Arial" panose="020B0604020202020204" pitchFamily="34" charset="0"/>
                <a:ea typeface="-윤고딕130" pitchFamily="18" charset="-127"/>
              </a:defRPr>
            </a:lvl5pPr>
            <a:lvl6pPr marL="1039813" indent="-149225" defTabSz="895350" fontAlgn="base">
              <a:spcBef>
                <a:spcPct val="0"/>
              </a:spcBef>
              <a:spcAft>
                <a:spcPct val="0"/>
              </a:spcAft>
              <a:buSzPct val="75000"/>
              <a:buChar char="–"/>
              <a:defRPr sz="1600">
                <a:solidFill>
                  <a:schemeClr val="tx1"/>
                </a:solidFill>
                <a:latin typeface="Arial" panose="020B0604020202020204" pitchFamily="34" charset="0"/>
                <a:ea typeface="-윤고딕130" pitchFamily="18" charset="-127"/>
              </a:defRPr>
            </a:lvl6pPr>
            <a:lvl7pPr marL="1497013" indent="-149225" defTabSz="895350" fontAlgn="base">
              <a:spcBef>
                <a:spcPct val="0"/>
              </a:spcBef>
              <a:spcAft>
                <a:spcPct val="0"/>
              </a:spcAft>
              <a:buSzPct val="75000"/>
              <a:buChar char="–"/>
              <a:defRPr sz="1600">
                <a:solidFill>
                  <a:schemeClr val="tx1"/>
                </a:solidFill>
                <a:latin typeface="Arial" panose="020B0604020202020204" pitchFamily="34" charset="0"/>
                <a:ea typeface="-윤고딕130" pitchFamily="18" charset="-127"/>
              </a:defRPr>
            </a:lvl7pPr>
            <a:lvl8pPr marL="1954213" indent="-149225" defTabSz="895350" fontAlgn="base">
              <a:spcBef>
                <a:spcPct val="0"/>
              </a:spcBef>
              <a:spcAft>
                <a:spcPct val="0"/>
              </a:spcAft>
              <a:buSzPct val="75000"/>
              <a:buChar char="–"/>
              <a:defRPr sz="1600">
                <a:solidFill>
                  <a:schemeClr val="tx1"/>
                </a:solidFill>
                <a:latin typeface="Arial" panose="020B0604020202020204" pitchFamily="34" charset="0"/>
                <a:ea typeface="-윤고딕130" pitchFamily="18" charset="-127"/>
              </a:defRPr>
            </a:lvl8pPr>
            <a:lvl9pPr marL="2411413" indent="-149225" defTabSz="895350" fontAlgn="base">
              <a:spcBef>
                <a:spcPct val="0"/>
              </a:spcBef>
              <a:spcAft>
                <a:spcPct val="0"/>
              </a:spcAft>
              <a:buSzPct val="75000"/>
              <a:buChar char="–"/>
              <a:defRPr sz="1600">
                <a:solidFill>
                  <a:schemeClr val="tx1"/>
                </a:solidFill>
                <a:latin typeface="Arial" panose="020B0604020202020204" pitchFamily="34" charset="0"/>
                <a:ea typeface="-윤고딕130" pitchFamily="18" charset="-127"/>
              </a:defRPr>
            </a:lvl9pPr>
          </a:lstStyle>
          <a:p>
            <a:pPr marL="1588" lvl="1" indent="0" latinLnBrk="0">
              <a:buNone/>
            </a:pPr>
            <a:r>
              <a:rPr kumimoji="0" lang="ko-KR" altLang="en-US" sz="1200" b="0" dirty="0">
                <a:solidFill>
                  <a:srgbClr val="000000"/>
                </a:solidFill>
                <a:latin typeface="+mn-ea"/>
                <a:ea typeface="+mn-ea"/>
              </a:rPr>
              <a:t>결정사항</a:t>
            </a:r>
            <a:endParaRPr kumimoji="0" lang="en-US" altLang="ko-KR" sz="1200" b="0" dirty="0">
              <a:solidFill>
                <a:srgbClr val="000000"/>
              </a:solidFill>
              <a:latin typeface="+mn-ea"/>
              <a:ea typeface="+mn-ea"/>
            </a:endParaRPr>
          </a:p>
          <a:p>
            <a:pPr lvl="1" latinLnBrk="0"/>
            <a:r>
              <a:rPr kumimoji="0" lang="ko-KR" altLang="en-US" sz="1200" b="0" dirty="0">
                <a:solidFill>
                  <a:srgbClr val="000000"/>
                </a:solidFill>
                <a:latin typeface="+mn-ea"/>
                <a:ea typeface="+mn-ea"/>
              </a:rPr>
              <a:t>각 측에서 요청한 자료를 취합해서 전달하기로 합의함</a:t>
            </a:r>
            <a:r>
              <a:rPr kumimoji="0" lang="en-US" altLang="ko-KR" sz="1200" b="0" dirty="0">
                <a:solidFill>
                  <a:srgbClr val="000000"/>
                </a:solidFill>
                <a:latin typeface="+mn-ea"/>
                <a:ea typeface="+mn-ea"/>
              </a:rPr>
              <a:t>.</a:t>
            </a:r>
          </a:p>
        </p:txBody>
      </p:sp>
    </p:spTree>
    <p:extLst>
      <p:ext uri="{BB962C8B-B14F-4D97-AF65-F5344CB8AC3E}">
        <p14:creationId xmlns:p14="http://schemas.microsoft.com/office/powerpoint/2010/main" val="129496873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706516-C2FD-2402-FFA6-97214B2E3E90}"/>
            </a:ext>
          </a:extLst>
        </p:cNvPr>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A1D4628D-277D-D9F5-AC63-CA85A68F1829}"/>
              </a:ext>
            </a:extLst>
          </p:cNvPr>
          <p:cNvSpPr>
            <a:spLocks noGrp="1"/>
          </p:cNvSpPr>
          <p:nvPr>
            <p:ph type="body" sz="quarter" idx="10"/>
          </p:nvPr>
        </p:nvSpPr>
        <p:spPr>
          <a:xfrm>
            <a:off x="209708" y="577487"/>
            <a:ext cx="9423242" cy="400110"/>
          </a:xfrm>
        </p:spPr>
        <p:txBody>
          <a:bodyPr/>
          <a:lstStyle/>
          <a:p>
            <a:r>
              <a:rPr lang="ko-KR" altLang="en-US" dirty="0">
                <a:latin typeface="+mn-ea"/>
              </a:rPr>
              <a:t>지난 금요일 수령한 계절별 데이터</a:t>
            </a:r>
            <a:r>
              <a:rPr lang="en-US" altLang="ko-KR" dirty="0">
                <a:latin typeface="+mn-ea"/>
              </a:rPr>
              <a:t> </a:t>
            </a:r>
            <a:r>
              <a:rPr lang="ko-KR" altLang="en-US" dirty="0" err="1">
                <a:latin typeface="+mn-ea"/>
              </a:rPr>
              <a:t>전처리</a:t>
            </a:r>
            <a:r>
              <a:rPr lang="ko-KR" altLang="en-US" dirty="0">
                <a:latin typeface="+mn-ea"/>
              </a:rPr>
              <a:t> 및 관련 특이사항</a:t>
            </a:r>
          </a:p>
        </p:txBody>
      </p:sp>
      <p:sp>
        <p:nvSpPr>
          <p:cNvPr id="3" name="텍스트 개체 틀 2">
            <a:extLst>
              <a:ext uri="{FF2B5EF4-FFF2-40B4-BE49-F238E27FC236}">
                <a16:creationId xmlns:a16="http://schemas.microsoft.com/office/drawing/2014/main" id="{95B7CC80-08E1-698B-5F37-9D0B634A0940}"/>
              </a:ext>
            </a:extLst>
          </p:cNvPr>
          <p:cNvSpPr>
            <a:spLocks noGrp="1"/>
          </p:cNvSpPr>
          <p:nvPr>
            <p:ph type="body" sz="quarter" idx="11"/>
          </p:nvPr>
        </p:nvSpPr>
        <p:spPr>
          <a:xfrm>
            <a:off x="362309" y="922626"/>
            <a:ext cx="9270641" cy="1182399"/>
          </a:xfrm>
        </p:spPr>
        <p:txBody>
          <a:bodyPr/>
          <a:lstStyle/>
          <a:p>
            <a:r>
              <a:rPr lang="ko-KR" altLang="en-US" dirty="0">
                <a:latin typeface="+mn-ea"/>
              </a:rPr>
              <a:t>계절별 데이터에 대하여 </a:t>
            </a:r>
            <a:r>
              <a:rPr lang="ko-KR" altLang="en-US" dirty="0" err="1">
                <a:latin typeface="+mn-ea"/>
              </a:rPr>
              <a:t>결측치를</a:t>
            </a:r>
            <a:r>
              <a:rPr lang="ko-KR" altLang="en-US" dirty="0">
                <a:latin typeface="+mn-ea"/>
              </a:rPr>
              <a:t> 채우고 이상치를 제거한 이후 주요 컬럼들의 트렌드를 관찰했음</a:t>
            </a:r>
            <a:r>
              <a:rPr lang="en-US" altLang="ko-KR" dirty="0">
                <a:latin typeface="+mn-ea"/>
              </a:rPr>
              <a:t>. </a:t>
            </a:r>
            <a:r>
              <a:rPr lang="ko-KR" altLang="en-US" dirty="0">
                <a:latin typeface="+mn-ea"/>
              </a:rPr>
              <a:t>여기서 말하는 데이터는</a:t>
            </a:r>
            <a:r>
              <a:rPr lang="en-US" altLang="ko-KR" dirty="0">
                <a:latin typeface="+mn-ea"/>
              </a:rPr>
              <a:t> </a:t>
            </a:r>
            <a:r>
              <a:rPr lang="ko-KR" altLang="en-US" dirty="0">
                <a:latin typeface="+mn-ea"/>
              </a:rPr>
              <a:t>각 </a:t>
            </a:r>
            <a:r>
              <a:rPr lang="en-US" altLang="ko-KR" dirty="0">
                <a:latin typeface="+mn-ea"/>
              </a:rPr>
              <a:t>2024</a:t>
            </a:r>
            <a:r>
              <a:rPr lang="ko-KR" altLang="en-US" dirty="0">
                <a:latin typeface="+mn-ea"/>
              </a:rPr>
              <a:t>년 </a:t>
            </a:r>
            <a:r>
              <a:rPr lang="en-US" altLang="ko-KR" dirty="0">
                <a:latin typeface="+mn-ea"/>
              </a:rPr>
              <a:t>1</a:t>
            </a:r>
            <a:r>
              <a:rPr lang="ko-KR" altLang="en-US" dirty="0">
                <a:latin typeface="+mn-ea"/>
              </a:rPr>
              <a:t>월</a:t>
            </a:r>
            <a:r>
              <a:rPr lang="en-US" altLang="ko-KR" dirty="0">
                <a:latin typeface="+mn-ea"/>
              </a:rPr>
              <a:t>, 7</a:t>
            </a:r>
            <a:r>
              <a:rPr lang="ko-KR" altLang="en-US" dirty="0">
                <a:latin typeface="+mn-ea"/>
              </a:rPr>
              <a:t>월</a:t>
            </a:r>
            <a:r>
              <a:rPr lang="en-US" altLang="ko-KR" dirty="0">
                <a:latin typeface="+mn-ea"/>
              </a:rPr>
              <a:t>, 10</a:t>
            </a:r>
            <a:r>
              <a:rPr lang="ko-KR" altLang="en-US" dirty="0">
                <a:latin typeface="+mn-ea"/>
              </a:rPr>
              <a:t>월에 대하여 </a:t>
            </a:r>
            <a:r>
              <a:rPr lang="en-US" altLang="ko-KR" dirty="0">
                <a:latin typeface="+mn-ea"/>
              </a:rPr>
              <a:t>1</a:t>
            </a:r>
            <a:r>
              <a:rPr lang="ko-KR" altLang="en-US" dirty="0">
                <a:latin typeface="+mn-ea"/>
              </a:rPr>
              <a:t>초 주기로 수집한 데이터들임</a:t>
            </a:r>
            <a:r>
              <a:rPr lang="en-US" altLang="ko-KR" dirty="0">
                <a:latin typeface="+mn-ea"/>
              </a:rPr>
              <a:t>. </a:t>
            </a:r>
            <a:r>
              <a:rPr lang="ko-KR" altLang="en-US" dirty="0">
                <a:latin typeface="+mn-ea"/>
              </a:rPr>
              <a:t>이전 데이터</a:t>
            </a:r>
            <a:r>
              <a:rPr lang="en-US" altLang="ko-KR" dirty="0">
                <a:latin typeface="+mn-ea"/>
              </a:rPr>
              <a:t>(2025</a:t>
            </a:r>
            <a:r>
              <a:rPr lang="ko-KR" altLang="en-US" dirty="0">
                <a:latin typeface="+mn-ea"/>
              </a:rPr>
              <a:t>년 </a:t>
            </a:r>
            <a:r>
              <a:rPr lang="en-US" altLang="ko-KR" dirty="0">
                <a:latin typeface="+mn-ea"/>
              </a:rPr>
              <a:t>2</a:t>
            </a:r>
            <a:r>
              <a:rPr lang="ko-KR" altLang="en-US" dirty="0">
                <a:latin typeface="+mn-ea"/>
              </a:rPr>
              <a:t>월 </a:t>
            </a:r>
            <a:r>
              <a:rPr lang="en-US" altLang="ko-KR" dirty="0">
                <a:latin typeface="+mn-ea"/>
              </a:rPr>
              <a:t>3</a:t>
            </a:r>
            <a:r>
              <a:rPr lang="ko-KR" altLang="en-US" dirty="0">
                <a:latin typeface="+mn-ea"/>
              </a:rPr>
              <a:t>주</a:t>
            </a:r>
            <a:r>
              <a:rPr lang="en-US" altLang="ko-KR" dirty="0">
                <a:latin typeface="+mn-ea"/>
              </a:rPr>
              <a:t>)</a:t>
            </a:r>
            <a:r>
              <a:rPr lang="ko-KR" altLang="en-US" dirty="0">
                <a:latin typeface="+mn-ea"/>
              </a:rPr>
              <a:t>에서 </a:t>
            </a:r>
            <a:r>
              <a:rPr lang="en-US" altLang="ko-KR" dirty="0">
                <a:latin typeface="+mn-ea"/>
              </a:rPr>
              <a:t>NOx </a:t>
            </a:r>
            <a:r>
              <a:rPr lang="ko-KR" altLang="en-US" dirty="0">
                <a:latin typeface="+mn-ea"/>
              </a:rPr>
              <a:t>농도가 높을 때 </a:t>
            </a:r>
            <a:r>
              <a:rPr lang="en-US" altLang="ko-KR" dirty="0">
                <a:latin typeface="+mn-ea"/>
              </a:rPr>
              <a:t>DGAN</a:t>
            </a:r>
            <a:r>
              <a:rPr lang="ko-KR" altLang="en-US" dirty="0" err="1">
                <a:latin typeface="+mn-ea"/>
              </a:rPr>
              <a:t>희석질소량이</a:t>
            </a:r>
            <a:r>
              <a:rPr lang="ko-KR" altLang="en-US" dirty="0">
                <a:latin typeface="+mn-ea"/>
              </a:rPr>
              <a:t> 증가하다가 멈추는 현상을 </a:t>
            </a:r>
            <a:r>
              <a:rPr lang="ko-KR" altLang="en-US" dirty="0" err="1">
                <a:latin typeface="+mn-ea"/>
              </a:rPr>
              <a:t>주의깊게</a:t>
            </a:r>
            <a:r>
              <a:rPr lang="ko-KR" altLang="en-US" dirty="0">
                <a:latin typeface="+mn-ea"/>
              </a:rPr>
              <a:t> 보았음</a:t>
            </a:r>
            <a:r>
              <a:rPr lang="en-US" altLang="ko-KR" dirty="0">
                <a:latin typeface="+mn-ea"/>
              </a:rPr>
              <a:t>. </a:t>
            </a:r>
            <a:r>
              <a:rPr lang="ko-KR" altLang="en-US" dirty="0">
                <a:latin typeface="+mn-ea"/>
              </a:rPr>
              <a:t>하지만 이번에 새로 받은 계절별 데이터에서는 그런 현상이 발생하지 않음</a:t>
            </a:r>
            <a:r>
              <a:rPr lang="en-US" altLang="ko-KR" dirty="0">
                <a:latin typeface="+mn-ea"/>
              </a:rPr>
              <a:t>. transition </a:t>
            </a:r>
            <a:r>
              <a:rPr lang="ko-KR" altLang="en-US" dirty="0">
                <a:latin typeface="+mn-ea"/>
              </a:rPr>
              <a:t>자체가 적고</a:t>
            </a:r>
            <a:r>
              <a:rPr lang="en-US" altLang="ko-KR" dirty="0">
                <a:latin typeface="+mn-ea"/>
              </a:rPr>
              <a:t>, </a:t>
            </a:r>
            <a:r>
              <a:rPr lang="ko-KR" altLang="en-US" dirty="0">
                <a:latin typeface="+mn-ea"/>
              </a:rPr>
              <a:t>혹시 있다고 하더라도 </a:t>
            </a:r>
            <a:r>
              <a:rPr lang="en-US" altLang="ko-KR" dirty="0">
                <a:latin typeface="+mn-ea"/>
              </a:rPr>
              <a:t>NOx</a:t>
            </a:r>
            <a:r>
              <a:rPr lang="ko-KR" altLang="en-US" dirty="0">
                <a:latin typeface="+mn-ea"/>
              </a:rPr>
              <a:t>가 높아진 시점이 많이 존재하지 않음</a:t>
            </a:r>
            <a:r>
              <a:rPr lang="en-US" altLang="ko-KR" dirty="0">
                <a:latin typeface="+mn-ea"/>
              </a:rPr>
              <a:t>.</a:t>
            </a:r>
            <a:endParaRPr lang="ko-KR" altLang="en-US" dirty="0">
              <a:latin typeface="+mn-ea"/>
            </a:endParaRPr>
          </a:p>
        </p:txBody>
      </p:sp>
      <p:sp>
        <p:nvSpPr>
          <p:cNvPr id="4" name="제목 3">
            <a:extLst>
              <a:ext uri="{FF2B5EF4-FFF2-40B4-BE49-F238E27FC236}">
                <a16:creationId xmlns:a16="http://schemas.microsoft.com/office/drawing/2014/main" id="{A7BC60BA-EA59-7F64-4717-424982168135}"/>
              </a:ext>
            </a:extLst>
          </p:cNvPr>
          <p:cNvSpPr>
            <a:spLocks noGrp="1"/>
          </p:cNvSpPr>
          <p:nvPr>
            <p:ph type="title"/>
          </p:nvPr>
        </p:nvSpPr>
        <p:spPr/>
        <p:txBody>
          <a:bodyPr/>
          <a:lstStyle/>
          <a:p>
            <a:r>
              <a:rPr lang="en-US" altLang="ko-KR" dirty="0">
                <a:latin typeface="+mn-ea"/>
              </a:rPr>
              <a:t>250826 </a:t>
            </a:r>
            <a:r>
              <a:rPr lang="ko-KR" altLang="en-US" dirty="0">
                <a:latin typeface="+mn-ea"/>
              </a:rPr>
              <a:t>화 </a:t>
            </a:r>
            <a:r>
              <a:rPr lang="en-US" altLang="ko-KR" dirty="0">
                <a:latin typeface="+mn-ea"/>
              </a:rPr>
              <a:t>| </a:t>
            </a:r>
            <a:r>
              <a:rPr lang="ko-KR" altLang="en-US" dirty="0">
                <a:latin typeface="+mn-ea"/>
              </a:rPr>
              <a:t>계절별 데이터 전처리 및 특이사항</a:t>
            </a:r>
            <a:endParaRPr lang="ko-KR" altLang="en-US" dirty="0">
              <a:latin typeface="+mn-ea"/>
              <a:ea typeface="+mn-ea"/>
            </a:endParaRPr>
          </a:p>
        </p:txBody>
      </p:sp>
      <p:sp>
        <p:nvSpPr>
          <p:cNvPr id="5" name="텍스트 개체 틀 4">
            <a:extLst>
              <a:ext uri="{FF2B5EF4-FFF2-40B4-BE49-F238E27FC236}">
                <a16:creationId xmlns:a16="http://schemas.microsoft.com/office/drawing/2014/main" id="{6DC538FA-FB1C-A1CA-D1D5-03DA8F2A211D}"/>
              </a:ext>
            </a:extLst>
          </p:cNvPr>
          <p:cNvSpPr>
            <a:spLocks noGrp="1"/>
          </p:cNvSpPr>
          <p:nvPr>
            <p:ph type="body" sz="quarter" idx="12"/>
          </p:nvPr>
        </p:nvSpPr>
        <p:spPr/>
        <p:txBody>
          <a:bodyPr/>
          <a:lstStyle/>
          <a:p>
            <a:r>
              <a:rPr lang="ko-KR" altLang="en-US" dirty="0">
                <a:latin typeface="+mn-ea"/>
                <a:ea typeface="+mn-ea"/>
              </a:rPr>
              <a:t>서부발전</a:t>
            </a:r>
          </a:p>
        </p:txBody>
      </p:sp>
      <p:pic>
        <p:nvPicPr>
          <p:cNvPr id="9" name="그림 8">
            <a:extLst>
              <a:ext uri="{FF2B5EF4-FFF2-40B4-BE49-F238E27FC236}">
                <a16:creationId xmlns:a16="http://schemas.microsoft.com/office/drawing/2014/main" id="{D8EBF907-71BB-ADAF-61EE-070BD4441ED2}"/>
              </a:ext>
            </a:extLst>
          </p:cNvPr>
          <p:cNvPicPr>
            <a:picLocks noChangeAspect="1"/>
          </p:cNvPicPr>
          <p:nvPr/>
        </p:nvPicPr>
        <p:blipFill>
          <a:blip r:embed="rId2"/>
          <a:stretch>
            <a:fillRect/>
          </a:stretch>
        </p:blipFill>
        <p:spPr>
          <a:xfrm>
            <a:off x="4953000" y="2450164"/>
            <a:ext cx="4434052" cy="2506373"/>
          </a:xfrm>
          <a:prstGeom prst="rect">
            <a:avLst/>
          </a:prstGeom>
        </p:spPr>
      </p:pic>
      <p:pic>
        <p:nvPicPr>
          <p:cNvPr id="13" name="그림 12">
            <a:extLst>
              <a:ext uri="{FF2B5EF4-FFF2-40B4-BE49-F238E27FC236}">
                <a16:creationId xmlns:a16="http://schemas.microsoft.com/office/drawing/2014/main" id="{6297BC10-9B80-D67B-4B0A-9D3347FF058E}"/>
              </a:ext>
            </a:extLst>
          </p:cNvPr>
          <p:cNvPicPr>
            <a:picLocks noChangeAspect="1"/>
          </p:cNvPicPr>
          <p:nvPr/>
        </p:nvPicPr>
        <p:blipFill>
          <a:blip r:embed="rId3"/>
          <a:stretch>
            <a:fillRect/>
          </a:stretch>
        </p:blipFill>
        <p:spPr>
          <a:xfrm>
            <a:off x="362309" y="2450164"/>
            <a:ext cx="4419600" cy="2474057"/>
          </a:xfrm>
          <a:prstGeom prst="rect">
            <a:avLst/>
          </a:prstGeom>
        </p:spPr>
      </p:pic>
      <p:sp>
        <p:nvSpPr>
          <p:cNvPr id="15" name="TextBox 14">
            <a:extLst>
              <a:ext uri="{FF2B5EF4-FFF2-40B4-BE49-F238E27FC236}">
                <a16:creationId xmlns:a16="http://schemas.microsoft.com/office/drawing/2014/main" id="{D65B12D1-AAD0-E98C-D7A1-55DB4934F61C}"/>
              </a:ext>
            </a:extLst>
          </p:cNvPr>
          <p:cNvSpPr txBox="1"/>
          <p:nvPr/>
        </p:nvSpPr>
        <p:spPr>
          <a:xfrm>
            <a:off x="571499" y="5161747"/>
            <a:ext cx="8896351" cy="738664"/>
          </a:xfrm>
          <a:prstGeom prst="rect">
            <a:avLst/>
          </a:prstGeom>
          <a:noFill/>
        </p:spPr>
        <p:txBody>
          <a:bodyPr wrap="square">
            <a:spAutoFit/>
          </a:bodyPr>
          <a:lstStyle/>
          <a:p>
            <a:r>
              <a:rPr lang="ko-KR" altLang="en-US" b="0" dirty="0">
                <a:latin typeface="+mn-ea"/>
                <a:ea typeface="+mn-ea"/>
              </a:rPr>
              <a:t>왼쪽 </a:t>
            </a:r>
            <a:r>
              <a:rPr lang="en-US" altLang="ko-KR" b="0" dirty="0">
                <a:latin typeface="+mn-ea"/>
                <a:ea typeface="+mn-ea"/>
              </a:rPr>
              <a:t>: 2025</a:t>
            </a:r>
            <a:r>
              <a:rPr lang="ko-KR" altLang="en-US" b="0" dirty="0">
                <a:latin typeface="+mn-ea"/>
                <a:ea typeface="+mn-ea"/>
              </a:rPr>
              <a:t>년 </a:t>
            </a:r>
            <a:r>
              <a:rPr lang="en-US" altLang="ko-KR" b="0" dirty="0">
                <a:latin typeface="+mn-ea"/>
                <a:ea typeface="+mn-ea"/>
              </a:rPr>
              <a:t>2</a:t>
            </a:r>
            <a:r>
              <a:rPr lang="ko-KR" altLang="en-US" b="0" dirty="0">
                <a:latin typeface="+mn-ea"/>
                <a:ea typeface="+mn-ea"/>
              </a:rPr>
              <a:t>월 </a:t>
            </a:r>
            <a:r>
              <a:rPr lang="en-US" altLang="ko-KR" b="0" dirty="0">
                <a:latin typeface="+mn-ea"/>
                <a:ea typeface="+mn-ea"/>
              </a:rPr>
              <a:t>3</a:t>
            </a:r>
            <a:r>
              <a:rPr lang="ko-KR" altLang="en-US" b="0" dirty="0">
                <a:latin typeface="+mn-ea"/>
                <a:ea typeface="+mn-ea"/>
              </a:rPr>
              <a:t>주 데이터 </a:t>
            </a:r>
            <a:r>
              <a:rPr lang="en-US" altLang="ko-KR" b="0" dirty="0">
                <a:latin typeface="+mn-ea"/>
                <a:ea typeface="+mn-ea"/>
              </a:rPr>
              <a:t>(</a:t>
            </a:r>
            <a:r>
              <a:rPr lang="ko-KR" altLang="en-US" b="0" dirty="0">
                <a:latin typeface="+mn-ea"/>
                <a:ea typeface="+mn-ea"/>
              </a:rPr>
              <a:t>기존 데이터</a:t>
            </a:r>
            <a:r>
              <a:rPr lang="en-US" altLang="ko-KR" b="0" dirty="0">
                <a:latin typeface="+mn-ea"/>
                <a:ea typeface="+mn-ea"/>
              </a:rPr>
              <a:t>), </a:t>
            </a:r>
            <a:r>
              <a:rPr lang="ko-KR" altLang="en-US" b="0" dirty="0">
                <a:latin typeface="+mn-ea"/>
                <a:ea typeface="+mn-ea"/>
              </a:rPr>
              <a:t>오른쪽 </a:t>
            </a:r>
            <a:r>
              <a:rPr lang="en-US" altLang="ko-KR" b="0" dirty="0">
                <a:latin typeface="+mn-ea"/>
                <a:ea typeface="+mn-ea"/>
              </a:rPr>
              <a:t>: 2025</a:t>
            </a:r>
            <a:r>
              <a:rPr lang="ko-KR" altLang="en-US" b="0" dirty="0">
                <a:latin typeface="+mn-ea"/>
                <a:ea typeface="+mn-ea"/>
              </a:rPr>
              <a:t>년 </a:t>
            </a:r>
            <a:r>
              <a:rPr lang="en-US" altLang="ko-KR" b="0" dirty="0">
                <a:latin typeface="+mn-ea"/>
                <a:ea typeface="+mn-ea"/>
              </a:rPr>
              <a:t>1</a:t>
            </a:r>
            <a:r>
              <a:rPr lang="ko-KR" altLang="en-US" b="0" dirty="0">
                <a:latin typeface="+mn-ea"/>
                <a:ea typeface="+mn-ea"/>
              </a:rPr>
              <a:t>월 </a:t>
            </a:r>
            <a:r>
              <a:rPr lang="en-US" altLang="ko-KR" b="0" dirty="0">
                <a:latin typeface="+mn-ea"/>
                <a:ea typeface="+mn-ea"/>
              </a:rPr>
              <a:t>2</a:t>
            </a:r>
            <a:r>
              <a:rPr lang="ko-KR" altLang="en-US" b="0" dirty="0">
                <a:latin typeface="+mn-ea"/>
                <a:ea typeface="+mn-ea"/>
              </a:rPr>
              <a:t>주 데이터 </a:t>
            </a:r>
            <a:r>
              <a:rPr lang="en-US" altLang="ko-KR" b="0" dirty="0">
                <a:latin typeface="+mn-ea"/>
                <a:ea typeface="+mn-ea"/>
              </a:rPr>
              <a:t>(</a:t>
            </a:r>
            <a:r>
              <a:rPr lang="ko-KR" altLang="en-US" b="0" dirty="0">
                <a:latin typeface="+mn-ea"/>
                <a:ea typeface="+mn-ea"/>
              </a:rPr>
              <a:t>새 데이터</a:t>
            </a:r>
            <a:r>
              <a:rPr lang="en-US" altLang="ko-KR" b="0" dirty="0">
                <a:latin typeface="+mn-ea"/>
                <a:ea typeface="+mn-ea"/>
              </a:rPr>
              <a:t>).</a:t>
            </a:r>
          </a:p>
          <a:p>
            <a:r>
              <a:rPr lang="ko-KR" altLang="en-US" b="0" dirty="0">
                <a:latin typeface="+mn-ea"/>
                <a:ea typeface="+mn-ea"/>
              </a:rPr>
              <a:t>왼쪽 사례에 비해 오른쪽 사례에서는 </a:t>
            </a:r>
            <a:r>
              <a:rPr lang="en-US" altLang="ko-KR" b="0" dirty="0">
                <a:latin typeface="+mn-ea"/>
                <a:ea typeface="+mn-ea"/>
              </a:rPr>
              <a:t>NOx </a:t>
            </a:r>
            <a:r>
              <a:rPr lang="ko-KR" altLang="en-US" b="0" dirty="0">
                <a:latin typeface="+mn-ea"/>
                <a:ea typeface="+mn-ea"/>
              </a:rPr>
              <a:t>농도</a:t>
            </a:r>
            <a:r>
              <a:rPr lang="en-US" altLang="ko-KR" b="0" dirty="0">
                <a:latin typeface="+mn-ea"/>
                <a:ea typeface="+mn-ea"/>
              </a:rPr>
              <a:t>(</a:t>
            </a:r>
            <a:r>
              <a:rPr lang="ko-KR" altLang="en-US" b="0" dirty="0">
                <a:latin typeface="+mn-ea"/>
                <a:ea typeface="+mn-ea"/>
              </a:rPr>
              <a:t>맨 아래 트렌드</a:t>
            </a:r>
            <a:r>
              <a:rPr lang="en-US" altLang="ko-KR" b="0" dirty="0">
                <a:latin typeface="+mn-ea"/>
                <a:ea typeface="+mn-ea"/>
              </a:rPr>
              <a:t>)</a:t>
            </a:r>
            <a:r>
              <a:rPr lang="ko-KR" altLang="en-US" b="0" dirty="0">
                <a:latin typeface="+mn-ea"/>
                <a:ea typeface="+mn-ea"/>
              </a:rPr>
              <a:t>의 상승이 보이지 않는다</a:t>
            </a:r>
            <a:r>
              <a:rPr lang="en-US" altLang="ko-KR" b="0" dirty="0">
                <a:latin typeface="+mn-ea"/>
                <a:ea typeface="+mn-ea"/>
              </a:rPr>
              <a:t>. DGAN </a:t>
            </a:r>
            <a:r>
              <a:rPr lang="ko-KR" altLang="en-US" b="0" dirty="0" err="1">
                <a:latin typeface="+mn-ea"/>
                <a:ea typeface="+mn-ea"/>
              </a:rPr>
              <a:t>희석질소량은</a:t>
            </a:r>
            <a:r>
              <a:rPr lang="ko-KR" altLang="en-US" b="0" dirty="0">
                <a:latin typeface="+mn-ea"/>
                <a:ea typeface="+mn-ea"/>
              </a:rPr>
              <a:t> 연료유량에 비례해 주입되어 </a:t>
            </a:r>
            <a:r>
              <a:rPr lang="en-US" altLang="ko-KR" b="0" dirty="0">
                <a:latin typeface="+mn-ea"/>
                <a:ea typeface="+mn-ea"/>
              </a:rPr>
              <a:t>NOx</a:t>
            </a:r>
            <a:r>
              <a:rPr lang="ko-KR" altLang="en-US" b="0" dirty="0">
                <a:latin typeface="+mn-ea"/>
                <a:ea typeface="+mn-ea"/>
              </a:rPr>
              <a:t>를 효과적으로 억제하고 있는 것으로 보인다</a:t>
            </a:r>
            <a:r>
              <a:rPr lang="en-US" altLang="ko-KR" b="0" dirty="0">
                <a:latin typeface="+mn-ea"/>
                <a:ea typeface="+mn-ea"/>
              </a:rPr>
              <a:t>.</a:t>
            </a:r>
            <a:endParaRPr lang="ko-KR" altLang="en-US" b="0" dirty="0">
              <a:latin typeface="+mn-ea"/>
              <a:ea typeface="+mn-ea"/>
            </a:endParaRPr>
          </a:p>
        </p:txBody>
      </p:sp>
      <p:sp>
        <p:nvSpPr>
          <p:cNvPr id="18" name="사각형: 둥근 모서리 17">
            <a:extLst>
              <a:ext uri="{FF2B5EF4-FFF2-40B4-BE49-F238E27FC236}">
                <a16:creationId xmlns:a16="http://schemas.microsoft.com/office/drawing/2014/main" id="{7C51DD68-8BA9-E031-D2CF-E51A0A0EAF93}"/>
              </a:ext>
            </a:extLst>
          </p:cNvPr>
          <p:cNvSpPr/>
          <p:nvPr/>
        </p:nvSpPr>
        <p:spPr bwMode="auto">
          <a:xfrm>
            <a:off x="1398005" y="2450164"/>
            <a:ext cx="1699758" cy="2323322"/>
          </a:xfrm>
          <a:prstGeom prst="roundRect">
            <a:avLst/>
          </a:prstGeom>
          <a:noFill/>
          <a:ln/>
        </p:spPr>
        <p:style>
          <a:lnRef idx="2">
            <a:schemeClr val="accent2"/>
          </a:lnRef>
          <a:fillRef idx="1">
            <a:schemeClr val="lt1"/>
          </a:fillRef>
          <a:effectRef idx="0">
            <a:schemeClr val="accent2"/>
          </a:effectRef>
          <a:fontRef idx="minor">
            <a:schemeClr val="dk1"/>
          </a:fontRef>
        </p:style>
        <p:txBody>
          <a:bodyPr rtlCol="0" anchor="ctr"/>
          <a:lstStyle/>
          <a:p>
            <a:pPr algn="ctr" defTabSz="911896"/>
            <a:endParaRPr lang="ko-KR" altLang="en-US" dirty="0">
              <a:solidFill>
                <a:prstClr val="white"/>
              </a:solidFill>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139704293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B31609-3A14-825F-31B5-F73D2F4F70B2}"/>
            </a:ext>
          </a:extLst>
        </p:cNvPr>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B0BFBDFB-7251-50CB-BE17-A6624CD4A353}"/>
              </a:ext>
            </a:extLst>
          </p:cNvPr>
          <p:cNvSpPr>
            <a:spLocks noGrp="1"/>
          </p:cNvSpPr>
          <p:nvPr>
            <p:ph type="body" sz="quarter" idx="10"/>
          </p:nvPr>
        </p:nvSpPr>
        <p:spPr>
          <a:xfrm>
            <a:off x="209708" y="577487"/>
            <a:ext cx="9423242" cy="400110"/>
          </a:xfrm>
        </p:spPr>
        <p:txBody>
          <a:bodyPr/>
          <a:lstStyle/>
          <a:p>
            <a:r>
              <a:rPr lang="ko-KR" altLang="en-US" dirty="0">
                <a:latin typeface="+mn-ea"/>
              </a:rPr>
              <a:t>계절별 데이터 </a:t>
            </a:r>
            <a:r>
              <a:rPr lang="en-US" altLang="ko-KR" dirty="0">
                <a:latin typeface="+mn-ea"/>
              </a:rPr>
              <a:t>2024</a:t>
            </a:r>
            <a:r>
              <a:rPr lang="ko-KR" altLang="en-US" dirty="0">
                <a:latin typeface="+mn-ea"/>
              </a:rPr>
              <a:t>년 </a:t>
            </a:r>
            <a:r>
              <a:rPr lang="en-US" altLang="ko-KR" dirty="0">
                <a:latin typeface="+mn-ea"/>
              </a:rPr>
              <a:t>1</a:t>
            </a:r>
            <a:r>
              <a:rPr lang="ko-KR" altLang="en-US" dirty="0">
                <a:latin typeface="+mn-ea"/>
              </a:rPr>
              <a:t>월 </a:t>
            </a:r>
            <a:r>
              <a:rPr lang="en-US" altLang="ko-KR" dirty="0">
                <a:latin typeface="+mn-ea"/>
              </a:rPr>
              <a:t>(</a:t>
            </a:r>
            <a:r>
              <a:rPr lang="ko-KR" altLang="en-US" dirty="0">
                <a:latin typeface="+mn-ea"/>
              </a:rPr>
              <a:t>겨울</a:t>
            </a:r>
            <a:r>
              <a:rPr lang="en-US" altLang="ko-KR" dirty="0">
                <a:latin typeface="+mn-ea"/>
              </a:rPr>
              <a:t>) </a:t>
            </a:r>
            <a:r>
              <a:rPr lang="ko-KR" altLang="en-US" dirty="0">
                <a:latin typeface="+mn-ea"/>
              </a:rPr>
              <a:t>트렌드</a:t>
            </a:r>
          </a:p>
        </p:txBody>
      </p:sp>
      <p:sp>
        <p:nvSpPr>
          <p:cNvPr id="4" name="제목 3">
            <a:extLst>
              <a:ext uri="{FF2B5EF4-FFF2-40B4-BE49-F238E27FC236}">
                <a16:creationId xmlns:a16="http://schemas.microsoft.com/office/drawing/2014/main" id="{D95A1AE3-CB28-57CD-3363-38600DBB8D72}"/>
              </a:ext>
            </a:extLst>
          </p:cNvPr>
          <p:cNvSpPr>
            <a:spLocks noGrp="1"/>
          </p:cNvSpPr>
          <p:nvPr>
            <p:ph type="title"/>
          </p:nvPr>
        </p:nvSpPr>
        <p:spPr/>
        <p:txBody>
          <a:bodyPr/>
          <a:lstStyle/>
          <a:p>
            <a:r>
              <a:rPr lang="en-US" altLang="ko-KR" dirty="0">
                <a:latin typeface="+mn-ea"/>
              </a:rPr>
              <a:t>250826 </a:t>
            </a:r>
            <a:r>
              <a:rPr lang="ko-KR" altLang="en-US" dirty="0">
                <a:latin typeface="+mn-ea"/>
              </a:rPr>
              <a:t>화 </a:t>
            </a:r>
            <a:r>
              <a:rPr lang="en-US" altLang="ko-KR" dirty="0">
                <a:latin typeface="+mn-ea"/>
              </a:rPr>
              <a:t>| </a:t>
            </a:r>
            <a:r>
              <a:rPr lang="ko-KR" altLang="en-US" dirty="0">
                <a:latin typeface="+mn-ea"/>
              </a:rPr>
              <a:t>계절별 데이터 </a:t>
            </a:r>
            <a:r>
              <a:rPr lang="ko-KR" altLang="en-US" dirty="0" err="1">
                <a:latin typeface="+mn-ea"/>
              </a:rPr>
              <a:t>전처리</a:t>
            </a:r>
            <a:r>
              <a:rPr lang="ko-KR" altLang="en-US" dirty="0">
                <a:latin typeface="+mn-ea"/>
              </a:rPr>
              <a:t> 및 특이사항</a:t>
            </a:r>
            <a:endParaRPr lang="ko-KR" altLang="en-US" dirty="0">
              <a:latin typeface="+mn-ea"/>
              <a:ea typeface="+mn-ea"/>
            </a:endParaRPr>
          </a:p>
        </p:txBody>
      </p:sp>
      <p:sp>
        <p:nvSpPr>
          <p:cNvPr id="5" name="텍스트 개체 틀 4">
            <a:extLst>
              <a:ext uri="{FF2B5EF4-FFF2-40B4-BE49-F238E27FC236}">
                <a16:creationId xmlns:a16="http://schemas.microsoft.com/office/drawing/2014/main" id="{4FEACBE3-0769-FFC2-6E47-B16E06724330}"/>
              </a:ext>
            </a:extLst>
          </p:cNvPr>
          <p:cNvSpPr>
            <a:spLocks noGrp="1"/>
          </p:cNvSpPr>
          <p:nvPr>
            <p:ph type="body" sz="quarter" idx="12"/>
          </p:nvPr>
        </p:nvSpPr>
        <p:spPr/>
        <p:txBody>
          <a:bodyPr/>
          <a:lstStyle/>
          <a:p>
            <a:r>
              <a:rPr lang="ko-KR" altLang="en-US" dirty="0">
                <a:latin typeface="+mn-ea"/>
                <a:ea typeface="+mn-ea"/>
              </a:rPr>
              <a:t>서부발전</a:t>
            </a:r>
          </a:p>
        </p:txBody>
      </p:sp>
      <p:pic>
        <p:nvPicPr>
          <p:cNvPr id="11" name="그림 10">
            <a:extLst>
              <a:ext uri="{FF2B5EF4-FFF2-40B4-BE49-F238E27FC236}">
                <a16:creationId xmlns:a16="http://schemas.microsoft.com/office/drawing/2014/main" id="{9310A900-A74E-13A8-58AC-C37546F19187}"/>
              </a:ext>
            </a:extLst>
          </p:cNvPr>
          <p:cNvPicPr>
            <a:picLocks noChangeAspect="1"/>
          </p:cNvPicPr>
          <p:nvPr/>
        </p:nvPicPr>
        <p:blipFill>
          <a:blip r:embed="rId2"/>
          <a:stretch>
            <a:fillRect/>
          </a:stretch>
        </p:blipFill>
        <p:spPr>
          <a:xfrm>
            <a:off x="482758" y="1078412"/>
            <a:ext cx="8991600" cy="4819949"/>
          </a:xfrm>
          <a:prstGeom prst="rect">
            <a:avLst/>
          </a:prstGeom>
        </p:spPr>
      </p:pic>
    </p:spTree>
    <p:extLst>
      <p:ext uri="{BB962C8B-B14F-4D97-AF65-F5344CB8AC3E}">
        <p14:creationId xmlns:p14="http://schemas.microsoft.com/office/powerpoint/2010/main" val="32668155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42C68F-104D-4C90-4125-DCA3D2BEAEE7}"/>
            </a:ext>
          </a:extLst>
        </p:cNvPr>
        <p:cNvGrpSpPr/>
        <p:nvPr/>
      </p:nvGrpSpPr>
      <p:grpSpPr>
        <a:xfrm>
          <a:off x="0" y="0"/>
          <a:ext cx="0" cy="0"/>
          <a:chOff x="0" y="0"/>
          <a:chExt cx="0" cy="0"/>
        </a:xfrm>
      </p:grpSpPr>
      <p:sp>
        <p:nvSpPr>
          <p:cNvPr id="5" name="텍스트 개체 틀 4">
            <a:extLst>
              <a:ext uri="{FF2B5EF4-FFF2-40B4-BE49-F238E27FC236}">
                <a16:creationId xmlns:a16="http://schemas.microsoft.com/office/drawing/2014/main" id="{274C4771-2460-AFE6-B1B5-C3E9EE8A70BE}"/>
              </a:ext>
            </a:extLst>
          </p:cNvPr>
          <p:cNvSpPr>
            <a:spLocks noGrp="1"/>
          </p:cNvSpPr>
          <p:nvPr>
            <p:ph type="body" sz="quarter" idx="10"/>
          </p:nvPr>
        </p:nvSpPr>
        <p:spPr/>
        <p:txBody>
          <a:bodyPr/>
          <a:lstStyle/>
          <a:p>
            <a:pPr marL="0" indent="0">
              <a:buNone/>
            </a:pPr>
            <a:r>
              <a:rPr lang="ko-KR" altLang="en-US" dirty="0"/>
              <a:t>환경모델 구성</a:t>
            </a:r>
          </a:p>
        </p:txBody>
      </p:sp>
      <p:sp>
        <p:nvSpPr>
          <p:cNvPr id="4" name="제목 3">
            <a:extLst>
              <a:ext uri="{FF2B5EF4-FFF2-40B4-BE49-F238E27FC236}">
                <a16:creationId xmlns:a16="http://schemas.microsoft.com/office/drawing/2014/main" id="{86420BC7-24C8-EA7D-510E-C3D10925770D}"/>
              </a:ext>
            </a:extLst>
          </p:cNvPr>
          <p:cNvSpPr>
            <a:spLocks noGrp="1"/>
          </p:cNvSpPr>
          <p:nvPr>
            <p:ph type="title"/>
          </p:nvPr>
        </p:nvSpPr>
        <p:spPr/>
        <p:txBody>
          <a:bodyPr/>
          <a:lstStyle/>
          <a:p>
            <a:r>
              <a:rPr lang="en-US" altLang="ko-KR" dirty="0"/>
              <a:t>2025. 08. 06 </a:t>
            </a:r>
            <a:r>
              <a:rPr lang="ko-KR" altLang="en-US" dirty="0"/>
              <a:t>수 </a:t>
            </a:r>
            <a:r>
              <a:rPr lang="en-US" altLang="ko-KR" dirty="0"/>
              <a:t>| </a:t>
            </a:r>
            <a:r>
              <a:rPr lang="ko-KR" altLang="en-US" dirty="0"/>
              <a:t>환경 구성 문제</a:t>
            </a:r>
          </a:p>
        </p:txBody>
      </p:sp>
      <p:sp>
        <p:nvSpPr>
          <p:cNvPr id="7" name="텍스트 개체 틀 6">
            <a:extLst>
              <a:ext uri="{FF2B5EF4-FFF2-40B4-BE49-F238E27FC236}">
                <a16:creationId xmlns:a16="http://schemas.microsoft.com/office/drawing/2014/main" id="{3A5F41F9-D66D-29BB-F80D-8D9A016D6669}"/>
              </a:ext>
            </a:extLst>
          </p:cNvPr>
          <p:cNvSpPr>
            <a:spLocks noGrp="1"/>
          </p:cNvSpPr>
          <p:nvPr>
            <p:ph type="body" sz="quarter" idx="12"/>
          </p:nvPr>
        </p:nvSpPr>
        <p:spPr/>
        <p:txBody>
          <a:bodyPr/>
          <a:lstStyle/>
          <a:p>
            <a:r>
              <a:rPr lang="ko-KR" altLang="en-US" dirty="0"/>
              <a:t>강화학습</a:t>
            </a:r>
          </a:p>
        </p:txBody>
      </p:sp>
      <p:sp>
        <p:nvSpPr>
          <p:cNvPr id="15" name="텍스트 개체 틀 5">
            <a:extLst>
              <a:ext uri="{FF2B5EF4-FFF2-40B4-BE49-F238E27FC236}">
                <a16:creationId xmlns:a16="http://schemas.microsoft.com/office/drawing/2014/main" id="{4D7DB892-65FB-109B-FDC6-5B0571A5005F}"/>
              </a:ext>
            </a:extLst>
          </p:cNvPr>
          <p:cNvSpPr>
            <a:spLocks noGrp="1"/>
          </p:cNvSpPr>
          <p:nvPr>
            <p:ph type="body" sz="quarter" idx="11"/>
          </p:nvPr>
        </p:nvSpPr>
        <p:spPr>
          <a:xfrm>
            <a:off x="200471" y="1174874"/>
            <a:ext cx="9423242" cy="1085867"/>
          </a:xfrm>
        </p:spPr>
        <p:txBody>
          <a:bodyPr/>
          <a:lstStyle/>
          <a:p>
            <a:pPr marL="180000" indent="-180000">
              <a:buFont typeface="Arial" panose="020B0604020202020204" pitchFamily="34" charset="0"/>
              <a:buChar char="•"/>
            </a:pPr>
            <a:r>
              <a:rPr lang="en-US" altLang="ko-KR" dirty="0">
                <a:latin typeface="+mn-ea"/>
              </a:rPr>
              <a:t>MDP</a:t>
            </a:r>
            <a:r>
              <a:rPr lang="ko-KR" altLang="en-US" dirty="0">
                <a:latin typeface="+mn-ea"/>
              </a:rPr>
              <a:t>를 구성하기 위해서는 </a:t>
            </a:r>
            <a:r>
              <a:rPr lang="en-US" altLang="ko-KR" dirty="0">
                <a:latin typeface="+mn-ea"/>
              </a:rPr>
              <a:t>state transition</a:t>
            </a:r>
            <a:r>
              <a:rPr lang="ko-KR" altLang="en-US" dirty="0">
                <a:latin typeface="+mn-ea"/>
              </a:rPr>
              <a:t>과 </a:t>
            </a:r>
            <a:r>
              <a:rPr lang="en-US" altLang="ko-KR" dirty="0">
                <a:latin typeface="+mn-ea"/>
              </a:rPr>
              <a:t>reward function</a:t>
            </a:r>
            <a:r>
              <a:rPr lang="ko-KR" altLang="en-US" dirty="0">
                <a:latin typeface="+mn-ea"/>
              </a:rPr>
              <a:t>이 반드시 필요</a:t>
            </a:r>
            <a:r>
              <a:rPr lang="en-US" altLang="ko-KR" dirty="0">
                <a:latin typeface="+mn-ea"/>
              </a:rPr>
              <a:t>. </a:t>
            </a:r>
            <a:r>
              <a:rPr lang="ko-KR" altLang="en-US" dirty="0" err="1">
                <a:latin typeface="+mn-ea"/>
              </a:rPr>
              <a:t>최수석님과</a:t>
            </a:r>
            <a:r>
              <a:rPr lang="ko-KR" altLang="en-US" dirty="0">
                <a:latin typeface="+mn-ea"/>
              </a:rPr>
              <a:t> 말씀을 나눴던 것은 </a:t>
            </a:r>
            <a:r>
              <a:rPr lang="en-US" altLang="ko-KR" dirty="0">
                <a:latin typeface="+mn-ea"/>
              </a:rPr>
              <a:t>reward function</a:t>
            </a:r>
            <a:r>
              <a:rPr lang="ko-KR" altLang="en-US" dirty="0">
                <a:latin typeface="+mn-ea"/>
              </a:rPr>
              <a:t>인데 </a:t>
            </a:r>
            <a:r>
              <a:rPr lang="en-US" altLang="ko-KR" dirty="0">
                <a:latin typeface="+mn-ea"/>
              </a:rPr>
              <a:t>state transition</a:t>
            </a:r>
            <a:r>
              <a:rPr lang="ko-KR" altLang="en-US" dirty="0">
                <a:latin typeface="+mn-ea"/>
              </a:rPr>
              <a:t>은 어떻게 정의할 지</a:t>
            </a:r>
            <a:r>
              <a:rPr lang="en-US" altLang="ko-KR" dirty="0">
                <a:latin typeface="+mn-ea"/>
              </a:rPr>
              <a:t>. </a:t>
            </a:r>
          </a:p>
          <a:p>
            <a:pPr marL="180000" indent="-180000">
              <a:buFont typeface="Arial" panose="020B0604020202020204" pitchFamily="34" charset="0"/>
              <a:buChar char="•"/>
            </a:pPr>
            <a:r>
              <a:rPr lang="en-US" altLang="ko-KR" dirty="0">
                <a:latin typeface="+mn-ea"/>
              </a:rPr>
              <a:t>state</a:t>
            </a:r>
            <a:r>
              <a:rPr lang="ko-KR" altLang="en-US" dirty="0">
                <a:latin typeface="+mn-ea"/>
              </a:rPr>
              <a:t>가 다변수이면 </a:t>
            </a:r>
            <a:r>
              <a:rPr lang="en-US" altLang="ko-KR" dirty="0">
                <a:latin typeface="+mn-ea"/>
              </a:rPr>
              <a:t>state transition</a:t>
            </a:r>
            <a:r>
              <a:rPr lang="ko-KR" altLang="en-US" dirty="0">
                <a:latin typeface="+mn-ea"/>
              </a:rPr>
              <a:t>을 </a:t>
            </a:r>
            <a:r>
              <a:rPr lang="en-US" altLang="ko-KR" dirty="0">
                <a:latin typeface="+mn-ea"/>
              </a:rPr>
              <a:t>tuple </a:t>
            </a:r>
            <a:r>
              <a:rPr lang="ko-KR" altLang="en-US" dirty="0">
                <a:latin typeface="+mn-ea"/>
              </a:rPr>
              <a:t>단위로 알아야 한다</a:t>
            </a:r>
            <a:r>
              <a:rPr lang="en-US" altLang="ko-KR" dirty="0">
                <a:latin typeface="+mn-ea"/>
              </a:rPr>
              <a:t>. </a:t>
            </a:r>
            <a:r>
              <a:rPr lang="ko-KR" altLang="en-US" dirty="0">
                <a:latin typeface="+mn-ea"/>
              </a:rPr>
              <a:t>각 변수들이 독립적이지 않을 것이므로</a:t>
            </a:r>
            <a:r>
              <a:rPr lang="en-US" altLang="ko-KR" dirty="0">
                <a:latin typeface="+mn-ea"/>
              </a:rPr>
              <a:t>  marginal</a:t>
            </a:r>
            <a:r>
              <a:rPr lang="ko-KR" altLang="en-US" dirty="0">
                <a:latin typeface="+mn-ea"/>
              </a:rPr>
              <a:t>만 알아서는 안될 수 있다</a:t>
            </a:r>
            <a:r>
              <a:rPr lang="en-US" altLang="ko-KR" dirty="0">
                <a:latin typeface="+mn-ea"/>
              </a:rPr>
              <a:t>. </a:t>
            </a:r>
            <a:r>
              <a:rPr lang="ko-KR" altLang="en-US" dirty="0">
                <a:latin typeface="+mn-ea"/>
              </a:rPr>
              <a:t>그러면 너무나도 많은 </a:t>
            </a:r>
            <a:r>
              <a:rPr lang="en-US" altLang="ko-KR" dirty="0">
                <a:latin typeface="+mn-ea"/>
              </a:rPr>
              <a:t>state transition</a:t>
            </a:r>
            <a:r>
              <a:rPr lang="ko-KR" altLang="en-US" dirty="0">
                <a:latin typeface="+mn-ea"/>
              </a:rPr>
              <a:t>을 알아야 할 수 있다</a:t>
            </a:r>
            <a:r>
              <a:rPr lang="en-US" altLang="ko-KR" dirty="0">
                <a:latin typeface="+mn-ea"/>
              </a:rPr>
              <a:t>. (</a:t>
            </a:r>
            <a:r>
              <a:rPr lang="ko-KR" altLang="en-US" dirty="0">
                <a:latin typeface="+mn-ea"/>
              </a:rPr>
              <a:t>차원의 저주</a:t>
            </a:r>
            <a:r>
              <a:rPr lang="en-US" altLang="ko-KR" dirty="0">
                <a:latin typeface="+mn-ea"/>
              </a:rPr>
              <a:t>)</a:t>
            </a:r>
            <a:endParaRPr lang="en-US" altLang="ko-KR" sz="1100" dirty="0">
              <a:latin typeface="+mn-ea"/>
            </a:endParaRPr>
          </a:p>
        </p:txBody>
      </p:sp>
      <p:sp>
        <p:nvSpPr>
          <p:cNvPr id="16" name="TextBox 15">
            <a:extLst>
              <a:ext uri="{FF2B5EF4-FFF2-40B4-BE49-F238E27FC236}">
                <a16:creationId xmlns:a16="http://schemas.microsoft.com/office/drawing/2014/main" id="{33124F15-6ACF-F2A1-51AE-B9AD2C689C89}"/>
              </a:ext>
            </a:extLst>
          </p:cNvPr>
          <p:cNvSpPr txBox="1"/>
          <p:nvPr/>
        </p:nvSpPr>
        <p:spPr>
          <a:xfrm>
            <a:off x="5669272" y="2409345"/>
            <a:ext cx="1872551" cy="246221"/>
          </a:xfrm>
          <a:prstGeom prst="rect">
            <a:avLst/>
          </a:prstGeom>
          <a:noFill/>
        </p:spPr>
        <p:txBody>
          <a:bodyPr wrap="square" rtlCol="0">
            <a:spAutoFit/>
          </a:bodyPr>
          <a:lstStyle/>
          <a:p>
            <a:r>
              <a:rPr lang="en-US" altLang="ko-KR" sz="1000" dirty="0">
                <a:latin typeface="+mn-ea"/>
                <a:ea typeface="+mn-ea"/>
              </a:rPr>
              <a:t>state</a:t>
            </a:r>
            <a:r>
              <a:rPr lang="ko-KR" altLang="en-US" sz="1000" dirty="0">
                <a:latin typeface="+mn-ea"/>
                <a:ea typeface="+mn-ea"/>
              </a:rPr>
              <a:t> </a:t>
            </a:r>
            <a:r>
              <a:rPr lang="en-US" altLang="ko-KR" sz="1000" dirty="0">
                <a:latin typeface="+mn-ea"/>
                <a:ea typeface="+mn-ea"/>
              </a:rPr>
              <a:t>transition</a:t>
            </a:r>
            <a:endParaRPr lang="ko-KR" altLang="en-US" sz="1000" dirty="0">
              <a:latin typeface="+mn-ea"/>
              <a:ea typeface="+mn-ea"/>
            </a:endParaRPr>
          </a:p>
        </p:txBody>
      </p:sp>
      <p:pic>
        <p:nvPicPr>
          <p:cNvPr id="6" name="그림 5">
            <a:extLst>
              <a:ext uri="{FF2B5EF4-FFF2-40B4-BE49-F238E27FC236}">
                <a16:creationId xmlns:a16="http://schemas.microsoft.com/office/drawing/2014/main" id="{863B106A-43F3-7C33-D4C1-0CAF9814512F}"/>
              </a:ext>
            </a:extLst>
          </p:cNvPr>
          <p:cNvPicPr>
            <a:picLocks noChangeAspect="1"/>
          </p:cNvPicPr>
          <p:nvPr/>
        </p:nvPicPr>
        <p:blipFill>
          <a:blip r:embed="rId3"/>
          <a:stretch>
            <a:fillRect/>
          </a:stretch>
        </p:blipFill>
        <p:spPr>
          <a:xfrm>
            <a:off x="2097457" y="2332403"/>
            <a:ext cx="2934109" cy="400106"/>
          </a:xfrm>
          <a:prstGeom prst="rect">
            <a:avLst/>
          </a:prstGeom>
        </p:spPr>
      </p:pic>
      <p:pic>
        <p:nvPicPr>
          <p:cNvPr id="9" name="그림 8">
            <a:extLst>
              <a:ext uri="{FF2B5EF4-FFF2-40B4-BE49-F238E27FC236}">
                <a16:creationId xmlns:a16="http://schemas.microsoft.com/office/drawing/2014/main" id="{F73277AC-D4B4-D3B7-A225-9FB5684C8BE4}"/>
              </a:ext>
            </a:extLst>
          </p:cNvPr>
          <p:cNvPicPr>
            <a:picLocks noChangeAspect="1"/>
          </p:cNvPicPr>
          <p:nvPr/>
        </p:nvPicPr>
        <p:blipFill>
          <a:blip r:embed="rId4"/>
          <a:stretch>
            <a:fillRect/>
          </a:stretch>
        </p:blipFill>
        <p:spPr>
          <a:xfrm>
            <a:off x="2220121" y="2944257"/>
            <a:ext cx="2286319" cy="333422"/>
          </a:xfrm>
          <a:prstGeom prst="rect">
            <a:avLst/>
          </a:prstGeom>
        </p:spPr>
      </p:pic>
      <p:pic>
        <p:nvPicPr>
          <p:cNvPr id="12" name="그림 11">
            <a:extLst>
              <a:ext uri="{FF2B5EF4-FFF2-40B4-BE49-F238E27FC236}">
                <a16:creationId xmlns:a16="http://schemas.microsoft.com/office/drawing/2014/main" id="{13B2AA93-9853-EF3F-E8F8-244AC698FFC6}"/>
              </a:ext>
            </a:extLst>
          </p:cNvPr>
          <p:cNvPicPr>
            <a:picLocks noChangeAspect="1"/>
          </p:cNvPicPr>
          <p:nvPr/>
        </p:nvPicPr>
        <p:blipFill>
          <a:blip r:embed="rId5"/>
          <a:stretch>
            <a:fillRect/>
          </a:stretch>
        </p:blipFill>
        <p:spPr>
          <a:xfrm>
            <a:off x="2220121" y="3727702"/>
            <a:ext cx="2934110" cy="874078"/>
          </a:xfrm>
          <a:prstGeom prst="rect">
            <a:avLst/>
          </a:prstGeom>
        </p:spPr>
      </p:pic>
      <p:sp>
        <p:nvSpPr>
          <p:cNvPr id="19" name="TextBox 18">
            <a:extLst>
              <a:ext uri="{FF2B5EF4-FFF2-40B4-BE49-F238E27FC236}">
                <a16:creationId xmlns:a16="http://schemas.microsoft.com/office/drawing/2014/main" id="{36FC5FD2-EEA6-C4F3-C922-17ED4C7D0AEA}"/>
              </a:ext>
            </a:extLst>
          </p:cNvPr>
          <p:cNvSpPr txBox="1"/>
          <p:nvPr/>
        </p:nvSpPr>
        <p:spPr>
          <a:xfrm>
            <a:off x="5669271" y="2944257"/>
            <a:ext cx="1872551" cy="246221"/>
          </a:xfrm>
          <a:prstGeom prst="rect">
            <a:avLst/>
          </a:prstGeom>
          <a:noFill/>
        </p:spPr>
        <p:txBody>
          <a:bodyPr wrap="square" rtlCol="0">
            <a:spAutoFit/>
          </a:bodyPr>
          <a:lstStyle/>
          <a:p>
            <a:r>
              <a:rPr lang="en-US" altLang="ko-KR" sz="1000" dirty="0">
                <a:latin typeface="+mn-ea"/>
                <a:ea typeface="+mn-ea"/>
              </a:rPr>
              <a:t>reward function</a:t>
            </a:r>
            <a:endParaRPr lang="ko-KR" altLang="en-US" sz="1000" dirty="0">
              <a:latin typeface="+mn-ea"/>
              <a:ea typeface="+mn-ea"/>
            </a:endParaRPr>
          </a:p>
        </p:txBody>
      </p:sp>
      <p:sp>
        <p:nvSpPr>
          <p:cNvPr id="20" name="TextBox 19">
            <a:extLst>
              <a:ext uri="{FF2B5EF4-FFF2-40B4-BE49-F238E27FC236}">
                <a16:creationId xmlns:a16="http://schemas.microsoft.com/office/drawing/2014/main" id="{24B054D5-F074-830C-BC6C-C18F2BB289BC}"/>
              </a:ext>
            </a:extLst>
          </p:cNvPr>
          <p:cNvSpPr txBox="1"/>
          <p:nvPr/>
        </p:nvSpPr>
        <p:spPr>
          <a:xfrm>
            <a:off x="5669272" y="3729770"/>
            <a:ext cx="1872551" cy="246221"/>
          </a:xfrm>
          <a:prstGeom prst="rect">
            <a:avLst/>
          </a:prstGeom>
          <a:noFill/>
        </p:spPr>
        <p:txBody>
          <a:bodyPr wrap="square" rtlCol="0">
            <a:spAutoFit/>
          </a:bodyPr>
          <a:lstStyle/>
          <a:p>
            <a:r>
              <a:rPr lang="en-US" altLang="ko-KR" sz="1000" dirty="0">
                <a:latin typeface="+mn-ea"/>
                <a:ea typeface="+mn-ea"/>
              </a:rPr>
              <a:t>state transition (joint)</a:t>
            </a:r>
            <a:endParaRPr lang="ko-KR" altLang="en-US" sz="1000" dirty="0">
              <a:latin typeface="+mn-ea"/>
              <a:ea typeface="+mn-ea"/>
            </a:endParaRPr>
          </a:p>
        </p:txBody>
      </p:sp>
      <p:sp>
        <p:nvSpPr>
          <p:cNvPr id="21" name="TextBox 20">
            <a:extLst>
              <a:ext uri="{FF2B5EF4-FFF2-40B4-BE49-F238E27FC236}">
                <a16:creationId xmlns:a16="http://schemas.microsoft.com/office/drawing/2014/main" id="{55E5A754-745D-9A1B-6C7F-63791B85128D}"/>
              </a:ext>
            </a:extLst>
          </p:cNvPr>
          <p:cNvSpPr txBox="1"/>
          <p:nvPr/>
        </p:nvSpPr>
        <p:spPr>
          <a:xfrm>
            <a:off x="5669270" y="4314744"/>
            <a:ext cx="1872551" cy="246221"/>
          </a:xfrm>
          <a:prstGeom prst="rect">
            <a:avLst/>
          </a:prstGeom>
          <a:noFill/>
        </p:spPr>
        <p:txBody>
          <a:bodyPr wrap="square" rtlCol="0">
            <a:spAutoFit/>
          </a:bodyPr>
          <a:lstStyle/>
          <a:p>
            <a:r>
              <a:rPr lang="en-US" altLang="ko-KR" sz="1000" dirty="0">
                <a:latin typeface="+mn-ea"/>
                <a:ea typeface="+mn-ea"/>
              </a:rPr>
              <a:t>state transition (marginal)</a:t>
            </a:r>
            <a:endParaRPr lang="ko-KR" altLang="en-US" sz="1000" dirty="0">
              <a:latin typeface="+mn-ea"/>
              <a:ea typeface="+mn-ea"/>
            </a:endParaRPr>
          </a:p>
        </p:txBody>
      </p:sp>
    </p:spTree>
    <p:extLst>
      <p:ext uri="{BB962C8B-B14F-4D97-AF65-F5344CB8AC3E}">
        <p14:creationId xmlns:p14="http://schemas.microsoft.com/office/powerpoint/2010/main" val="397292783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724EB5-DC4C-4093-86E7-4E7EFD946C46}"/>
            </a:ext>
          </a:extLst>
        </p:cNvPr>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ABE8FCB4-7998-C453-FD98-F09932E01889}"/>
              </a:ext>
            </a:extLst>
          </p:cNvPr>
          <p:cNvSpPr>
            <a:spLocks noGrp="1"/>
          </p:cNvSpPr>
          <p:nvPr>
            <p:ph type="body" sz="quarter" idx="10"/>
          </p:nvPr>
        </p:nvSpPr>
        <p:spPr>
          <a:xfrm>
            <a:off x="209708" y="577487"/>
            <a:ext cx="9423242" cy="400110"/>
          </a:xfrm>
        </p:spPr>
        <p:txBody>
          <a:bodyPr/>
          <a:lstStyle/>
          <a:p>
            <a:r>
              <a:rPr lang="ko-KR" altLang="en-US" dirty="0">
                <a:latin typeface="+mn-ea"/>
              </a:rPr>
              <a:t>계절별 데이터 </a:t>
            </a:r>
            <a:r>
              <a:rPr lang="en-US" altLang="ko-KR" dirty="0">
                <a:latin typeface="+mn-ea"/>
              </a:rPr>
              <a:t>2024</a:t>
            </a:r>
            <a:r>
              <a:rPr lang="ko-KR" altLang="en-US" dirty="0">
                <a:latin typeface="+mn-ea"/>
              </a:rPr>
              <a:t>년 </a:t>
            </a:r>
            <a:r>
              <a:rPr lang="en-US" altLang="ko-KR" dirty="0">
                <a:latin typeface="+mn-ea"/>
              </a:rPr>
              <a:t>7</a:t>
            </a:r>
            <a:r>
              <a:rPr lang="ko-KR" altLang="en-US" dirty="0">
                <a:latin typeface="+mn-ea"/>
              </a:rPr>
              <a:t>월 </a:t>
            </a:r>
            <a:r>
              <a:rPr lang="en-US" altLang="ko-KR" dirty="0">
                <a:latin typeface="+mn-ea"/>
              </a:rPr>
              <a:t>(</a:t>
            </a:r>
            <a:r>
              <a:rPr lang="ko-KR" altLang="en-US" dirty="0">
                <a:latin typeface="+mn-ea"/>
              </a:rPr>
              <a:t>여름</a:t>
            </a:r>
            <a:r>
              <a:rPr lang="en-US" altLang="ko-KR" dirty="0">
                <a:latin typeface="+mn-ea"/>
              </a:rPr>
              <a:t>)</a:t>
            </a:r>
            <a:r>
              <a:rPr lang="ko-KR" altLang="en-US" dirty="0">
                <a:latin typeface="+mn-ea"/>
              </a:rPr>
              <a:t> 트렌드</a:t>
            </a:r>
          </a:p>
        </p:txBody>
      </p:sp>
      <p:sp>
        <p:nvSpPr>
          <p:cNvPr id="4" name="제목 3">
            <a:extLst>
              <a:ext uri="{FF2B5EF4-FFF2-40B4-BE49-F238E27FC236}">
                <a16:creationId xmlns:a16="http://schemas.microsoft.com/office/drawing/2014/main" id="{970D609D-4AA6-5B95-544D-724A0449C570}"/>
              </a:ext>
            </a:extLst>
          </p:cNvPr>
          <p:cNvSpPr>
            <a:spLocks noGrp="1"/>
          </p:cNvSpPr>
          <p:nvPr>
            <p:ph type="title"/>
          </p:nvPr>
        </p:nvSpPr>
        <p:spPr/>
        <p:txBody>
          <a:bodyPr/>
          <a:lstStyle/>
          <a:p>
            <a:r>
              <a:rPr lang="en-US" altLang="ko-KR" dirty="0">
                <a:latin typeface="+mn-ea"/>
              </a:rPr>
              <a:t>250826 </a:t>
            </a:r>
            <a:r>
              <a:rPr lang="ko-KR" altLang="en-US" dirty="0">
                <a:latin typeface="+mn-ea"/>
              </a:rPr>
              <a:t>화 </a:t>
            </a:r>
            <a:r>
              <a:rPr lang="en-US" altLang="ko-KR" dirty="0">
                <a:latin typeface="+mn-ea"/>
              </a:rPr>
              <a:t>| </a:t>
            </a:r>
            <a:r>
              <a:rPr lang="ko-KR" altLang="en-US" dirty="0">
                <a:latin typeface="+mn-ea"/>
              </a:rPr>
              <a:t>계절별 데이터 </a:t>
            </a:r>
            <a:r>
              <a:rPr lang="ko-KR" altLang="en-US" dirty="0" err="1">
                <a:latin typeface="+mn-ea"/>
              </a:rPr>
              <a:t>전처리</a:t>
            </a:r>
            <a:r>
              <a:rPr lang="ko-KR" altLang="en-US" dirty="0">
                <a:latin typeface="+mn-ea"/>
              </a:rPr>
              <a:t> 및 특이사항</a:t>
            </a:r>
            <a:endParaRPr lang="ko-KR" altLang="en-US" dirty="0">
              <a:latin typeface="+mn-ea"/>
              <a:ea typeface="+mn-ea"/>
            </a:endParaRPr>
          </a:p>
        </p:txBody>
      </p:sp>
      <p:sp>
        <p:nvSpPr>
          <p:cNvPr id="5" name="텍스트 개체 틀 4">
            <a:extLst>
              <a:ext uri="{FF2B5EF4-FFF2-40B4-BE49-F238E27FC236}">
                <a16:creationId xmlns:a16="http://schemas.microsoft.com/office/drawing/2014/main" id="{68114E91-F814-2108-694D-3D9149775ABF}"/>
              </a:ext>
            </a:extLst>
          </p:cNvPr>
          <p:cNvSpPr>
            <a:spLocks noGrp="1"/>
          </p:cNvSpPr>
          <p:nvPr>
            <p:ph type="body" sz="quarter" idx="12"/>
          </p:nvPr>
        </p:nvSpPr>
        <p:spPr/>
        <p:txBody>
          <a:bodyPr/>
          <a:lstStyle/>
          <a:p>
            <a:r>
              <a:rPr lang="ko-KR" altLang="en-US" dirty="0">
                <a:latin typeface="+mn-ea"/>
                <a:ea typeface="+mn-ea"/>
              </a:rPr>
              <a:t>서부발전</a:t>
            </a:r>
          </a:p>
        </p:txBody>
      </p:sp>
      <p:pic>
        <p:nvPicPr>
          <p:cNvPr id="7" name="그림 6">
            <a:extLst>
              <a:ext uri="{FF2B5EF4-FFF2-40B4-BE49-F238E27FC236}">
                <a16:creationId xmlns:a16="http://schemas.microsoft.com/office/drawing/2014/main" id="{1C9C6E0A-5AB7-231A-F58E-EE72A508783A}"/>
              </a:ext>
            </a:extLst>
          </p:cNvPr>
          <p:cNvPicPr>
            <a:picLocks noChangeAspect="1"/>
          </p:cNvPicPr>
          <p:nvPr/>
        </p:nvPicPr>
        <p:blipFill>
          <a:blip r:embed="rId2"/>
          <a:stretch>
            <a:fillRect/>
          </a:stretch>
        </p:blipFill>
        <p:spPr>
          <a:xfrm>
            <a:off x="368561" y="1190625"/>
            <a:ext cx="8627802" cy="4604499"/>
          </a:xfrm>
          <a:prstGeom prst="rect">
            <a:avLst/>
          </a:prstGeom>
        </p:spPr>
      </p:pic>
    </p:spTree>
    <p:extLst>
      <p:ext uri="{BB962C8B-B14F-4D97-AF65-F5344CB8AC3E}">
        <p14:creationId xmlns:p14="http://schemas.microsoft.com/office/powerpoint/2010/main" val="278335912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75EC1D-FF8F-5CC4-6404-DE2A9881AF64}"/>
            </a:ext>
          </a:extLst>
        </p:cNvPr>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77D2A44B-0157-C5BC-9D81-27DBA0A115C0}"/>
              </a:ext>
            </a:extLst>
          </p:cNvPr>
          <p:cNvSpPr>
            <a:spLocks noGrp="1"/>
          </p:cNvSpPr>
          <p:nvPr>
            <p:ph type="body" sz="quarter" idx="10"/>
          </p:nvPr>
        </p:nvSpPr>
        <p:spPr>
          <a:xfrm>
            <a:off x="209708" y="577487"/>
            <a:ext cx="9423242" cy="400110"/>
          </a:xfrm>
        </p:spPr>
        <p:txBody>
          <a:bodyPr/>
          <a:lstStyle/>
          <a:p>
            <a:r>
              <a:rPr lang="ko-KR" altLang="en-US" dirty="0">
                <a:latin typeface="+mn-ea"/>
              </a:rPr>
              <a:t>계절별 데이터 </a:t>
            </a:r>
            <a:r>
              <a:rPr lang="en-US" altLang="ko-KR" dirty="0">
                <a:latin typeface="+mn-ea"/>
              </a:rPr>
              <a:t>2024</a:t>
            </a:r>
            <a:r>
              <a:rPr lang="ko-KR" altLang="en-US" dirty="0">
                <a:latin typeface="+mn-ea"/>
              </a:rPr>
              <a:t>년 </a:t>
            </a:r>
            <a:r>
              <a:rPr lang="en-US" altLang="ko-KR" dirty="0">
                <a:latin typeface="+mn-ea"/>
              </a:rPr>
              <a:t>10</a:t>
            </a:r>
            <a:r>
              <a:rPr lang="ko-KR" altLang="en-US" dirty="0">
                <a:latin typeface="+mn-ea"/>
              </a:rPr>
              <a:t>월 </a:t>
            </a:r>
            <a:r>
              <a:rPr lang="en-US" altLang="ko-KR" dirty="0">
                <a:latin typeface="+mn-ea"/>
              </a:rPr>
              <a:t>(</a:t>
            </a:r>
            <a:r>
              <a:rPr lang="ko-KR" altLang="en-US" dirty="0">
                <a:latin typeface="+mn-ea"/>
              </a:rPr>
              <a:t>가을</a:t>
            </a:r>
            <a:r>
              <a:rPr lang="en-US" altLang="ko-KR" dirty="0">
                <a:latin typeface="+mn-ea"/>
              </a:rPr>
              <a:t>)</a:t>
            </a:r>
            <a:r>
              <a:rPr lang="ko-KR" altLang="en-US" dirty="0">
                <a:latin typeface="+mn-ea"/>
              </a:rPr>
              <a:t> 트렌드</a:t>
            </a:r>
          </a:p>
        </p:txBody>
      </p:sp>
      <p:sp>
        <p:nvSpPr>
          <p:cNvPr id="4" name="제목 3">
            <a:extLst>
              <a:ext uri="{FF2B5EF4-FFF2-40B4-BE49-F238E27FC236}">
                <a16:creationId xmlns:a16="http://schemas.microsoft.com/office/drawing/2014/main" id="{2F75ED7D-443E-CAC3-46BE-4D2490E11B8B}"/>
              </a:ext>
            </a:extLst>
          </p:cNvPr>
          <p:cNvSpPr>
            <a:spLocks noGrp="1"/>
          </p:cNvSpPr>
          <p:nvPr>
            <p:ph type="title"/>
          </p:nvPr>
        </p:nvSpPr>
        <p:spPr/>
        <p:txBody>
          <a:bodyPr/>
          <a:lstStyle/>
          <a:p>
            <a:r>
              <a:rPr lang="en-US" altLang="ko-KR" dirty="0">
                <a:latin typeface="+mn-ea"/>
              </a:rPr>
              <a:t>250826 </a:t>
            </a:r>
            <a:r>
              <a:rPr lang="ko-KR" altLang="en-US" dirty="0">
                <a:latin typeface="+mn-ea"/>
              </a:rPr>
              <a:t>화 </a:t>
            </a:r>
            <a:r>
              <a:rPr lang="en-US" altLang="ko-KR" dirty="0">
                <a:latin typeface="+mn-ea"/>
              </a:rPr>
              <a:t>| </a:t>
            </a:r>
            <a:r>
              <a:rPr lang="ko-KR" altLang="en-US" dirty="0">
                <a:latin typeface="+mn-ea"/>
              </a:rPr>
              <a:t>계절별 데이터 </a:t>
            </a:r>
            <a:r>
              <a:rPr lang="ko-KR" altLang="en-US" dirty="0" err="1">
                <a:latin typeface="+mn-ea"/>
              </a:rPr>
              <a:t>전처리</a:t>
            </a:r>
            <a:r>
              <a:rPr lang="ko-KR" altLang="en-US" dirty="0">
                <a:latin typeface="+mn-ea"/>
              </a:rPr>
              <a:t> 및 특이사항</a:t>
            </a:r>
            <a:endParaRPr lang="ko-KR" altLang="en-US" dirty="0">
              <a:latin typeface="+mn-ea"/>
              <a:ea typeface="+mn-ea"/>
            </a:endParaRPr>
          </a:p>
        </p:txBody>
      </p:sp>
      <p:sp>
        <p:nvSpPr>
          <p:cNvPr id="5" name="텍스트 개체 틀 4">
            <a:extLst>
              <a:ext uri="{FF2B5EF4-FFF2-40B4-BE49-F238E27FC236}">
                <a16:creationId xmlns:a16="http://schemas.microsoft.com/office/drawing/2014/main" id="{419CDE6E-B4B5-B40B-B3F2-ACE98DE23911}"/>
              </a:ext>
            </a:extLst>
          </p:cNvPr>
          <p:cNvSpPr>
            <a:spLocks noGrp="1"/>
          </p:cNvSpPr>
          <p:nvPr>
            <p:ph type="body" sz="quarter" idx="12"/>
          </p:nvPr>
        </p:nvSpPr>
        <p:spPr/>
        <p:txBody>
          <a:bodyPr/>
          <a:lstStyle/>
          <a:p>
            <a:r>
              <a:rPr lang="ko-KR" altLang="en-US">
                <a:latin typeface="+mn-ea"/>
                <a:ea typeface="+mn-ea"/>
              </a:rPr>
              <a:t>서부발전</a:t>
            </a:r>
          </a:p>
        </p:txBody>
      </p:sp>
      <p:pic>
        <p:nvPicPr>
          <p:cNvPr id="9" name="그림 8">
            <a:extLst>
              <a:ext uri="{FF2B5EF4-FFF2-40B4-BE49-F238E27FC236}">
                <a16:creationId xmlns:a16="http://schemas.microsoft.com/office/drawing/2014/main" id="{3E0C827A-ED1C-52B1-D078-6ECFF3BA0840}"/>
              </a:ext>
            </a:extLst>
          </p:cNvPr>
          <p:cNvPicPr>
            <a:picLocks noChangeAspect="1"/>
          </p:cNvPicPr>
          <p:nvPr/>
        </p:nvPicPr>
        <p:blipFill>
          <a:blip r:embed="rId2"/>
          <a:stretch>
            <a:fillRect/>
          </a:stretch>
        </p:blipFill>
        <p:spPr>
          <a:xfrm>
            <a:off x="504825" y="1219916"/>
            <a:ext cx="8896350" cy="4768890"/>
          </a:xfrm>
          <a:prstGeom prst="rect">
            <a:avLst/>
          </a:prstGeom>
        </p:spPr>
      </p:pic>
    </p:spTree>
    <p:extLst>
      <p:ext uri="{BB962C8B-B14F-4D97-AF65-F5344CB8AC3E}">
        <p14:creationId xmlns:p14="http://schemas.microsoft.com/office/powerpoint/2010/main" val="81704526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F84293-55D3-4E56-6D73-674AED51AF24}"/>
            </a:ext>
          </a:extLst>
        </p:cNvPr>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3D310982-B7C3-6EC0-5039-4C07683628C0}"/>
              </a:ext>
            </a:extLst>
          </p:cNvPr>
          <p:cNvSpPr>
            <a:spLocks noGrp="1"/>
          </p:cNvSpPr>
          <p:nvPr>
            <p:ph type="body" sz="quarter" idx="10"/>
          </p:nvPr>
        </p:nvSpPr>
        <p:spPr>
          <a:xfrm>
            <a:off x="209708" y="577487"/>
            <a:ext cx="9423242" cy="400110"/>
          </a:xfrm>
        </p:spPr>
        <p:txBody>
          <a:bodyPr/>
          <a:lstStyle/>
          <a:p>
            <a:r>
              <a:rPr lang="ko-KR" altLang="en-US" dirty="0">
                <a:latin typeface="+mn-ea"/>
              </a:rPr>
              <a:t>작일 저녁 </a:t>
            </a:r>
            <a:r>
              <a:rPr lang="ko-KR" altLang="en-US" dirty="0" err="1">
                <a:latin typeface="+mn-ea"/>
              </a:rPr>
              <a:t>최수석님과의</a:t>
            </a:r>
            <a:r>
              <a:rPr lang="ko-KR" altLang="en-US" dirty="0">
                <a:latin typeface="+mn-ea"/>
              </a:rPr>
              <a:t> 대화 이후에 추가 발견사항</a:t>
            </a:r>
            <a:r>
              <a:rPr lang="en-US" altLang="ko-KR" dirty="0">
                <a:latin typeface="+mn-ea"/>
              </a:rPr>
              <a:t>.</a:t>
            </a:r>
            <a:endParaRPr lang="ko-KR" altLang="en-US" dirty="0">
              <a:latin typeface="+mn-ea"/>
            </a:endParaRPr>
          </a:p>
        </p:txBody>
      </p:sp>
      <p:sp>
        <p:nvSpPr>
          <p:cNvPr id="4" name="제목 3">
            <a:extLst>
              <a:ext uri="{FF2B5EF4-FFF2-40B4-BE49-F238E27FC236}">
                <a16:creationId xmlns:a16="http://schemas.microsoft.com/office/drawing/2014/main" id="{578FC633-BC4F-ACDA-74F8-B3B72E512289}"/>
              </a:ext>
            </a:extLst>
          </p:cNvPr>
          <p:cNvSpPr>
            <a:spLocks noGrp="1"/>
          </p:cNvSpPr>
          <p:nvPr>
            <p:ph type="title"/>
          </p:nvPr>
        </p:nvSpPr>
        <p:spPr/>
        <p:txBody>
          <a:bodyPr/>
          <a:lstStyle/>
          <a:p>
            <a:r>
              <a:rPr lang="en-US" altLang="ko-KR" dirty="0">
                <a:latin typeface="+mn-ea"/>
              </a:rPr>
              <a:t>250826 </a:t>
            </a:r>
            <a:r>
              <a:rPr lang="ko-KR" altLang="en-US" dirty="0">
                <a:latin typeface="+mn-ea"/>
              </a:rPr>
              <a:t>화 </a:t>
            </a:r>
            <a:r>
              <a:rPr lang="en-US" altLang="ko-KR" dirty="0">
                <a:latin typeface="+mn-ea"/>
              </a:rPr>
              <a:t>| </a:t>
            </a:r>
            <a:r>
              <a:rPr lang="ko-KR" altLang="en-US" dirty="0">
                <a:latin typeface="+mn-ea"/>
              </a:rPr>
              <a:t>계절별 데이터 </a:t>
            </a:r>
            <a:r>
              <a:rPr lang="ko-KR" altLang="en-US" dirty="0" err="1">
                <a:latin typeface="+mn-ea"/>
              </a:rPr>
              <a:t>전처리</a:t>
            </a:r>
            <a:r>
              <a:rPr lang="ko-KR" altLang="en-US" dirty="0">
                <a:latin typeface="+mn-ea"/>
              </a:rPr>
              <a:t> 및 특이사항</a:t>
            </a:r>
            <a:endParaRPr lang="ko-KR" altLang="en-US" dirty="0">
              <a:latin typeface="+mn-ea"/>
              <a:ea typeface="+mn-ea"/>
            </a:endParaRPr>
          </a:p>
        </p:txBody>
      </p:sp>
      <p:sp>
        <p:nvSpPr>
          <p:cNvPr id="5" name="텍스트 개체 틀 4">
            <a:extLst>
              <a:ext uri="{FF2B5EF4-FFF2-40B4-BE49-F238E27FC236}">
                <a16:creationId xmlns:a16="http://schemas.microsoft.com/office/drawing/2014/main" id="{ABAE3326-A2F4-5107-6697-25F16432F6D6}"/>
              </a:ext>
            </a:extLst>
          </p:cNvPr>
          <p:cNvSpPr>
            <a:spLocks noGrp="1"/>
          </p:cNvSpPr>
          <p:nvPr>
            <p:ph type="body" sz="quarter" idx="12"/>
          </p:nvPr>
        </p:nvSpPr>
        <p:spPr/>
        <p:txBody>
          <a:bodyPr/>
          <a:lstStyle/>
          <a:p>
            <a:r>
              <a:rPr lang="ko-KR" altLang="en-US" dirty="0">
                <a:latin typeface="+mn-ea"/>
                <a:ea typeface="+mn-ea"/>
              </a:rPr>
              <a:t>서부발전</a:t>
            </a:r>
          </a:p>
        </p:txBody>
      </p:sp>
      <p:sp>
        <p:nvSpPr>
          <p:cNvPr id="3" name="텍스트 개체 틀 2">
            <a:extLst>
              <a:ext uri="{FF2B5EF4-FFF2-40B4-BE49-F238E27FC236}">
                <a16:creationId xmlns:a16="http://schemas.microsoft.com/office/drawing/2014/main" id="{229D33EC-32D8-9820-85F3-78CFB4C334FB}"/>
              </a:ext>
            </a:extLst>
          </p:cNvPr>
          <p:cNvSpPr>
            <a:spLocks noGrp="1"/>
          </p:cNvSpPr>
          <p:nvPr>
            <p:ph type="body" sz="quarter" idx="11"/>
          </p:nvPr>
        </p:nvSpPr>
        <p:spPr>
          <a:xfrm>
            <a:off x="362309" y="922626"/>
            <a:ext cx="9270641" cy="1182399"/>
          </a:xfrm>
        </p:spPr>
        <p:txBody>
          <a:bodyPr/>
          <a:lstStyle/>
          <a:p>
            <a:r>
              <a:rPr lang="ko-KR" altLang="en-US" dirty="0">
                <a:latin typeface="+mn-ea"/>
              </a:rPr>
              <a:t>어제 저녁 </a:t>
            </a:r>
            <a:r>
              <a:rPr lang="ko-KR" altLang="en-US" dirty="0" err="1">
                <a:latin typeface="+mn-ea"/>
              </a:rPr>
              <a:t>최수석님께</a:t>
            </a:r>
            <a:r>
              <a:rPr lang="ko-KR" altLang="en-US" dirty="0">
                <a:latin typeface="+mn-ea"/>
              </a:rPr>
              <a:t> </a:t>
            </a:r>
            <a:r>
              <a:rPr lang="en-US" altLang="ko-KR" dirty="0">
                <a:latin typeface="+mn-ea"/>
              </a:rPr>
              <a:t>‘</a:t>
            </a:r>
            <a:r>
              <a:rPr lang="ko-KR" altLang="en-US" dirty="0">
                <a:latin typeface="+mn-ea"/>
              </a:rPr>
              <a:t>저희가 지금까지 봤었던 데이터는 특수한 데이터에 해당한다</a:t>
            </a:r>
            <a:r>
              <a:rPr lang="en-US" altLang="ko-KR" dirty="0">
                <a:latin typeface="+mn-ea"/>
              </a:rPr>
              <a:t>’</a:t>
            </a:r>
            <a:r>
              <a:rPr lang="ko-KR" altLang="en-US" dirty="0">
                <a:latin typeface="+mn-ea"/>
              </a:rPr>
              <a:t>는 것을 </a:t>
            </a:r>
            <a:r>
              <a:rPr lang="ko-KR" altLang="en-US" dirty="0" err="1">
                <a:latin typeface="+mn-ea"/>
              </a:rPr>
              <a:t>전달드렸고</a:t>
            </a:r>
            <a:r>
              <a:rPr lang="ko-KR" altLang="en-US" dirty="0">
                <a:latin typeface="+mn-ea"/>
              </a:rPr>
              <a:t> 이에 관해 여러 말씀을 나누었다</a:t>
            </a:r>
            <a:r>
              <a:rPr lang="en-US" altLang="ko-KR" dirty="0">
                <a:latin typeface="+mn-ea"/>
              </a:rPr>
              <a:t>. </a:t>
            </a:r>
            <a:r>
              <a:rPr lang="ko-KR" altLang="en-US" dirty="0">
                <a:latin typeface="+mn-ea"/>
              </a:rPr>
              <a:t>주로 </a:t>
            </a:r>
            <a:r>
              <a:rPr lang="en-US" altLang="ko-KR" dirty="0">
                <a:latin typeface="+mn-ea"/>
              </a:rPr>
              <a:t>‘</a:t>
            </a:r>
            <a:r>
              <a:rPr lang="ko-KR" altLang="en-US" dirty="0">
                <a:latin typeface="+mn-ea"/>
              </a:rPr>
              <a:t>연료대비 질소가스 주입 비율</a:t>
            </a:r>
            <a:r>
              <a:rPr lang="en-US" altLang="ko-KR" dirty="0">
                <a:latin typeface="+mn-ea"/>
              </a:rPr>
              <a:t>’</a:t>
            </a:r>
            <a:r>
              <a:rPr lang="ko-KR" altLang="en-US" dirty="0">
                <a:latin typeface="+mn-ea"/>
              </a:rPr>
              <a:t>을 위주로 말씀을 나눴는데</a:t>
            </a:r>
            <a:r>
              <a:rPr lang="en-US" altLang="ko-KR" dirty="0">
                <a:latin typeface="+mn-ea"/>
              </a:rPr>
              <a:t>. </a:t>
            </a:r>
            <a:r>
              <a:rPr lang="ko-KR" altLang="en-US" dirty="0">
                <a:latin typeface="+mn-ea"/>
              </a:rPr>
              <a:t>오늘 아침에 두 가지 사항을 발견해 정리한다</a:t>
            </a:r>
            <a:r>
              <a:rPr lang="en-US" altLang="ko-KR" dirty="0">
                <a:latin typeface="+mn-ea"/>
              </a:rPr>
              <a:t>.</a:t>
            </a:r>
            <a:endParaRPr lang="ko-KR" altLang="en-US" dirty="0">
              <a:latin typeface="+mn-ea"/>
            </a:endParaRPr>
          </a:p>
        </p:txBody>
      </p:sp>
      <p:grpSp>
        <p:nvGrpSpPr>
          <p:cNvPr id="17" name="Group 5">
            <a:extLst>
              <a:ext uri="{FF2B5EF4-FFF2-40B4-BE49-F238E27FC236}">
                <a16:creationId xmlns:a16="http://schemas.microsoft.com/office/drawing/2014/main" id="{B320B293-D4FA-807A-E38E-C1E26040B3BA}"/>
              </a:ext>
            </a:extLst>
          </p:cNvPr>
          <p:cNvGrpSpPr>
            <a:grpSpLocks/>
          </p:cNvGrpSpPr>
          <p:nvPr/>
        </p:nvGrpSpPr>
        <p:grpSpPr bwMode="auto">
          <a:xfrm>
            <a:off x="4873625" y="1849438"/>
            <a:ext cx="3563938" cy="4237037"/>
            <a:chOff x="2655" y="907"/>
            <a:chExt cx="2245" cy="2669"/>
          </a:xfrm>
        </p:grpSpPr>
        <p:sp>
          <p:nvSpPr>
            <p:cNvPr id="18" name="Rectangle 6">
              <a:extLst>
                <a:ext uri="{FF2B5EF4-FFF2-40B4-BE49-F238E27FC236}">
                  <a16:creationId xmlns:a16="http://schemas.microsoft.com/office/drawing/2014/main" id="{ECD2FAC2-B071-039F-544F-DA81E342E8E8}"/>
                </a:ext>
              </a:extLst>
            </p:cNvPr>
            <p:cNvSpPr>
              <a:spLocks noChangeArrowheads="1"/>
            </p:cNvSpPr>
            <p:nvPr/>
          </p:nvSpPr>
          <p:spPr bwMode="auto">
            <a:xfrm>
              <a:off x="2655" y="907"/>
              <a:ext cx="2245" cy="2669"/>
            </a:xfrm>
            <a:prstGeom prst="rect">
              <a:avLst/>
            </a:prstGeom>
            <a:solidFill>
              <a:srgbClr val="FFFFFF"/>
            </a:solidFill>
            <a:ln w="9525">
              <a:solidFill>
                <a:srgbClr val="000000"/>
              </a:solidFill>
              <a:miter lim="800000"/>
              <a:headEnd/>
              <a:tailEnd/>
            </a:ln>
            <a:effectLst>
              <a:outerShdw dist="35921" dir="2700000" algn="ctr" rotWithShape="0">
                <a:srgbClr val="000000"/>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ko-KR" altLang="en-US" sz="1200" b="0" i="0" u="none" strike="noStrike" kern="0" cap="none" spc="0" normalizeH="0" baseline="0" noProof="0" dirty="0">
                <a:ln>
                  <a:noFill/>
                </a:ln>
                <a:solidFill>
                  <a:srgbClr val="000000"/>
                </a:solidFill>
                <a:effectLst/>
                <a:uLnTx/>
                <a:uFillTx/>
                <a:latin typeface="+mn-ea"/>
                <a:ea typeface="+mn-ea"/>
              </a:endParaRPr>
            </a:p>
          </p:txBody>
        </p:sp>
        <p:sp>
          <p:nvSpPr>
            <p:cNvPr id="19" name="Rectangle 7">
              <a:extLst>
                <a:ext uri="{FF2B5EF4-FFF2-40B4-BE49-F238E27FC236}">
                  <a16:creationId xmlns:a16="http://schemas.microsoft.com/office/drawing/2014/main" id="{9E8EE152-C23C-67BE-05F2-B50869ED2B9B}"/>
                </a:ext>
              </a:extLst>
            </p:cNvPr>
            <p:cNvSpPr>
              <a:spLocks noChangeArrowheads="1"/>
            </p:cNvSpPr>
            <p:nvPr/>
          </p:nvSpPr>
          <p:spPr bwMode="auto">
            <a:xfrm>
              <a:off x="2655" y="907"/>
              <a:ext cx="2245" cy="365"/>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latinLnBrk="0">
                <a:spcBef>
                  <a:spcPts val="0"/>
                </a:spcBef>
                <a:spcAft>
                  <a:spcPts val="0"/>
                </a:spcAft>
              </a:pPr>
              <a:r>
                <a:rPr kumimoji="0" lang="ko-KR" altLang="en-US" sz="1200" b="0" kern="0" dirty="0">
                  <a:solidFill>
                    <a:srgbClr val="FFFFFF"/>
                  </a:solidFill>
                  <a:latin typeface="+mn-ea"/>
                  <a:ea typeface="+mn-ea"/>
                </a:rPr>
                <a:t>새 데이터에서 </a:t>
              </a:r>
              <a:r>
                <a:rPr kumimoji="0" lang="en-US" altLang="ko-KR" sz="1200" b="0" kern="0" dirty="0">
                  <a:solidFill>
                    <a:srgbClr val="FFFFFF"/>
                  </a:solidFill>
                  <a:latin typeface="+mn-ea"/>
                  <a:ea typeface="+mn-ea"/>
                </a:rPr>
                <a:t>NOx </a:t>
              </a:r>
              <a:r>
                <a:rPr kumimoji="0" lang="ko-KR" altLang="en-US" sz="1200" b="0" kern="0" dirty="0">
                  <a:solidFill>
                    <a:srgbClr val="FFFFFF"/>
                  </a:solidFill>
                  <a:latin typeface="+mn-ea"/>
                  <a:ea typeface="+mn-ea"/>
                </a:rPr>
                <a:t>농도 상승 없었음</a:t>
              </a:r>
              <a:endParaRPr kumimoji="0" lang="en-US" altLang="ko-KR" sz="1200" b="0" kern="0" dirty="0">
                <a:solidFill>
                  <a:srgbClr val="FFFFFF"/>
                </a:solidFill>
                <a:latin typeface="+mn-ea"/>
                <a:ea typeface="+mn-ea"/>
              </a:endParaRPr>
            </a:p>
          </p:txBody>
        </p:sp>
        <p:sp>
          <p:nvSpPr>
            <p:cNvPr id="20" name="Rectangle 8">
              <a:extLst>
                <a:ext uri="{FF2B5EF4-FFF2-40B4-BE49-F238E27FC236}">
                  <a16:creationId xmlns:a16="http://schemas.microsoft.com/office/drawing/2014/main" id="{54CFCBED-86E3-21BA-1659-D2930B46BF57}"/>
                </a:ext>
              </a:extLst>
            </p:cNvPr>
            <p:cNvSpPr>
              <a:spLocks noChangeArrowheads="1"/>
            </p:cNvSpPr>
            <p:nvPr/>
          </p:nvSpPr>
          <p:spPr bwMode="auto">
            <a:xfrm>
              <a:off x="2745" y="1011"/>
              <a:ext cx="2085" cy="1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defTabSz="895350">
                <a:buSzPct val="120000"/>
                <a:defRPr sz="1600">
                  <a:solidFill>
                    <a:schemeClr val="tx1"/>
                  </a:solidFill>
                  <a:latin typeface="Arial" panose="020B0604020202020204" pitchFamily="34" charset="0"/>
                  <a:ea typeface="-윤고딕130" pitchFamily="18" charset="-127"/>
                </a:defRPr>
              </a:lvl1pPr>
              <a:lvl2pPr marL="144463" indent="-142875" defTabSz="895350">
                <a:buSzPct val="120000"/>
                <a:buChar char="•"/>
                <a:defRPr sz="1600">
                  <a:solidFill>
                    <a:schemeClr val="tx1"/>
                  </a:solidFill>
                  <a:latin typeface="Arial" panose="020B0604020202020204" pitchFamily="34" charset="0"/>
                  <a:ea typeface="-윤고딕130" pitchFamily="18" charset="-127"/>
                </a:defRPr>
              </a:lvl2pPr>
              <a:lvl3pPr marL="295275" indent="-149225" defTabSz="895350">
                <a:buChar char="–"/>
                <a:defRPr sz="1600">
                  <a:solidFill>
                    <a:schemeClr val="tx1"/>
                  </a:solidFill>
                  <a:latin typeface="Arial" panose="020B0604020202020204" pitchFamily="34" charset="0"/>
                  <a:ea typeface="-윤고딕130" pitchFamily="18" charset="-127"/>
                </a:defRPr>
              </a:lvl3pPr>
              <a:lvl4pPr marL="431800" indent="-134938" defTabSz="895350">
                <a:buSzPct val="89000"/>
                <a:buChar char="•"/>
                <a:defRPr sz="1600">
                  <a:solidFill>
                    <a:schemeClr val="tx1"/>
                  </a:solidFill>
                  <a:latin typeface="Arial" panose="020B0604020202020204" pitchFamily="34" charset="0"/>
                  <a:ea typeface="-윤고딕130" pitchFamily="18" charset="-127"/>
                </a:defRPr>
              </a:lvl4pPr>
              <a:lvl5pPr marL="582613" indent="-149225" defTabSz="895350">
                <a:buSzPct val="75000"/>
                <a:buChar char="–"/>
                <a:defRPr sz="1600">
                  <a:solidFill>
                    <a:schemeClr val="tx1"/>
                  </a:solidFill>
                  <a:latin typeface="Arial" panose="020B0604020202020204" pitchFamily="34" charset="0"/>
                  <a:ea typeface="-윤고딕130" pitchFamily="18" charset="-127"/>
                </a:defRPr>
              </a:lvl5pPr>
              <a:lvl6pPr marL="1039813" indent="-149225" defTabSz="895350" fontAlgn="base">
                <a:spcBef>
                  <a:spcPct val="0"/>
                </a:spcBef>
                <a:spcAft>
                  <a:spcPct val="0"/>
                </a:spcAft>
                <a:buSzPct val="75000"/>
                <a:buChar char="–"/>
                <a:defRPr sz="1600">
                  <a:solidFill>
                    <a:schemeClr val="tx1"/>
                  </a:solidFill>
                  <a:latin typeface="Arial" panose="020B0604020202020204" pitchFamily="34" charset="0"/>
                  <a:ea typeface="-윤고딕130" pitchFamily="18" charset="-127"/>
                </a:defRPr>
              </a:lvl6pPr>
              <a:lvl7pPr marL="1497013" indent="-149225" defTabSz="895350" fontAlgn="base">
                <a:spcBef>
                  <a:spcPct val="0"/>
                </a:spcBef>
                <a:spcAft>
                  <a:spcPct val="0"/>
                </a:spcAft>
                <a:buSzPct val="75000"/>
                <a:buChar char="–"/>
                <a:defRPr sz="1600">
                  <a:solidFill>
                    <a:schemeClr val="tx1"/>
                  </a:solidFill>
                  <a:latin typeface="Arial" panose="020B0604020202020204" pitchFamily="34" charset="0"/>
                  <a:ea typeface="-윤고딕130" pitchFamily="18" charset="-127"/>
                </a:defRPr>
              </a:lvl7pPr>
              <a:lvl8pPr marL="1954213" indent="-149225" defTabSz="895350" fontAlgn="base">
                <a:spcBef>
                  <a:spcPct val="0"/>
                </a:spcBef>
                <a:spcAft>
                  <a:spcPct val="0"/>
                </a:spcAft>
                <a:buSzPct val="75000"/>
                <a:buChar char="–"/>
                <a:defRPr sz="1600">
                  <a:solidFill>
                    <a:schemeClr val="tx1"/>
                  </a:solidFill>
                  <a:latin typeface="Arial" panose="020B0604020202020204" pitchFamily="34" charset="0"/>
                  <a:ea typeface="-윤고딕130" pitchFamily="18" charset="-127"/>
                </a:defRPr>
              </a:lvl8pPr>
              <a:lvl9pPr marL="2411413" indent="-149225" defTabSz="895350" fontAlgn="base">
                <a:spcBef>
                  <a:spcPct val="0"/>
                </a:spcBef>
                <a:spcAft>
                  <a:spcPct val="0"/>
                </a:spcAft>
                <a:buSzPct val="75000"/>
                <a:buChar char="–"/>
                <a:defRPr sz="1600">
                  <a:solidFill>
                    <a:schemeClr val="tx1"/>
                  </a:solidFill>
                  <a:latin typeface="Arial" panose="020B0604020202020204" pitchFamily="34" charset="0"/>
                  <a:ea typeface="-윤고딕130" pitchFamily="18" charset="-127"/>
                </a:defRPr>
              </a:lvl9pPr>
            </a:lstStyle>
            <a:p>
              <a:pPr marL="0" marR="0" lvl="0" indent="0" defTabSz="895350" eaLnBrk="1" fontAlgn="auto" latinLnBrk="0" hangingPunct="1">
                <a:lnSpc>
                  <a:spcPct val="100000"/>
                </a:lnSpc>
                <a:spcBef>
                  <a:spcPts val="0"/>
                </a:spcBef>
                <a:spcAft>
                  <a:spcPts val="0"/>
                </a:spcAft>
                <a:buClrTx/>
                <a:buSzPct val="120000"/>
                <a:buFontTx/>
                <a:buNone/>
                <a:tabLst/>
                <a:defRPr/>
              </a:pPr>
              <a:endParaRPr kumimoji="0" lang="en-US" altLang="ko-KR" sz="1200" b="0" i="0" u="none" strike="noStrike" kern="0" cap="none" spc="0" normalizeH="0" baseline="0" noProof="0" dirty="0">
                <a:ln>
                  <a:noFill/>
                </a:ln>
                <a:solidFill>
                  <a:srgbClr val="FFFFFF"/>
                </a:solidFill>
                <a:effectLst/>
                <a:uLnTx/>
                <a:uFillTx/>
                <a:latin typeface="+mn-ea"/>
                <a:ea typeface="+mn-ea"/>
              </a:endParaRPr>
            </a:p>
          </p:txBody>
        </p:sp>
        <p:sp>
          <p:nvSpPr>
            <p:cNvPr id="21" name="Rectangle 9">
              <a:extLst>
                <a:ext uri="{FF2B5EF4-FFF2-40B4-BE49-F238E27FC236}">
                  <a16:creationId xmlns:a16="http://schemas.microsoft.com/office/drawing/2014/main" id="{A82ACFDC-DE42-E122-4CA0-F13E55301ED3}"/>
                </a:ext>
              </a:extLst>
            </p:cNvPr>
            <p:cNvSpPr>
              <a:spLocks noChangeArrowheads="1"/>
            </p:cNvSpPr>
            <p:nvPr/>
          </p:nvSpPr>
          <p:spPr bwMode="auto">
            <a:xfrm>
              <a:off x="2745" y="1348"/>
              <a:ext cx="2085" cy="1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defTabSz="895350">
                <a:buSzPct val="120000"/>
                <a:defRPr sz="1600">
                  <a:solidFill>
                    <a:schemeClr val="tx1"/>
                  </a:solidFill>
                  <a:latin typeface="Arial" panose="020B0604020202020204" pitchFamily="34" charset="0"/>
                  <a:ea typeface="-윤고딕130" pitchFamily="18" charset="-127"/>
                </a:defRPr>
              </a:lvl1pPr>
              <a:lvl2pPr marL="144463" indent="-142875" defTabSz="895350">
                <a:buSzPct val="120000"/>
                <a:buChar char="•"/>
                <a:defRPr sz="1600">
                  <a:solidFill>
                    <a:schemeClr val="tx1"/>
                  </a:solidFill>
                  <a:latin typeface="Arial" panose="020B0604020202020204" pitchFamily="34" charset="0"/>
                  <a:ea typeface="-윤고딕130" pitchFamily="18" charset="-127"/>
                </a:defRPr>
              </a:lvl2pPr>
              <a:lvl3pPr marL="295275" indent="-149225" defTabSz="895350">
                <a:buChar char="–"/>
                <a:defRPr sz="1600">
                  <a:solidFill>
                    <a:schemeClr val="tx1"/>
                  </a:solidFill>
                  <a:latin typeface="Arial" panose="020B0604020202020204" pitchFamily="34" charset="0"/>
                  <a:ea typeface="-윤고딕130" pitchFamily="18" charset="-127"/>
                </a:defRPr>
              </a:lvl3pPr>
              <a:lvl4pPr marL="431800" indent="-134938" defTabSz="895350">
                <a:buSzPct val="89000"/>
                <a:buChar char="•"/>
                <a:defRPr sz="1600">
                  <a:solidFill>
                    <a:schemeClr val="tx1"/>
                  </a:solidFill>
                  <a:latin typeface="Arial" panose="020B0604020202020204" pitchFamily="34" charset="0"/>
                  <a:ea typeface="-윤고딕130" pitchFamily="18" charset="-127"/>
                </a:defRPr>
              </a:lvl4pPr>
              <a:lvl5pPr marL="582613" indent="-149225" defTabSz="895350">
                <a:buSzPct val="75000"/>
                <a:buChar char="–"/>
                <a:defRPr sz="1600">
                  <a:solidFill>
                    <a:schemeClr val="tx1"/>
                  </a:solidFill>
                  <a:latin typeface="Arial" panose="020B0604020202020204" pitchFamily="34" charset="0"/>
                  <a:ea typeface="-윤고딕130" pitchFamily="18" charset="-127"/>
                </a:defRPr>
              </a:lvl5pPr>
              <a:lvl6pPr marL="1039813" indent="-149225" defTabSz="895350" fontAlgn="base">
                <a:spcBef>
                  <a:spcPct val="0"/>
                </a:spcBef>
                <a:spcAft>
                  <a:spcPct val="0"/>
                </a:spcAft>
                <a:buSzPct val="75000"/>
                <a:buChar char="–"/>
                <a:defRPr sz="1600">
                  <a:solidFill>
                    <a:schemeClr val="tx1"/>
                  </a:solidFill>
                  <a:latin typeface="Arial" panose="020B0604020202020204" pitchFamily="34" charset="0"/>
                  <a:ea typeface="-윤고딕130" pitchFamily="18" charset="-127"/>
                </a:defRPr>
              </a:lvl6pPr>
              <a:lvl7pPr marL="1497013" indent="-149225" defTabSz="895350" fontAlgn="base">
                <a:spcBef>
                  <a:spcPct val="0"/>
                </a:spcBef>
                <a:spcAft>
                  <a:spcPct val="0"/>
                </a:spcAft>
                <a:buSzPct val="75000"/>
                <a:buChar char="–"/>
                <a:defRPr sz="1600">
                  <a:solidFill>
                    <a:schemeClr val="tx1"/>
                  </a:solidFill>
                  <a:latin typeface="Arial" panose="020B0604020202020204" pitchFamily="34" charset="0"/>
                  <a:ea typeface="-윤고딕130" pitchFamily="18" charset="-127"/>
                </a:defRPr>
              </a:lvl7pPr>
              <a:lvl8pPr marL="1954213" indent="-149225" defTabSz="895350" fontAlgn="base">
                <a:spcBef>
                  <a:spcPct val="0"/>
                </a:spcBef>
                <a:spcAft>
                  <a:spcPct val="0"/>
                </a:spcAft>
                <a:buSzPct val="75000"/>
                <a:buChar char="–"/>
                <a:defRPr sz="1600">
                  <a:solidFill>
                    <a:schemeClr val="tx1"/>
                  </a:solidFill>
                  <a:latin typeface="Arial" panose="020B0604020202020204" pitchFamily="34" charset="0"/>
                  <a:ea typeface="-윤고딕130" pitchFamily="18" charset="-127"/>
                </a:defRPr>
              </a:lvl8pPr>
              <a:lvl9pPr marL="2411413" indent="-149225" defTabSz="895350" fontAlgn="base">
                <a:spcBef>
                  <a:spcPct val="0"/>
                </a:spcBef>
                <a:spcAft>
                  <a:spcPct val="0"/>
                </a:spcAft>
                <a:buSzPct val="75000"/>
                <a:buChar char="–"/>
                <a:defRPr sz="1600">
                  <a:solidFill>
                    <a:schemeClr val="tx1"/>
                  </a:solidFill>
                  <a:latin typeface="Arial" panose="020B0604020202020204" pitchFamily="34" charset="0"/>
                  <a:ea typeface="-윤고딕130" pitchFamily="18" charset="-127"/>
                </a:defRPr>
              </a:lvl9pPr>
            </a:lstStyle>
            <a:p>
              <a:pPr marL="1588" lvl="1" indent="0" fontAlgn="auto" latinLnBrk="0">
                <a:spcBef>
                  <a:spcPts val="0"/>
                </a:spcBef>
                <a:spcAft>
                  <a:spcPts val="0"/>
                </a:spcAft>
                <a:buNone/>
              </a:pPr>
              <a:endParaRPr kumimoji="0" lang="en-US" altLang="ko-KR" sz="1200" b="0" i="0" u="none" strike="noStrike" kern="0" cap="none" spc="0" normalizeH="0" baseline="0" noProof="0" dirty="0">
                <a:ln>
                  <a:noFill/>
                </a:ln>
                <a:solidFill>
                  <a:srgbClr val="000000"/>
                </a:solidFill>
                <a:effectLst/>
                <a:uLnTx/>
                <a:uFillTx/>
                <a:latin typeface="+mn-ea"/>
                <a:ea typeface="+mn-ea"/>
              </a:endParaRPr>
            </a:p>
          </p:txBody>
        </p:sp>
      </p:grpSp>
      <p:grpSp>
        <p:nvGrpSpPr>
          <p:cNvPr id="22" name="Group 10">
            <a:extLst>
              <a:ext uri="{FF2B5EF4-FFF2-40B4-BE49-F238E27FC236}">
                <a16:creationId xmlns:a16="http://schemas.microsoft.com/office/drawing/2014/main" id="{9655668E-50F4-4043-860E-BDFE5E476FC0}"/>
              </a:ext>
            </a:extLst>
          </p:cNvPr>
          <p:cNvGrpSpPr>
            <a:grpSpLocks/>
          </p:cNvGrpSpPr>
          <p:nvPr/>
        </p:nvGrpSpPr>
        <p:grpSpPr bwMode="auto">
          <a:xfrm>
            <a:off x="1044575" y="1849438"/>
            <a:ext cx="3563938" cy="4237037"/>
            <a:chOff x="2655" y="907"/>
            <a:chExt cx="2245" cy="2669"/>
          </a:xfrm>
        </p:grpSpPr>
        <p:sp>
          <p:nvSpPr>
            <p:cNvPr id="23" name="Rectangle 11">
              <a:extLst>
                <a:ext uri="{FF2B5EF4-FFF2-40B4-BE49-F238E27FC236}">
                  <a16:creationId xmlns:a16="http://schemas.microsoft.com/office/drawing/2014/main" id="{27F458A5-1C64-F4B4-DC63-6217753FB0ED}"/>
                </a:ext>
              </a:extLst>
            </p:cNvPr>
            <p:cNvSpPr>
              <a:spLocks noChangeArrowheads="1"/>
            </p:cNvSpPr>
            <p:nvPr/>
          </p:nvSpPr>
          <p:spPr bwMode="auto">
            <a:xfrm>
              <a:off x="2655" y="907"/>
              <a:ext cx="2245" cy="2669"/>
            </a:xfrm>
            <a:prstGeom prst="rect">
              <a:avLst/>
            </a:prstGeom>
            <a:solidFill>
              <a:srgbClr val="FFFFFF"/>
            </a:solidFill>
            <a:ln w="9525">
              <a:solidFill>
                <a:srgbClr val="000000"/>
              </a:solidFill>
              <a:miter lim="800000"/>
              <a:headEnd/>
              <a:tailEnd/>
            </a:ln>
            <a:effectLst>
              <a:outerShdw dist="35921" dir="2700000" algn="ctr" rotWithShape="0">
                <a:srgbClr val="000000"/>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ko-KR" altLang="en-US" sz="1200" b="0" i="0" u="none" strike="noStrike" kern="0" cap="none" spc="0" normalizeH="0" baseline="0" noProof="0">
                <a:ln>
                  <a:noFill/>
                </a:ln>
                <a:solidFill>
                  <a:srgbClr val="000000"/>
                </a:solidFill>
                <a:effectLst/>
                <a:uLnTx/>
                <a:uFillTx/>
                <a:latin typeface="+mn-ea"/>
                <a:ea typeface="+mn-ea"/>
              </a:endParaRPr>
            </a:p>
          </p:txBody>
        </p:sp>
        <p:sp>
          <p:nvSpPr>
            <p:cNvPr id="24" name="Rectangle 12">
              <a:extLst>
                <a:ext uri="{FF2B5EF4-FFF2-40B4-BE49-F238E27FC236}">
                  <a16:creationId xmlns:a16="http://schemas.microsoft.com/office/drawing/2014/main" id="{EAED8B6E-04B1-D29D-94D9-6872BC208E67}"/>
                </a:ext>
              </a:extLst>
            </p:cNvPr>
            <p:cNvSpPr>
              <a:spLocks noChangeArrowheads="1"/>
            </p:cNvSpPr>
            <p:nvPr/>
          </p:nvSpPr>
          <p:spPr bwMode="auto">
            <a:xfrm>
              <a:off x="2655" y="907"/>
              <a:ext cx="2245" cy="365"/>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ko-KR" altLang="en-US" sz="1200" b="0" i="0" u="none" strike="noStrike" kern="0" cap="none" spc="0" normalizeH="0" baseline="0" noProof="0">
                <a:ln>
                  <a:noFill/>
                </a:ln>
                <a:solidFill>
                  <a:srgbClr val="000000"/>
                </a:solidFill>
                <a:effectLst/>
                <a:uLnTx/>
                <a:uFillTx/>
                <a:latin typeface="+mn-ea"/>
                <a:ea typeface="+mn-ea"/>
              </a:endParaRPr>
            </a:p>
          </p:txBody>
        </p:sp>
        <p:sp>
          <p:nvSpPr>
            <p:cNvPr id="25" name="Rectangle 13">
              <a:extLst>
                <a:ext uri="{FF2B5EF4-FFF2-40B4-BE49-F238E27FC236}">
                  <a16:creationId xmlns:a16="http://schemas.microsoft.com/office/drawing/2014/main" id="{CD04268A-63B8-3B58-9040-971E8705D056}"/>
                </a:ext>
              </a:extLst>
            </p:cNvPr>
            <p:cNvSpPr>
              <a:spLocks noChangeArrowheads="1"/>
            </p:cNvSpPr>
            <p:nvPr/>
          </p:nvSpPr>
          <p:spPr bwMode="auto">
            <a:xfrm>
              <a:off x="2745" y="1011"/>
              <a:ext cx="2085" cy="1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defTabSz="895350">
                <a:buSzPct val="120000"/>
                <a:defRPr sz="1600">
                  <a:solidFill>
                    <a:schemeClr val="tx1"/>
                  </a:solidFill>
                  <a:latin typeface="Arial" panose="020B0604020202020204" pitchFamily="34" charset="0"/>
                  <a:ea typeface="-윤고딕130" pitchFamily="18" charset="-127"/>
                </a:defRPr>
              </a:lvl1pPr>
              <a:lvl2pPr marL="144463" indent="-142875" defTabSz="895350">
                <a:buSzPct val="120000"/>
                <a:buChar char="•"/>
                <a:defRPr sz="1600">
                  <a:solidFill>
                    <a:schemeClr val="tx1"/>
                  </a:solidFill>
                  <a:latin typeface="Arial" panose="020B0604020202020204" pitchFamily="34" charset="0"/>
                  <a:ea typeface="-윤고딕130" pitchFamily="18" charset="-127"/>
                </a:defRPr>
              </a:lvl2pPr>
              <a:lvl3pPr marL="295275" indent="-149225" defTabSz="895350">
                <a:buChar char="–"/>
                <a:defRPr sz="1600">
                  <a:solidFill>
                    <a:schemeClr val="tx1"/>
                  </a:solidFill>
                  <a:latin typeface="Arial" panose="020B0604020202020204" pitchFamily="34" charset="0"/>
                  <a:ea typeface="-윤고딕130" pitchFamily="18" charset="-127"/>
                </a:defRPr>
              </a:lvl3pPr>
              <a:lvl4pPr marL="431800" indent="-134938" defTabSz="895350">
                <a:buSzPct val="89000"/>
                <a:buChar char="•"/>
                <a:defRPr sz="1600">
                  <a:solidFill>
                    <a:schemeClr val="tx1"/>
                  </a:solidFill>
                  <a:latin typeface="Arial" panose="020B0604020202020204" pitchFamily="34" charset="0"/>
                  <a:ea typeface="-윤고딕130" pitchFamily="18" charset="-127"/>
                </a:defRPr>
              </a:lvl4pPr>
              <a:lvl5pPr marL="582613" indent="-149225" defTabSz="895350">
                <a:buSzPct val="75000"/>
                <a:buChar char="–"/>
                <a:defRPr sz="1600">
                  <a:solidFill>
                    <a:schemeClr val="tx1"/>
                  </a:solidFill>
                  <a:latin typeface="Arial" panose="020B0604020202020204" pitchFamily="34" charset="0"/>
                  <a:ea typeface="-윤고딕130" pitchFamily="18" charset="-127"/>
                </a:defRPr>
              </a:lvl5pPr>
              <a:lvl6pPr marL="1039813" indent="-149225" defTabSz="895350" fontAlgn="base">
                <a:spcBef>
                  <a:spcPct val="0"/>
                </a:spcBef>
                <a:spcAft>
                  <a:spcPct val="0"/>
                </a:spcAft>
                <a:buSzPct val="75000"/>
                <a:buChar char="–"/>
                <a:defRPr sz="1600">
                  <a:solidFill>
                    <a:schemeClr val="tx1"/>
                  </a:solidFill>
                  <a:latin typeface="Arial" panose="020B0604020202020204" pitchFamily="34" charset="0"/>
                  <a:ea typeface="-윤고딕130" pitchFamily="18" charset="-127"/>
                </a:defRPr>
              </a:lvl6pPr>
              <a:lvl7pPr marL="1497013" indent="-149225" defTabSz="895350" fontAlgn="base">
                <a:spcBef>
                  <a:spcPct val="0"/>
                </a:spcBef>
                <a:spcAft>
                  <a:spcPct val="0"/>
                </a:spcAft>
                <a:buSzPct val="75000"/>
                <a:buChar char="–"/>
                <a:defRPr sz="1600">
                  <a:solidFill>
                    <a:schemeClr val="tx1"/>
                  </a:solidFill>
                  <a:latin typeface="Arial" panose="020B0604020202020204" pitchFamily="34" charset="0"/>
                  <a:ea typeface="-윤고딕130" pitchFamily="18" charset="-127"/>
                </a:defRPr>
              </a:lvl7pPr>
              <a:lvl8pPr marL="1954213" indent="-149225" defTabSz="895350" fontAlgn="base">
                <a:spcBef>
                  <a:spcPct val="0"/>
                </a:spcBef>
                <a:spcAft>
                  <a:spcPct val="0"/>
                </a:spcAft>
                <a:buSzPct val="75000"/>
                <a:buChar char="–"/>
                <a:defRPr sz="1600">
                  <a:solidFill>
                    <a:schemeClr val="tx1"/>
                  </a:solidFill>
                  <a:latin typeface="Arial" panose="020B0604020202020204" pitchFamily="34" charset="0"/>
                  <a:ea typeface="-윤고딕130" pitchFamily="18" charset="-127"/>
                </a:defRPr>
              </a:lvl8pPr>
              <a:lvl9pPr marL="2411413" indent="-149225" defTabSz="895350" fontAlgn="base">
                <a:spcBef>
                  <a:spcPct val="0"/>
                </a:spcBef>
                <a:spcAft>
                  <a:spcPct val="0"/>
                </a:spcAft>
                <a:buSzPct val="75000"/>
                <a:buChar char="–"/>
                <a:defRPr sz="1600">
                  <a:solidFill>
                    <a:schemeClr val="tx1"/>
                  </a:solidFill>
                  <a:latin typeface="Arial" panose="020B0604020202020204" pitchFamily="34" charset="0"/>
                  <a:ea typeface="-윤고딕130" pitchFamily="18" charset="-127"/>
                </a:defRPr>
              </a:lvl9pPr>
            </a:lstStyle>
            <a:p>
              <a:pPr lvl="0" fontAlgn="auto" latinLnBrk="0">
                <a:spcBef>
                  <a:spcPts val="0"/>
                </a:spcBef>
                <a:spcAft>
                  <a:spcPts val="0"/>
                </a:spcAft>
                <a:defRPr/>
              </a:pPr>
              <a:r>
                <a:rPr kumimoji="0" lang="ko-KR" altLang="en-US" sz="1200" b="0" kern="0" dirty="0">
                  <a:solidFill>
                    <a:srgbClr val="FFFFFF"/>
                  </a:solidFill>
                  <a:latin typeface="+mn-ea"/>
                  <a:ea typeface="+mn-ea"/>
                </a:rPr>
                <a:t>연료대비 질소가스 주입비율</a:t>
              </a:r>
              <a:endParaRPr kumimoji="0" lang="en-US" altLang="ko-KR" sz="1200" b="0" kern="0" dirty="0">
                <a:solidFill>
                  <a:srgbClr val="FFFFFF"/>
                </a:solidFill>
                <a:latin typeface="+mn-ea"/>
                <a:ea typeface="+mn-ea"/>
              </a:endParaRPr>
            </a:p>
          </p:txBody>
        </p:sp>
        <mc:AlternateContent xmlns:mc="http://schemas.openxmlformats.org/markup-compatibility/2006" xmlns:a14="http://schemas.microsoft.com/office/drawing/2010/main">
          <mc:Choice Requires="a14">
            <p:sp>
              <p:nvSpPr>
                <p:cNvPr id="26" name="Rectangle 14">
                  <a:extLst>
                    <a:ext uri="{FF2B5EF4-FFF2-40B4-BE49-F238E27FC236}">
                      <a16:creationId xmlns:a16="http://schemas.microsoft.com/office/drawing/2014/main" id="{9B79798E-5A52-A1DE-8CDE-CCC5DF69EEAD}"/>
                    </a:ext>
                  </a:extLst>
                </p:cNvPr>
                <p:cNvSpPr>
                  <a:spLocks noChangeArrowheads="1"/>
                </p:cNvSpPr>
                <p:nvPr/>
              </p:nvSpPr>
              <p:spPr bwMode="auto">
                <a:xfrm>
                  <a:off x="2745" y="1348"/>
                  <a:ext cx="2085" cy="1631"/>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lIns="0" tIns="0" rIns="0" bIns="0">
                  <a:spAutoFit/>
                </a:bodyPr>
                <a:lstStyle>
                  <a:lvl1pPr defTabSz="895350">
                    <a:buSzPct val="120000"/>
                    <a:defRPr sz="1600">
                      <a:solidFill>
                        <a:schemeClr val="tx1"/>
                      </a:solidFill>
                      <a:latin typeface="Arial" panose="020B0604020202020204" pitchFamily="34" charset="0"/>
                      <a:ea typeface="-윤고딕130" pitchFamily="18" charset="-127"/>
                    </a:defRPr>
                  </a:lvl1pPr>
                  <a:lvl2pPr marL="144463" indent="-142875" defTabSz="895350">
                    <a:buSzPct val="120000"/>
                    <a:buChar char="•"/>
                    <a:defRPr sz="1600">
                      <a:solidFill>
                        <a:schemeClr val="tx1"/>
                      </a:solidFill>
                      <a:latin typeface="Arial" panose="020B0604020202020204" pitchFamily="34" charset="0"/>
                      <a:ea typeface="-윤고딕130" pitchFamily="18" charset="-127"/>
                    </a:defRPr>
                  </a:lvl2pPr>
                  <a:lvl3pPr marL="295275" indent="-149225" defTabSz="895350">
                    <a:buChar char="–"/>
                    <a:defRPr sz="1600">
                      <a:solidFill>
                        <a:schemeClr val="tx1"/>
                      </a:solidFill>
                      <a:latin typeface="Arial" panose="020B0604020202020204" pitchFamily="34" charset="0"/>
                      <a:ea typeface="-윤고딕130" pitchFamily="18" charset="-127"/>
                    </a:defRPr>
                  </a:lvl3pPr>
                  <a:lvl4pPr marL="431800" indent="-134938" defTabSz="895350">
                    <a:buSzPct val="89000"/>
                    <a:buChar char="•"/>
                    <a:defRPr sz="1600">
                      <a:solidFill>
                        <a:schemeClr val="tx1"/>
                      </a:solidFill>
                      <a:latin typeface="Arial" panose="020B0604020202020204" pitchFamily="34" charset="0"/>
                      <a:ea typeface="-윤고딕130" pitchFamily="18" charset="-127"/>
                    </a:defRPr>
                  </a:lvl4pPr>
                  <a:lvl5pPr marL="582613" indent="-149225" defTabSz="895350">
                    <a:buSzPct val="75000"/>
                    <a:buChar char="–"/>
                    <a:defRPr sz="1600">
                      <a:solidFill>
                        <a:schemeClr val="tx1"/>
                      </a:solidFill>
                      <a:latin typeface="Arial" panose="020B0604020202020204" pitchFamily="34" charset="0"/>
                      <a:ea typeface="-윤고딕130" pitchFamily="18" charset="-127"/>
                    </a:defRPr>
                  </a:lvl5pPr>
                  <a:lvl6pPr marL="1039813" indent="-149225" defTabSz="895350" fontAlgn="base">
                    <a:spcBef>
                      <a:spcPct val="0"/>
                    </a:spcBef>
                    <a:spcAft>
                      <a:spcPct val="0"/>
                    </a:spcAft>
                    <a:buSzPct val="75000"/>
                    <a:buChar char="–"/>
                    <a:defRPr sz="1600">
                      <a:solidFill>
                        <a:schemeClr val="tx1"/>
                      </a:solidFill>
                      <a:latin typeface="Arial" panose="020B0604020202020204" pitchFamily="34" charset="0"/>
                      <a:ea typeface="-윤고딕130" pitchFamily="18" charset="-127"/>
                    </a:defRPr>
                  </a:lvl6pPr>
                  <a:lvl7pPr marL="1497013" indent="-149225" defTabSz="895350" fontAlgn="base">
                    <a:spcBef>
                      <a:spcPct val="0"/>
                    </a:spcBef>
                    <a:spcAft>
                      <a:spcPct val="0"/>
                    </a:spcAft>
                    <a:buSzPct val="75000"/>
                    <a:buChar char="–"/>
                    <a:defRPr sz="1600">
                      <a:solidFill>
                        <a:schemeClr val="tx1"/>
                      </a:solidFill>
                      <a:latin typeface="Arial" panose="020B0604020202020204" pitchFamily="34" charset="0"/>
                      <a:ea typeface="-윤고딕130" pitchFamily="18" charset="-127"/>
                    </a:defRPr>
                  </a:lvl7pPr>
                  <a:lvl8pPr marL="1954213" indent="-149225" defTabSz="895350" fontAlgn="base">
                    <a:spcBef>
                      <a:spcPct val="0"/>
                    </a:spcBef>
                    <a:spcAft>
                      <a:spcPct val="0"/>
                    </a:spcAft>
                    <a:buSzPct val="75000"/>
                    <a:buChar char="–"/>
                    <a:defRPr sz="1600">
                      <a:solidFill>
                        <a:schemeClr val="tx1"/>
                      </a:solidFill>
                      <a:latin typeface="Arial" panose="020B0604020202020204" pitchFamily="34" charset="0"/>
                      <a:ea typeface="-윤고딕130" pitchFamily="18" charset="-127"/>
                    </a:defRPr>
                  </a:lvl8pPr>
                  <a:lvl9pPr marL="2411413" indent="-149225" defTabSz="895350" fontAlgn="base">
                    <a:spcBef>
                      <a:spcPct val="0"/>
                    </a:spcBef>
                    <a:spcAft>
                      <a:spcPct val="0"/>
                    </a:spcAft>
                    <a:buSzPct val="75000"/>
                    <a:buChar char="–"/>
                    <a:defRPr sz="1600">
                      <a:solidFill>
                        <a:schemeClr val="tx1"/>
                      </a:solidFill>
                      <a:latin typeface="Arial" panose="020B0604020202020204" pitchFamily="34" charset="0"/>
                      <a:ea typeface="-윤고딕130" pitchFamily="18" charset="-127"/>
                    </a:defRPr>
                  </a:lvl9pPr>
                </a:lstStyle>
                <a:p>
                  <a:pPr marL="1588" lvl="1" indent="0" fontAlgn="auto" latinLnBrk="0">
                    <a:spcBef>
                      <a:spcPts val="0"/>
                    </a:spcBef>
                    <a:spcAft>
                      <a:spcPts val="0"/>
                    </a:spcAft>
                    <a:buNone/>
                  </a:pPr>
                  <a:r>
                    <a:rPr kumimoji="0" lang="ko-KR" altLang="en-US" sz="1200" b="0" kern="0" dirty="0">
                      <a:solidFill>
                        <a:srgbClr val="000000"/>
                      </a:solidFill>
                      <a:latin typeface="+mn-ea"/>
                      <a:ea typeface="+mn-ea"/>
                    </a:rPr>
                    <a:t>이전 </a:t>
                  </a:r>
                  <a:r>
                    <a:rPr kumimoji="0" lang="ko-KR" altLang="en-US" sz="1200" b="0" kern="0" dirty="0" err="1">
                      <a:solidFill>
                        <a:srgbClr val="000000"/>
                      </a:solidFill>
                      <a:latin typeface="+mn-ea"/>
                      <a:ea typeface="+mn-ea"/>
                    </a:rPr>
                    <a:t>조연서주임이</a:t>
                  </a:r>
                  <a:r>
                    <a:rPr kumimoji="0" lang="ko-KR" altLang="en-US" sz="1200" b="0" kern="0" dirty="0">
                      <a:solidFill>
                        <a:srgbClr val="000000"/>
                      </a:solidFill>
                      <a:latin typeface="+mn-ea"/>
                      <a:ea typeface="+mn-ea"/>
                    </a:rPr>
                    <a:t> 전달해주었던  </a:t>
                  </a:r>
                  <a:r>
                    <a:rPr kumimoji="0" lang="en-US" altLang="ko-KR" sz="1200" b="0" kern="0" dirty="0">
                      <a:solidFill>
                        <a:srgbClr val="000000"/>
                      </a:solidFill>
                      <a:latin typeface="+mn-ea"/>
                      <a:ea typeface="+mn-ea"/>
                    </a:rPr>
                    <a:t>‘</a:t>
                  </a:r>
                  <a:r>
                    <a:rPr kumimoji="0" lang="ko-KR" altLang="en-US" sz="1200" b="0" kern="0" dirty="0">
                      <a:solidFill>
                        <a:srgbClr val="000000"/>
                      </a:solidFill>
                      <a:latin typeface="+mn-ea"/>
                      <a:ea typeface="+mn-ea"/>
                    </a:rPr>
                    <a:t>태그정보 정리</a:t>
                  </a:r>
                  <a:r>
                    <a:rPr kumimoji="0" lang="en-US" altLang="ko-KR" sz="1200" b="0" kern="0" dirty="0">
                      <a:solidFill>
                        <a:srgbClr val="000000"/>
                      </a:solidFill>
                      <a:latin typeface="+mn-ea"/>
                      <a:ea typeface="+mn-ea"/>
                    </a:rPr>
                    <a:t>_rev1.hwp’</a:t>
                  </a:r>
                  <a:r>
                    <a:rPr kumimoji="0" lang="ko-KR" altLang="en-US" sz="1200" b="0" kern="0" dirty="0">
                      <a:solidFill>
                        <a:srgbClr val="000000"/>
                      </a:solidFill>
                      <a:latin typeface="+mn-ea"/>
                      <a:ea typeface="+mn-ea"/>
                    </a:rPr>
                    <a:t>에 의하면 </a:t>
                  </a:r>
                  <a:r>
                    <a:rPr kumimoji="0" lang="en-US" altLang="ko-KR" sz="1200" b="0" kern="0" dirty="0">
                      <a:solidFill>
                        <a:srgbClr val="000000"/>
                      </a:solidFill>
                      <a:latin typeface="+mn-ea"/>
                      <a:ea typeface="+mn-ea"/>
                    </a:rPr>
                    <a:t>‘</a:t>
                  </a:r>
                  <a:r>
                    <a:rPr kumimoji="0" lang="ko-KR" altLang="en-US" sz="1200" b="0" kern="0" dirty="0">
                      <a:solidFill>
                        <a:srgbClr val="000000"/>
                      </a:solidFill>
                      <a:latin typeface="+mn-ea"/>
                      <a:ea typeface="+mn-ea"/>
                    </a:rPr>
                    <a:t>연료대비 질소가스 주입비율</a:t>
                  </a:r>
                  <a:r>
                    <a:rPr kumimoji="0" lang="en-US" altLang="ko-KR" sz="1200" b="0" kern="0" dirty="0">
                      <a:solidFill>
                        <a:srgbClr val="000000"/>
                      </a:solidFill>
                      <a:latin typeface="+mn-ea"/>
                      <a:ea typeface="+mn-ea"/>
                    </a:rPr>
                    <a:t>(IGCC.CC.G1.NQKR3_MONITOR)＇</a:t>
                  </a:r>
                  <a:r>
                    <a:rPr kumimoji="0" lang="ko-KR" altLang="en-US" sz="1200" b="0" kern="0" dirty="0">
                      <a:solidFill>
                        <a:srgbClr val="000000"/>
                      </a:solidFill>
                      <a:latin typeface="+mn-ea"/>
                      <a:ea typeface="+mn-ea"/>
                    </a:rPr>
                    <a:t>의 설명을 보면 </a:t>
                  </a:r>
                  <a:r>
                    <a:rPr kumimoji="0" lang="en-US" altLang="ko-KR" sz="1200" b="0" kern="0" dirty="0">
                      <a:solidFill>
                        <a:srgbClr val="000000"/>
                      </a:solidFill>
                      <a:latin typeface="+mn-ea"/>
                      <a:ea typeface="+mn-ea"/>
                    </a:rPr>
                    <a:t>“</a:t>
                  </a:r>
                  <a:r>
                    <a:rPr kumimoji="0" lang="ko-KR" altLang="en-US" sz="1200" b="0" kern="0" dirty="0">
                      <a:solidFill>
                        <a:srgbClr val="000000"/>
                      </a:solidFill>
                      <a:latin typeface="+mn-ea"/>
                      <a:ea typeface="+mn-ea"/>
                    </a:rPr>
                    <a:t>제어 조정 값</a:t>
                  </a:r>
                  <a:r>
                    <a:rPr kumimoji="0" lang="en-US" altLang="ko-KR" sz="1200" b="0" kern="0" dirty="0">
                      <a:solidFill>
                        <a:srgbClr val="000000"/>
                      </a:solidFill>
                      <a:latin typeface="+mn-ea"/>
                      <a:ea typeface="+mn-ea"/>
                    </a:rPr>
                    <a:t>, -1 </a:t>
                  </a:r>
                  <a:r>
                    <a:rPr kumimoji="0" lang="ko-KR" altLang="en-US" sz="1200" b="0" kern="0" dirty="0">
                      <a:solidFill>
                        <a:srgbClr val="000000"/>
                      </a:solidFill>
                      <a:latin typeface="+mn-ea"/>
                      <a:ea typeface="+mn-ea"/>
                    </a:rPr>
                    <a:t>조정 시 연료대비 </a:t>
                  </a:r>
                  <a:r>
                    <a:rPr kumimoji="0" lang="en-US" altLang="ko-KR" sz="1200" b="0" kern="0" dirty="0">
                      <a:solidFill>
                        <a:srgbClr val="000000"/>
                      </a:solidFill>
                      <a:latin typeface="+mn-ea"/>
                      <a:ea typeface="+mn-ea"/>
                    </a:rPr>
                    <a:t>1kg/s </a:t>
                  </a:r>
                  <a:r>
                    <a:rPr kumimoji="0" lang="ko-KR" altLang="en-US" sz="1200" b="0" kern="0" dirty="0">
                      <a:solidFill>
                        <a:srgbClr val="000000"/>
                      </a:solidFill>
                      <a:latin typeface="+mn-ea"/>
                      <a:ea typeface="+mn-ea"/>
                    </a:rPr>
                    <a:t>적게 주입</a:t>
                  </a:r>
                  <a:r>
                    <a:rPr kumimoji="0" lang="en-US" altLang="ko-KR" sz="1200" b="0" kern="0" dirty="0">
                      <a:solidFill>
                        <a:srgbClr val="000000"/>
                      </a:solidFill>
                      <a:latin typeface="+mn-ea"/>
                      <a:ea typeface="+mn-ea"/>
                    </a:rPr>
                    <a:t>”</a:t>
                  </a:r>
                  <a:r>
                    <a:rPr kumimoji="0" lang="ko-KR" altLang="en-US" sz="1200" b="0" kern="0" dirty="0">
                      <a:solidFill>
                        <a:srgbClr val="000000"/>
                      </a:solidFill>
                      <a:latin typeface="+mn-ea"/>
                      <a:ea typeface="+mn-ea"/>
                    </a:rPr>
                    <a:t>와 같은 설명이 있음</a:t>
                  </a:r>
                  <a:r>
                    <a:rPr kumimoji="0" lang="en-US" altLang="ko-KR" sz="1200" b="0" kern="0" dirty="0">
                      <a:solidFill>
                        <a:srgbClr val="000000"/>
                      </a:solidFill>
                      <a:latin typeface="+mn-ea"/>
                      <a:ea typeface="+mn-ea"/>
                    </a:rPr>
                    <a:t>. </a:t>
                  </a:r>
                  <a:r>
                    <a:rPr kumimoji="0" lang="ko-KR" altLang="en-US" sz="1200" b="0" kern="0" dirty="0">
                      <a:solidFill>
                        <a:srgbClr val="000000"/>
                      </a:solidFill>
                      <a:latin typeface="+mn-ea"/>
                      <a:ea typeface="+mn-ea"/>
                    </a:rPr>
                    <a:t>즉</a:t>
                  </a:r>
                  <a:endParaRPr kumimoji="0" lang="en-US" altLang="ko-KR" sz="1200" b="0" kern="0" dirty="0">
                    <a:solidFill>
                      <a:srgbClr val="000000"/>
                    </a:solidFill>
                    <a:latin typeface="+mn-ea"/>
                    <a:ea typeface="+mn-ea"/>
                  </a:endParaRPr>
                </a:p>
                <a:p>
                  <a:pPr marL="1588" lvl="1" indent="0" fontAlgn="auto" latinLnBrk="0">
                    <a:spcBef>
                      <a:spcPts val="0"/>
                    </a:spcBef>
                    <a:spcAft>
                      <a:spcPts val="0"/>
                    </a:spcAft>
                    <a:buNone/>
                  </a:pPr>
                  <a:endParaRPr kumimoji="0" lang="en-US" altLang="ko-KR" sz="1200" b="0" kern="0" dirty="0">
                    <a:solidFill>
                      <a:srgbClr val="000000"/>
                    </a:solidFill>
                    <a:latin typeface="+mn-ea"/>
                    <a:ea typeface="+mn-ea"/>
                  </a:endParaRPr>
                </a:p>
                <a:p>
                  <a:pPr marL="1588" lvl="1" indent="0" fontAlgn="auto" latinLnBrk="0">
                    <a:spcBef>
                      <a:spcPts val="0"/>
                    </a:spcBef>
                    <a:spcAft>
                      <a:spcPts val="0"/>
                    </a:spcAft>
                    <a:buNone/>
                  </a:pPr>
                  <a14:m>
                    <m:oMathPara xmlns:m="http://schemas.openxmlformats.org/officeDocument/2006/math">
                      <m:oMathParaPr>
                        <m:jc m:val="centerGroup"/>
                      </m:oMathParaPr>
                      <m:oMath xmlns:m="http://schemas.openxmlformats.org/officeDocument/2006/math">
                        <m:r>
                          <a:rPr kumimoji="0" lang="ko-KR" altLang="en-US" sz="1200" b="0" i="1" kern="0" dirty="0">
                            <a:solidFill>
                              <a:srgbClr val="000000"/>
                            </a:solidFill>
                            <a:latin typeface="Cambria Math" panose="02040503050406030204" pitchFamily="18" charset="0"/>
                            <a:ea typeface="+mn-ea"/>
                          </a:rPr>
                          <m:t>연료량</m:t>
                        </m:r>
                        <m:r>
                          <a:rPr kumimoji="0" lang="en-US" altLang="ko-KR" sz="1200" b="0" i="1" kern="0" dirty="0">
                            <a:solidFill>
                              <a:srgbClr val="000000"/>
                            </a:solidFill>
                            <a:latin typeface="Cambria Math" panose="02040503050406030204" pitchFamily="18" charset="0"/>
                            <a:ea typeface="+mn-ea"/>
                          </a:rPr>
                          <m:t>+ </m:t>
                        </m:r>
                        <m:r>
                          <a:rPr kumimoji="0" lang="ko-KR" altLang="en-US" sz="1200" b="0" i="1" kern="0" dirty="0">
                            <a:solidFill>
                              <a:srgbClr val="000000"/>
                            </a:solidFill>
                            <a:latin typeface="Cambria Math" panose="02040503050406030204" pitchFamily="18" charset="0"/>
                            <a:ea typeface="+mn-ea"/>
                          </a:rPr>
                          <m:t>주입비율</m:t>
                        </m:r>
                        <m:r>
                          <a:rPr kumimoji="0" lang="en-US" altLang="ko-KR" sz="1200" b="0" i="1" kern="0" dirty="0">
                            <a:solidFill>
                              <a:srgbClr val="000000"/>
                            </a:solidFill>
                            <a:latin typeface="Cambria Math" panose="02040503050406030204" pitchFamily="18" charset="0"/>
                            <a:ea typeface="+mn-ea"/>
                          </a:rPr>
                          <m:t>= </m:t>
                        </m:r>
                        <m:r>
                          <a:rPr kumimoji="0" lang="ko-KR" altLang="en-US" sz="1200" b="0" i="1" kern="0" dirty="0">
                            <a:solidFill>
                              <a:srgbClr val="000000"/>
                            </a:solidFill>
                            <a:latin typeface="Cambria Math" panose="02040503050406030204" pitchFamily="18" charset="0"/>
                            <a:ea typeface="+mn-ea"/>
                          </a:rPr>
                          <m:t>질소주입량</m:t>
                        </m:r>
                      </m:oMath>
                    </m:oMathPara>
                  </a14:m>
                  <a:endParaRPr kumimoji="0" lang="en-US" altLang="ko-KR" sz="1200" b="0" kern="0" dirty="0">
                    <a:solidFill>
                      <a:srgbClr val="000000"/>
                    </a:solidFill>
                    <a:latin typeface="+mn-ea"/>
                    <a:ea typeface="+mn-ea"/>
                  </a:endParaRPr>
                </a:p>
                <a:p>
                  <a:pPr marL="1588" lvl="1" indent="0" fontAlgn="auto" latinLnBrk="0">
                    <a:spcBef>
                      <a:spcPts val="0"/>
                    </a:spcBef>
                    <a:spcAft>
                      <a:spcPts val="0"/>
                    </a:spcAft>
                    <a:buNone/>
                  </a:pPr>
                  <a:endParaRPr kumimoji="0" lang="en-US" altLang="ko-KR" sz="1200" b="0" kern="0" dirty="0">
                    <a:solidFill>
                      <a:srgbClr val="000000"/>
                    </a:solidFill>
                    <a:latin typeface="+mn-ea"/>
                    <a:ea typeface="+mn-ea"/>
                  </a:endParaRPr>
                </a:p>
                <a:p>
                  <a:pPr marL="1588" lvl="1" indent="0" fontAlgn="auto" latinLnBrk="0">
                    <a:spcBef>
                      <a:spcPts val="0"/>
                    </a:spcBef>
                    <a:spcAft>
                      <a:spcPts val="0"/>
                    </a:spcAft>
                    <a:buNone/>
                  </a:pPr>
                  <a:r>
                    <a:rPr kumimoji="0" lang="ko-KR" altLang="en-US" sz="1200" b="0" kern="0" dirty="0">
                      <a:solidFill>
                        <a:srgbClr val="000000"/>
                      </a:solidFill>
                      <a:latin typeface="+mn-ea"/>
                      <a:ea typeface="+mn-ea"/>
                    </a:rPr>
                    <a:t>이라는 수식이 성립하는 것으로 이해됨</a:t>
                  </a:r>
                  <a:r>
                    <a:rPr kumimoji="0" lang="en-US" altLang="ko-KR" sz="1200" b="0" kern="0" dirty="0">
                      <a:solidFill>
                        <a:srgbClr val="000000"/>
                      </a:solidFill>
                      <a:latin typeface="+mn-ea"/>
                      <a:ea typeface="+mn-ea"/>
                    </a:rPr>
                    <a:t>. </a:t>
                  </a:r>
                  <a:r>
                    <a:rPr kumimoji="0" lang="ko-KR" altLang="en-US" sz="1200" b="0" kern="0" dirty="0">
                      <a:solidFill>
                        <a:srgbClr val="000000"/>
                      </a:solidFill>
                      <a:latin typeface="+mn-ea"/>
                      <a:ea typeface="+mn-ea"/>
                    </a:rPr>
                    <a:t>이는 </a:t>
                  </a:r>
                  <a:endParaRPr kumimoji="0" lang="en-US" altLang="ko-KR" sz="1200" b="0" kern="0" dirty="0">
                    <a:solidFill>
                      <a:srgbClr val="000000"/>
                    </a:solidFill>
                    <a:latin typeface="+mn-ea"/>
                    <a:ea typeface="+mn-ea"/>
                  </a:endParaRPr>
                </a:p>
                <a:p>
                  <a:pPr marL="1588" lvl="1" indent="0" fontAlgn="auto" latinLnBrk="0">
                    <a:spcBef>
                      <a:spcPts val="0"/>
                    </a:spcBef>
                    <a:spcAft>
                      <a:spcPts val="0"/>
                    </a:spcAft>
                    <a:buNone/>
                  </a:pPr>
                  <a:r>
                    <a:rPr kumimoji="0" lang="en-US" altLang="ko-KR" sz="1200" b="0" kern="0" dirty="0">
                      <a:solidFill>
                        <a:srgbClr val="000000"/>
                      </a:solidFill>
                      <a:latin typeface="+mn-ea"/>
                      <a:ea typeface="+mn-ea"/>
                    </a:rPr>
                    <a:t>‘</a:t>
                  </a:r>
                  <a:r>
                    <a:rPr kumimoji="0" lang="ko-KR" altLang="en-US" sz="1200" b="0" kern="0" dirty="0">
                      <a:solidFill>
                        <a:srgbClr val="000000"/>
                      </a:solidFill>
                      <a:latin typeface="+mn-ea"/>
                      <a:ea typeface="+mn-ea"/>
                    </a:rPr>
                    <a:t>비율</a:t>
                  </a:r>
                  <a:r>
                    <a:rPr kumimoji="0" lang="en-US" altLang="ko-KR" sz="1200" b="0" kern="0" dirty="0">
                      <a:solidFill>
                        <a:srgbClr val="000000"/>
                      </a:solidFill>
                      <a:latin typeface="+mn-ea"/>
                      <a:ea typeface="+mn-ea"/>
                    </a:rPr>
                    <a:t>’</a:t>
                  </a:r>
                  <a:r>
                    <a:rPr kumimoji="0" lang="ko-KR" altLang="en-US" sz="1200" b="0" kern="0" dirty="0">
                      <a:solidFill>
                        <a:srgbClr val="000000"/>
                      </a:solidFill>
                      <a:latin typeface="+mn-ea"/>
                      <a:ea typeface="+mn-ea"/>
                    </a:rPr>
                    <a:t>의 통상적인 의미와는 전혀 다르지만</a:t>
                  </a:r>
                  <a:r>
                    <a:rPr kumimoji="0" lang="en-US" altLang="ko-KR" sz="1200" b="0" kern="0" dirty="0">
                      <a:solidFill>
                        <a:srgbClr val="000000"/>
                      </a:solidFill>
                      <a:latin typeface="+mn-ea"/>
                      <a:ea typeface="+mn-ea"/>
                    </a:rPr>
                    <a:t>, </a:t>
                  </a:r>
                  <a:r>
                    <a:rPr kumimoji="0" lang="ko-KR" altLang="en-US" sz="1200" b="0" kern="0" dirty="0">
                      <a:solidFill>
                        <a:srgbClr val="000000"/>
                      </a:solidFill>
                      <a:latin typeface="+mn-ea"/>
                      <a:ea typeface="+mn-ea"/>
                    </a:rPr>
                    <a:t>어쨌든 이렇게 쓰이고 있음</a:t>
                  </a:r>
                  <a:r>
                    <a:rPr kumimoji="0" lang="en-US" altLang="ko-KR" sz="1200" b="0" kern="0" dirty="0">
                      <a:solidFill>
                        <a:srgbClr val="000000"/>
                      </a:solidFill>
                      <a:latin typeface="+mn-ea"/>
                      <a:ea typeface="+mn-ea"/>
                    </a:rPr>
                    <a:t>.</a:t>
                  </a:r>
                  <a:r>
                    <a:rPr kumimoji="0" lang="ko-KR" altLang="en-US" sz="1200" b="0" kern="0" dirty="0">
                      <a:solidFill>
                        <a:srgbClr val="000000"/>
                      </a:solidFill>
                      <a:latin typeface="+mn-ea"/>
                      <a:ea typeface="+mn-ea"/>
                    </a:rPr>
                    <a:t> 이때문에 해당 값이 음수인 것이며 단위는 </a:t>
                  </a:r>
                  <a:r>
                    <a:rPr kumimoji="0" lang="en-US" altLang="ko-KR" sz="1200" b="0" kern="0" dirty="0">
                      <a:solidFill>
                        <a:srgbClr val="000000"/>
                      </a:solidFill>
                      <a:latin typeface="+mn-ea"/>
                      <a:ea typeface="+mn-ea"/>
                    </a:rPr>
                    <a:t>kg/s</a:t>
                  </a:r>
                  <a:r>
                    <a:rPr kumimoji="0" lang="ko-KR" altLang="en-US" sz="1200" b="0" kern="0" dirty="0">
                      <a:solidFill>
                        <a:srgbClr val="000000"/>
                      </a:solidFill>
                      <a:latin typeface="+mn-ea"/>
                      <a:ea typeface="+mn-ea"/>
                    </a:rPr>
                    <a:t>임</a:t>
                  </a:r>
                  <a:r>
                    <a:rPr kumimoji="0" lang="en-US" altLang="ko-KR" sz="1200" b="0" kern="0" dirty="0">
                      <a:solidFill>
                        <a:srgbClr val="000000"/>
                      </a:solidFill>
                      <a:latin typeface="+mn-ea"/>
                      <a:ea typeface="+mn-ea"/>
                    </a:rPr>
                    <a:t>. </a:t>
                  </a:r>
                  <a:r>
                    <a:rPr kumimoji="0" lang="ko-KR" altLang="en-US" sz="1200" b="0" kern="0" dirty="0">
                      <a:solidFill>
                        <a:srgbClr val="000000"/>
                      </a:solidFill>
                      <a:latin typeface="+mn-ea"/>
                      <a:ea typeface="+mn-ea"/>
                    </a:rPr>
                    <a:t>그래프를 그려보니 </a:t>
                  </a:r>
                  <a:r>
                    <a:rPr kumimoji="0" lang="en-US" altLang="ko-KR" sz="1200" b="0" kern="0" dirty="0">
                      <a:solidFill>
                        <a:srgbClr val="000000"/>
                      </a:solidFill>
                      <a:latin typeface="+mn-ea"/>
                      <a:ea typeface="+mn-ea"/>
                    </a:rPr>
                    <a:t>‘</a:t>
                  </a:r>
                  <a:r>
                    <a:rPr kumimoji="0" lang="ko-KR" altLang="en-US" sz="1200" b="0" kern="0" dirty="0" err="1">
                      <a:solidFill>
                        <a:srgbClr val="000000"/>
                      </a:solidFill>
                      <a:latin typeface="+mn-ea"/>
                      <a:ea typeface="+mn-ea"/>
                    </a:rPr>
                    <a:t>질소주입량</a:t>
                  </a:r>
                  <a:r>
                    <a:rPr kumimoji="0" lang="ko-KR" altLang="en-US" sz="1200" b="0" kern="0" dirty="0">
                      <a:solidFill>
                        <a:srgbClr val="000000"/>
                      </a:solidFill>
                      <a:latin typeface="+mn-ea"/>
                      <a:ea typeface="+mn-ea"/>
                    </a:rPr>
                    <a:t> </a:t>
                  </a:r>
                  <a:r>
                    <a:rPr kumimoji="0" lang="en-US" altLang="ko-KR" sz="1200" b="0" kern="0" dirty="0">
                      <a:solidFill>
                        <a:srgbClr val="000000"/>
                      </a:solidFill>
                      <a:latin typeface="+mn-ea"/>
                      <a:ea typeface="+mn-ea"/>
                    </a:rPr>
                    <a:t>– </a:t>
                  </a:r>
                  <a:r>
                    <a:rPr kumimoji="0" lang="ko-KR" altLang="en-US" sz="1200" b="0" kern="0" dirty="0">
                      <a:solidFill>
                        <a:srgbClr val="000000"/>
                      </a:solidFill>
                      <a:latin typeface="+mn-ea"/>
                      <a:ea typeface="+mn-ea"/>
                    </a:rPr>
                    <a:t>연료량</a:t>
                  </a:r>
                  <a:r>
                    <a:rPr kumimoji="0" lang="en-US" altLang="ko-KR" sz="1200" b="0" kern="0" dirty="0">
                      <a:solidFill>
                        <a:srgbClr val="000000"/>
                      </a:solidFill>
                      <a:latin typeface="+mn-ea"/>
                      <a:ea typeface="+mn-ea"/>
                    </a:rPr>
                    <a:t>’</a:t>
                  </a:r>
                  <a:r>
                    <a:rPr kumimoji="0" lang="ko-KR" altLang="en-US" sz="1200" b="0" kern="0" dirty="0">
                      <a:solidFill>
                        <a:srgbClr val="000000"/>
                      </a:solidFill>
                      <a:latin typeface="+mn-ea"/>
                      <a:ea typeface="+mn-ea"/>
                    </a:rPr>
                    <a:t>으로 계산한 값이 주입비율과 완전히 같지는 않음</a:t>
                  </a:r>
                  <a:r>
                    <a:rPr kumimoji="0" lang="en-US" altLang="ko-KR" sz="1200" b="0" kern="0" dirty="0">
                      <a:solidFill>
                        <a:srgbClr val="000000"/>
                      </a:solidFill>
                      <a:latin typeface="+mn-ea"/>
                      <a:ea typeface="+mn-ea"/>
                    </a:rPr>
                    <a:t>.</a:t>
                  </a:r>
                </a:p>
              </p:txBody>
            </p:sp>
          </mc:Choice>
          <mc:Fallback xmlns="">
            <p:sp>
              <p:nvSpPr>
                <p:cNvPr id="26" name="Rectangle 14">
                  <a:extLst>
                    <a:ext uri="{FF2B5EF4-FFF2-40B4-BE49-F238E27FC236}">
                      <a16:creationId xmlns:a16="http://schemas.microsoft.com/office/drawing/2014/main" id="{9B79798E-5A52-A1DE-8CDE-CCC5DF69EEAD}"/>
                    </a:ext>
                  </a:extLst>
                </p:cNvPr>
                <p:cNvSpPr>
                  <a:spLocks noRot="1" noChangeAspect="1" noMove="1" noResize="1" noEditPoints="1" noAdjustHandles="1" noChangeArrowheads="1" noChangeShapeType="1" noTextEdit="1"/>
                </p:cNvSpPr>
                <p:nvPr/>
              </p:nvSpPr>
              <p:spPr bwMode="auto">
                <a:xfrm>
                  <a:off x="2745" y="1348"/>
                  <a:ext cx="2085" cy="1631"/>
                </a:xfrm>
                <a:prstGeom prst="rect">
                  <a:avLst/>
                </a:prstGeom>
                <a:blipFill>
                  <a:blip r:embed="rId2"/>
                  <a:stretch>
                    <a:fillRect l="-2947" t="-1882" r="-1289" b="-2588"/>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ko-KR" altLang="en-US">
                      <a:noFill/>
                    </a:rPr>
                    <a:t> </a:t>
                  </a:r>
                </a:p>
              </p:txBody>
            </p:sp>
          </mc:Fallback>
        </mc:AlternateContent>
      </p:grpSp>
      <p:sp>
        <p:nvSpPr>
          <p:cNvPr id="29" name="Rectangle 14">
            <a:extLst>
              <a:ext uri="{FF2B5EF4-FFF2-40B4-BE49-F238E27FC236}">
                <a16:creationId xmlns:a16="http://schemas.microsoft.com/office/drawing/2014/main" id="{D752CDD7-4BF5-EABA-D206-EA1776F7D933}"/>
              </a:ext>
            </a:extLst>
          </p:cNvPr>
          <p:cNvSpPr>
            <a:spLocks noChangeArrowheads="1"/>
          </p:cNvSpPr>
          <p:nvPr/>
        </p:nvSpPr>
        <p:spPr bwMode="auto">
          <a:xfrm>
            <a:off x="5016500" y="2593975"/>
            <a:ext cx="3309938" cy="1292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defTabSz="895350">
              <a:buSzPct val="120000"/>
              <a:defRPr sz="1600">
                <a:solidFill>
                  <a:schemeClr val="tx1"/>
                </a:solidFill>
                <a:latin typeface="Arial" panose="020B0604020202020204" pitchFamily="34" charset="0"/>
                <a:ea typeface="-윤고딕130" pitchFamily="18" charset="-127"/>
              </a:defRPr>
            </a:lvl1pPr>
            <a:lvl2pPr marL="144463" indent="-142875" defTabSz="895350">
              <a:buSzPct val="120000"/>
              <a:buChar char="•"/>
              <a:defRPr sz="1600">
                <a:solidFill>
                  <a:schemeClr val="tx1"/>
                </a:solidFill>
                <a:latin typeface="Arial" panose="020B0604020202020204" pitchFamily="34" charset="0"/>
                <a:ea typeface="-윤고딕130" pitchFamily="18" charset="-127"/>
              </a:defRPr>
            </a:lvl2pPr>
            <a:lvl3pPr marL="295275" indent="-149225" defTabSz="895350">
              <a:buChar char="–"/>
              <a:defRPr sz="1600">
                <a:solidFill>
                  <a:schemeClr val="tx1"/>
                </a:solidFill>
                <a:latin typeface="Arial" panose="020B0604020202020204" pitchFamily="34" charset="0"/>
                <a:ea typeface="-윤고딕130" pitchFamily="18" charset="-127"/>
              </a:defRPr>
            </a:lvl3pPr>
            <a:lvl4pPr marL="431800" indent="-134938" defTabSz="895350">
              <a:buSzPct val="89000"/>
              <a:buChar char="•"/>
              <a:defRPr sz="1600">
                <a:solidFill>
                  <a:schemeClr val="tx1"/>
                </a:solidFill>
                <a:latin typeface="Arial" panose="020B0604020202020204" pitchFamily="34" charset="0"/>
                <a:ea typeface="-윤고딕130" pitchFamily="18" charset="-127"/>
              </a:defRPr>
            </a:lvl4pPr>
            <a:lvl5pPr marL="582613" indent="-149225" defTabSz="895350">
              <a:buSzPct val="75000"/>
              <a:buChar char="–"/>
              <a:defRPr sz="1600">
                <a:solidFill>
                  <a:schemeClr val="tx1"/>
                </a:solidFill>
                <a:latin typeface="Arial" panose="020B0604020202020204" pitchFamily="34" charset="0"/>
                <a:ea typeface="-윤고딕130" pitchFamily="18" charset="-127"/>
              </a:defRPr>
            </a:lvl5pPr>
            <a:lvl6pPr marL="1039813" indent="-149225" defTabSz="895350" fontAlgn="base">
              <a:spcBef>
                <a:spcPct val="0"/>
              </a:spcBef>
              <a:spcAft>
                <a:spcPct val="0"/>
              </a:spcAft>
              <a:buSzPct val="75000"/>
              <a:buChar char="–"/>
              <a:defRPr sz="1600">
                <a:solidFill>
                  <a:schemeClr val="tx1"/>
                </a:solidFill>
                <a:latin typeface="Arial" panose="020B0604020202020204" pitchFamily="34" charset="0"/>
                <a:ea typeface="-윤고딕130" pitchFamily="18" charset="-127"/>
              </a:defRPr>
            </a:lvl6pPr>
            <a:lvl7pPr marL="1497013" indent="-149225" defTabSz="895350" fontAlgn="base">
              <a:spcBef>
                <a:spcPct val="0"/>
              </a:spcBef>
              <a:spcAft>
                <a:spcPct val="0"/>
              </a:spcAft>
              <a:buSzPct val="75000"/>
              <a:buChar char="–"/>
              <a:defRPr sz="1600">
                <a:solidFill>
                  <a:schemeClr val="tx1"/>
                </a:solidFill>
                <a:latin typeface="Arial" panose="020B0604020202020204" pitchFamily="34" charset="0"/>
                <a:ea typeface="-윤고딕130" pitchFamily="18" charset="-127"/>
              </a:defRPr>
            </a:lvl7pPr>
            <a:lvl8pPr marL="1954213" indent="-149225" defTabSz="895350" fontAlgn="base">
              <a:spcBef>
                <a:spcPct val="0"/>
              </a:spcBef>
              <a:spcAft>
                <a:spcPct val="0"/>
              </a:spcAft>
              <a:buSzPct val="75000"/>
              <a:buChar char="–"/>
              <a:defRPr sz="1600">
                <a:solidFill>
                  <a:schemeClr val="tx1"/>
                </a:solidFill>
                <a:latin typeface="Arial" panose="020B0604020202020204" pitchFamily="34" charset="0"/>
                <a:ea typeface="-윤고딕130" pitchFamily="18" charset="-127"/>
              </a:defRPr>
            </a:lvl8pPr>
            <a:lvl9pPr marL="2411413" indent="-149225" defTabSz="895350" fontAlgn="base">
              <a:spcBef>
                <a:spcPct val="0"/>
              </a:spcBef>
              <a:spcAft>
                <a:spcPct val="0"/>
              </a:spcAft>
              <a:buSzPct val="75000"/>
              <a:buChar char="–"/>
              <a:defRPr sz="1600">
                <a:solidFill>
                  <a:schemeClr val="tx1"/>
                </a:solidFill>
                <a:latin typeface="Arial" panose="020B0604020202020204" pitchFamily="34" charset="0"/>
                <a:ea typeface="-윤고딕130" pitchFamily="18" charset="-127"/>
              </a:defRPr>
            </a:lvl9pPr>
          </a:lstStyle>
          <a:p>
            <a:pPr marL="1588" marR="0" lvl="1" indent="0" defTabSz="895350" eaLnBrk="1" fontAlgn="auto" latinLnBrk="0" hangingPunct="1">
              <a:lnSpc>
                <a:spcPct val="100000"/>
              </a:lnSpc>
              <a:spcBef>
                <a:spcPts val="0"/>
              </a:spcBef>
              <a:spcAft>
                <a:spcPts val="0"/>
              </a:spcAft>
              <a:buClrTx/>
              <a:buSzPct val="120000"/>
              <a:buNone/>
              <a:tabLst/>
              <a:defRPr/>
            </a:pPr>
            <a:r>
              <a:rPr kumimoji="0" lang="ko-KR" altLang="en-US" sz="1200" b="0" kern="0" dirty="0">
                <a:solidFill>
                  <a:srgbClr val="000000"/>
                </a:solidFill>
                <a:latin typeface="+mn-ea"/>
                <a:ea typeface="+mn-ea"/>
              </a:rPr>
              <a:t>처음 전달받았던 </a:t>
            </a:r>
            <a:r>
              <a:rPr kumimoji="0" lang="en-US" altLang="ko-KR" sz="1200" b="0" kern="0" dirty="0">
                <a:solidFill>
                  <a:srgbClr val="000000"/>
                </a:solidFill>
                <a:latin typeface="+mn-ea"/>
                <a:ea typeface="+mn-ea"/>
              </a:rPr>
              <a:t>2025</a:t>
            </a:r>
            <a:r>
              <a:rPr kumimoji="0" lang="ko-KR" altLang="en-US" sz="1200" b="0" kern="0" dirty="0">
                <a:solidFill>
                  <a:srgbClr val="000000"/>
                </a:solidFill>
                <a:latin typeface="+mn-ea"/>
                <a:ea typeface="+mn-ea"/>
              </a:rPr>
              <a:t>년 </a:t>
            </a:r>
            <a:r>
              <a:rPr kumimoji="0" lang="en-US" altLang="ko-KR" sz="1200" b="0" kern="0" dirty="0">
                <a:solidFill>
                  <a:srgbClr val="000000"/>
                </a:solidFill>
                <a:latin typeface="+mn-ea"/>
                <a:ea typeface="+mn-ea"/>
              </a:rPr>
              <a:t>2</a:t>
            </a:r>
            <a:r>
              <a:rPr kumimoji="0" lang="ko-KR" altLang="en-US" sz="1200" b="0" kern="0" dirty="0">
                <a:solidFill>
                  <a:srgbClr val="000000"/>
                </a:solidFill>
                <a:latin typeface="+mn-ea"/>
                <a:ea typeface="+mn-ea"/>
              </a:rPr>
              <a:t>월 </a:t>
            </a:r>
            <a:r>
              <a:rPr kumimoji="0" lang="en-US" altLang="ko-KR" sz="1200" b="0" kern="0" dirty="0">
                <a:solidFill>
                  <a:srgbClr val="000000"/>
                </a:solidFill>
                <a:latin typeface="+mn-ea"/>
                <a:ea typeface="+mn-ea"/>
              </a:rPr>
              <a:t>3</a:t>
            </a:r>
            <a:r>
              <a:rPr kumimoji="0" lang="ko-KR" altLang="en-US" sz="1200" b="0" kern="0" dirty="0">
                <a:solidFill>
                  <a:srgbClr val="000000"/>
                </a:solidFill>
                <a:latin typeface="+mn-ea"/>
                <a:ea typeface="+mn-ea"/>
              </a:rPr>
              <a:t>주 데이터가 매우 특이한 사례였다</a:t>
            </a:r>
            <a:r>
              <a:rPr kumimoji="0" lang="en-US" altLang="ko-KR" sz="1200" b="0" kern="0" dirty="0">
                <a:solidFill>
                  <a:srgbClr val="000000"/>
                </a:solidFill>
                <a:latin typeface="+mn-ea"/>
                <a:ea typeface="+mn-ea"/>
              </a:rPr>
              <a:t>. DGAN</a:t>
            </a:r>
            <a:r>
              <a:rPr kumimoji="0" lang="ko-KR" altLang="en-US" sz="1200" b="0" kern="0" dirty="0">
                <a:solidFill>
                  <a:srgbClr val="000000"/>
                </a:solidFill>
                <a:latin typeface="+mn-ea"/>
                <a:ea typeface="+mn-ea"/>
              </a:rPr>
              <a:t> 유량이 생각했던 것과 다르다는 것은 이미 언급했지만</a:t>
            </a:r>
            <a:r>
              <a:rPr kumimoji="0" lang="en-US" altLang="ko-KR" sz="1200" b="0" kern="0" dirty="0">
                <a:solidFill>
                  <a:srgbClr val="000000"/>
                </a:solidFill>
                <a:latin typeface="+mn-ea"/>
                <a:ea typeface="+mn-ea"/>
              </a:rPr>
              <a:t>, </a:t>
            </a:r>
            <a:r>
              <a:rPr kumimoji="0" lang="ko-KR" altLang="en-US" sz="1200" b="0" kern="0" dirty="0">
                <a:solidFill>
                  <a:srgbClr val="000000"/>
                </a:solidFill>
                <a:latin typeface="+mn-ea"/>
                <a:ea typeface="+mn-ea"/>
              </a:rPr>
              <a:t>그것에 앞서서</a:t>
            </a:r>
            <a:r>
              <a:rPr kumimoji="0" lang="en-US" altLang="ko-KR" sz="1200" b="0" kern="0" dirty="0">
                <a:solidFill>
                  <a:srgbClr val="000000"/>
                </a:solidFill>
                <a:latin typeface="+mn-ea"/>
                <a:ea typeface="+mn-ea"/>
              </a:rPr>
              <a:t> NOx </a:t>
            </a:r>
            <a:r>
              <a:rPr kumimoji="0" lang="ko-KR" altLang="en-US" sz="1200" b="0" kern="0" dirty="0">
                <a:solidFill>
                  <a:srgbClr val="000000"/>
                </a:solidFill>
                <a:latin typeface="+mn-ea"/>
                <a:ea typeface="+mn-ea"/>
              </a:rPr>
              <a:t>농도가 비정상적으로 높은 값을 가진 특이한 경우이다</a:t>
            </a:r>
            <a:r>
              <a:rPr kumimoji="0" lang="en-US" altLang="ko-KR" sz="1200" b="0" kern="0" dirty="0">
                <a:solidFill>
                  <a:srgbClr val="000000"/>
                </a:solidFill>
                <a:latin typeface="+mn-ea"/>
                <a:ea typeface="+mn-ea"/>
              </a:rPr>
              <a:t>. </a:t>
            </a:r>
            <a:r>
              <a:rPr kumimoji="0" lang="ko-KR" altLang="en-US" sz="1200" b="0" kern="0" dirty="0">
                <a:solidFill>
                  <a:srgbClr val="000000"/>
                </a:solidFill>
                <a:latin typeface="+mn-ea"/>
                <a:ea typeface="+mn-ea"/>
              </a:rPr>
              <a:t>새로 받은 </a:t>
            </a:r>
            <a:r>
              <a:rPr kumimoji="0" lang="en-US" altLang="ko-KR" sz="1200" b="0" kern="0" dirty="0">
                <a:solidFill>
                  <a:srgbClr val="000000"/>
                </a:solidFill>
                <a:latin typeface="+mn-ea"/>
                <a:ea typeface="+mn-ea"/>
              </a:rPr>
              <a:t>3</a:t>
            </a:r>
            <a:r>
              <a:rPr kumimoji="0" lang="ko-KR" altLang="en-US" sz="1200" b="0" kern="0" dirty="0">
                <a:solidFill>
                  <a:srgbClr val="000000"/>
                </a:solidFill>
                <a:latin typeface="+mn-ea"/>
                <a:ea typeface="+mn-ea"/>
              </a:rPr>
              <a:t>달 동안의 데이터에서는 </a:t>
            </a:r>
            <a:r>
              <a:rPr kumimoji="0" lang="en-US" altLang="ko-KR" sz="1200" b="0" kern="0" dirty="0">
                <a:solidFill>
                  <a:srgbClr val="000000"/>
                </a:solidFill>
                <a:latin typeface="+mn-ea"/>
                <a:ea typeface="+mn-ea"/>
              </a:rPr>
              <a:t>NOx </a:t>
            </a:r>
            <a:r>
              <a:rPr kumimoji="0" lang="ko-KR" altLang="en-US" sz="1200" b="0" kern="0" dirty="0">
                <a:solidFill>
                  <a:srgbClr val="000000"/>
                </a:solidFill>
                <a:latin typeface="+mn-ea"/>
                <a:ea typeface="+mn-ea"/>
              </a:rPr>
              <a:t>농도가 그 정도로 높아진 적이 많지 않았다</a:t>
            </a:r>
            <a:r>
              <a:rPr kumimoji="0" lang="en-US" altLang="ko-KR" sz="1200" b="0" kern="0" dirty="0">
                <a:solidFill>
                  <a:srgbClr val="000000"/>
                </a:solidFill>
                <a:latin typeface="+mn-ea"/>
                <a:ea typeface="+mn-ea"/>
              </a:rPr>
              <a:t>.</a:t>
            </a:r>
            <a:endParaRPr kumimoji="0" lang="en-US" altLang="ko-KR" sz="1200" b="0" i="0" u="none" strike="noStrike" kern="0" cap="none" spc="0" normalizeH="0" baseline="0" noProof="0" dirty="0">
              <a:ln>
                <a:noFill/>
              </a:ln>
              <a:solidFill>
                <a:srgbClr val="000000"/>
              </a:solidFill>
              <a:effectLst/>
              <a:uLnTx/>
              <a:uFillTx/>
              <a:latin typeface="+mn-ea"/>
              <a:ea typeface="+mn-ea"/>
            </a:endParaRPr>
          </a:p>
        </p:txBody>
      </p:sp>
    </p:spTree>
    <p:extLst>
      <p:ext uri="{BB962C8B-B14F-4D97-AF65-F5344CB8AC3E}">
        <p14:creationId xmlns:p14="http://schemas.microsoft.com/office/powerpoint/2010/main" val="347869513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ACCB33-0BC1-C83D-6DD9-A23909FC6933}"/>
            </a:ext>
          </a:extLst>
        </p:cNvPr>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2543DE36-EEA8-04D1-3471-C05D661A88EE}"/>
              </a:ext>
            </a:extLst>
          </p:cNvPr>
          <p:cNvSpPr>
            <a:spLocks noGrp="1"/>
          </p:cNvSpPr>
          <p:nvPr>
            <p:ph type="body" sz="quarter" idx="10"/>
          </p:nvPr>
        </p:nvSpPr>
        <p:spPr>
          <a:xfrm>
            <a:off x="209708" y="577487"/>
            <a:ext cx="9423242" cy="400110"/>
          </a:xfrm>
        </p:spPr>
        <p:txBody>
          <a:bodyPr/>
          <a:lstStyle/>
          <a:p>
            <a:r>
              <a:rPr lang="ko-KR" altLang="en-US" dirty="0">
                <a:latin typeface="+mn-ea"/>
              </a:rPr>
              <a:t>연료대비 질소가스 주입비율</a:t>
            </a:r>
          </a:p>
        </p:txBody>
      </p:sp>
      <p:sp>
        <p:nvSpPr>
          <p:cNvPr id="4" name="제목 3">
            <a:extLst>
              <a:ext uri="{FF2B5EF4-FFF2-40B4-BE49-F238E27FC236}">
                <a16:creationId xmlns:a16="http://schemas.microsoft.com/office/drawing/2014/main" id="{8329A115-FBEE-ACA1-C303-F56740DE361F}"/>
              </a:ext>
            </a:extLst>
          </p:cNvPr>
          <p:cNvSpPr>
            <a:spLocks noGrp="1"/>
          </p:cNvSpPr>
          <p:nvPr>
            <p:ph type="title"/>
          </p:nvPr>
        </p:nvSpPr>
        <p:spPr/>
        <p:txBody>
          <a:bodyPr/>
          <a:lstStyle/>
          <a:p>
            <a:r>
              <a:rPr lang="en-US" altLang="ko-KR" dirty="0">
                <a:latin typeface="+mn-ea"/>
              </a:rPr>
              <a:t>250826 </a:t>
            </a:r>
            <a:r>
              <a:rPr lang="ko-KR" altLang="en-US" dirty="0">
                <a:latin typeface="+mn-ea"/>
              </a:rPr>
              <a:t>화 </a:t>
            </a:r>
            <a:r>
              <a:rPr lang="en-US" altLang="ko-KR" dirty="0">
                <a:latin typeface="+mn-ea"/>
              </a:rPr>
              <a:t>| </a:t>
            </a:r>
            <a:r>
              <a:rPr lang="ko-KR" altLang="en-US" dirty="0">
                <a:latin typeface="+mn-ea"/>
              </a:rPr>
              <a:t>계절별 데이터 </a:t>
            </a:r>
            <a:r>
              <a:rPr lang="ko-KR" altLang="en-US" dirty="0" err="1">
                <a:latin typeface="+mn-ea"/>
              </a:rPr>
              <a:t>전처리</a:t>
            </a:r>
            <a:r>
              <a:rPr lang="ko-KR" altLang="en-US" dirty="0">
                <a:latin typeface="+mn-ea"/>
              </a:rPr>
              <a:t> 및 특이사항</a:t>
            </a:r>
            <a:endParaRPr lang="ko-KR" altLang="en-US" dirty="0">
              <a:latin typeface="+mn-ea"/>
              <a:ea typeface="+mn-ea"/>
            </a:endParaRPr>
          </a:p>
        </p:txBody>
      </p:sp>
      <p:sp>
        <p:nvSpPr>
          <p:cNvPr id="5" name="텍스트 개체 틀 4">
            <a:extLst>
              <a:ext uri="{FF2B5EF4-FFF2-40B4-BE49-F238E27FC236}">
                <a16:creationId xmlns:a16="http://schemas.microsoft.com/office/drawing/2014/main" id="{08B3D41B-1E12-6D19-5CF4-CEFD6CF4495E}"/>
              </a:ext>
            </a:extLst>
          </p:cNvPr>
          <p:cNvSpPr>
            <a:spLocks noGrp="1"/>
          </p:cNvSpPr>
          <p:nvPr>
            <p:ph type="body" sz="quarter" idx="12"/>
          </p:nvPr>
        </p:nvSpPr>
        <p:spPr/>
        <p:txBody>
          <a:bodyPr/>
          <a:lstStyle/>
          <a:p>
            <a:r>
              <a:rPr lang="ko-KR" altLang="en-US" dirty="0">
                <a:latin typeface="+mn-ea"/>
                <a:ea typeface="+mn-ea"/>
              </a:rPr>
              <a:t>서부발전</a:t>
            </a:r>
          </a:p>
        </p:txBody>
      </p:sp>
      <mc:AlternateContent xmlns:mc="http://schemas.openxmlformats.org/markup-compatibility/2006" xmlns:a14="http://schemas.microsoft.com/office/drawing/2010/main">
        <mc:Choice Requires="a14">
          <p:sp>
            <p:nvSpPr>
              <p:cNvPr id="3" name="텍스트 개체 틀 2">
                <a:extLst>
                  <a:ext uri="{FF2B5EF4-FFF2-40B4-BE49-F238E27FC236}">
                    <a16:creationId xmlns:a16="http://schemas.microsoft.com/office/drawing/2014/main" id="{B049CC93-C3E6-0F0B-D2CF-97B50BCE03CF}"/>
                  </a:ext>
                </a:extLst>
              </p:cNvPr>
              <p:cNvSpPr>
                <a:spLocks noGrp="1"/>
              </p:cNvSpPr>
              <p:nvPr>
                <p:ph type="body" sz="quarter" idx="11"/>
              </p:nvPr>
            </p:nvSpPr>
            <p:spPr>
              <a:xfrm>
                <a:off x="362309" y="922626"/>
                <a:ext cx="9270641" cy="879145"/>
              </a:xfrm>
            </p:spPr>
            <p:txBody>
              <a:bodyPr/>
              <a:lstStyle/>
              <a:p>
                <a:pPr marL="1588" lvl="1" indent="0" fontAlgn="auto" latinLnBrk="0">
                  <a:spcBef>
                    <a:spcPts val="0"/>
                  </a:spcBef>
                  <a:spcAft>
                    <a:spcPts val="0"/>
                  </a:spcAft>
                  <a:buNone/>
                </a:pPr>
                <a14:m>
                  <m:oMath xmlns:m="http://schemas.openxmlformats.org/officeDocument/2006/math">
                    <m:r>
                      <a:rPr lang="ko-KR" altLang="en-US" sz="1400" i="1" kern="0" dirty="0" smtClean="0">
                        <a:solidFill>
                          <a:srgbClr val="000000"/>
                        </a:solidFill>
                        <a:latin typeface="Cambria Math" panose="02040503050406030204" pitchFamily="18" charset="0"/>
                      </a:rPr>
                      <m:t>주입비율</m:t>
                    </m:r>
                    <m:r>
                      <a:rPr lang="en-US" altLang="ko-KR" sz="1400" i="1" kern="0" dirty="0">
                        <a:solidFill>
                          <a:srgbClr val="000000"/>
                        </a:solidFill>
                        <a:latin typeface="Cambria Math" panose="02040503050406030204" pitchFamily="18" charset="0"/>
                      </a:rPr>
                      <m:t>= </m:t>
                    </m:r>
                    <m:r>
                      <a:rPr lang="ko-KR" altLang="en-US" sz="1400" i="1" kern="0" dirty="0">
                        <a:solidFill>
                          <a:srgbClr val="000000"/>
                        </a:solidFill>
                        <a:latin typeface="Cambria Math" panose="02040503050406030204" pitchFamily="18" charset="0"/>
                      </a:rPr>
                      <m:t>질소주입량</m:t>
                    </m:r>
                    <m:r>
                      <a:rPr lang="en-US" altLang="ko-KR" sz="1400" b="0" i="1" kern="0" dirty="0" smtClean="0">
                        <a:solidFill>
                          <a:srgbClr val="000000"/>
                        </a:solidFill>
                        <a:latin typeface="Cambria Math" panose="02040503050406030204" pitchFamily="18" charset="0"/>
                      </a:rPr>
                      <m:t> − </m:t>
                    </m:r>
                    <m:r>
                      <a:rPr lang="ko-KR" altLang="en-US" sz="1400" i="1" kern="0" dirty="0">
                        <a:solidFill>
                          <a:srgbClr val="000000"/>
                        </a:solidFill>
                        <a:latin typeface="Cambria Math" panose="02040503050406030204" pitchFamily="18" charset="0"/>
                      </a:rPr>
                      <m:t>연</m:t>
                    </m:r>
                    <m:r>
                      <a:rPr lang="ko-KR" altLang="en-US" sz="1400" i="1" kern="0" dirty="0" smtClean="0">
                        <a:solidFill>
                          <a:srgbClr val="000000"/>
                        </a:solidFill>
                        <a:latin typeface="Cambria Math" panose="02040503050406030204" pitchFamily="18" charset="0"/>
                      </a:rPr>
                      <m:t>료</m:t>
                    </m:r>
                    <m:r>
                      <a:rPr lang="ko-KR" altLang="en-US" sz="1400" i="1" kern="0" dirty="0">
                        <a:solidFill>
                          <a:srgbClr val="000000"/>
                        </a:solidFill>
                        <a:latin typeface="Cambria Math" panose="02040503050406030204" pitchFamily="18" charset="0"/>
                      </a:rPr>
                      <m:t>량</m:t>
                    </m:r>
                  </m:oMath>
                </a14:m>
                <a:r>
                  <a:rPr lang="en-US" altLang="ko-KR" sz="1400" kern="0" dirty="0">
                    <a:solidFill>
                      <a:srgbClr val="000000"/>
                    </a:solidFill>
                    <a:latin typeface="+mn-ea"/>
                  </a:rPr>
                  <a:t> </a:t>
                </a:r>
                <a:r>
                  <a:rPr lang="ko-KR" altLang="en-US" sz="1400" kern="0" dirty="0">
                    <a:solidFill>
                      <a:srgbClr val="000000"/>
                    </a:solidFill>
                    <a:latin typeface="+mn-ea"/>
                  </a:rPr>
                  <a:t>이 성립하는지 보기 위해 </a:t>
                </a:r>
                <a14:m>
                  <m:oMath xmlns:m="http://schemas.openxmlformats.org/officeDocument/2006/math">
                    <m:r>
                      <a:rPr lang="ko-KR" altLang="en-US" sz="1400" i="1" kern="0" dirty="0">
                        <a:solidFill>
                          <a:srgbClr val="000000"/>
                        </a:solidFill>
                        <a:latin typeface="Cambria Math" panose="02040503050406030204" pitchFamily="18" charset="0"/>
                      </a:rPr>
                      <m:t>질소주입량</m:t>
                    </m:r>
                    <m:r>
                      <a:rPr lang="en-US" altLang="ko-KR" sz="1400" i="1" kern="0" dirty="0">
                        <a:solidFill>
                          <a:srgbClr val="000000"/>
                        </a:solidFill>
                        <a:latin typeface="Cambria Math" panose="02040503050406030204" pitchFamily="18" charset="0"/>
                      </a:rPr>
                      <m:t> − </m:t>
                    </m:r>
                    <m:r>
                      <a:rPr lang="ko-KR" altLang="en-US" sz="1400" i="1" kern="0" dirty="0">
                        <a:solidFill>
                          <a:srgbClr val="000000"/>
                        </a:solidFill>
                        <a:latin typeface="Cambria Math" panose="02040503050406030204" pitchFamily="18" charset="0"/>
                      </a:rPr>
                      <m:t>연료량를</m:t>
                    </m:r>
                  </m:oMath>
                </a14:m>
                <a:r>
                  <a:rPr lang="en-US" altLang="ko-KR" sz="1400" kern="0" dirty="0">
                    <a:solidFill>
                      <a:srgbClr val="000000"/>
                    </a:solidFill>
                    <a:latin typeface="+mn-ea"/>
                  </a:rPr>
                  <a:t> ‘</a:t>
                </a:r>
                <a:r>
                  <a:rPr lang="ko-KR" altLang="en-US" sz="1400" kern="0" dirty="0">
                    <a:solidFill>
                      <a:srgbClr val="000000"/>
                    </a:solidFill>
                    <a:latin typeface="+mn-ea"/>
                  </a:rPr>
                  <a:t>차이</a:t>
                </a:r>
                <a:r>
                  <a:rPr lang="en-US" altLang="ko-KR" sz="1400" kern="0" dirty="0">
                    <a:solidFill>
                      <a:srgbClr val="000000"/>
                    </a:solidFill>
                    <a:latin typeface="+mn-ea"/>
                  </a:rPr>
                  <a:t>(</a:t>
                </a:r>
                <a:r>
                  <a:rPr lang="ko-KR" altLang="en-US" sz="1400" kern="0" dirty="0">
                    <a:solidFill>
                      <a:srgbClr val="000000"/>
                    </a:solidFill>
                    <a:latin typeface="+mn-ea"/>
                  </a:rPr>
                  <a:t>질소</a:t>
                </a:r>
                <a:r>
                  <a:rPr lang="en-US" altLang="ko-KR" sz="1400" kern="0" dirty="0">
                    <a:solidFill>
                      <a:srgbClr val="000000"/>
                    </a:solidFill>
                    <a:latin typeface="+mn-ea"/>
                  </a:rPr>
                  <a:t>-</a:t>
                </a:r>
                <a:r>
                  <a:rPr lang="ko-KR" altLang="en-US" sz="1400" kern="0" dirty="0">
                    <a:solidFill>
                      <a:srgbClr val="000000"/>
                    </a:solidFill>
                    <a:latin typeface="+mn-ea"/>
                  </a:rPr>
                  <a:t>연료량</a:t>
                </a:r>
                <a:r>
                  <a:rPr lang="en-US" altLang="ko-KR" sz="1400" kern="0" dirty="0">
                    <a:solidFill>
                      <a:srgbClr val="000000"/>
                    </a:solidFill>
                    <a:latin typeface="+mn-ea"/>
                  </a:rPr>
                  <a:t>)’</a:t>
                </a:r>
                <a:r>
                  <a:rPr lang="ko-KR" altLang="en-US" sz="1400" kern="0" dirty="0">
                    <a:solidFill>
                      <a:srgbClr val="000000"/>
                    </a:solidFill>
                    <a:latin typeface="+mn-ea"/>
                  </a:rPr>
                  <a:t>라는 파생변수를 만들어 비교</a:t>
                </a:r>
                <a:endParaRPr lang="en-US" altLang="ko-KR" sz="1400" kern="0" dirty="0">
                  <a:solidFill>
                    <a:srgbClr val="000000"/>
                  </a:solidFill>
                  <a:latin typeface="+mn-ea"/>
                </a:endParaRPr>
              </a:p>
              <a:p>
                <a:pPr marL="1588" lvl="1" indent="0" fontAlgn="auto" latinLnBrk="0">
                  <a:spcBef>
                    <a:spcPts val="0"/>
                  </a:spcBef>
                  <a:spcAft>
                    <a:spcPts val="0"/>
                  </a:spcAft>
                  <a:buNone/>
                </a:pPr>
                <a:r>
                  <a:rPr lang="ko-KR" altLang="en-US" sz="1400" b="1" kern="0" dirty="0">
                    <a:solidFill>
                      <a:srgbClr val="FF0000"/>
                    </a:solidFill>
                    <a:latin typeface="+mn-ea"/>
                  </a:rPr>
                  <a:t>차이</a:t>
                </a:r>
                <a:r>
                  <a:rPr lang="en-US" altLang="ko-KR" sz="1400" b="1" kern="0" dirty="0">
                    <a:solidFill>
                      <a:srgbClr val="FF0000"/>
                    </a:solidFill>
                    <a:latin typeface="+mn-ea"/>
                  </a:rPr>
                  <a:t>(</a:t>
                </a:r>
                <a:r>
                  <a:rPr lang="ko-KR" altLang="en-US" sz="1400" b="1" kern="0" dirty="0">
                    <a:solidFill>
                      <a:srgbClr val="FF0000"/>
                    </a:solidFill>
                    <a:latin typeface="+mn-ea"/>
                  </a:rPr>
                  <a:t>질소</a:t>
                </a:r>
                <a:r>
                  <a:rPr lang="en-US" altLang="ko-KR" sz="1400" b="1" kern="0" dirty="0">
                    <a:solidFill>
                      <a:srgbClr val="FF0000"/>
                    </a:solidFill>
                    <a:latin typeface="+mn-ea"/>
                  </a:rPr>
                  <a:t>-</a:t>
                </a:r>
                <a:r>
                  <a:rPr lang="ko-KR" altLang="en-US" sz="1400" b="1" kern="0" dirty="0" err="1">
                    <a:solidFill>
                      <a:srgbClr val="FF0000"/>
                    </a:solidFill>
                    <a:latin typeface="+mn-ea"/>
                  </a:rPr>
                  <a:t>연소량</a:t>
                </a:r>
                <a:r>
                  <a:rPr lang="en-US" altLang="ko-KR" sz="1400" b="1" kern="0" dirty="0">
                    <a:solidFill>
                      <a:srgbClr val="FF0000"/>
                    </a:solidFill>
                    <a:latin typeface="+mn-ea"/>
                  </a:rPr>
                  <a:t>)</a:t>
                </a:r>
                <a:r>
                  <a:rPr lang="ko-KR" altLang="en-US" sz="1400" kern="0" dirty="0">
                    <a:solidFill>
                      <a:srgbClr val="000000"/>
                    </a:solidFill>
                    <a:latin typeface="+mn-ea"/>
                  </a:rPr>
                  <a:t>은 </a:t>
                </a:r>
                <a:r>
                  <a:rPr lang="ko-KR" altLang="en-US" sz="1400" b="1" kern="0" dirty="0">
                    <a:solidFill>
                      <a:srgbClr val="00B050"/>
                    </a:solidFill>
                    <a:latin typeface="+mn-ea"/>
                  </a:rPr>
                  <a:t>연료대비 질소가스 주입 비율</a:t>
                </a:r>
                <a:r>
                  <a:rPr lang="ko-KR" altLang="en-US" sz="1400" kern="0" dirty="0">
                    <a:solidFill>
                      <a:srgbClr val="000000"/>
                    </a:solidFill>
                    <a:latin typeface="+mn-ea"/>
                  </a:rPr>
                  <a:t>과 비슷한 경우도 있고</a:t>
                </a:r>
                <a:r>
                  <a:rPr lang="en-US" altLang="ko-KR" sz="1400" kern="0" dirty="0">
                    <a:solidFill>
                      <a:srgbClr val="000000"/>
                    </a:solidFill>
                    <a:latin typeface="+mn-ea"/>
                  </a:rPr>
                  <a:t>(</a:t>
                </a:r>
                <a:r>
                  <a:rPr lang="ko-KR" altLang="en-US" sz="1400" kern="0" dirty="0">
                    <a:solidFill>
                      <a:srgbClr val="000000"/>
                    </a:solidFill>
                    <a:latin typeface="+mn-ea"/>
                  </a:rPr>
                  <a:t>왼쪽</a:t>
                </a:r>
                <a:r>
                  <a:rPr lang="en-US" altLang="ko-KR" sz="1400" kern="0" dirty="0">
                    <a:solidFill>
                      <a:srgbClr val="000000"/>
                    </a:solidFill>
                    <a:latin typeface="+mn-ea"/>
                  </a:rPr>
                  <a:t>) </a:t>
                </a:r>
                <a:r>
                  <a:rPr lang="ko-KR" altLang="en-US" sz="1400" kern="0" dirty="0">
                    <a:solidFill>
                      <a:srgbClr val="000000"/>
                    </a:solidFill>
                    <a:latin typeface="+mn-ea"/>
                  </a:rPr>
                  <a:t>다른 경우도 있다</a:t>
                </a:r>
                <a:r>
                  <a:rPr lang="en-US" altLang="ko-KR" sz="1400" kern="0" dirty="0">
                    <a:solidFill>
                      <a:srgbClr val="000000"/>
                    </a:solidFill>
                    <a:latin typeface="+mn-ea"/>
                  </a:rPr>
                  <a:t>.</a:t>
                </a:r>
              </a:p>
            </p:txBody>
          </p:sp>
        </mc:Choice>
        <mc:Fallback xmlns="">
          <p:sp>
            <p:nvSpPr>
              <p:cNvPr id="3" name="텍스트 개체 틀 2">
                <a:extLst>
                  <a:ext uri="{FF2B5EF4-FFF2-40B4-BE49-F238E27FC236}">
                    <a16:creationId xmlns:a16="http://schemas.microsoft.com/office/drawing/2014/main" id="{B049CC93-C3E6-0F0B-D2CF-97B50BCE03CF}"/>
                  </a:ext>
                </a:extLst>
              </p:cNvPr>
              <p:cNvSpPr>
                <a:spLocks noGrp="1" noRot="1" noChangeAspect="1" noMove="1" noResize="1" noEditPoints="1" noAdjustHandles="1" noChangeArrowheads="1" noChangeShapeType="1" noTextEdit="1"/>
              </p:cNvSpPr>
              <p:nvPr>
                <p:ph type="body" sz="quarter" idx="11"/>
              </p:nvPr>
            </p:nvSpPr>
            <p:spPr>
              <a:xfrm>
                <a:off x="362309" y="922626"/>
                <a:ext cx="9270641" cy="879145"/>
              </a:xfrm>
              <a:blipFill>
                <a:blip r:embed="rId2"/>
                <a:stretch>
                  <a:fillRect l="-394" t="-2069"/>
                </a:stretch>
              </a:blipFill>
            </p:spPr>
            <p:txBody>
              <a:bodyPr/>
              <a:lstStyle/>
              <a:p>
                <a:r>
                  <a:rPr lang="ko-KR" altLang="en-US">
                    <a:noFill/>
                  </a:rPr>
                  <a:t> </a:t>
                </a:r>
              </a:p>
            </p:txBody>
          </p:sp>
        </mc:Fallback>
      </mc:AlternateContent>
      <p:pic>
        <p:nvPicPr>
          <p:cNvPr id="7" name="그림 6">
            <a:extLst>
              <a:ext uri="{FF2B5EF4-FFF2-40B4-BE49-F238E27FC236}">
                <a16:creationId xmlns:a16="http://schemas.microsoft.com/office/drawing/2014/main" id="{E6948671-57D0-6843-18F4-118A89C6D315}"/>
              </a:ext>
            </a:extLst>
          </p:cNvPr>
          <p:cNvPicPr>
            <a:picLocks noChangeAspect="1"/>
          </p:cNvPicPr>
          <p:nvPr/>
        </p:nvPicPr>
        <p:blipFill>
          <a:blip r:embed="rId3"/>
          <a:stretch>
            <a:fillRect/>
          </a:stretch>
        </p:blipFill>
        <p:spPr>
          <a:xfrm>
            <a:off x="617859" y="1698616"/>
            <a:ext cx="4127253" cy="2366676"/>
          </a:xfrm>
          <a:prstGeom prst="rect">
            <a:avLst/>
          </a:prstGeom>
        </p:spPr>
      </p:pic>
      <p:pic>
        <p:nvPicPr>
          <p:cNvPr id="9" name="그림 8">
            <a:extLst>
              <a:ext uri="{FF2B5EF4-FFF2-40B4-BE49-F238E27FC236}">
                <a16:creationId xmlns:a16="http://schemas.microsoft.com/office/drawing/2014/main" id="{03D7F0BB-03D7-ECE7-1CD9-865437203516}"/>
              </a:ext>
            </a:extLst>
          </p:cNvPr>
          <p:cNvPicPr>
            <a:picLocks noChangeAspect="1"/>
          </p:cNvPicPr>
          <p:nvPr/>
        </p:nvPicPr>
        <p:blipFill>
          <a:blip r:embed="rId4"/>
          <a:stretch>
            <a:fillRect/>
          </a:stretch>
        </p:blipFill>
        <p:spPr>
          <a:xfrm>
            <a:off x="617859" y="4125568"/>
            <a:ext cx="4069448" cy="2323337"/>
          </a:xfrm>
          <a:prstGeom prst="rect">
            <a:avLst/>
          </a:prstGeom>
        </p:spPr>
      </p:pic>
      <p:pic>
        <p:nvPicPr>
          <p:cNvPr id="11" name="그림 10">
            <a:extLst>
              <a:ext uri="{FF2B5EF4-FFF2-40B4-BE49-F238E27FC236}">
                <a16:creationId xmlns:a16="http://schemas.microsoft.com/office/drawing/2014/main" id="{15791001-4FA6-6D2A-28FD-C1DA6811A729}"/>
              </a:ext>
            </a:extLst>
          </p:cNvPr>
          <p:cNvPicPr>
            <a:picLocks noChangeAspect="1"/>
          </p:cNvPicPr>
          <p:nvPr/>
        </p:nvPicPr>
        <p:blipFill>
          <a:blip r:embed="rId5"/>
          <a:stretch>
            <a:fillRect/>
          </a:stretch>
        </p:blipFill>
        <p:spPr>
          <a:xfrm>
            <a:off x="5379737" y="1747087"/>
            <a:ext cx="3908404" cy="2269733"/>
          </a:xfrm>
          <a:prstGeom prst="rect">
            <a:avLst/>
          </a:prstGeom>
        </p:spPr>
      </p:pic>
      <p:pic>
        <p:nvPicPr>
          <p:cNvPr id="13" name="그림 12">
            <a:extLst>
              <a:ext uri="{FF2B5EF4-FFF2-40B4-BE49-F238E27FC236}">
                <a16:creationId xmlns:a16="http://schemas.microsoft.com/office/drawing/2014/main" id="{E4A2940C-0CAE-B7AE-718B-6E8474DBB5EB}"/>
              </a:ext>
            </a:extLst>
          </p:cNvPr>
          <p:cNvPicPr>
            <a:picLocks noChangeAspect="1"/>
          </p:cNvPicPr>
          <p:nvPr/>
        </p:nvPicPr>
        <p:blipFill>
          <a:blip r:embed="rId6"/>
          <a:stretch>
            <a:fillRect/>
          </a:stretch>
        </p:blipFill>
        <p:spPr>
          <a:xfrm>
            <a:off x="5380975" y="4087245"/>
            <a:ext cx="4015895" cy="2366700"/>
          </a:xfrm>
          <a:prstGeom prst="rect">
            <a:avLst/>
          </a:prstGeom>
        </p:spPr>
      </p:pic>
      <p:sp>
        <p:nvSpPr>
          <p:cNvPr id="14" name="타원 13">
            <a:extLst>
              <a:ext uri="{FF2B5EF4-FFF2-40B4-BE49-F238E27FC236}">
                <a16:creationId xmlns:a16="http://schemas.microsoft.com/office/drawing/2014/main" id="{E534A93F-1BEC-C95A-BE48-DA4B3EA431BF}"/>
              </a:ext>
            </a:extLst>
          </p:cNvPr>
          <p:cNvSpPr/>
          <p:nvPr/>
        </p:nvSpPr>
        <p:spPr bwMode="auto">
          <a:xfrm>
            <a:off x="491374" y="2702084"/>
            <a:ext cx="252970" cy="243096"/>
          </a:xfrm>
          <a:prstGeom prst="ellipse">
            <a:avLst/>
          </a:prstGeom>
          <a:solidFill>
            <a:srgbClr val="00B050"/>
          </a:solidFill>
          <a:ln>
            <a:noFill/>
          </a:ln>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1896"/>
            <a:endParaRPr lang="ko-KR" altLang="en-US" dirty="0">
              <a:solidFill>
                <a:prstClr val="white"/>
              </a:solidFill>
              <a:latin typeface="맑은 고딕" panose="020B0503020000020004" pitchFamily="50" charset="-127"/>
              <a:ea typeface="맑은 고딕" panose="020B0503020000020004" pitchFamily="50" charset="-127"/>
            </a:endParaRPr>
          </a:p>
        </p:txBody>
      </p:sp>
      <p:sp>
        <p:nvSpPr>
          <p:cNvPr id="15" name="타원 14">
            <a:extLst>
              <a:ext uri="{FF2B5EF4-FFF2-40B4-BE49-F238E27FC236}">
                <a16:creationId xmlns:a16="http://schemas.microsoft.com/office/drawing/2014/main" id="{CE44DFF9-9A66-1CA4-FA42-701196A261F0}"/>
              </a:ext>
            </a:extLst>
          </p:cNvPr>
          <p:cNvSpPr/>
          <p:nvPr/>
        </p:nvSpPr>
        <p:spPr bwMode="auto">
          <a:xfrm>
            <a:off x="491374" y="3588888"/>
            <a:ext cx="252970" cy="243096"/>
          </a:xfrm>
          <a:prstGeom prst="ellipse">
            <a:avLst/>
          </a:prstGeom>
          <a:solidFill>
            <a:srgbClr val="FF0000"/>
          </a:solidFill>
          <a:ln>
            <a:noFill/>
          </a:ln>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1896"/>
            <a:endParaRPr lang="ko-KR" altLang="en-US" dirty="0">
              <a:solidFill>
                <a:prstClr val="white"/>
              </a:solidFill>
              <a:latin typeface="맑은 고딕" panose="020B0503020000020004" pitchFamily="50" charset="-127"/>
              <a:ea typeface="맑은 고딕" panose="020B0503020000020004" pitchFamily="50" charset="-127"/>
            </a:endParaRPr>
          </a:p>
        </p:txBody>
      </p:sp>
      <p:sp>
        <p:nvSpPr>
          <p:cNvPr id="33" name="타원 32">
            <a:extLst>
              <a:ext uri="{FF2B5EF4-FFF2-40B4-BE49-F238E27FC236}">
                <a16:creationId xmlns:a16="http://schemas.microsoft.com/office/drawing/2014/main" id="{1D6E5587-CDD1-F31D-31C8-C5EC92F713B4}"/>
              </a:ext>
            </a:extLst>
          </p:cNvPr>
          <p:cNvSpPr/>
          <p:nvPr/>
        </p:nvSpPr>
        <p:spPr bwMode="auto">
          <a:xfrm>
            <a:off x="454428" y="5272161"/>
            <a:ext cx="252970" cy="243096"/>
          </a:xfrm>
          <a:prstGeom prst="ellipse">
            <a:avLst/>
          </a:prstGeom>
          <a:solidFill>
            <a:srgbClr val="00B050"/>
          </a:solidFill>
          <a:ln>
            <a:noFill/>
          </a:ln>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1896"/>
            <a:endParaRPr lang="ko-KR" altLang="en-US" dirty="0">
              <a:solidFill>
                <a:prstClr val="white"/>
              </a:solidFill>
              <a:latin typeface="맑은 고딕" panose="020B0503020000020004" pitchFamily="50" charset="-127"/>
              <a:ea typeface="맑은 고딕" panose="020B0503020000020004" pitchFamily="50" charset="-127"/>
            </a:endParaRPr>
          </a:p>
        </p:txBody>
      </p:sp>
      <p:sp>
        <p:nvSpPr>
          <p:cNvPr id="35" name="타원 34">
            <a:extLst>
              <a:ext uri="{FF2B5EF4-FFF2-40B4-BE49-F238E27FC236}">
                <a16:creationId xmlns:a16="http://schemas.microsoft.com/office/drawing/2014/main" id="{69BBDD76-6141-487F-1168-F528B0503CC2}"/>
              </a:ext>
            </a:extLst>
          </p:cNvPr>
          <p:cNvSpPr/>
          <p:nvPr/>
        </p:nvSpPr>
        <p:spPr bwMode="auto">
          <a:xfrm>
            <a:off x="463123" y="5935374"/>
            <a:ext cx="252970" cy="243096"/>
          </a:xfrm>
          <a:prstGeom prst="ellipse">
            <a:avLst/>
          </a:prstGeom>
          <a:solidFill>
            <a:srgbClr val="FF0000"/>
          </a:solidFill>
          <a:ln>
            <a:noFill/>
          </a:ln>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1896"/>
            <a:endParaRPr lang="ko-KR" altLang="en-US" dirty="0">
              <a:solidFill>
                <a:prstClr val="white"/>
              </a:solidFill>
              <a:latin typeface="맑은 고딕" panose="020B0503020000020004" pitchFamily="50" charset="-127"/>
              <a:ea typeface="맑은 고딕" panose="020B0503020000020004" pitchFamily="50" charset="-127"/>
            </a:endParaRPr>
          </a:p>
        </p:txBody>
      </p:sp>
      <p:sp>
        <p:nvSpPr>
          <p:cNvPr id="36" name="타원 35">
            <a:extLst>
              <a:ext uri="{FF2B5EF4-FFF2-40B4-BE49-F238E27FC236}">
                <a16:creationId xmlns:a16="http://schemas.microsoft.com/office/drawing/2014/main" id="{6C0BB294-CB8B-5D4C-F7EA-3F99117B188F}"/>
              </a:ext>
            </a:extLst>
          </p:cNvPr>
          <p:cNvSpPr/>
          <p:nvPr/>
        </p:nvSpPr>
        <p:spPr bwMode="auto">
          <a:xfrm>
            <a:off x="5371042" y="5272161"/>
            <a:ext cx="252970" cy="243096"/>
          </a:xfrm>
          <a:prstGeom prst="ellipse">
            <a:avLst/>
          </a:prstGeom>
          <a:solidFill>
            <a:srgbClr val="00B050"/>
          </a:solidFill>
          <a:ln>
            <a:noFill/>
          </a:ln>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1896"/>
            <a:endParaRPr lang="ko-KR" altLang="en-US" dirty="0">
              <a:solidFill>
                <a:prstClr val="white"/>
              </a:solidFill>
              <a:latin typeface="맑은 고딕" panose="020B0503020000020004" pitchFamily="50" charset="-127"/>
              <a:ea typeface="맑은 고딕" panose="020B0503020000020004" pitchFamily="50" charset="-127"/>
            </a:endParaRPr>
          </a:p>
        </p:txBody>
      </p:sp>
      <p:sp>
        <p:nvSpPr>
          <p:cNvPr id="37" name="타원 36">
            <a:extLst>
              <a:ext uri="{FF2B5EF4-FFF2-40B4-BE49-F238E27FC236}">
                <a16:creationId xmlns:a16="http://schemas.microsoft.com/office/drawing/2014/main" id="{AFD361BA-86EB-1E05-762D-DC4139148AFB}"/>
              </a:ext>
            </a:extLst>
          </p:cNvPr>
          <p:cNvSpPr/>
          <p:nvPr/>
        </p:nvSpPr>
        <p:spPr bwMode="auto">
          <a:xfrm>
            <a:off x="5379737" y="5935374"/>
            <a:ext cx="252970" cy="243096"/>
          </a:xfrm>
          <a:prstGeom prst="ellipse">
            <a:avLst/>
          </a:prstGeom>
          <a:solidFill>
            <a:srgbClr val="FF0000"/>
          </a:solidFill>
          <a:ln>
            <a:noFill/>
          </a:ln>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1896"/>
            <a:endParaRPr lang="ko-KR" altLang="en-US" dirty="0">
              <a:solidFill>
                <a:prstClr val="white"/>
              </a:solidFill>
              <a:latin typeface="맑은 고딕" panose="020B0503020000020004" pitchFamily="50" charset="-127"/>
              <a:ea typeface="맑은 고딕" panose="020B0503020000020004" pitchFamily="50" charset="-127"/>
            </a:endParaRPr>
          </a:p>
        </p:txBody>
      </p:sp>
      <p:sp>
        <p:nvSpPr>
          <p:cNvPr id="38" name="타원 37">
            <a:extLst>
              <a:ext uri="{FF2B5EF4-FFF2-40B4-BE49-F238E27FC236}">
                <a16:creationId xmlns:a16="http://schemas.microsoft.com/office/drawing/2014/main" id="{AC71C02B-6C47-59AD-47C4-C106844388F8}"/>
              </a:ext>
            </a:extLst>
          </p:cNvPr>
          <p:cNvSpPr/>
          <p:nvPr/>
        </p:nvSpPr>
        <p:spPr bwMode="auto">
          <a:xfrm>
            <a:off x="5362347" y="2825726"/>
            <a:ext cx="252970" cy="243096"/>
          </a:xfrm>
          <a:prstGeom prst="ellipse">
            <a:avLst/>
          </a:prstGeom>
          <a:solidFill>
            <a:srgbClr val="00B050"/>
          </a:solidFill>
          <a:ln>
            <a:noFill/>
          </a:ln>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1896"/>
            <a:endParaRPr lang="ko-KR" altLang="en-US" dirty="0">
              <a:solidFill>
                <a:prstClr val="white"/>
              </a:solidFill>
              <a:latin typeface="맑은 고딕" panose="020B0503020000020004" pitchFamily="50" charset="-127"/>
              <a:ea typeface="맑은 고딕" panose="020B0503020000020004" pitchFamily="50" charset="-127"/>
            </a:endParaRPr>
          </a:p>
        </p:txBody>
      </p:sp>
      <p:sp>
        <p:nvSpPr>
          <p:cNvPr id="39" name="타원 38">
            <a:extLst>
              <a:ext uri="{FF2B5EF4-FFF2-40B4-BE49-F238E27FC236}">
                <a16:creationId xmlns:a16="http://schemas.microsoft.com/office/drawing/2014/main" id="{B195520E-A764-55B1-9B1B-B23AA7D5F91E}"/>
              </a:ext>
            </a:extLst>
          </p:cNvPr>
          <p:cNvSpPr/>
          <p:nvPr/>
        </p:nvSpPr>
        <p:spPr bwMode="auto">
          <a:xfrm>
            <a:off x="5371042" y="3488939"/>
            <a:ext cx="252970" cy="243096"/>
          </a:xfrm>
          <a:prstGeom prst="ellipse">
            <a:avLst/>
          </a:prstGeom>
          <a:solidFill>
            <a:srgbClr val="FF0000"/>
          </a:solidFill>
          <a:ln>
            <a:noFill/>
          </a:ln>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1896"/>
            <a:endParaRPr lang="ko-KR" altLang="en-US" dirty="0">
              <a:solidFill>
                <a:prstClr val="white"/>
              </a:solidFill>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278652969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8131BB-90CA-3678-A9A0-0F8116B6CA82}"/>
            </a:ext>
          </a:extLst>
        </p:cNvPr>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8AB81404-FAD4-5ABF-53F4-AEE7F91826FB}"/>
              </a:ext>
            </a:extLst>
          </p:cNvPr>
          <p:cNvSpPr>
            <a:spLocks noGrp="1"/>
          </p:cNvSpPr>
          <p:nvPr>
            <p:ph type="body" sz="quarter" idx="10"/>
          </p:nvPr>
        </p:nvSpPr>
        <p:spPr>
          <a:xfrm>
            <a:off x="209708" y="577487"/>
            <a:ext cx="9423242" cy="400110"/>
          </a:xfrm>
        </p:spPr>
        <p:txBody>
          <a:bodyPr/>
          <a:lstStyle/>
          <a:p>
            <a:r>
              <a:rPr lang="en-US" altLang="ko-KR" dirty="0">
                <a:latin typeface="+mn-ea"/>
              </a:rPr>
              <a:t>NOx </a:t>
            </a:r>
            <a:r>
              <a:rPr lang="ko-KR" altLang="en-US" dirty="0">
                <a:latin typeface="+mn-ea"/>
              </a:rPr>
              <a:t>농도가 높은 경우에 대한 </a:t>
            </a:r>
            <a:r>
              <a:rPr lang="en-US" altLang="ko-KR" dirty="0">
                <a:latin typeface="+mn-ea"/>
              </a:rPr>
              <a:t>case-study</a:t>
            </a:r>
            <a:endParaRPr lang="ko-KR" altLang="en-US" dirty="0">
              <a:latin typeface="+mn-ea"/>
            </a:endParaRPr>
          </a:p>
        </p:txBody>
      </p:sp>
      <p:sp>
        <p:nvSpPr>
          <p:cNvPr id="4" name="제목 3">
            <a:extLst>
              <a:ext uri="{FF2B5EF4-FFF2-40B4-BE49-F238E27FC236}">
                <a16:creationId xmlns:a16="http://schemas.microsoft.com/office/drawing/2014/main" id="{A0C495E9-A57B-9C8C-6AD3-75E0C9C3846B}"/>
              </a:ext>
            </a:extLst>
          </p:cNvPr>
          <p:cNvSpPr>
            <a:spLocks noGrp="1"/>
          </p:cNvSpPr>
          <p:nvPr>
            <p:ph type="title"/>
          </p:nvPr>
        </p:nvSpPr>
        <p:spPr/>
        <p:txBody>
          <a:bodyPr/>
          <a:lstStyle/>
          <a:p>
            <a:r>
              <a:rPr lang="en-US" altLang="ko-KR" dirty="0">
                <a:latin typeface="+mn-ea"/>
              </a:rPr>
              <a:t>250826 </a:t>
            </a:r>
            <a:r>
              <a:rPr lang="ko-KR" altLang="en-US" dirty="0">
                <a:latin typeface="+mn-ea"/>
              </a:rPr>
              <a:t>화 </a:t>
            </a:r>
            <a:r>
              <a:rPr lang="en-US" altLang="ko-KR" dirty="0">
                <a:latin typeface="+mn-ea"/>
              </a:rPr>
              <a:t>| </a:t>
            </a:r>
            <a:r>
              <a:rPr lang="ko-KR" altLang="en-US" dirty="0">
                <a:latin typeface="+mn-ea"/>
              </a:rPr>
              <a:t>계절별 데이터 </a:t>
            </a:r>
            <a:r>
              <a:rPr lang="ko-KR" altLang="en-US" dirty="0" err="1">
                <a:latin typeface="+mn-ea"/>
              </a:rPr>
              <a:t>전처리</a:t>
            </a:r>
            <a:r>
              <a:rPr lang="ko-KR" altLang="en-US" dirty="0">
                <a:latin typeface="+mn-ea"/>
              </a:rPr>
              <a:t> 및 특이사항</a:t>
            </a:r>
            <a:endParaRPr lang="ko-KR" altLang="en-US" dirty="0">
              <a:latin typeface="+mn-ea"/>
              <a:ea typeface="+mn-ea"/>
            </a:endParaRPr>
          </a:p>
        </p:txBody>
      </p:sp>
      <p:sp>
        <p:nvSpPr>
          <p:cNvPr id="5" name="텍스트 개체 틀 4">
            <a:extLst>
              <a:ext uri="{FF2B5EF4-FFF2-40B4-BE49-F238E27FC236}">
                <a16:creationId xmlns:a16="http://schemas.microsoft.com/office/drawing/2014/main" id="{AC0A12A0-BE5E-4E1A-3F63-5036C7FA08A2}"/>
              </a:ext>
            </a:extLst>
          </p:cNvPr>
          <p:cNvSpPr>
            <a:spLocks noGrp="1"/>
          </p:cNvSpPr>
          <p:nvPr>
            <p:ph type="body" sz="quarter" idx="12"/>
          </p:nvPr>
        </p:nvSpPr>
        <p:spPr/>
        <p:txBody>
          <a:bodyPr/>
          <a:lstStyle/>
          <a:p>
            <a:r>
              <a:rPr lang="ko-KR" altLang="en-US" dirty="0">
                <a:latin typeface="+mn-ea"/>
                <a:ea typeface="+mn-ea"/>
              </a:rPr>
              <a:t>서부발전</a:t>
            </a:r>
          </a:p>
        </p:txBody>
      </p:sp>
      <p:sp>
        <p:nvSpPr>
          <p:cNvPr id="3" name="텍스트 개체 틀 2">
            <a:extLst>
              <a:ext uri="{FF2B5EF4-FFF2-40B4-BE49-F238E27FC236}">
                <a16:creationId xmlns:a16="http://schemas.microsoft.com/office/drawing/2014/main" id="{B774684E-9F90-52A3-A5C8-CA19563739B0}"/>
              </a:ext>
            </a:extLst>
          </p:cNvPr>
          <p:cNvSpPr>
            <a:spLocks noGrp="1"/>
          </p:cNvSpPr>
          <p:nvPr>
            <p:ph type="body" sz="quarter" idx="11"/>
          </p:nvPr>
        </p:nvSpPr>
        <p:spPr>
          <a:xfrm>
            <a:off x="362309" y="922626"/>
            <a:ext cx="9270641" cy="896013"/>
          </a:xfrm>
        </p:spPr>
        <p:txBody>
          <a:bodyPr/>
          <a:lstStyle/>
          <a:p>
            <a:pPr marL="1588" lvl="1" indent="0" fontAlgn="auto" latinLnBrk="0">
              <a:spcBef>
                <a:spcPts val="0"/>
              </a:spcBef>
              <a:spcAft>
                <a:spcPts val="0"/>
              </a:spcAft>
              <a:buNone/>
            </a:pPr>
            <a:r>
              <a:rPr lang="en-US" altLang="ko-KR" sz="1400" kern="0" dirty="0">
                <a:solidFill>
                  <a:srgbClr val="000000"/>
                </a:solidFill>
                <a:latin typeface="+mn-ea"/>
              </a:rPr>
              <a:t>2024</a:t>
            </a:r>
            <a:r>
              <a:rPr lang="ko-KR" altLang="en-US" sz="1400" kern="0" dirty="0">
                <a:solidFill>
                  <a:srgbClr val="000000"/>
                </a:solidFill>
                <a:latin typeface="+mn-ea"/>
              </a:rPr>
              <a:t>년 전월에 대하여 월별로 혹은 주별로 트렌드를 분석하여</a:t>
            </a:r>
            <a:r>
              <a:rPr lang="en-US" altLang="ko-KR" sz="1400" kern="0" dirty="0">
                <a:solidFill>
                  <a:srgbClr val="000000"/>
                </a:solidFill>
                <a:latin typeface="+mn-ea"/>
              </a:rPr>
              <a:t>, NOx </a:t>
            </a:r>
            <a:r>
              <a:rPr lang="ko-KR" altLang="en-US" sz="1400" kern="0" dirty="0">
                <a:solidFill>
                  <a:srgbClr val="000000"/>
                </a:solidFill>
                <a:latin typeface="+mn-ea"/>
              </a:rPr>
              <a:t>농도가 </a:t>
            </a:r>
            <a:r>
              <a:rPr lang="en-US" altLang="ko-KR" sz="1400" kern="0" dirty="0">
                <a:solidFill>
                  <a:srgbClr val="000000"/>
                </a:solidFill>
                <a:latin typeface="+mn-ea"/>
              </a:rPr>
              <a:t>50 </a:t>
            </a:r>
            <a:r>
              <a:rPr lang="ko-KR" altLang="en-US" sz="1400" kern="0" dirty="0">
                <a:solidFill>
                  <a:srgbClr val="000000"/>
                </a:solidFill>
                <a:latin typeface="+mn-ea"/>
              </a:rPr>
              <a:t>이상의 값을 가지는 경우에 대하여 </a:t>
            </a:r>
            <a:r>
              <a:rPr lang="ko-KR" altLang="en-US" sz="1400" kern="0" dirty="0" err="1">
                <a:solidFill>
                  <a:srgbClr val="000000"/>
                </a:solidFill>
                <a:latin typeface="+mn-ea"/>
              </a:rPr>
              <a:t>희석질소유량</a:t>
            </a:r>
            <a:r>
              <a:rPr lang="en-US" altLang="ko-KR" sz="1400" kern="0" dirty="0">
                <a:solidFill>
                  <a:srgbClr val="000000"/>
                </a:solidFill>
                <a:latin typeface="+mn-ea"/>
              </a:rPr>
              <a:t>, </a:t>
            </a:r>
            <a:r>
              <a:rPr lang="ko-KR" altLang="en-US" sz="1400" kern="0" dirty="0">
                <a:solidFill>
                  <a:srgbClr val="000000"/>
                </a:solidFill>
                <a:latin typeface="+mn-ea"/>
              </a:rPr>
              <a:t>합성가스유량</a:t>
            </a:r>
            <a:r>
              <a:rPr lang="en-US" altLang="ko-KR" sz="1400" kern="0" dirty="0">
                <a:solidFill>
                  <a:srgbClr val="000000"/>
                </a:solidFill>
                <a:latin typeface="+mn-ea"/>
              </a:rPr>
              <a:t>, </a:t>
            </a:r>
            <a:r>
              <a:rPr lang="ko-KR" altLang="en-US" sz="1400" kern="0" dirty="0">
                <a:solidFill>
                  <a:srgbClr val="000000"/>
                </a:solidFill>
                <a:latin typeface="+mn-ea"/>
              </a:rPr>
              <a:t>연료대비 질소가스 주입비율</a:t>
            </a:r>
            <a:r>
              <a:rPr lang="en-US" altLang="ko-KR" sz="1400" kern="0" dirty="0">
                <a:solidFill>
                  <a:srgbClr val="000000"/>
                </a:solidFill>
                <a:latin typeface="+mn-ea"/>
              </a:rPr>
              <a:t> </a:t>
            </a:r>
            <a:r>
              <a:rPr lang="ko-KR" altLang="en-US" sz="1400" kern="0" dirty="0">
                <a:solidFill>
                  <a:srgbClr val="000000"/>
                </a:solidFill>
                <a:latin typeface="+mn-ea"/>
              </a:rPr>
              <a:t>등에서 특이사항이 존재하는지 분석 </a:t>
            </a:r>
            <a:r>
              <a:rPr lang="en-US" altLang="ko-KR" sz="1400" kern="0" dirty="0">
                <a:solidFill>
                  <a:srgbClr val="000000"/>
                </a:solidFill>
                <a:latin typeface="+mn-ea"/>
              </a:rPr>
              <a:t>2024</a:t>
            </a:r>
            <a:r>
              <a:rPr lang="ko-KR" altLang="en-US" sz="1400" kern="0" dirty="0">
                <a:solidFill>
                  <a:srgbClr val="000000"/>
                </a:solidFill>
                <a:latin typeface="+mn-ea"/>
              </a:rPr>
              <a:t>년 </a:t>
            </a:r>
            <a:r>
              <a:rPr lang="en-US" altLang="ko-KR" sz="1400" kern="0" dirty="0">
                <a:solidFill>
                  <a:srgbClr val="000000"/>
                </a:solidFill>
                <a:latin typeface="+mn-ea"/>
              </a:rPr>
              <a:t>1</a:t>
            </a:r>
            <a:r>
              <a:rPr lang="ko-KR" altLang="en-US" sz="1400" kern="0" dirty="0">
                <a:solidFill>
                  <a:srgbClr val="000000"/>
                </a:solidFill>
                <a:latin typeface="+mn-ea"/>
              </a:rPr>
              <a:t>월부터 </a:t>
            </a:r>
            <a:r>
              <a:rPr lang="en-US" altLang="ko-KR" sz="1400" kern="0" dirty="0">
                <a:solidFill>
                  <a:srgbClr val="000000"/>
                </a:solidFill>
                <a:latin typeface="+mn-ea"/>
              </a:rPr>
              <a:t>2025</a:t>
            </a:r>
            <a:r>
              <a:rPr lang="ko-KR" altLang="en-US" sz="1400" kern="0" dirty="0">
                <a:solidFill>
                  <a:srgbClr val="000000"/>
                </a:solidFill>
                <a:latin typeface="+mn-ea"/>
              </a:rPr>
              <a:t>년 </a:t>
            </a:r>
            <a:r>
              <a:rPr lang="en-US" altLang="ko-KR" sz="1400" kern="0" dirty="0">
                <a:solidFill>
                  <a:srgbClr val="000000"/>
                </a:solidFill>
                <a:latin typeface="+mn-ea"/>
              </a:rPr>
              <a:t>2</a:t>
            </a:r>
            <a:r>
              <a:rPr lang="ko-KR" altLang="en-US" sz="1400" kern="0" dirty="0">
                <a:solidFill>
                  <a:srgbClr val="000000"/>
                </a:solidFill>
                <a:latin typeface="+mn-ea"/>
              </a:rPr>
              <a:t>월까지의 </a:t>
            </a:r>
            <a:r>
              <a:rPr lang="en-US" altLang="ko-KR" sz="1400" kern="0" dirty="0">
                <a:solidFill>
                  <a:srgbClr val="000000"/>
                </a:solidFill>
                <a:latin typeface="+mn-ea"/>
              </a:rPr>
              <a:t>1</a:t>
            </a:r>
            <a:r>
              <a:rPr lang="ko-KR" altLang="en-US" sz="1400" kern="0" dirty="0">
                <a:solidFill>
                  <a:srgbClr val="000000"/>
                </a:solidFill>
                <a:latin typeface="+mn-ea"/>
              </a:rPr>
              <a:t>분 주기 데이터를 주별로 </a:t>
            </a:r>
            <a:r>
              <a:rPr lang="ko-KR" altLang="en-US" sz="1400" kern="0" dirty="0" err="1">
                <a:solidFill>
                  <a:srgbClr val="000000"/>
                </a:solidFill>
                <a:latin typeface="+mn-ea"/>
              </a:rPr>
              <a:t>전수조사함</a:t>
            </a:r>
            <a:r>
              <a:rPr lang="en-US" altLang="ko-KR" sz="1400" kern="0" dirty="0">
                <a:solidFill>
                  <a:srgbClr val="000000"/>
                </a:solidFill>
                <a:latin typeface="+mn-ea"/>
              </a:rPr>
              <a:t>.</a:t>
            </a:r>
          </a:p>
        </p:txBody>
      </p:sp>
    </p:spTree>
    <p:extLst>
      <p:ext uri="{BB962C8B-B14F-4D97-AF65-F5344CB8AC3E}">
        <p14:creationId xmlns:p14="http://schemas.microsoft.com/office/powerpoint/2010/main" val="174293101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E2EB17-45A2-C52D-289F-F8C0EE1CEF9F}"/>
            </a:ext>
          </a:extLst>
        </p:cNvPr>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49900E21-E63B-50EF-2432-15AAD8B0ADDE}"/>
              </a:ext>
            </a:extLst>
          </p:cNvPr>
          <p:cNvSpPr>
            <a:spLocks noGrp="1"/>
          </p:cNvSpPr>
          <p:nvPr>
            <p:ph type="body" sz="quarter" idx="10"/>
          </p:nvPr>
        </p:nvSpPr>
        <p:spPr>
          <a:xfrm>
            <a:off x="209708" y="577487"/>
            <a:ext cx="9423242" cy="400110"/>
          </a:xfrm>
        </p:spPr>
        <p:txBody>
          <a:bodyPr/>
          <a:lstStyle/>
          <a:p>
            <a:r>
              <a:rPr lang="en-US" altLang="ko-KR" dirty="0">
                <a:latin typeface="+mn-ea"/>
              </a:rPr>
              <a:t>case 1 (</a:t>
            </a:r>
            <a:r>
              <a:rPr lang="ko-KR" altLang="en-US" dirty="0">
                <a:latin typeface="+mn-ea"/>
              </a:rPr>
              <a:t>희석질소의 증가가 멈추는 경우</a:t>
            </a:r>
            <a:r>
              <a:rPr lang="en-US" altLang="ko-KR" dirty="0">
                <a:latin typeface="+mn-ea"/>
              </a:rPr>
              <a:t>) : 25</a:t>
            </a:r>
            <a:r>
              <a:rPr lang="ko-KR" altLang="en-US" dirty="0">
                <a:latin typeface="+mn-ea"/>
              </a:rPr>
              <a:t>년 </a:t>
            </a:r>
            <a:r>
              <a:rPr lang="en-US" altLang="ko-KR" dirty="0">
                <a:latin typeface="+mn-ea"/>
              </a:rPr>
              <a:t>2</a:t>
            </a:r>
            <a:r>
              <a:rPr lang="ko-KR" altLang="en-US" dirty="0">
                <a:latin typeface="+mn-ea"/>
              </a:rPr>
              <a:t>월 </a:t>
            </a:r>
            <a:r>
              <a:rPr lang="en-US" altLang="ko-KR" dirty="0">
                <a:latin typeface="+mn-ea"/>
              </a:rPr>
              <a:t>3</a:t>
            </a:r>
            <a:r>
              <a:rPr lang="ko-KR" altLang="en-US" dirty="0">
                <a:latin typeface="+mn-ea"/>
              </a:rPr>
              <a:t>주차</a:t>
            </a:r>
          </a:p>
        </p:txBody>
      </p:sp>
      <p:sp>
        <p:nvSpPr>
          <p:cNvPr id="4" name="제목 3">
            <a:extLst>
              <a:ext uri="{FF2B5EF4-FFF2-40B4-BE49-F238E27FC236}">
                <a16:creationId xmlns:a16="http://schemas.microsoft.com/office/drawing/2014/main" id="{67D0D6A1-E601-0727-9A4B-784E6E96D878}"/>
              </a:ext>
            </a:extLst>
          </p:cNvPr>
          <p:cNvSpPr>
            <a:spLocks noGrp="1"/>
          </p:cNvSpPr>
          <p:nvPr>
            <p:ph type="title"/>
          </p:nvPr>
        </p:nvSpPr>
        <p:spPr/>
        <p:txBody>
          <a:bodyPr/>
          <a:lstStyle/>
          <a:p>
            <a:r>
              <a:rPr lang="en-US" altLang="ko-KR" dirty="0">
                <a:latin typeface="+mn-ea"/>
              </a:rPr>
              <a:t>250826 </a:t>
            </a:r>
            <a:r>
              <a:rPr lang="ko-KR" altLang="en-US" dirty="0">
                <a:latin typeface="+mn-ea"/>
              </a:rPr>
              <a:t>화 </a:t>
            </a:r>
            <a:r>
              <a:rPr lang="en-US" altLang="ko-KR" dirty="0">
                <a:latin typeface="+mn-ea"/>
              </a:rPr>
              <a:t>| </a:t>
            </a:r>
            <a:r>
              <a:rPr lang="ko-KR" altLang="en-US" dirty="0">
                <a:latin typeface="+mn-ea"/>
              </a:rPr>
              <a:t>계절별 데이터 </a:t>
            </a:r>
            <a:r>
              <a:rPr lang="ko-KR" altLang="en-US" dirty="0" err="1">
                <a:latin typeface="+mn-ea"/>
              </a:rPr>
              <a:t>전처리</a:t>
            </a:r>
            <a:r>
              <a:rPr lang="ko-KR" altLang="en-US" dirty="0">
                <a:latin typeface="+mn-ea"/>
              </a:rPr>
              <a:t> 및 특이사항</a:t>
            </a:r>
            <a:endParaRPr lang="ko-KR" altLang="en-US" dirty="0">
              <a:latin typeface="+mn-ea"/>
              <a:ea typeface="+mn-ea"/>
            </a:endParaRPr>
          </a:p>
        </p:txBody>
      </p:sp>
      <p:sp>
        <p:nvSpPr>
          <p:cNvPr id="5" name="텍스트 개체 틀 4">
            <a:extLst>
              <a:ext uri="{FF2B5EF4-FFF2-40B4-BE49-F238E27FC236}">
                <a16:creationId xmlns:a16="http://schemas.microsoft.com/office/drawing/2014/main" id="{88865027-8354-FE3A-8BD6-ADDEA952D2D4}"/>
              </a:ext>
            </a:extLst>
          </p:cNvPr>
          <p:cNvSpPr>
            <a:spLocks noGrp="1"/>
          </p:cNvSpPr>
          <p:nvPr>
            <p:ph type="body" sz="quarter" idx="12"/>
          </p:nvPr>
        </p:nvSpPr>
        <p:spPr/>
        <p:txBody>
          <a:bodyPr/>
          <a:lstStyle/>
          <a:p>
            <a:r>
              <a:rPr lang="ko-KR" altLang="en-US" dirty="0">
                <a:latin typeface="+mn-ea"/>
                <a:ea typeface="+mn-ea"/>
              </a:rPr>
              <a:t>서부발전</a:t>
            </a:r>
          </a:p>
        </p:txBody>
      </p:sp>
      <p:sp>
        <p:nvSpPr>
          <p:cNvPr id="3" name="텍스트 개체 틀 2">
            <a:extLst>
              <a:ext uri="{FF2B5EF4-FFF2-40B4-BE49-F238E27FC236}">
                <a16:creationId xmlns:a16="http://schemas.microsoft.com/office/drawing/2014/main" id="{A36FCD89-0C16-2D39-BD4E-3E995826E2D3}"/>
              </a:ext>
            </a:extLst>
          </p:cNvPr>
          <p:cNvSpPr>
            <a:spLocks noGrp="1"/>
          </p:cNvSpPr>
          <p:nvPr>
            <p:ph type="body" sz="quarter" idx="11"/>
          </p:nvPr>
        </p:nvSpPr>
        <p:spPr>
          <a:xfrm>
            <a:off x="362309" y="922626"/>
            <a:ext cx="9270641" cy="896013"/>
          </a:xfrm>
        </p:spPr>
        <p:txBody>
          <a:bodyPr/>
          <a:lstStyle/>
          <a:p>
            <a:pPr marL="1588" lvl="1" indent="0" fontAlgn="auto" latinLnBrk="0">
              <a:spcBef>
                <a:spcPts val="0"/>
              </a:spcBef>
              <a:spcAft>
                <a:spcPts val="0"/>
              </a:spcAft>
              <a:buNone/>
            </a:pPr>
            <a:r>
              <a:rPr lang="ko-KR" altLang="en-US" sz="1400" kern="0" dirty="0" err="1">
                <a:solidFill>
                  <a:srgbClr val="000000"/>
                </a:solidFill>
                <a:latin typeface="+mn-ea"/>
              </a:rPr>
              <a:t>서부발전측으로부터</a:t>
            </a:r>
            <a:r>
              <a:rPr lang="ko-KR" altLang="en-US" sz="1400" kern="0" dirty="0">
                <a:solidFill>
                  <a:srgbClr val="000000"/>
                </a:solidFill>
                <a:latin typeface="+mn-ea"/>
              </a:rPr>
              <a:t> 초기에 받았던 일주일치 데이터</a:t>
            </a:r>
            <a:r>
              <a:rPr lang="en-US" altLang="ko-KR" sz="1400" kern="0" dirty="0">
                <a:solidFill>
                  <a:srgbClr val="000000"/>
                </a:solidFill>
                <a:latin typeface="+mn-ea"/>
              </a:rPr>
              <a:t>. 11000</a:t>
            </a:r>
            <a:r>
              <a:rPr lang="ko-KR" altLang="en-US" sz="1400" kern="0" dirty="0">
                <a:solidFill>
                  <a:srgbClr val="000000"/>
                </a:solidFill>
                <a:latin typeface="+mn-ea"/>
              </a:rPr>
              <a:t>경에 </a:t>
            </a:r>
            <a:r>
              <a:rPr lang="ko-KR" altLang="en-US" sz="1400" b="1" kern="0" dirty="0">
                <a:solidFill>
                  <a:srgbClr val="00B050"/>
                </a:solidFill>
                <a:latin typeface="+mn-ea"/>
              </a:rPr>
              <a:t>연료량</a:t>
            </a:r>
            <a:r>
              <a:rPr lang="ko-KR" altLang="en-US" sz="1400" kern="0" dirty="0">
                <a:solidFill>
                  <a:srgbClr val="000000"/>
                </a:solidFill>
                <a:latin typeface="+mn-ea"/>
              </a:rPr>
              <a:t>이 증가하여 이로 인해 </a:t>
            </a:r>
            <a:r>
              <a:rPr lang="en-US" altLang="ko-KR" sz="1400" b="1" kern="0" dirty="0">
                <a:solidFill>
                  <a:srgbClr val="FF0000"/>
                </a:solidFill>
                <a:latin typeface="+mn-ea"/>
              </a:rPr>
              <a:t>NOx </a:t>
            </a:r>
            <a:r>
              <a:rPr lang="ko-KR" altLang="en-US" sz="1400" b="1" kern="0" dirty="0">
                <a:solidFill>
                  <a:srgbClr val="FF0000"/>
                </a:solidFill>
                <a:latin typeface="+mn-ea"/>
              </a:rPr>
              <a:t>농도</a:t>
            </a:r>
            <a:r>
              <a:rPr lang="ko-KR" altLang="en-US" sz="1400" kern="0" dirty="0">
                <a:solidFill>
                  <a:srgbClr val="000000"/>
                </a:solidFill>
                <a:latin typeface="+mn-ea"/>
              </a:rPr>
              <a:t>가 상승했으며 </a:t>
            </a:r>
            <a:r>
              <a:rPr lang="ko-KR" altLang="en-US" sz="1400" b="1" kern="0" dirty="0">
                <a:solidFill>
                  <a:srgbClr val="0000FF"/>
                </a:solidFill>
                <a:latin typeface="+mn-ea"/>
              </a:rPr>
              <a:t>희석질소</a:t>
            </a:r>
            <a:r>
              <a:rPr lang="ko-KR" altLang="en-US" sz="1400" kern="0" dirty="0">
                <a:solidFill>
                  <a:srgbClr val="000000"/>
                </a:solidFill>
                <a:latin typeface="+mn-ea"/>
              </a:rPr>
              <a:t>는 연료량 증가에 맞게 함께 증가하며 </a:t>
            </a:r>
            <a:r>
              <a:rPr lang="en-US" altLang="ko-KR" sz="1400" kern="0" dirty="0">
                <a:solidFill>
                  <a:srgbClr val="000000"/>
                </a:solidFill>
                <a:latin typeface="+mn-ea"/>
              </a:rPr>
              <a:t>NOx</a:t>
            </a:r>
            <a:r>
              <a:rPr lang="ko-KR" altLang="en-US" sz="1400" kern="0" dirty="0">
                <a:solidFill>
                  <a:srgbClr val="000000"/>
                </a:solidFill>
                <a:latin typeface="+mn-ea"/>
              </a:rPr>
              <a:t>를 저감하려 한다</a:t>
            </a:r>
            <a:r>
              <a:rPr lang="en-US" altLang="ko-KR" sz="1400" kern="0" dirty="0">
                <a:solidFill>
                  <a:srgbClr val="000000"/>
                </a:solidFill>
                <a:latin typeface="+mn-ea"/>
              </a:rPr>
              <a:t>. </a:t>
            </a:r>
            <a:r>
              <a:rPr lang="ko-KR" altLang="en-US" sz="1400" kern="0" dirty="0">
                <a:solidFill>
                  <a:srgbClr val="000000"/>
                </a:solidFill>
                <a:latin typeface="+mn-ea"/>
              </a:rPr>
              <a:t>하지만 희석질소는 처음엔 증가하다가 낮은 값으로 떨어지는 현상을 보인다</a:t>
            </a:r>
            <a:r>
              <a:rPr lang="en-US" altLang="ko-KR" sz="1400" kern="0" dirty="0">
                <a:solidFill>
                  <a:srgbClr val="000000"/>
                </a:solidFill>
                <a:latin typeface="+mn-ea"/>
              </a:rPr>
              <a:t>. NOx</a:t>
            </a:r>
            <a:r>
              <a:rPr lang="ko-KR" altLang="en-US" sz="1400" kern="0" dirty="0">
                <a:solidFill>
                  <a:srgbClr val="000000"/>
                </a:solidFill>
                <a:latin typeface="+mn-ea"/>
              </a:rPr>
              <a:t> 농도는 나중에 연료량이 줄어들면서 떨어진다</a:t>
            </a:r>
            <a:r>
              <a:rPr lang="en-US" altLang="ko-KR" sz="1400" kern="0" dirty="0">
                <a:solidFill>
                  <a:srgbClr val="000000"/>
                </a:solidFill>
                <a:latin typeface="+mn-ea"/>
              </a:rPr>
              <a:t>. </a:t>
            </a:r>
            <a:r>
              <a:rPr lang="ko-KR" altLang="en-US" sz="1400" kern="0" dirty="0">
                <a:solidFill>
                  <a:srgbClr val="000000"/>
                </a:solidFill>
                <a:latin typeface="+mn-ea"/>
              </a:rPr>
              <a:t>이 현상이 아래 차트에서 세 번 일어난다</a:t>
            </a:r>
            <a:r>
              <a:rPr lang="en-US" altLang="ko-KR" sz="1400" kern="0" dirty="0">
                <a:solidFill>
                  <a:srgbClr val="000000"/>
                </a:solidFill>
                <a:latin typeface="+mn-ea"/>
              </a:rPr>
              <a:t>.</a:t>
            </a:r>
          </a:p>
        </p:txBody>
      </p:sp>
      <p:pic>
        <p:nvPicPr>
          <p:cNvPr id="6" name="그림 5">
            <a:extLst>
              <a:ext uri="{FF2B5EF4-FFF2-40B4-BE49-F238E27FC236}">
                <a16:creationId xmlns:a16="http://schemas.microsoft.com/office/drawing/2014/main" id="{50418324-ED19-1CCE-D954-E2447968B34D}"/>
              </a:ext>
            </a:extLst>
          </p:cNvPr>
          <p:cNvPicPr>
            <a:picLocks noChangeAspect="1"/>
          </p:cNvPicPr>
          <p:nvPr/>
        </p:nvPicPr>
        <p:blipFill>
          <a:blip r:embed="rId2"/>
          <a:stretch>
            <a:fillRect/>
          </a:stretch>
        </p:blipFill>
        <p:spPr>
          <a:xfrm>
            <a:off x="749112" y="1915660"/>
            <a:ext cx="7256968" cy="4108678"/>
          </a:xfrm>
          <a:prstGeom prst="rect">
            <a:avLst/>
          </a:prstGeom>
        </p:spPr>
      </p:pic>
      <p:sp>
        <p:nvSpPr>
          <p:cNvPr id="17" name="타원 16">
            <a:extLst>
              <a:ext uri="{FF2B5EF4-FFF2-40B4-BE49-F238E27FC236}">
                <a16:creationId xmlns:a16="http://schemas.microsoft.com/office/drawing/2014/main" id="{FEC3EEF4-96AC-F97B-161B-2CD2D49F1B6C}"/>
              </a:ext>
            </a:extLst>
          </p:cNvPr>
          <p:cNvSpPr/>
          <p:nvPr/>
        </p:nvSpPr>
        <p:spPr bwMode="auto">
          <a:xfrm>
            <a:off x="826654" y="2265204"/>
            <a:ext cx="252970" cy="243096"/>
          </a:xfrm>
          <a:prstGeom prst="ellipse">
            <a:avLst/>
          </a:prstGeom>
          <a:solidFill>
            <a:srgbClr val="00B050"/>
          </a:solidFill>
          <a:ln>
            <a:noFill/>
          </a:ln>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1896"/>
            <a:endParaRPr lang="ko-KR" altLang="en-US" dirty="0">
              <a:solidFill>
                <a:prstClr val="white"/>
              </a:solidFill>
              <a:latin typeface="맑은 고딕" panose="020B0503020000020004" pitchFamily="50" charset="-127"/>
              <a:ea typeface="맑은 고딕" panose="020B0503020000020004" pitchFamily="50" charset="-127"/>
            </a:endParaRPr>
          </a:p>
        </p:txBody>
      </p:sp>
      <p:sp>
        <p:nvSpPr>
          <p:cNvPr id="18" name="타원 17">
            <a:extLst>
              <a:ext uri="{FF2B5EF4-FFF2-40B4-BE49-F238E27FC236}">
                <a16:creationId xmlns:a16="http://schemas.microsoft.com/office/drawing/2014/main" id="{1E995A54-8B0E-7217-17C9-2174BB2CA35A}"/>
              </a:ext>
            </a:extLst>
          </p:cNvPr>
          <p:cNvSpPr/>
          <p:nvPr/>
        </p:nvSpPr>
        <p:spPr bwMode="auto">
          <a:xfrm>
            <a:off x="826654" y="4591844"/>
            <a:ext cx="252970" cy="243096"/>
          </a:xfrm>
          <a:prstGeom prst="ellipse">
            <a:avLst/>
          </a:prstGeom>
          <a:solidFill>
            <a:srgbClr val="FF0000"/>
          </a:solidFill>
          <a:ln>
            <a:noFill/>
          </a:ln>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1896"/>
            <a:endParaRPr lang="ko-KR" altLang="en-US" dirty="0">
              <a:solidFill>
                <a:prstClr val="white"/>
              </a:solidFill>
              <a:latin typeface="맑은 고딕" panose="020B0503020000020004" pitchFamily="50" charset="-127"/>
              <a:ea typeface="맑은 고딕" panose="020B0503020000020004" pitchFamily="50" charset="-127"/>
            </a:endParaRPr>
          </a:p>
        </p:txBody>
      </p:sp>
      <p:sp>
        <p:nvSpPr>
          <p:cNvPr id="19" name="타원 18">
            <a:extLst>
              <a:ext uri="{FF2B5EF4-FFF2-40B4-BE49-F238E27FC236}">
                <a16:creationId xmlns:a16="http://schemas.microsoft.com/office/drawing/2014/main" id="{50AF15EF-655D-3A03-BA72-273847FF1667}"/>
              </a:ext>
            </a:extLst>
          </p:cNvPr>
          <p:cNvSpPr/>
          <p:nvPr/>
        </p:nvSpPr>
        <p:spPr bwMode="auto">
          <a:xfrm>
            <a:off x="826654" y="3159350"/>
            <a:ext cx="252970" cy="243096"/>
          </a:xfrm>
          <a:prstGeom prst="ellipse">
            <a:avLst/>
          </a:prstGeom>
          <a:solidFill>
            <a:srgbClr val="0000FF"/>
          </a:solidFill>
          <a:ln>
            <a:noFill/>
          </a:ln>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1896"/>
            <a:endParaRPr lang="ko-KR" altLang="en-US" dirty="0">
              <a:solidFill>
                <a:prstClr val="white"/>
              </a:solidFill>
              <a:latin typeface="맑은 고딕" panose="020B0503020000020004" pitchFamily="50" charset="-127"/>
              <a:ea typeface="맑은 고딕" panose="020B0503020000020004" pitchFamily="50" charset="-127"/>
            </a:endParaRPr>
          </a:p>
        </p:txBody>
      </p:sp>
      <p:sp>
        <p:nvSpPr>
          <p:cNvPr id="21" name="TextBox 20">
            <a:extLst>
              <a:ext uri="{FF2B5EF4-FFF2-40B4-BE49-F238E27FC236}">
                <a16:creationId xmlns:a16="http://schemas.microsoft.com/office/drawing/2014/main" id="{5DEFE79C-CA32-381E-C9B0-949F0C71EBE4}"/>
              </a:ext>
            </a:extLst>
          </p:cNvPr>
          <p:cNvSpPr txBox="1"/>
          <p:nvPr/>
        </p:nvSpPr>
        <p:spPr>
          <a:xfrm>
            <a:off x="200472" y="6219993"/>
            <a:ext cx="1028700" cy="307777"/>
          </a:xfrm>
          <a:prstGeom prst="rect">
            <a:avLst/>
          </a:prstGeom>
          <a:noFill/>
        </p:spPr>
        <p:txBody>
          <a:bodyPr wrap="square">
            <a:spAutoFit/>
          </a:bodyPr>
          <a:lstStyle/>
          <a:p>
            <a:r>
              <a:rPr lang="en-US" altLang="ko-KR" dirty="0">
                <a:latin typeface="+mn-ea"/>
              </a:rPr>
              <a:t>[</a:t>
            </a:r>
            <a:r>
              <a:rPr lang="ko-KR" altLang="en-US" dirty="0">
                <a:latin typeface="+mn-ea"/>
              </a:rPr>
              <a:t>표시 </a:t>
            </a:r>
            <a:r>
              <a:rPr lang="en-US" altLang="ko-KR" dirty="0">
                <a:latin typeface="+mn-ea"/>
              </a:rPr>
              <a:t>: &amp;]</a:t>
            </a:r>
            <a:endParaRPr lang="ko-KR" altLang="en-US" dirty="0"/>
          </a:p>
        </p:txBody>
      </p:sp>
    </p:spTree>
    <p:extLst>
      <p:ext uri="{BB962C8B-B14F-4D97-AF65-F5344CB8AC3E}">
        <p14:creationId xmlns:p14="http://schemas.microsoft.com/office/powerpoint/2010/main" val="308396196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9A1D12-C80C-F966-8051-23CBA4604FF5}"/>
            </a:ext>
          </a:extLst>
        </p:cNvPr>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F0551326-078D-1862-0AEF-7709D150D093}"/>
              </a:ext>
            </a:extLst>
          </p:cNvPr>
          <p:cNvSpPr>
            <a:spLocks noGrp="1"/>
          </p:cNvSpPr>
          <p:nvPr>
            <p:ph type="body" sz="quarter" idx="10"/>
          </p:nvPr>
        </p:nvSpPr>
        <p:spPr>
          <a:xfrm>
            <a:off x="209708" y="577487"/>
            <a:ext cx="9423242" cy="400110"/>
          </a:xfrm>
        </p:spPr>
        <p:txBody>
          <a:bodyPr/>
          <a:lstStyle/>
          <a:p>
            <a:r>
              <a:rPr lang="en-US" altLang="ko-KR" dirty="0">
                <a:latin typeface="+mn-ea"/>
              </a:rPr>
              <a:t>case 1 (</a:t>
            </a:r>
            <a:r>
              <a:rPr lang="ko-KR" altLang="en-US" dirty="0">
                <a:latin typeface="+mn-ea"/>
              </a:rPr>
              <a:t>희석질소의 증가가 멈추는 경우</a:t>
            </a:r>
            <a:r>
              <a:rPr lang="en-US" altLang="ko-KR" dirty="0">
                <a:latin typeface="+mn-ea"/>
              </a:rPr>
              <a:t>) : 24</a:t>
            </a:r>
            <a:r>
              <a:rPr lang="ko-KR" altLang="en-US" dirty="0">
                <a:latin typeface="+mn-ea"/>
              </a:rPr>
              <a:t>년 </a:t>
            </a:r>
            <a:r>
              <a:rPr lang="en-US" altLang="ko-KR" dirty="0">
                <a:latin typeface="+mn-ea"/>
              </a:rPr>
              <a:t>9</a:t>
            </a:r>
            <a:r>
              <a:rPr lang="ko-KR" altLang="en-US" dirty="0">
                <a:latin typeface="+mn-ea"/>
              </a:rPr>
              <a:t>월 </a:t>
            </a:r>
            <a:r>
              <a:rPr lang="en-US" altLang="ko-KR" dirty="0">
                <a:latin typeface="+mn-ea"/>
              </a:rPr>
              <a:t>3</a:t>
            </a:r>
            <a:r>
              <a:rPr lang="ko-KR" altLang="en-US" dirty="0">
                <a:latin typeface="+mn-ea"/>
              </a:rPr>
              <a:t>주차</a:t>
            </a:r>
          </a:p>
        </p:txBody>
      </p:sp>
      <p:sp>
        <p:nvSpPr>
          <p:cNvPr id="4" name="제목 3">
            <a:extLst>
              <a:ext uri="{FF2B5EF4-FFF2-40B4-BE49-F238E27FC236}">
                <a16:creationId xmlns:a16="http://schemas.microsoft.com/office/drawing/2014/main" id="{E6FAD2E5-A706-1B0D-FB9F-62648C95EB5D}"/>
              </a:ext>
            </a:extLst>
          </p:cNvPr>
          <p:cNvSpPr>
            <a:spLocks noGrp="1"/>
          </p:cNvSpPr>
          <p:nvPr>
            <p:ph type="title"/>
          </p:nvPr>
        </p:nvSpPr>
        <p:spPr/>
        <p:txBody>
          <a:bodyPr/>
          <a:lstStyle/>
          <a:p>
            <a:r>
              <a:rPr lang="en-US" altLang="ko-KR" dirty="0">
                <a:latin typeface="+mn-ea"/>
              </a:rPr>
              <a:t>250826 </a:t>
            </a:r>
            <a:r>
              <a:rPr lang="ko-KR" altLang="en-US" dirty="0">
                <a:latin typeface="+mn-ea"/>
              </a:rPr>
              <a:t>화 </a:t>
            </a:r>
            <a:r>
              <a:rPr lang="en-US" altLang="ko-KR" dirty="0">
                <a:latin typeface="+mn-ea"/>
              </a:rPr>
              <a:t>| </a:t>
            </a:r>
            <a:r>
              <a:rPr lang="ko-KR" altLang="en-US" dirty="0">
                <a:latin typeface="+mn-ea"/>
              </a:rPr>
              <a:t>계절별 데이터 </a:t>
            </a:r>
            <a:r>
              <a:rPr lang="ko-KR" altLang="en-US" dirty="0" err="1">
                <a:latin typeface="+mn-ea"/>
              </a:rPr>
              <a:t>전처리</a:t>
            </a:r>
            <a:r>
              <a:rPr lang="ko-KR" altLang="en-US" dirty="0">
                <a:latin typeface="+mn-ea"/>
              </a:rPr>
              <a:t> 및 특이사항</a:t>
            </a:r>
            <a:endParaRPr lang="ko-KR" altLang="en-US" dirty="0">
              <a:latin typeface="+mn-ea"/>
              <a:ea typeface="+mn-ea"/>
            </a:endParaRPr>
          </a:p>
        </p:txBody>
      </p:sp>
      <p:sp>
        <p:nvSpPr>
          <p:cNvPr id="5" name="텍스트 개체 틀 4">
            <a:extLst>
              <a:ext uri="{FF2B5EF4-FFF2-40B4-BE49-F238E27FC236}">
                <a16:creationId xmlns:a16="http://schemas.microsoft.com/office/drawing/2014/main" id="{5942D2B1-46F9-C47C-CED8-50939F06AF98}"/>
              </a:ext>
            </a:extLst>
          </p:cNvPr>
          <p:cNvSpPr>
            <a:spLocks noGrp="1"/>
          </p:cNvSpPr>
          <p:nvPr>
            <p:ph type="body" sz="quarter" idx="12"/>
          </p:nvPr>
        </p:nvSpPr>
        <p:spPr/>
        <p:txBody>
          <a:bodyPr/>
          <a:lstStyle/>
          <a:p>
            <a:r>
              <a:rPr lang="ko-KR" altLang="en-US" dirty="0">
                <a:latin typeface="+mn-ea"/>
                <a:ea typeface="+mn-ea"/>
              </a:rPr>
              <a:t>서부발전</a:t>
            </a:r>
          </a:p>
        </p:txBody>
      </p:sp>
      <p:sp>
        <p:nvSpPr>
          <p:cNvPr id="3" name="텍스트 개체 틀 2">
            <a:extLst>
              <a:ext uri="{FF2B5EF4-FFF2-40B4-BE49-F238E27FC236}">
                <a16:creationId xmlns:a16="http://schemas.microsoft.com/office/drawing/2014/main" id="{19CEC989-AD1B-A9FF-C6C4-290EEBD0D8F1}"/>
              </a:ext>
            </a:extLst>
          </p:cNvPr>
          <p:cNvSpPr>
            <a:spLocks noGrp="1"/>
          </p:cNvSpPr>
          <p:nvPr>
            <p:ph type="body" sz="quarter" idx="11"/>
          </p:nvPr>
        </p:nvSpPr>
        <p:spPr>
          <a:xfrm>
            <a:off x="362309" y="922626"/>
            <a:ext cx="9270641" cy="896013"/>
          </a:xfrm>
        </p:spPr>
        <p:txBody>
          <a:bodyPr/>
          <a:lstStyle/>
          <a:p>
            <a:pPr marL="1588" lvl="1" indent="0" fontAlgn="auto" latinLnBrk="0">
              <a:spcBef>
                <a:spcPts val="0"/>
              </a:spcBef>
              <a:spcAft>
                <a:spcPts val="0"/>
              </a:spcAft>
              <a:buNone/>
            </a:pPr>
            <a:r>
              <a:rPr lang="ko-KR" altLang="en-US" sz="1400" kern="0" dirty="0">
                <a:solidFill>
                  <a:srgbClr val="000000"/>
                </a:solidFill>
                <a:latin typeface="+mn-ea"/>
              </a:rPr>
              <a:t>이 시간대에서도 세차례 </a:t>
            </a:r>
            <a:r>
              <a:rPr lang="ko-KR" altLang="en-US" sz="1400" b="1" kern="0" dirty="0">
                <a:solidFill>
                  <a:srgbClr val="00B050"/>
                </a:solidFill>
                <a:latin typeface="+mn-ea"/>
              </a:rPr>
              <a:t>연료량</a:t>
            </a:r>
            <a:r>
              <a:rPr lang="ko-KR" altLang="en-US" sz="1400" kern="0" dirty="0">
                <a:solidFill>
                  <a:srgbClr val="000000"/>
                </a:solidFill>
                <a:latin typeface="+mn-ea"/>
              </a:rPr>
              <a:t> 상승에 의한 </a:t>
            </a:r>
            <a:r>
              <a:rPr lang="en-US" altLang="ko-KR" sz="1400" b="1" kern="0" dirty="0">
                <a:solidFill>
                  <a:srgbClr val="FF0000"/>
                </a:solidFill>
                <a:latin typeface="+mn-ea"/>
              </a:rPr>
              <a:t>NOx</a:t>
            </a:r>
            <a:r>
              <a:rPr lang="ko-KR" altLang="en-US" sz="1400" b="1" kern="0" dirty="0">
                <a:solidFill>
                  <a:srgbClr val="FF0000"/>
                </a:solidFill>
                <a:latin typeface="+mn-ea"/>
              </a:rPr>
              <a:t>농도</a:t>
            </a:r>
            <a:r>
              <a:rPr lang="ko-KR" altLang="en-US" sz="1400" kern="0" dirty="0">
                <a:solidFill>
                  <a:srgbClr val="000000"/>
                </a:solidFill>
                <a:latin typeface="+mn-ea"/>
              </a:rPr>
              <a:t> 상승이 있고 그때마다 </a:t>
            </a:r>
            <a:r>
              <a:rPr lang="ko-KR" altLang="en-US" sz="1400" b="1" kern="0" dirty="0">
                <a:solidFill>
                  <a:srgbClr val="0000FF"/>
                </a:solidFill>
                <a:latin typeface="+mn-ea"/>
              </a:rPr>
              <a:t>희석질소</a:t>
            </a:r>
            <a:r>
              <a:rPr lang="ko-KR" altLang="en-US" sz="1400" kern="0" dirty="0">
                <a:solidFill>
                  <a:srgbClr val="000000"/>
                </a:solidFill>
                <a:latin typeface="+mn-ea"/>
              </a:rPr>
              <a:t> 주입량이 많아지지만</a:t>
            </a:r>
            <a:r>
              <a:rPr lang="en-US" altLang="ko-KR" sz="1400" kern="0" dirty="0">
                <a:solidFill>
                  <a:srgbClr val="000000"/>
                </a:solidFill>
                <a:latin typeface="+mn-ea"/>
              </a:rPr>
              <a:t>, </a:t>
            </a:r>
            <a:r>
              <a:rPr lang="ko-KR" altLang="en-US" sz="1400" kern="0" dirty="0">
                <a:solidFill>
                  <a:srgbClr val="000000"/>
                </a:solidFill>
                <a:latin typeface="+mn-ea"/>
              </a:rPr>
              <a:t>계속 많아지거나 높은 값을 유지하지 않고 돌연 감소한다</a:t>
            </a:r>
            <a:r>
              <a:rPr lang="en-US" altLang="ko-KR" sz="1400" kern="0" dirty="0">
                <a:solidFill>
                  <a:srgbClr val="000000"/>
                </a:solidFill>
                <a:latin typeface="+mn-ea"/>
              </a:rPr>
              <a:t>.</a:t>
            </a:r>
          </a:p>
        </p:txBody>
      </p:sp>
      <p:pic>
        <p:nvPicPr>
          <p:cNvPr id="8" name="그림 7">
            <a:extLst>
              <a:ext uri="{FF2B5EF4-FFF2-40B4-BE49-F238E27FC236}">
                <a16:creationId xmlns:a16="http://schemas.microsoft.com/office/drawing/2014/main" id="{CFFD33EB-15E1-CDDA-E30D-700AE83C770A}"/>
              </a:ext>
            </a:extLst>
          </p:cNvPr>
          <p:cNvPicPr>
            <a:picLocks noChangeAspect="1"/>
          </p:cNvPicPr>
          <p:nvPr/>
        </p:nvPicPr>
        <p:blipFill>
          <a:blip r:embed="rId2"/>
          <a:stretch>
            <a:fillRect/>
          </a:stretch>
        </p:blipFill>
        <p:spPr>
          <a:xfrm>
            <a:off x="824376" y="1995771"/>
            <a:ext cx="7496664" cy="4284742"/>
          </a:xfrm>
          <a:prstGeom prst="rect">
            <a:avLst/>
          </a:prstGeom>
        </p:spPr>
      </p:pic>
      <p:sp>
        <p:nvSpPr>
          <p:cNvPr id="9" name="타원 8">
            <a:extLst>
              <a:ext uri="{FF2B5EF4-FFF2-40B4-BE49-F238E27FC236}">
                <a16:creationId xmlns:a16="http://schemas.microsoft.com/office/drawing/2014/main" id="{82683591-ED06-81DF-6873-AD35B1AE2FC5}"/>
              </a:ext>
            </a:extLst>
          </p:cNvPr>
          <p:cNvSpPr/>
          <p:nvPr/>
        </p:nvSpPr>
        <p:spPr bwMode="auto">
          <a:xfrm>
            <a:off x="953139" y="2455704"/>
            <a:ext cx="252970" cy="243096"/>
          </a:xfrm>
          <a:prstGeom prst="ellipse">
            <a:avLst/>
          </a:prstGeom>
          <a:solidFill>
            <a:srgbClr val="00B050"/>
          </a:solidFill>
          <a:ln>
            <a:noFill/>
          </a:ln>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1896"/>
            <a:endParaRPr lang="ko-KR" altLang="en-US" dirty="0">
              <a:solidFill>
                <a:prstClr val="white"/>
              </a:solidFill>
              <a:latin typeface="맑은 고딕" panose="020B0503020000020004" pitchFamily="50" charset="-127"/>
              <a:ea typeface="맑은 고딕" panose="020B0503020000020004" pitchFamily="50" charset="-127"/>
            </a:endParaRPr>
          </a:p>
        </p:txBody>
      </p:sp>
      <p:sp>
        <p:nvSpPr>
          <p:cNvPr id="10" name="타원 9">
            <a:extLst>
              <a:ext uri="{FF2B5EF4-FFF2-40B4-BE49-F238E27FC236}">
                <a16:creationId xmlns:a16="http://schemas.microsoft.com/office/drawing/2014/main" id="{18298A05-2DB6-4C91-D5FA-51A5E2462F44}"/>
              </a:ext>
            </a:extLst>
          </p:cNvPr>
          <p:cNvSpPr/>
          <p:nvPr/>
        </p:nvSpPr>
        <p:spPr bwMode="auto">
          <a:xfrm>
            <a:off x="983619" y="5121434"/>
            <a:ext cx="252970" cy="243096"/>
          </a:xfrm>
          <a:prstGeom prst="ellipse">
            <a:avLst/>
          </a:prstGeom>
          <a:solidFill>
            <a:srgbClr val="FF0000"/>
          </a:solidFill>
          <a:ln>
            <a:noFill/>
          </a:ln>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1896"/>
            <a:endParaRPr lang="ko-KR" altLang="en-US" dirty="0">
              <a:solidFill>
                <a:prstClr val="white"/>
              </a:solidFill>
              <a:latin typeface="맑은 고딕" panose="020B0503020000020004" pitchFamily="50" charset="-127"/>
              <a:ea typeface="맑은 고딕" panose="020B0503020000020004" pitchFamily="50" charset="-127"/>
            </a:endParaRPr>
          </a:p>
        </p:txBody>
      </p:sp>
      <p:sp>
        <p:nvSpPr>
          <p:cNvPr id="11" name="타원 10">
            <a:extLst>
              <a:ext uri="{FF2B5EF4-FFF2-40B4-BE49-F238E27FC236}">
                <a16:creationId xmlns:a16="http://schemas.microsoft.com/office/drawing/2014/main" id="{DF161C6E-B444-5763-7B9D-D259ABBBE31D}"/>
              </a:ext>
            </a:extLst>
          </p:cNvPr>
          <p:cNvSpPr/>
          <p:nvPr/>
        </p:nvSpPr>
        <p:spPr bwMode="auto">
          <a:xfrm>
            <a:off x="953139" y="3659087"/>
            <a:ext cx="252970" cy="243096"/>
          </a:xfrm>
          <a:prstGeom prst="ellipse">
            <a:avLst/>
          </a:prstGeom>
          <a:solidFill>
            <a:srgbClr val="0000FF"/>
          </a:solidFill>
          <a:ln>
            <a:noFill/>
          </a:ln>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1896"/>
            <a:endParaRPr lang="ko-KR" altLang="en-US" dirty="0">
              <a:solidFill>
                <a:prstClr val="white"/>
              </a:solidFill>
              <a:latin typeface="맑은 고딕" panose="020B0503020000020004" pitchFamily="50" charset="-127"/>
              <a:ea typeface="맑은 고딕" panose="020B0503020000020004" pitchFamily="50" charset="-127"/>
            </a:endParaRPr>
          </a:p>
        </p:txBody>
      </p:sp>
      <p:sp>
        <p:nvSpPr>
          <p:cNvPr id="12" name="TextBox 11">
            <a:extLst>
              <a:ext uri="{FF2B5EF4-FFF2-40B4-BE49-F238E27FC236}">
                <a16:creationId xmlns:a16="http://schemas.microsoft.com/office/drawing/2014/main" id="{B4214084-44A3-8790-B610-3AB9687C1749}"/>
              </a:ext>
            </a:extLst>
          </p:cNvPr>
          <p:cNvSpPr txBox="1"/>
          <p:nvPr/>
        </p:nvSpPr>
        <p:spPr>
          <a:xfrm>
            <a:off x="200472" y="6219993"/>
            <a:ext cx="1028700" cy="307777"/>
          </a:xfrm>
          <a:prstGeom prst="rect">
            <a:avLst/>
          </a:prstGeom>
          <a:noFill/>
        </p:spPr>
        <p:txBody>
          <a:bodyPr wrap="square">
            <a:spAutoFit/>
          </a:bodyPr>
          <a:lstStyle/>
          <a:p>
            <a:r>
              <a:rPr lang="en-US" altLang="ko-KR" dirty="0">
                <a:latin typeface="+mn-ea"/>
              </a:rPr>
              <a:t>[</a:t>
            </a:r>
            <a:r>
              <a:rPr lang="ko-KR" altLang="en-US" dirty="0">
                <a:latin typeface="+mn-ea"/>
              </a:rPr>
              <a:t>표시 </a:t>
            </a:r>
            <a:r>
              <a:rPr lang="en-US" altLang="ko-KR" dirty="0">
                <a:latin typeface="+mn-ea"/>
              </a:rPr>
              <a:t>: &amp;]</a:t>
            </a:r>
            <a:endParaRPr lang="ko-KR" altLang="en-US" dirty="0"/>
          </a:p>
        </p:txBody>
      </p:sp>
    </p:spTree>
    <p:extLst>
      <p:ext uri="{BB962C8B-B14F-4D97-AF65-F5344CB8AC3E}">
        <p14:creationId xmlns:p14="http://schemas.microsoft.com/office/powerpoint/2010/main" val="173625969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397000-D5C6-678E-1EAE-8B41E3986D65}"/>
            </a:ext>
          </a:extLst>
        </p:cNvPr>
        <p:cNvGrpSpPr/>
        <p:nvPr/>
      </p:nvGrpSpPr>
      <p:grpSpPr>
        <a:xfrm>
          <a:off x="0" y="0"/>
          <a:ext cx="0" cy="0"/>
          <a:chOff x="0" y="0"/>
          <a:chExt cx="0" cy="0"/>
        </a:xfrm>
      </p:grpSpPr>
      <p:pic>
        <p:nvPicPr>
          <p:cNvPr id="21" name="그림 20">
            <a:extLst>
              <a:ext uri="{FF2B5EF4-FFF2-40B4-BE49-F238E27FC236}">
                <a16:creationId xmlns:a16="http://schemas.microsoft.com/office/drawing/2014/main" id="{D6F3EE1F-693C-16AF-7938-C06CF86C4140}"/>
              </a:ext>
            </a:extLst>
          </p:cNvPr>
          <p:cNvPicPr>
            <a:picLocks noChangeAspect="1"/>
          </p:cNvPicPr>
          <p:nvPr/>
        </p:nvPicPr>
        <p:blipFill>
          <a:blip r:embed="rId2"/>
          <a:stretch>
            <a:fillRect/>
          </a:stretch>
        </p:blipFill>
        <p:spPr>
          <a:xfrm>
            <a:off x="1190148" y="1914914"/>
            <a:ext cx="6952365" cy="3974538"/>
          </a:xfrm>
          <a:prstGeom prst="rect">
            <a:avLst/>
          </a:prstGeom>
        </p:spPr>
      </p:pic>
      <p:sp>
        <p:nvSpPr>
          <p:cNvPr id="2" name="텍스트 개체 틀 1">
            <a:extLst>
              <a:ext uri="{FF2B5EF4-FFF2-40B4-BE49-F238E27FC236}">
                <a16:creationId xmlns:a16="http://schemas.microsoft.com/office/drawing/2014/main" id="{7B7A50D4-29E5-90AF-47AA-31F1ADC17E44}"/>
              </a:ext>
            </a:extLst>
          </p:cNvPr>
          <p:cNvSpPr>
            <a:spLocks noGrp="1"/>
          </p:cNvSpPr>
          <p:nvPr>
            <p:ph type="body" sz="quarter" idx="10"/>
          </p:nvPr>
        </p:nvSpPr>
        <p:spPr>
          <a:xfrm>
            <a:off x="209708" y="577487"/>
            <a:ext cx="9423242" cy="400110"/>
          </a:xfrm>
        </p:spPr>
        <p:txBody>
          <a:bodyPr/>
          <a:lstStyle/>
          <a:p>
            <a:r>
              <a:rPr lang="en-US" altLang="ko-KR" dirty="0">
                <a:latin typeface="+mn-ea"/>
              </a:rPr>
              <a:t>case 2 (</a:t>
            </a:r>
            <a:r>
              <a:rPr lang="ko-KR" altLang="en-US" dirty="0">
                <a:latin typeface="+mn-ea"/>
              </a:rPr>
              <a:t>운전 시작시의 </a:t>
            </a:r>
            <a:r>
              <a:rPr lang="en-US" altLang="ko-KR" dirty="0">
                <a:latin typeface="+mn-ea"/>
              </a:rPr>
              <a:t>NOx </a:t>
            </a:r>
            <a:r>
              <a:rPr lang="ko-KR" altLang="en-US" dirty="0">
                <a:latin typeface="+mn-ea"/>
              </a:rPr>
              <a:t>고농도</a:t>
            </a:r>
            <a:r>
              <a:rPr lang="en-US" altLang="ko-KR" dirty="0">
                <a:latin typeface="+mn-ea"/>
              </a:rPr>
              <a:t>) : 24</a:t>
            </a:r>
            <a:r>
              <a:rPr lang="ko-KR" altLang="en-US" dirty="0">
                <a:latin typeface="+mn-ea"/>
              </a:rPr>
              <a:t>년 </a:t>
            </a:r>
            <a:r>
              <a:rPr lang="en-US" altLang="ko-KR" dirty="0">
                <a:latin typeface="+mn-ea"/>
              </a:rPr>
              <a:t>6</a:t>
            </a:r>
            <a:r>
              <a:rPr lang="ko-KR" altLang="en-US" dirty="0">
                <a:latin typeface="+mn-ea"/>
              </a:rPr>
              <a:t>월 </a:t>
            </a:r>
            <a:r>
              <a:rPr lang="en-US" altLang="ko-KR" dirty="0">
                <a:latin typeface="+mn-ea"/>
              </a:rPr>
              <a:t>2</a:t>
            </a:r>
            <a:r>
              <a:rPr lang="ko-KR" altLang="en-US" dirty="0">
                <a:latin typeface="+mn-ea"/>
              </a:rPr>
              <a:t>주차</a:t>
            </a:r>
          </a:p>
        </p:txBody>
      </p:sp>
      <p:sp>
        <p:nvSpPr>
          <p:cNvPr id="4" name="제목 3">
            <a:extLst>
              <a:ext uri="{FF2B5EF4-FFF2-40B4-BE49-F238E27FC236}">
                <a16:creationId xmlns:a16="http://schemas.microsoft.com/office/drawing/2014/main" id="{CBB03431-78B4-2598-870A-05B6BC3240E4}"/>
              </a:ext>
            </a:extLst>
          </p:cNvPr>
          <p:cNvSpPr>
            <a:spLocks noGrp="1"/>
          </p:cNvSpPr>
          <p:nvPr>
            <p:ph type="title"/>
          </p:nvPr>
        </p:nvSpPr>
        <p:spPr/>
        <p:txBody>
          <a:bodyPr/>
          <a:lstStyle/>
          <a:p>
            <a:r>
              <a:rPr lang="en-US" altLang="ko-KR" dirty="0">
                <a:latin typeface="+mn-ea"/>
              </a:rPr>
              <a:t>250826 </a:t>
            </a:r>
            <a:r>
              <a:rPr lang="ko-KR" altLang="en-US" dirty="0">
                <a:latin typeface="+mn-ea"/>
              </a:rPr>
              <a:t>화 </a:t>
            </a:r>
            <a:r>
              <a:rPr lang="en-US" altLang="ko-KR" dirty="0">
                <a:latin typeface="+mn-ea"/>
              </a:rPr>
              <a:t>| </a:t>
            </a:r>
            <a:r>
              <a:rPr lang="ko-KR" altLang="en-US" dirty="0">
                <a:latin typeface="+mn-ea"/>
              </a:rPr>
              <a:t>계절별 데이터 </a:t>
            </a:r>
            <a:r>
              <a:rPr lang="ko-KR" altLang="en-US" dirty="0" err="1">
                <a:latin typeface="+mn-ea"/>
              </a:rPr>
              <a:t>전처리</a:t>
            </a:r>
            <a:r>
              <a:rPr lang="ko-KR" altLang="en-US" dirty="0">
                <a:latin typeface="+mn-ea"/>
              </a:rPr>
              <a:t> 및 특이사항</a:t>
            </a:r>
            <a:endParaRPr lang="ko-KR" altLang="en-US" dirty="0">
              <a:latin typeface="+mn-ea"/>
              <a:ea typeface="+mn-ea"/>
            </a:endParaRPr>
          </a:p>
        </p:txBody>
      </p:sp>
      <p:sp>
        <p:nvSpPr>
          <p:cNvPr id="5" name="텍스트 개체 틀 4">
            <a:extLst>
              <a:ext uri="{FF2B5EF4-FFF2-40B4-BE49-F238E27FC236}">
                <a16:creationId xmlns:a16="http://schemas.microsoft.com/office/drawing/2014/main" id="{4D2930D1-FE29-0345-8A77-CAD9378E3E94}"/>
              </a:ext>
            </a:extLst>
          </p:cNvPr>
          <p:cNvSpPr>
            <a:spLocks noGrp="1"/>
          </p:cNvSpPr>
          <p:nvPr>
            <p:ph type="body" sz="quarter" idx="12"/>
          </p:nvPr>
        </p:nvSpPr>
        <p:spPr/>
        <p:txBody>
          <a:bodyPr/>
          <a:lstStyle/>
          <a:p>
            <a:r>
              <a:rPr lang="ko-KR" altLang="en-US" dirty="0">
                <a:latin typeface="+mn-ea"/>
                <a:ea typeface="+mn-ea"/>
              </a:rPr>
              <a:t>서부발전</a:t>
            </a:r>
          </a:p>
        </p:txBody>
      </p:sp>
      <p:sp>
        <p:nvSpPr>
          <p:cNvPr id="3" name="텍스트 개체 틀 2">
            <a:extLst>
              <a:ext uri="{FF2B5EF4-FFF2-40B4-BE49-F238E27FC236}">
                <a16:creationId xmlns:a16="http://schemas.microsoft.com/office/drawing/2014/main" id="{05B26311-7ED5-C079-85F7-780F2426BFDD}"/>
              </a:ext>
            </a:extLst>
          </p:cNvPr>
          <p:cNvSpPr>
            <a:spLocks noGrp="1"/>
          </p:cNvSpPr>
          <p:nvPr>
            <p:ph type="body" sz="quarter" idx="11"/>
          </p:nvPr>
        </p:nvSpPr>
        <p:spPr>
          <a:xfrm>
            <a:off x="362309" y="922626"/>
            <a:ext cx="9270641" cy="896013"/>
          </a:xfrm>
        </p:spPr>
        <p:txBody>
          <a:bodyPr/>
          <a:lstStyle/>
          <a:p>
            <a:pPr marL="1588" lvl="1" indent="0" fontAlgn="auto" latinLnBrk="0">
              <a:spcBef>
                <a:spcPts val="0"/>
              </a:spcBef>
              <a:spcAft>
                <a:spcPts val="0"/>
              </a:spcAft>
              <a:buNone/>
            </a:pPr>
            <a:r>
              <a:rPr lang="ko-KR" altLang="en-US" sz="1400" kern="0" dirty="0">
                <a:solidFill>
                  <a:srgbClr val="000000"/>
                </a:solidFill>
                <a:latin typeface="+mn-ea"/>
              </a:rPr>
              <a:t>운전 </a:t>
            </a:r>
            <a:r>
              <a:rPr lang="ko-KR" altLang="en-US" sz="1400" kern="0" dirty="0" err="1">
                <a:solidFill>
                  <a:srgbClr val="000000"/>
                </a:solidFill>
                <a:latin typeface="+mn-ea"/>
              </a:rPr>
              <a:t>시작시</a:t>
            </a:r>
            <a:r>
              <a:rPr lang="ko-KR" altLang="en-US" sz="1400" kern="0" dirty="0">
                <a:solidFill>
                  <a:srgbClr val="000000"/>
                </a:solidFill>
                <a:latin typeface="+mn-ea"/>
              </a:rPr>
              <a:t> </a:t>
            </a:r>
            <a:r>
              <a:rPr lang="ko-KR" altLang="en-US" sz="1400" b="1" kern="0" dirty="0">
                <a:solidFill>
                  <a:srgbClr val="00B050"/>
                </a:solidFill>
                <a:latin typeface="+mn-ea"/>
              </a:rPr>
              <a:t>연료량</a:t>
            </a:r>
            <a:r>
              <a:rPr lang="ko-KR" altLang="en-US" sz="1400" kern="0" dirty="0">
                <a:solidFill>
                  <a:srgbClr val="000000"/>
                </a:solidFill>
                <a:latin typeface="+mn-ea"/>
              </a:rPr>
              <a:t>이 먼저</a:t>
            </a:r>
            <a:r>
              <a:rPr lang="en-US" altLang="ko-KR" sz="1400" kern="0" dirty="0">
                <a:solidFill>
                  <a:srgbClr val="000000"/>
                </a:solidFill>
                <a:latin typeface="+mn-ea"/>
              </a:rPr>
              <a:t>(9535)</a:t>
            </a:r>
            <a:r>
              <a:rPr lang="ko-KR" altLang="en-US" sz="1400" kern="0" dirty="0">
                <a:solidFill>
                  <a:srgbClr val="000000"/>
                </a:solidFill>
                <a:latin typeface="+mn-ea"/>
              </a:rPr>
              <a:t> 상승하는 데 비해 </a:t>
            </a:r>
            <a:r>
              <a:rPr lang="ko-KR" altLang="en-US" sz="1400" b="1" kern="0" dirty="0">
                <a:solidFill>
                  <a:srgbClr val="0000FF"/>
                </a:solidFill>
                <a:latin typeface="+mn-ea"/>
              </a:rPr>
              <a:t>희석질소</a:t>
            </a:r>
            <a:r>
              <a:rPr lang="ko-KR" altLang="en-US" sz="1400" kern="0" dirty="0">
                <a:solidFill>
                  <a:srgbClr val="000000"/>
                </a:solidFill>
                <a:latin typeface="+mn-ea"/>
              </a:rPr>
              <a:t>는 시간을 조금 두고</a:t>
            </a:r>
            <a:r>
              <a:rPr lang="en-US" altLang="ko-KR" sz="1400" kern="0" dirty="0">
                <a:solidFill>
                  <a:srgbClr val="000000"/>
                </a:solidFill>
                <a:latin typeface="+mn-ea"/>
              </a:rPr>
              <a:t>(9545)</a:t>
            </a:r>
            <a:r>
              <a:rPr lang="ko-KR" altLang="en-US" sz="1400" kern="0" dirty="0">
                <a:solidFill>
                  <a:srgbClr val="000000"/>
                </a:solidFill>
                <a:latin typeface="+mn-ea"/>
              </a:rPr>
              <a:t> 상승하기 때문에 그 사이에 </a:t>
            </a:r>
            <a:r>
              <a:rPr lang="en-US" altLang="ko-KR" sz="1400" b="1" kern="0" dirty="0">
                <a:solidFill>
                  <a:srgbClr val="FF0000"/>
                </a:solidFill>
                <a:latin typeface="+mn-ea"/>
              </a:rPr>
              <a:t>NOx </a:t>
            </a:r>
            <a:r>
              <a:rPr lang="ko-KR" altLang="en-US" sz="1400" b="1" kern="0" dirty="0">
                <a:solidFill>
                  <a:srgbClr val="FF0000"/>
                </a:solidFill>
                <a:latin typeface="+mn-ea"/>
              </a:rPr>
              <a:t>농도</a:t>
            </a:r>
            <a:r>
              <a:rPr lang="ko-KR" altLang="en-US" sz="1400" kern="0" dirty="0">
                <a:solidFill>
                  <a:srgbClr val="000000"/>
                </a:solidFill>
                <a:latin typeface="+mn-ea"/>
              </a:rPr>
              <a:t>가 상승한다</a:t>
            </a:r>
            <a:r>
              <a:rPr lang="en-US" altLang="ko-KR" sz="1400" kern="0" dirty="0">
                <a:solidFill>
                  <a:srgbClr val="000000"/>
                </a:solidFill>
                <a:latin typeface="+mn-ea"/>
              </a:rPr>
              <a:t>.</a:t>
            </a:r>
          </a:p>
        </p:txBody>
      </p:sp>
      <p:sp>
        <p:nvSpPr>
          <p:cNvPr id="9" name="타원 8">
            <a:extLst>
              <a:ext uri="{FF2B5EF4-FFF2-40B4-BE49-F238E27FC236}">
                <a16:creationId xmlns:a16="http://schemas.microsoft.com/office/drawing/2014/main" id="{E0A50E88-5E83-531A-8DD3-F2BB59103076}"/>
              </a:ext>
            </a:extLst>
          </p:cNvPr>
          <p:cNvSpPr/>
          <p:nvPr/>
        </p:nvSpPr>
        <p:spPr bwMode="auto">
          <a:xfrm>
            <a:off x="1307702" y="2455704"/>
            <a:ext cx="252970" cy="243096"/>
          </a:xfrm>
          <a:prstGeom prst="ellipse">
            <a:avLst/>
          </a:prstGeom>
          <a:solidFill>
            <a:srgbClr val="00B050"/>
          </a:solidFill>
          <a:ln>
            <a:noFill/>
          </a:ln>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1896"/>
            <a:endParaRPr lang="ko-KR" altLang="en-US" dirty="0">
              <a:solidFill>
                <a:prstClr val="white"/>
              </a:solidFill>
              <a:latin typeface="맑은 고딕" panose="020B0503020000020004" pitchFamily="50" charset="-127"/>
              <a:ea typeface="맑은 고딕" panose="020B0503020000020004" pitchFamily="50" charset="-127"/>
            </a:endParaRPr>
          </a:p>
        </p:txBody>
      </p:sp>
      <p:sp>
        <p:nvSpPr>
          <p:cNvPr id="10" name="타원 9">
            <a:extLst>
              <a:ext uri="{FF2B5EF4-FFF2-40B4-BE49-F238E27FC236}">
                <a16:creationId xmlns:a16="http://schemas.microsoft.com/office/drawing/2014/main" id="{BFF81C4F-B5E7-3B25-6ABE-7E9456887D73}"/>
              </a:ext>
            </a:extLst>
          </p:cNvPr>
          <p:cNvSpPr/>
          <p:nvPr/>
        </p:nvSpPr>
        <p:spPr bwMode="auto">
          <a:xfrm>
            <a:off x="1338182" y="4740922"/>
            <a:ext cx="252970" cy="243096"/>
          </a:xfrm>
          <a:prstGeom prst="ellipse">
            <a:avLst/>
          </a:prstGeom>
          <a:solidFill>
            <a:srgbClr val="FF0000"/>
          </a:solidFill>
          <a:ln>
            <a:noFill/>
          </a:ln>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1896"/>
            <a:endParaRPr lang="ko-KR" altLang="en-US" dirty="0">
              <a:solidFill>
                <a:prstClr val="white"/>
              </a:solidFill>
              <a:latin typeface="맑은 고딕" panose="020B0503020000020004" pitchFamily="50" charset="-127"/>
              <a:ea typeface="맑은 고딕" panose="020B0503020000020004" pitchFamily="50" charset="-127"/>
            </a:endParaRPr>
          </a:p>
        </p:txBody>
      </p:sp>
      <p:sp>
        <p:nvSpPr>
          <p:cNvPr id="11" name="타원 10">
            <a:extLst>
              <a:ext uri="{FF2B5EF4-FFF2-40B4-BE49-F238E27FC236}">
                <a16:creationId xmlns:a16="http://schemas.microsoft.com/office/drawing/2014/main" id="{66DE97D7-073F-6EA9-ECAB-4C91D02B6240}"/>
              </a:ext>
            </a:extLst>
          </p:cNvPr>
          <p:cNvSpPr/>
          <p:nvPr/>
        </p:nvSpPr>
        <p:spPr bwMode="auto">
          <a:xfrm>
            <a:off x="1307702" y="3659087"/>
            <a:ext cx="252970" cy="243096"/>
          </a:xfrm>
          <a:prstGeom prst="ellipse">
            <a:avLst/>
          </a:prstGeom>
          <a:solidFill>
            <a:srgbClr val="0000FF"/>
          </a:solidFill>
          <a:ln>
            <a:noFill/>
          </a:ln>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1896"/>
            <a:endParaRPr lang="ko-KR" altLang="en-US" dirty="0">
              <a:solidFill>
                <a:prstClr val="white"/>
              </a:solidFill>
              <a:latin typeface="맑은 고딕" panose="020B0503020000020004" pitchFamily="50" charset="-127"/>
              <a:ea typeface="맑은 고딕" panose="020B0503020000020004" pitchFamily="50" charset="-127"/>
            </a:endParaRPr>
          </a:p>
        </p:txBody>
      </p:sp>
      <p:sp>
        <p:nvSpPr>
          <p:cNvPr id="6" name="TextBox 5">
            <a:extLst>
              <a:ext uri="{FF2B5EF4-FFF2-40B4-BE49-F238E27FC236}">
                <a16:creationId xmlns:a16="http://schemas.microsoft.com/office/drawing/2014/main" id="{49B0C289-0438-5446-E5DC-36F13186207E}"/>
              </a:ext>
            </a:extLst>
          </p:cNvPr>
          <p:cNvSpPr txBox="1"/>
          <p:nvPr/>
        </p:nvSpPr>
        <p:spPr>
          <a:xfrm>
            <a:off x="200472" y="6219993"/>
            <a:ext cx="1028700" cy="307777"/>
          </a:xfrm>
          <a:prstGeom prst="rect">
            <a:avLst/>
          </a:prstGeom>
          <a:noFill/>
        </p:spPr>
        <p:txBody>
          <a:bodyPr wrap="square">
            <a:spAutoFit/>
          </a:bodyPr>
          <a:lstStyle/>
          <a:p>
            <a:r>
              <a:rPr lang="en-US" altLang="ko-KR" dirty="0">
                <a:latin typeface="+mn-ea"/>
              </a:rPr>
              <a:t>[</a:t>
            </a:r>
            <a:r>
              <a:rPr lang="ko-KR" altLang="en-US" dirty="0">
                <a:latin typeface="+mn-ea"/>
              </a:rPr>
              <a:t>표시 </a:t>
            </a:r>
            <a:r>
              <a:rPr lang="en-US" altLang="ko-KR" dirty="0">
                <a:latin typeface="+mn-ea"/>
              </a:rPr>
              <a:t>: ^]</a:t>
            </a:r>
            <a:endParaRPr lang="ko-KR" altLang="en-US" dirty="0"/>
          </a:p>
        </p:txBody>
      </p:sp>
    </p:spTree>
    <p:extLst>
      <p:ext uri="{BB962C8B-B14F-4D97-AF65-F5344CB8AC3E}">
        <p14:creationId xmlns:p14="http://schemas.microsoft.com/office/powerpoint/2010/main" val="243149531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DAF6F2-3833-6B6B-E10D-1A3515375332}"/>
            </a:ext>
          </a:extLst>
        </p:cNvPr>
        <p:cNvGrpSpPr/>
        <p:nvPr/>
      </p:nvGrpSpPr>
      <p:grpSpPr>
        <a:xfrm>
          <a:off x="0" y="0"/>
          <a:ext cx="0" cy="0"/>
          <a:chOff x="0" y="0"/>
          <a:chExt cx="0" cy="0"/>
        </a:xfrm>
      </p:grpSpPr>
      <p:pic>
        <p:nvPicPr>
          <p:cNvPr id="12" name="그림 11">
            <a:extLst>
              <a:ext uri="{FF2B5EF4-FFF2-40B4-BE49-F238E27FC236}">
                <a16:creationId xmlns:a16="http://schemas.microsoft.com/office/drawing/2014/main" id="{110B7546-A5D8-B2DD-368C-E284F6A6B249}"/>
              </a:ext>
            </a:extLst>
          </p:cNvPr>
          <p:cNvPicPr>
            <a:picLocks noChangeAspect="1"/>
          </p:cNvPicPr>
          <p:nvPr/>
        </p:nvPicPr>
        <p:blipFill>
          <a:blip r:embed="rId2"/>
          <a:stretch>
            <a:fillRect/>
          </a:stretch>
        </p:blipFill>
        <p:spPr>
          <a:xfrm>
            <a:off x="1194318" y="1494298"/>
            <a:ext cx="8095861" cy="4671241"/>
          </a:xfrm>
          <a:prstGeom prst="rect">
            <a:avLst/>
          </a:prstGeom>
        </p:spPr>
      </p:pic>
      <p:sp>
        <p:nvSpPr>
          <p:cNvPr id="2" name="텍스트 개체 틀 1">
            <a:extLst>
              <a:ext uri="{FF2B5EF4-FFF2-40B4-BE49-F238E27FC236}">
                <a16:creationId xmlns:a16="http://schemas.microsoft.com/office/drawing/2014/main" id="{E32ADB6E-C91A-81AF-228E-38665BF15BB3}"/>
              </a:ext>
            </a:extLst>
          </p:cNvPr>
          <p:cNvSpPr>
            <a:spLocks noGrp="1"/>
          </p:cNvSpPr>
          <p:nvPr>
            <p:ph type="body" sz="quarter" idx="10"/>
          </p:nvPr>
        </p:nvSpPr>
        <p:spPr>
          <a:xfrm>
            <a:off x="209708" y="577487"/>
            <a:ext cx="9423242" cy="400110"/>
          </a:xfrm>
        </p:spPr>
        <p:txBody>
          <a:bodyPr/>
          <a:lstStyle/>
          <a:p>
            <a:r>
              <a:rPr lang="en-US" altLang="ko-KR" dirty="0">
                <a:latin typeface="+mn-ea"/>
              </a:rPr>
              <a:t>case 2 (</a:t>
            </a:r>
            <a:r>
              <a:rPr lang="ko-KR" altLang="en-US" dirty="0">
                <a:latin typeface="+mn-ea"/>
              </a:rPr>
              <a:t>운전 시작시의 </a:t>
            </a:r>
            <a:r>
              <a:rPr lang="en-US" altLang="ko-KR" dirty="0">
                <a:latin typeface="+mn-ea"/>
              </a:rPr>
              <a:t>NOx </a:t>
            </a:r>
            <a:r>
              <a:rPr lang="ko-KR" altLang="en-US" dirty="0">
                <a:latin typeface="+mn-ea"/>
              </a:rPr>
              <a:t>고농도</a:t>
            </a:r>
            <a:r>
              <a:rPr lang="en-US" altLang="ko-KR" dirty="0">
                <a:latin typeface="+mn-ea"/>
              </a:rPr>
              <a:t>) : 24</a:t>
            </a:r>
            <a:r>
              <a:rPr lang="ko-KR" altLang="en-US" dirty="0">
                <a:latin typeface="+mn-ea"/>
              </a:rPr>
              <a:t>년 </a:t>
            </a:r>
            <a:r>
              <a:rPr lang="en-US" altLang="ko-KR" dirty="0">
                <a:latin typeface="+mn-ea"/>
              </a:rPr>
              <a:t>10</a:t>
            </a:r>
            <a:r>
              <a:rPr lang="ko-KR" altLang="en-US" dirty="0">
                <a:latin typeface="+mn-ea"/>
              </a:rPr>
              <a:t>월 </a:t>
            </a:r>
            <a:r>
              <a:rPr lang="en-US" altLang="ko-KR" dirty="0">
                <a:latin typeface="+mn-ea"/>
              </a:rPr>
              <a:t>1</a:t>
            </a:r>
            <a:r>
              <a:rPr lang="ko-KR" altLang="en-US" dirty="0">
                <a:latin typeface="+mn-ea"/>
              </a:rPr>
              <a:t>주차</a:t>
            </a:r>
          </a:p>
        </p:txBody>
      </p:sp>
      <p:sp>
        <p:nvSpPr>
          <p:cNvPr id="4" name="제목 3">
            <a:extLst>
              <a:ext uri="{FF2B5EF4-FFF2-40B4-BE49-F238E27FC236}">
                <a16:creationId xmlns:a16="http://schemas.microsoft.com/office/drawing/2014/main" id="{A80C1475-9E2C-7661-5831-37DF9242C0D2}"/>
              </a:ext>
            </a:extLst>
          </p:cNvPr>
          <p:cNvSpPr>
            <a:spLocks noGrp="1"/>
          </p:cNvSpPr>
          <p:nvPr>
            <p:ph type="title"/>
          </p:nvPr>
        </p:nvSpPr>
        <p:spPr/>
        <p:txBody>
          <a:bodyPr/>
          <a:lstStyle/>
          <a:p>
            <a:r>
              <a:rPr lang="en-US" altLang="ko-KR" dirty="0">
                <a:latin typeface="+mn-ea"/>
              </a:rPr>
              <a:t>250826 </a:t>
            </a:r>
            <a:r>
              <a:rPr lang="ko-KR" altLang="en-US" dirty="0">
                <a:latin typeface="+mn-ea"/>
              </a:rPr>
              <a:t>화 </a:t>
            </a:r>
            <a:r>
              <a:rPr lang="en-US" altLang="ko-KR" dirty="0">
                <a:latin typeface="+mn-ea"/>
              </a:rPr>
              <a:t>| </a:t>
            </a:r>
            <a:r>
              <a:rPr lang="ko-KR" altLang="en-US" dirty="0">
                <a:latin typeface="+mn-ea"/>
              </a:rPr>
              <a:t>계절별 데이터 </a:t>
            </a:r>
            <a:r>
              <a:rPr lang="ko-KR" altLang="en-US" dirty="0" err="1">
                <a:latin typeface="+mn-ea"/>
              </a:rPr>
              <a:t>전처리</a:t>
            </a:r>
            <a:r>
              <a:rPr lang="ko-KR" altLang="en-US" dirty="0">
                <a:latin typeface="+mn-ea"/>
              </a:rPr>
              <a:t> 및 특이사항</a:t>
            </a:r>
            <a:endParaRPr lang="ko-KR" altLang="en-US" dirty="0">
              <a:latin typeface="+mn-ea"/>
              <a:ea typeface="+mn-ea"/>
            </a:endParaRPr>
          </a:p>
        </p:txBody>
      </p:sp>
      <p:sp>
        <p:nvSpPr>
          <p:cNvPr id="5" name="텍스트 개체 틀 4">
            <a:extLst>
              <a:ext uri="{FF2B5EF4-FFF2-40B4-BE49-F238E27FC236}">
                <a16:creationId xmlns:a16="http://schemas.microsoft.com/office/drawing/2014/main" id="{A30EFD22-400D-6CEF-7511-E114540E7928}"/>
              </a:ext>
            </a:extLst>
          </p:cNvPr>
          <p:cNvSpPr>
            <a:spLocks noGrp="1"/>
          </p:cNvSpPr>
          <p:nvPr>
            <p:ph type="body" sz="quarter" idx="12"/>
          </p:nvPr>
        </p:nvSpPr>
        <p:spPr/>
        <p:txBody>
          <a:bodyPr/>
          <a:lstStyle/>
          <a:p>
            <a:r>
              <a:rPr lang="ko-KR" altLang="en-US" dirty="0">
                <a:latin typeface="+mn-ea"/>
                <a:ea typeface="+mn-ea"/>
              </a:rPr>
              <a:t>서부발전</a:t>
            </a:r>
          </a:p>
        </p:txBody>
      </p:sp>
      <p:sp>
        <p:nvSpPr>
          <p:cNvPr id="3" name="텍스트 개체 틀 2">
            <a:extLst>
              <a:ext uri="{FF2B5EF4-FFF2-40B4-BE49-F238E27FC236}">
                <a16:creationId xmlns:a16="http://schemas.microsoft.com/office/drawing/2014/main" id="{11D11549-7B79-8624-77B4-0FA68ED20993}"/>
              </a:ext>
            </a:extLst>
          </p:cNvPr>
          <p:cNvSpPr>
            <a:spLocks noGrp="1"/>
          </p:cNvSpPr>
          <p:nvPr>
            <p:ph type="body" sz="quarter" idx="11"/>
          </p:nvPr>
        </p:nvSpPr>
        <p:spPr>
          <a:xfrm>
            <a:off x="362309" y="922626"/>
            <a:ext cx="9270641" cy="896013"/>
          </a:xfrm>
        </p:spPr>
        <p:txBody>
          <a:bodyPr/>
          <a:lstStyle/>
          <a:p>
            <a:pPr marL="1588" lvl="1" indent="0" fontAlgn="auto" latinLnBrk="0">
              <a:spcBef>
                <a:spcPts val="0"/>
              </a:spcBef>
              <a:spcAft>
                <a:spcPts val="0"/>
              </a:spcAft>
              <a:buNone/>
            </a:pPr>
            <a:endParaRPr lang="en-US" altLang="ko-KR" sz="1400" kern="0" dirty="0">
              <a:solidFill>
                <a:srgbClr val="000000"/>
              </a:solidFill>
              <a:latin typeface="+mn-ea"/>
            </a:endParaRPr>
          </a:p>
          <a:p>
            <a:pPr marL="1588" lvl="1" indent="0" fontAlgn="auto" latinLnBrk="0">
              <a:spcBef>
                <a:spcPts val="0"/>
              </a:spcBef>
              <a:spcAft>
                <a:spcPts val="0"/>
              </a:spcAft>
              <a:buNone/>
            </a:pPr>
            <a:r>
              <a:rPr lang="ko-KR" altLang="en-US" sz="1400" kern="0" dirty="0">
                <a:solidFill>
                  <a:srgbClr val="000000"/>
                </a:solidFill>
                <a:latin typeface="+mn-ea"/>
              </a:rPr>
              <a:t>마찬가지로 </a:t>
            </a:r>
            <a:r>
              <a:rPr lang="ko-KR" altLang="en-US" sz="1400" b="1" kern="0" dirty="0">
                <a:solidFill>
                  <a:srgbClr val="00B050"/>
                </a:solidFill>
                <a:latin typeface="+mn-ea"/>
              </a:rPr>
              <a:t>연료량</a:t>
            </a:r>
            <a:r>
              <a:rPr lang="ko-KR" altLang="en-US" sz="1400" kern="0" dirty="0">
                <a:solidFill>
                  <a:srgbClr val="000000"/>
                </a:solidFill>
                <a:latin typeface="+mn-ea"/>
              </a:rPr>
              <a:t>이 먼저</a:t>
            </a:r>
            <a:r>
              <a:rPr lang="en-US" altLang="ko-KR" sz="1400" kern="0" dirty="0">
                <a:solidFill>
                  <a:srgbClr val="000000"/>
                </a:solidFill>
                <a:latin typeface="+mn-ea"/>
              </a:rPr>
              <a:t>(3850)</a:t>
            </a:r>
            <a:r>
              <a:rPr lang="ko-KR" altLang="en-US" sz="1400" kern="0" dirty="0">
                <a:solidFill>
                  <a:srgbClr val="000000"/>
                </a:solidFill>
                <a:latin typeface="+mn-ea"/>
              </a:rPr>
              <a:t> 상승하고 </a:t>
            </a:r>
            <a:r>
              <a:rPr lang="ko-KR" altLang="en-US" sz="1400" b="1" kern="0" dirty="0">
                <a:solidFill>
                  <a:srgbClr val="0000FF"/>
                </a:solidFill>
                <a:latin typeface="+mn-ea"/>
              </a:rPr>
              <a:t>희석질소</a:t>
            </a:r>
            <a:r>
              <a:rPr lang="ko-KR" altLang="en-US" sz="1400" kern="0" dirty="0">
                <a:solidFill>
                  <a:srgbClr val="000000"/>
                </a:solidFill>
                <a:latin typeface="+mn-ea"/>
              </a:rPr>
              <a:t>는 뒤늦게</a:t>
            </a:r>
            <a:r>
              <a:rPr lang="en-US" altLang="ko-KR" sz="1400" kern="0" dirty="0">
                <a:solidFill>
                  <a:srgbClr val="000000"/>
                </a:solidFill>
                <a:latin typeface="+mn-ea"/>
              </a:rPr>
              <a:t>(3880) </a:t>
            </a:r>
            <a:r>
              <a:rPr lang="ko-KR" altLang="en-US" sz="1400" kern="0" dirty="0">
                <a:solidFill>
                  <a:srgbClr val="000000"/>
                </a:solidFill>
                <a:latin typeface="+mn-ea"/>
              </a:rPr>
              <a:t>상승하여 순간적으로 </a:t>
            </a:r>
            <a:r>
              <a:rPr lang="en-US" altLang="ko-KR" sz="1400" b="1" kern="0" dirty="0">
                <a:solidFill>
                  <a:srgbClr val="FF0000"/>
                </a:solidFill>
                <a:latin typeface="+mn-ea"/>
              </a:rPr>
              <a:t>NOx</a:t>
            </a:r>
            <a:r>
              <a:rPr lang="ko-KR" altLang="en-US" sz="1400" b="1" kern="0" dirty="0">
                <a:solidFill>
                  <a:srgbClr val="FF0000"/>
                </a:solidFill>
                <a:latin typeface="+mn-ea"/>
              </a:rPr>
              <a:t>농도</a:t>
            </a:r>
            <a:r>
              <a:rPr lang="ko-KR" altLang="en-US" sz="1400" kern="0" dirty="0">
                <a:solidFill>
                  <a:srgbClr val="000000"/>
                </a:solidFill>
                <a:latin typeface="+mn-ea"/>
              </a:rPr>
              <a:t> 가 상승했다</a:t>
            </a:r>
            <a:r>
              <a:rPr lang="en-US" altLang="ko-KR" sz="1400" kern="0" dirty="0">
                <a:solidFill>
                  <a:srgbClr val="000000"/>
                </a:solidFill>
                <a:latin typeface="+mn-ea"/>
              </a:rPr>
              <a:t>. </a:t>
            </a:r>
          </a:p>
          <a:p>
            <a:pPr marL="1588" lvl="1" indent="0" fontAlgn="auto" latinLnBrk="0">
              <a:spcBef>
                <a:spcPts val="0"/>
              </a:spcBef>
              <a:spcAft>
                <a:spcPts val="0"/>
              </a:spcAft>
              <a:buNone/>
            </a:pPr>
            <a:endParaRPr lang="en-US" altLang="ko-KR" sz="1400" kern="0" dirty="0">
              <a:solidFill>
                <a:srgbClr val="000000"/>
              </a:solidFill>
              <a:latin typeface="+mn-ea"/>
            </a:endParaRPr>
          </a:p>
        </p:txBody>
      </p:sp>
      <p:sp>
        <p:nvSpPr>
          <p:cNvPr id="9" name="타원 8">
            <a:extLst>
              <a:ext uri="{FF2B5EF4-FFF2-40B4-BE49-F238E27FC236}">
                <a16:creationId xmlns:a16="http://schemas.microsoft.com/office/drawing/2014/main" id="{A175B5B3-69D2-2F04-0AA0-B6AAA9AD7732}"/>
              </a:ext>
            </a:extLst>
          </p:cNvPr>
          <p:cNvSpPr/>
          <p:nvPr/>
        </p:nvSpPr>
        <p:spPr bwMode="auto">
          <a:xfrm>
            <a:off x="1434187" y="2212608"/>
            <a:ext cx="252970" cy="243096"/>
          </a:xfrm>
          <a:prstGeom prst="ellipse">
            <a:avLst/>
          </a:prstGeom>
          <a:solidFill>
            <a:srgbClr val="00B050"/>
          </a:solidFill>
          <a:ln>
            <a:noFill/>
          </a:ln>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1896"/>
            <a:endParaRPr lang="ko-KR" altLang="en-US" dirty="0">
              <a:solidFill>
                <a:prstClr val="white"/>
              </a:solidFill>
              <a:latin typeface="맑은 고딕" panose="020B0503020000020004" pitchFamily="50" charset="-127"/>
              <a:ea typeface="맑은 고딕" panose="020B0503020000020004" pitchFamily="50" charset="-127"/>
            </a:endParaRPr>
          </a:p>
        </p:txBody>
      </p:sp>
      <p:sp>
        <p:nvSpPr>
          <p:cNvPr id="10" name="타원 9">
            <a:extLst>
              <a:ext uri="{FF2B5EF4-FFF2-40B4-BE49-F238E27FC236}">
                <a16:creationId xmlns:a16="http://schemas.microsoft.com/office/drawing/2014/main" id="{30AE7070-4EA2-00D6-E83D-49551475492E}"/>
              </a:ext>
            </a:extLst>
          </p:cNvPr>
          <p:cNvSpPr/>
          <p:nvPr/>
        </p:nvSpPr>
        <p:spPr bwMode="auto">
          <a:xfrm>
            <a:off x="1434187" y="4823925"/>
            <a:ext cx="252970" cy="243096"/>
          </a:xfrm>
          <a:prstGeom prst="ellipse">
            <a:avLst/>
          </a:prstGeom>
          <a:solidFill>
            <a:srgbClr val="FF0000"/>
          </a:solidFill>
          <a:ln>
            <a:noFill/>
          </a:ln>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1896"/>
            <a:endParaRPr lang="ko-KR" altLang="en-US" dirty="0">
              <a:solidFill>
                <a:prstClr val="white"/>
              </a:solidFill>
              <a:latin typeface="맑은 고딕" panose="020B0503020000020004" pitchFamily="50" charset="-127"/>
              <a:ea typeface="맑은 고딕" panose="020B0503020000020004" pitchFamily="50" charset="-127"/>
            </a:endParaRPr>
          </a:p>
        </p:txBody>
      </p:sp>
      <p:sp>
        <p:nvSpPr>
          <p:cNvPr id="11" name="타원 10">
            <a:extLst>
              <a:ext uri="{FF2B5EF4-FFF2-40B4-BE49-F238E27FC236}">
                <a16:creationId xmlns:a16="http://schemas.microsoft.com/office/drawing/2014/main" id="{2ECB267C-79D0-0E7A-3675-80AC74832FA7}"/>
              </a:ext>
            </a:extLst>
          </p:cNvPr>
          <p:cNvSpPr/>
          <p:nvPr/>
        </p:nvSpPr>
        <p:spPr bwMode="auto">
          <a:xfrm>
            <a:off x="1434187" y="3458403"/>
            <a:ext cx="252970" cy="243096"/>
          </a:xfrm>
          <a:prstGeom prst="ellipse">
            <a:avLst/>
          </a:prstGeom>
          <a:solidFill>
            <a:srgbClr val="0000FF"/>
          </a:solidFill>
          <a:ln>
            <a:noFill/>
          </a:ln>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1896"/>
            <a:endParaRPr lang="ko-KR" altLang="en-US" dirty="0">
              <a:solidFill>
                <a:prstClr val="white"/>
              </a:solidFill>
              <a:latin typeface="맑은 고딕" panose="020B0503020000020004" pitchFamily="50" charset="-127"/>
              <a:ea typeface="맑은 고딕" panose="020B0503020000020004" pitchFamily="50" charset="-127"/>
            </a:endParaRPr>
          </a:p>
        </p:txBody>
      </p:sp>
      <p:sp>
        <p:nvSpPr>
          <p:cNvPr id="13" name="TextBox 12">
            <a:extLst>
              <a:ext uri="{FF2B5EF4-FFF2-40B4-BE49-F238E27FC236}">
                <a16:creationId xmlns:a16="http://schemas.microsoft.com/office/drawing/2014/main" id="{2EF148F4-770C-780B-CFBF-1418547F7F0C}"/>
              </a:ext>
            </a:extLst>
          </p:cNvPr>
          <p:cNvSpPr txBox="1"/>
          <p:nvPr/>
        </p:nvSpPr>
        <p:spPr>
          <a:xfrm>
            <a:off x="200472" y="6219993"/>
            <a:ext cx="1028700" cy="307777"/>
          </a:xfrm>
          <a:prstGeom prst="rect">
            <a:avLst/>
          </a:prstGeom>
          <a:noFill/>
        </p:spPr>
        <p:txBody>
          <a:bodyPr wrap="square">
            <a:spAutoFit/>
          </a:bodyPr>
          <a:lstStyle/>
          <a:p>
            <a:r>
              <a:rPr lang="en-US" altLang="ko-KR" dirty="0">
                <a:latin typeface="+mn-ea"/>
              </a:rPr>
              <a:t>[</a:t>
            </a:r>
            <a:r>
              <a:rPr lang="ko-KR" altLang="en-US" dirty="0">
                <a:latin typeface="+mn-ea"/>
              </a:rPr>
              <a:t>표시 </a:t>
            </a:r>
            <a:r>
              <a:rPr lang="en-US" altLang="ko-KR" dirty="0">
                <a:latin typeface="+mn-ea"/>
              </a:rPr>
              <a:t>: ^]</a:t>
            </a:r>
            <a:endParaRPr lang="ko-KR" altLang="en-US" dirty="0"/>
          </a:p>
        </p:txBody>
      </p:sp>
    </p:spTree>
    <p:extLst>
      <p:ext uri="{BB962C8B-B14F-4D97-AF65-F5344CB8AC3E}">
        <p14:creationId xmlns:p14="http://schemas.microsoft.com/office/powerpoint/2010/main" val="119857903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46217F-BD02-54E0-A5DC-831F7192759B}"/>
            </a:ext>
          </a:extLst>
        </p:cNvPr>
        <p:cNvGrpSpPr/>
        <p:nvPr/>
      </p:nvGrpSpPr>
      <p:grpSpPr>
        <a:xfrm>
          <a:off x="0" y="0"/>
          <a:ext cx="0" cy="0"/>
          <a:chOff x="0" y="0"/>
          <a:chExt cx="0" cy="0"/>
        </a:xfrm>
      </p:grpSpPr>
      <p:pic>
        <p:nvPicPr>
          <p:cNvPr id="6" name="그림 5">
            <a:extLst>
              <a:ext uri="{FF2B5EF4-FFF2-40B4-BE49-F238E27FC236}">
                <a16:creationId xmlns:a16="http://schemas.microsoft.com/office/drawing/2014/main" id="{B0AC66AC-4C18-FE33-9DE6-884A1EB03A38}"/>
              </a:ext>
            </a:extLst>
          </p:cNvPr>
          <p:cNvPicPr>
            <a:picLocks noChangeAspect="1"/>
          </p:cNvPicPr>
          <p:nvPr/>
        </p:nvPicPr>
        <p:blipFill>
          <a:blip r:embed="rId2"/>
          <a:stretch>
            <a:fillRect/>
          </a:stretch>
        </p:blipFill>
        <p:spPr>
          <a:xfrm>
            <a:off x="1208717" y="1987421"/>
            <a:ext cx="7577824" cy="4418142"/>
          </a:xfrm>
          <a:prstGeom prst="rect">
            <a:avLst/>
          </a:prstGeom>
        </p:spPr>
      </p:pic>
      <p:sp>
        <p:nvSpPr>
          <p:cNvPr id="2" name="텍스트 개체 틀 1">
            <a:extLst>
              <a:ext uri="{FF2B5EF4-FFF2-40B4-BE49-F238E27FC236}">
                <a16:creationId xmlns:a16="http://schemas.microsoft.com/office/drawing/2014/main" id="{95E51390-DA5A-135F-053A-A8CAF75B4CE6}"/>
              </a:ext>
            </a:extLst>
          </p:cNvPr>
          <p:cNvSpPr>
            <a:spLocks noGrp="1"/>
          </p:cNvSpPr>
          <p:nvPr>
            <p:ph type="body" sz="quarter" idx="10"/>
          </p:nvPr>
        </p:nvSpPr>
        <p:spPr>
          <a:xfrm>
            <a:off x="209708" y="577487"/>
            <a:ext cx="9423242" cy="400110"/>
          </a:xfrm>
        </p:spPr>
        <p:txBody>
          <a:bodyPr/>
          <a:lstStyle/>
          <a:p>
            <a:r>
              <a:rPr lang="en-US" altLang="ko-KR" dirty="0">
                <a:latin typeface="+mn-ea"/>
              </a:rPr>
              <a:t>case 3 (</a:t>
            </a:r>
            <a:r>
              <a:rPr lang="ko-KR" altLang="en-US" dirty="0">
                <a:latin typeface="+mn-ea"/>
              </a:rPr>
              <a:t>운전 종료시의 </a:t>
            </a:r>
            <a:r>
              <a:rPr lang="en-US" altLang="ko-KR" dirty="0">
                <a:latin typeface="+mn-ea"/>
              </a:rPr>
              <a:t>NOx </a:t>
            </a:r>
            <a:r>
              <a:rPr lang="ko-KR" altLang="en-US" dirty="0">
                <a:latin typeface="+mn-ea"/>
              </a:rPr>
              <a:t>고농도</a:t>
            </a:r>
            <a:r>
              <a:rPr lang="en-US" altLang="ko-KR" dirty="0">
                <a:latin typeface="+mn-ea"/>
              </a:rPr>
              <a:t>) : 24</a:t>
            </a:r>
            <a:r>
              <a:rPr lang="ko-KR" altLang="en-US" dirty="0">
                <a:latin typeface="+mn-ea"/>
              </a:rPr>
              <a:t>년 </a:t>
            </a:r>
            <a:r>
              <a:rPr lang="en-US" altLang="ko-KR" dirty="0">
                <a:latin typeface="+mn-ea"/>
              </a:rPr>
              <a:t>3</a:t>
            </a:r>
            <a:r>
              <a:rPr lang="ko-KR" altLang="en-US" dirty="0">
                <a:latin typeface="+mn-ea"/>
              </a:rPr>
              <a:t>월 </a:t>
            </a:r>
            <a:r>
              <a:rPr lang="en-US" altLang="ko-KR" dirty="0">
                <a:latin typeface="+mn-ea"/>
              </a:rPr>
              <a:t>2</a:t>
            </a:r>
            <a:r>
              <a:rPr lang="ko-KR" altLang="en-US" dirty="0">
                <a:latin typeface="+mn-ea"/>
              </a:rPr>
              <a:t>주차</a:t>
            </a:r>
          </a:p>
        </p:txBody>
      </p:sp>
      <p:sp>
        <p:nvSpPr>
          <p:cNvPr id="4" name="제목 3">
            <a:extLst>
              <a:ext uri="{FF2B5EF4-FFF2-40B4-BE49-F238E27FC236}">
                <a16:creationId xmlns:a16="http://schemas.microsoft.com/office/drawing/2014/main" id="{5BE5CF33-0061-56C8-1A26-C66A2D0F717E}"/>
              </a:ext>
            </a:extLst>
          </p:cNvPr>
          <p:cNvSpPr>
            <a:spLocks noGrp="1"/>
          </p:cNvSpPr>
          <p:nvPr>
            <p:ph type="title"/>
          </p:nvPr>
        </p:nvSpPr>
        <p:spPr/>
        <p:txBody>
          <a:bodyPr/>
          <a:lstStyle/>
          <a:p>
            <a:r>
              <a:rPr lang="en-US" altLang="ko-KR" dirty="0">
                <a:latin typeface="+mn-ea"/>
              </a:rPr>
              <a:t>250826 </a:t>
            </a:r>
            <a:r>
              <a:rPr lang="ko-KR" altLang="en-US" dirty="0">
                <a:latin typeface="+mn-ea"/>
              </a:rPr>
              <a:t>화 </a:t>
            </a:r>
            <a:r>
              <a:rPr lang="en-US" altLang="ko-KR" dirty="0">
                <a:latin typeface="+mn-ea"/>
              </a:rPr>
              <a:t>| </a:t>
            </a:r>
            <a:r>
              <a:rPr lang="ko-KR" altLang="en-US" dirty="0">
                <a:latin typeface="+mn-ea"/>
              </a:rPr>
              <a:t>계절별 데이터 </a:t>
            </a:r>
            <a:r>
              <a:rPr lang="ko-KR" altLang="en-US" dirty="0" err="1">
                <a:latin typeface="+mn-ea"/>
              </a:rPr>
              <a:t>전처리</a:t>
            </a:r>
            <a:r>
              <a:rPr lang="ko-KR" altLang="en-US" dirty="0">
                <a:latin typeface="+mn-ea"/>
              </a:rPr>
              <a:t> 및 특이사항</a:t>
            </a:r>
            <a:endParaRPr lang="ko-KR" altLang="en-US" dirty="0">
              <a:latin typeface="+mn-ea"/>
              <a:ea typeface="+mn-ea"/>
            </a:endParaRPr>
          </a:p>
        </p:txBody>
      </p:sp>
      <p:sp>
        <p:nvSpPr>
          <p:cNvPr id="5" name="텍스트 개체 틀 4">
            <a:extLst>
              <a:ext uri="{FF2B5EF4-FFF2-40B4-BE49-F238E27FC236}">
                <a16:creationId xmlns:a16="http://schemas.microsoft.com/office/drawing/2014/main" id="{54505739-1DB8-355F-221F-8C3632B163CC}"/>
              </a:ext>
            </a:extLst>
          </p:cNvPr>
          <p:cNvSpPr>
            <a:spLocks noGrp="1"/>
          </p:cNvSpPr>
          <p:nvPr>
            <p:ph type="body" sz="quarter" idx="12"/>
          </p:nvPr>
        </p:nvSpPr>
        <p:spPr/>
        <p:txBody>
          <a:bodyPr/>
          <a:lstStyle/>
          <a:p>
            <a:r>
              <a:rPr lang="ko-KR" altLang="en-US" dirty="0">
                <a:latin typeface="+mn-ea"/>
                <a:ea typeface="+mn-ea"/>
              </a:rPr>
              <a:t>서부발전</a:t>
            </a:r>
          </a:p>
        </p:txBody>
      </p:sp>
      <p:sp>
        <p:nvSpPr>
          <p:cNvPr id="3" name="텍스트 개체 틀 2">
            <a:extLst>
              <a:ext uri="{FF2B5EF4-FFF2-40B4-BE49-F238E27FC236}">
                <a16:creationId xmlns:a16="http://schemas.microsoft.com/office/drawing/2014/main" id="{6D0902B1-16AE-CC29-39EC-C6586E94F3A5}"/>
              </a:ext>
            </a:extLst>
          </p:cNvPr>
          <p:cNvSpPr>
            <a:spLocks noGrp="1"/>
          </p:cNvSpPr>
          <p:nvPr>
            <p:ph type="body" sz="quarter" idx="11"/>
          </p:nvPr>
        </p:nvSpPr>
        <p:spPr>
          <a:xfrm>
            <a:off x="362309" y="922626"/>
            <a:ext cx="9270641" cy="896013"/>
          </a:xfrm>
        </p:spPr>
        <p:txBody>
          <a:bodyPr/>
          <a:lstStyle/>
          <a:p>
            <a:pPr marL="1588" lvl="1" indent="0" fontAlgn="auto" latinLnBrk="0">
              <a:spcBef>
                <a:spcPts val="0"/>
              </a:spcBef>
              <a:spcAft>
                <a:spcPts val="0"/>
              </a:spcAft>
              <a:buNone/>
            </a:pPr>
            <a:r>
              <a:rPr lang="ko-KR" altLang="en-US" sz="1400" kern="0" dirty="0">
                <a:solidFill>
                  <a:srgbClr val="000000"/>
                </a:solidFill>
                <a:latin typeface="+mn-ea"/>
              </a:rPr>
              <a:t>운전 </a:t>
            </a:r>
            <a:r>
              <a:rPr lang="ko-KR" altLang="en-US" sz="1400" kern="0" dirty="0" err="1">
                <a:solidFill>
                  <a:srgbClr val="000000"/>
                </a:solidFill>
                <a:latin typeface="+mn-ea"/>
              </a:rPr>
              <a:t>종료시</a:t>
            </a:r>
            <a:r>
              <a:rPr lang="ko-KR" altLang="en-US" sz="1400" kern="0" dirty="0">
                <a:solidFill>
                  <a:srgbClr val="000000"/>
                </a:solidFill>
                <a:latin typeface="+mn-ea"/>
              </a:rPr>
              <a:t> </a:t>
            </a:r>
            <a:r>
              <a:rPr lang="ko-KR" altLang="en-US" sz="1400" b="1" kern="0" dirty="0">
                <a:solidFill>
                  <a:srgbClr val="00B050"/>
                </a:solidFill>
                <a:latin typeface="+mn-ea"/>
              </a:rPr>
              <a:t>연료량</a:t>
            </a:r>
            <a:r>
              <a:rPr lang="ko-KR" altLang="en-US" sz="1400" kern="0" dirty="0">
                <a:solidFill>
                  <a:srgbClr val="000000"/>
                </a:solidFill>
                <a:latin typeface="+mn-ea"/>
              </a:rPr>
              <a:t>과 </a:t>
            </a:r>
            <a:r>
              <a:rPr lang="ko-KR" altLang="en-US" sz="1400" b="1" kern="0" dirty="0">
                <a:solidFill>
                  <a:srgbClr val="0000FF"/>
                </a:solidFill>
                <a:latin typeface="+mn-ea"/>
              </a:rPr>
              <a:t>희석질소</a:t>
            </a:r>
            <a:r>
              <a:rPr lang="ko-KR" altLang="en-US" sz="1400" kern="0" dirty="0">
                <a:solidFill>
                  <a:srgbClr val="000000"/>
                </a:solidFill>
                <a:latin typeface="+mn-ea"/>
              </a:rPr>
              <a:t>가 감소하기 시작하는 시각은 비슷하지만</a:t>
            </a:r>
            <a:r>
              <a:rPr lang="en-US" altLang="ko-KR" sz="1400" kern="0" dirty="0">
                <a:solidFill>
                  <a:srgbClr val="000000"/>
                </a:solidFill>
                <a:latin typeface="+mn-ea"/>
              </a:rPr>
              <a:t>, </a:t>
            </a:r>
            <a:r>
              <a:rPr lang="ko-KR" altLang="en-US" sz="1400" kern="0" dirty="0">
                <a:solidFill>
                  <a:srgbClr val="000000"/>
                </a:solidFill>
                <a:latin typeface="+mn-ea"/>
              </a:rPr>
              <a:t>연료량에 비해 희석질소가 더 빠르게 </a:t>
            </a:r>
            <a:r>
              <a:rPr lang="en-US" altLang="ko-KR" sz="1400" kern="0" dirty="0">
                <a:solidFill>
                  <a:srgbClr val="000000"/>
                </a:solidFill>
                <a:latin typeface="+mn-ea"/>
              </a:rPr>
              <a:t>0</a:t>
            </a:r>
            <a:r>
              <a:rPr lang="ko-KR" altLang="en-US" sz="1400" kern="0" dirty="0">
                <a:solidFill>
                  <a:srgbClr val="000000"/>
                </a:solidFill>
                <a:latin typeface="+mn-ea"/>
              </a:rPr>
              <a:t>값에 도달하기 때문에</a:t>
            </a:r>
            <a:r>
              <a:rPr lang="en-US" altLang="ko-KR" sz="1400" kern="0" dirty="0">
                <a:solidFill>
                  <a:srgbClr val="000000"/>
                </a:solidFill>
                <a:latin typeface="+mn-ea"/>
              </a:rPr>
              <a:t>, </a:t>
            </a:r>
            <a:r>
              <a:rPr lang="ko-KR" altLang="en-US" sz="1400" kern="0" dirty="0">
                <a:solidFill>
                  <a:srgbClr val="000000"/>
                </a:solidFill>
                <a:latin typeface="+mn-ea"/>
              </a:rPr>
              <a:t>그 사이</a:t>
            </a:r>
            <a:r>
              <a:rPr lang="en-US" altLang="ko-KR" sz="1400" kern="0" dirty="0">
                <a:solidFill>
                  <a:srgbClr val="000000"/>
                </a:solidFill>
                <a:latin typeface="+mn-ea"/>
              </a:rPr>
              <a:t>(3225 ~ 3245) </a:t>
            </a:r>
            <a:r>
              <a:rPr lang="ko-KR" altLang="en-US" sz="1400" kern="0" dirty="0">
                <a:solidFill>
                  <a:srgbClr val="000000"/>
                </a:solidFill>
                <a:latin typeface="+mn-ea"/>
              </a:rPr>
              <a:t>동안 </a:t>
            </a:r>
            <a:r>
              <a:rPr lang="en-US" altLang="ko-KR" sz="1400" kern="0" dirty="0">
                <a:solidFill>
                  <a:srgbClr val="FF0000"/>
                </a:solidFill>
                <a:latin typeface="+mn-ea"/>
              </a:rPr>
              <a:t>NOx</a:t>
            </a:r>
            <a:r>
              <a:rPr lang="en-US" altLang="ko-KR" sz="1400" kern="0" dirty="0">
                <a:solidFill>
                  <a:srgbClr val="000000"/>
                </a:solidFill>
                <a:latin typeface="+mn-ea"/>
              </a:rPr>
              <a:t> </a:t>
            </a:r>
            <a:r>
              <a:rPr lang="ko-KR" altLang="en-US" sz="1400" kern="0" dirty="0">
                <a:solidFill>
                  <a:srgbClr val="000000"/>
                </a:solidFill>
                <a:latin typeface="+mn-ea"/>
              </a:rPr>
              <a:t>농도가 증가했다</a:t>
            </a:r>
            <a:r>
              <a:rPr lang="en-US" altLang="ko-KR" sz="1400" kern="0" dirty="0">
                <a:solidFill>
                  <a:srgbClr val="000000"/>
                </a:solidFill>
                <a:latin typeface="+mn-ea"/>
              </a:rPr>
              <a:t>. </a:t>
            </a:r>
          </a:p>
        </p:txBody>
      </p:sp>
      <p:sp>
        <p:nvSpPr>
          <p:cNvPr id="9" name="타원 8">
            <a:extLst>
              <a:ext uri="{FF2B5EF4-FFF2-40B4-BE49-F238E27FC236}">
                <a16:creationId xmlns:a16="http://schemas.microsoft.com/office/drawing/2014/main" id="{29FF6AD5-8886-D2EE-C8D6-13D277DC5D84}"/>
              </a:ext>
            </a:extLst>
          </p:cNvPr>
          <p:cNvSpPr/>
          <p:nvPr/>
        </p:nvSpPr>
        <p:spPr bwMode="auto">
          <a:xfrm>
            <a:off x="1307702" y="2455704"/>
            <a:ext cx="252970" cy="243096"/>
          </a:xfrm>
          <a:prstGeom prst="ellipse">
            <a:avLst/>
          </a:prstGeom>
          <a:solidFill>
            <a:srgbClr val="00B050"/>
          </a:solidFill>
          <a:ln>
            <a:noFill/>
          </a:ln>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1896"/>
            <a:endParaRPr lang="ko-KR" altLang="en-US" dirty="0">
              <a:solidFill>
                <a:prstClr val="white"/>
              </a:solidFill>
              <a:latin typeface="맑은 고딕" panose="020B0503020000020004" pitchFamily="50" charset="-127"/>
              <a:ea typeface="맑은 고딕" panose="020B0503020000020004" pitchFamily="50" charset="-127"/>
            </a:endParaRPr>
          </a:p>
        </p:txBody>
      </p:sp>
      <p:sp>
        <p:nvSpPr>
          <p:cNvPr id="10" name="타원 9">
            <a:extLst>
              <a:ext uri="{FF2B5EF4-FFF2-40B4-BE49-F238E27FC236}">
                <a16:creationId xmlns:a16="http://schemas.microsoft.com/office/drawing/2014/main" id="{9F322CE8-B3B1-C387-D21A-559E749431CE}"/>
              </a:ext>
            </a:extLst>
          </p:cNvPr>
          <p:cNvSpPr/>
          <p:nvPr/>
        </p:nvSpPr>
        <p:spPr bwMode="auto">
          <a:xfrm>
            <a:off x="1338182" y="5121434"/>
            <a:ext cx="252970" cy="243096"/>
          </a:xfrm>
          <a:prstGeom prst="ellipse">
            <a:avLst/>
          </a:prstGeom>
          <a:solidFill>
            <a:srgbClr val="FF0000"/>
          </a:solidFill>
          <a:ln>
            <a:noFill/>
          </a:ln>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1896"/>
            <a:endParaRPr lang="ko-KR" altLang="en-US" dirty="0">
              <a:solidFill>
                <a:prstClr val="white"/>
              </a:solidFill>
              <a:latin typeface="맑은 고딕" panose="020B0503020000020004" pitchFamily="50" charset="-127"/>
              <a:ea typeface="맑은 고딕" panose="020B0503020000020004" pitchFamily="50" charset="-127"/>
            </a:endParaRPr>
          </a:p>
        </p:txBody>
      </p:sp>
      <p:sp>
        <p:nvSpPr>
          <p:cNvPr id="11" name="타원 10">
            <a:extLst>
              <a:ext uri="{FF2B5EF4-FFF2-40B4-BE49-F238E27FC236}">
                <a16:creationId xmlns:a16="http://schemas.microsoft.com/office/drawing/2014/main" id="{FFE53443-B597-3593-FFAA-72CAA0BD8D0D}"/>
              </a:ext>
            </a:extLst>
          </p:cNvPr>
          <p:cNvSpPr/>
          <p:nvPr/>
        </p:nvSpPr>
        <p:spPr bwMode="auto">
          <a:xfrm>
            <a:off x="1307702" y="3659087"/>
            <a:ext cx="252970" cy="243096"/>
          </a:xfrm>
          <a:prstGeom prst="ellipse">
            <a:avLst/>
          </a:prstGeom>
          <a:solidFill>
            <a:srgbClr val="0000FF"/>
          </a:solidFill>
          <a:ln>
            <a:noFill/>
          </a:ln>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1896"/>
            <a:endParaRPr lang="ko-KR" altLang="en-US" dirty="0">
              <a:solidFill>
                <a:prstClr val="white"/>
              </a:solidFill>
              <a:latin typeface="맑은 고딕" panose="020B0503020000020004" pitchFamily="50" charset="-127"/>
              <a:ea typeface="맑은 고딕" panose="020B0503020000020004" pitchFamily="50" charset="-127"/>
            </a:endParaRPr>
          </a:p>
        </p:txBody>
      </p:sp>
      <p:sp>
        <p:nvSpPr>
          <p:cNvPr id="7" name="TextBox 6">
            <a:extLst>
              <a:ext uri="{FF2B5EF4-FFF2-40B4-BE49-F238E27FC236}">
                <a16:creationId xmlns:a16="http://schemas.microsoft.com/office/drawing/2014/main" id="{E718D2DD-C785-F4D0-EBC4-0CD168DF883E}"/>
              </a:ext>
            </a:extLst>
          </p:cNvPr>
          <p:cNvSpPr txBox="1"/>
          <p:nvPr/>
        </p:nvSpPr>
        <p:spPr>
          <a:xfrm>
            <a:off x="200472" y="6219993"/>
            <a:ext cx="1028700" cy="307777"/>
          </a:xfrm>
          <a:prstGeom prst="rect">
            <a:avLst/>
          </a:prstGeom>
          <a:noFill/>
        </p:spPr>
        <p:txBody>
          <a:bodyPr wrap="square">
            <a:spAutoFit/>
          </a:bodyPr>
          <a:lstStyle/>
          <a:p>
            <a:r>
              <a:rPr lang="en-US" altLang="ko-KR" dirty="0">
                <a:latin typeface="+mn-ea"/>
              </a:rPr>
              <a:t>[</a:t>
            </a:r>
            <a:r>
              <a:rPr lang="ko-KR" altLang="en-US" dirty="0">
                <a:latin typeface="+mn-ea"/>
              </a:rPr>
              <a:t>표시 </a:t>
            </a:r>
            <a:r>
              <a:rPr lang="en-US" altLang="ko-KR" dirty="0">
                <a:latin typeface="+mn-ea"/>
              </a:rPr>
              <a:t>: %]</a:t>
            </a:r>
            <a:endParaRPr lang="ko-KR" altLang="en-US" dirty="0"/>
          </a:p>
        </p:txBody>
      </p:sp>
    </p:spTree>
    <p:extLst>
      <p:ext uri="{BB962C8B-B14F-4D97-AF65-F5344CB8AC3E}">
        <p14:creationId xmlns:p14="http://schemas.microsoft.com/office/powerpoint/2010/main" val="14202048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E55704-CB8A-F23B-A709-B747B19B1553}"/>
            </a:ext>
          </a:extLst>
        </p:cNvPr>
        <p:cNvGrpSpPr/>
        <p:nvPr/>
      </p:nvGrpSpPr>
      <p:grpSpPr>
        <a:xfrm>
          <a:off x="0" y="0"/>
          <a:ext cx="0" cy="0"/>
          <a:chOff x="0" y="0"/>
          <a:chExt cx="0" cy="0"/>
        </a:xfrm>
      </p:grpSpPr>
      <p:sp>
        <p:nvSpPr>
          <p:cNvPr id="5" name="텍스트 개체 틀 4">
            <a:extLst>
              <a:ext uri="{FF2B5EF4-FFF2-40B4-BE49-F238E27FC236}">
                <a16:creationId xmlns:a16="http://schemas.microsoft.com/office/drawing/2014/main" id="{21F60A0B-1E1A-E81D-2B65-D45FA18F8493}"/>
              </a:ext>
            </a:extLst>
          </p:cNvPr>
          <p:cNvSpPr>
            <a:spLocks noGrp="1"/>
          </p:cNvSpPr>
          <p:nvPr>
            <p:ph type="body" sz="quarter" idx="10"/>
          </p:nvPr>
        </p:nvSpPr>
        <p:spPr/>
        <p:txBody>
          <a:bodyPr/>
          <a:lstStyle/>
          <a:p>
            <a:pPr marL="0" indent="0">
              <a:buNone/>
            </a:pPr>
            <a:r>
              <a:rPr lang="en-US" altLang="ko-KR" dirty="0"/>
              <a:t>model free : agent</a:t>
            </a:r>
            <a:r>
              <a:rPr lang="ko-KR" altLang="en-US" dirty="0"/>
              <a:t>가 환경을 알지 못할 때 적용 가능한 </a:t>
            </a:r>
            <a:r>
              <a:rPr lang="en-US" altLang="ko-KR" dirty="0"/>
              <a:t>RL</a:t>
            </a:r>
            <a:r>
              <a:rPr lang="ko-KR" altLang="en-US" dirty="0"/>
              <a:t> 알고리즘</a:t>
            </a:r>
          </a:p>
        </p:txBody>
      </p:sp>
      <p:sp>
        <p:nvSpPr>
          <p:cNvPr id="4" name="제목 3">
            <a:extLst>
              <a:ext uri="{FF2B5EF4-FFF2-40B4-BE49-F238E27FC236}">
                <a16:creationId xmlns:a16="http://schemas.microsoft.com/office/drawing/2014/main" id="{E9D671C7-3A36-4EF0-DBAA-6E6974665EAD}"/>
              </a:ext>
            </a:extLst>
          </p:cNvPr>
          <p:cNvSpPr>
            <a:spLocks noGrp="1"/>
          </p:cNvSpPr>
          <p:nvPr>
            <p:ph type="title"/>
          </p:nvPr>
        </p:nvSpPr>
        <p:spPr/>
        <p:txBody>
          <a:bodyPr/>
          <a:lstStyle/>
          <a:p>
            <a:r>
              <a:rPr lang="en-US" altLang="ko-KR" dirty="0"/>
              <a:t>2025. 08. 06 </a:t>
            </a:r>
            <a:r>
              <a:rPr lang="ko-KR" altLang="en-US" dirty="0"/>
              <a:t>수 </a:t>
            </a:r>
            <a:r>
              <a:rPr lang="en-US" altLang="ko-KR" dirty="0"/>
              <a:t>| </a:t>
            </a:r>
            <a:r>
              <a:rPr lang="ko-KR" altLang="en-US" dirty="0"/>
              <a:t>환경 구성 문제</a:t>
            </a:r>
          </a:p>
        </p:txBody>
      </p:sp>
      <p:sp>
        <p:nvSpPr>
          <p:cNvPr id="7" name="텍스트 개체 틀 6">
            <a:extLst>
              <a:ext uri="{FF2B5EF4-FFF2-40B4-BE49-F238E27FC236}">
                <a16:creationId xmlns:a16="http://schemas.microsoft.com/office/drawing/2014/main" id="{1E4C911D-6136-886D-58EF-1D8E4016003A}"/>
              </a:ext>
            </a:extLst>
          </p:cNvPr>
          <p:cNvSpPr>
            <a:spLocks noGrp="1"/>
          </p:cNvSpPr>
          <p:nvPr>
            <p:ph type="body" sz="quarter" idx="12"/>
          </p:nvPr>
        </p:nvSpPr>
        <p:spPr/>
        <p:txBody>
          <a:bodyPr/>
          <a:lstStyle/>
          <a:p>
            <a:r>
              <a:rPr lang="ko-KR" altLang="en-US" dirty="0"/>
              <a:t>강화학습</a:t>
            </a:r>
          </a:p>
        </p:txBody>
      </p:sp>
      <p:sp>
        <p:nvSpPr>
          <p:cNvPr id="15" name="텍스트 개체 틀 5">
            <a:extLst>
              <a:ext uri="{FF2B5EF4-FFF2-40B4-BE49-F238E27FC236}">
                <a16:creationId xmlns:a16="http://schemas.microsoft.com/office/drawing/2014/main" id="{000BEBD0-F749-0FFF-6B40-51C1C7248E46}"/>
              </a:ext>
            </a:extLst>
          </p:cNvPr>
          <p:cNvSpPr>
            <a:spLocks noGrp="1"/>
          </p:cNvSpPr>
          <p:nvPr>
            <p:ph type="body" sz="quarter" idx="11"/>
          </p:nvPr>
        </p:nvSpPr>
        <p:spPr>
          <a:xfrm>
            <a:off x="200471" y="1174874"/>
            <a:ext cx="9423242" cy="298655"/>
          </a:xfrm>
        </p:spPr>
        <p:txBody>
          <a:bodyPr/>
          <a:lstStyle/>
          <a:p>
            <a:pPr marL="180000" indent="-180000">
              <a:buFont typeface="Arial" panose="020B0604020202020204" pitchFamily="34" charset="0"/>
              <a:buChar char="•"/>
            </a:pPr>
            <a:r>
              <a:rPr lang="ko-KR" altLang="en-US" dirty="0">
                <a:latin typeface="+mn-ea"/>
              </a:rPr>
              <a:t>환경을 알지 못할 때에 적용 가능한 방법 </a:t>
            </a:r>
            <a:r>
              <a:rPr lang="en-US" altLang="ko-KR" dirty="0">
                <a:latin typeface="+mn-ea"/>
              </a:rPr>
              <a:t>: model-free</a:t>
            </a:r>
          </a:p>
        </p:txBody>
      </p:sp>
      <p:pic>
        <p:nvPicPr>
          <p:cNvPr id="25" name="그림 24">
            <a:extLst>
              <a:ext uri="{FF2B5EF4-FFF2-40B4-BE49-F238E27FC236}">
                <a16:creationId xmlns:a16="http://schemas.microsoft.com/office/drawing/2014/main" id="{9F2B42AC-68F2-7F84-3E63-C44A822225BB}"/>
              </a:ext>
            </a:extLst>
          </p:cNvPr>
          <p:cNvPicPr>
            <a:picLocks noChangeAspect="1"/>
          </p:cNvPicPr>
          <p:nvPr/>
        </p:nvPicPr>
        <p:blipFill>
          <a:blip r:embed="rId3"/>
          <a:stretch>
            <a:fillRect/>
          </a:stretch>
        </p:blipFill>
        <p:spPr>
          <a:xfrm>
            <a:off x="473599" y="3430928"/>
            <a:ext cx="4124956" cy="1642991"/>
          </a:xfrm>
          <a:prstGeom prst="rect">
            <a:avLst/>
          </a:prstGeom>
        </p:spPr>
      </p:pic>
      <p:sp>
        <p:nvSpPr>
          <p:cNvPr id="8" name="TextBox 7">
            <a:extLst>
              <a:ext uri="{FF2B5EF4-FFF2-40B4-BE49-F238E27FC236}">
                <a16:creationId xmlns:a16="http://schemas.microsoft.com/office/drawing/2014/main" id="{F8B1D833-7EAC-2A66-0EAC-14CDB1D3A3E6}"/>
              </a:ext>
            </a:extLst>
          </p:cNvPr>
          <p:cNvSpPr txBox="1"/>
          <p:nvPr/>
        </p:nvSpPr>
        <p:spPr>
          <a:xfrm>
            <a:off x="3323689" y="5095814"/>
            <a:ext cx="1872551" cy="246221"/>
          </a:xfrm>
          <a:prstGeom prst="rect">
            <a:avLst/>
          </a:prstGeom>
          <a:noFill/>
        </p:spPr>
        <p:txBody>
          <a:bodyPr wrap="square" rtlCol="0">
            <a:spAutoFit/>
          </a:bodyPr>
          <a:lstStyle/>
          <a:p>
            <a:r>
              <a:rPr lang="en-US" altLang="ko-KR" sz="1000" dirty="0">
                <a:latin typeface="+mn-ea"/>
                <a:ea typeface="+mn-ea"/>
              </a:rPr>
              <a:t>(Sutton, 2014), 1</a:t>
            </a:r>
            <a:r>
              <a:rPr lang="ko-KR" altLang="en-US" sz="1000" dirty="0">
                <a:latin typeface="+mn-ea"/>
                <a:ea typeface="+mn-ea"/>
              </a:rPr>
              <a:t>장</a:t>
            </a:r>
          </a:p>
        </p:txBody>
      </p:sp>
      <p:pic>
        <p:nvPicPr>
          <p:cNvPr id="11" name="그림 10">
            <a:extLst>
              <a:ext uri="{FF2B5EF4-FFF2-40B4-BE49-F238E27FC236}">
                <a16:creationId xmlns:a16="http://schemas.microsoft.com/office/drawing/2014/main" id="{D3D993D2-E729-EFAE-C5DD-A32E069CA2CB}"/>
              </a:ext>
            </a:extLst>
          </p:cNvPr>
          <p:cNvPicPr>
            <a:picLocks noChangeAspect="1"/>
          </p:cNvPicPr>
          <p:nvPr/>
        </p:nvPicPr>
        <p:blipFill>
          <a:blip r:embed="rId4"/>
          <a:stretch>
            <a:fillRect/>
          </a:stretch>
        </p:blipFill>
        <p:spPr>
          <a:xfrm>
            <a:off x="5177883" y="2421441"/>
            <a:ext cx="4274013" cy="2384735"/>
          </a:xfrm>
          <a:prstGeom prst="rect">
            <a:avLst/>
          </a:prstGeom>
        </p:spPr>
      </p:pic>
      <p:sp>
        <p:nvSpPr>
          <p:cNvPr id="13" name="텍스트 개체 틀 5">
            <a:extLst>
              <a:ext uri="{FF2B5EF4-FFF2-40B4-BE49-F238E27FC236}">
                <a16:creationId xmlns:a16="http://schemas.microsoft.com/office/drawing/2014/main" id="{85D67E98-12E9-F9E5-55E7-167B08A9FAA6}"/>
              </a:ext>
            </a:extLst>
          </p:cNvPr>
          <p:cNvSpPr txBox="1">
            <a:spLocks/>
          </p:cNvSpPr>
          <p:nvPr/>
        </p:nvSpPr>
        <p:spPr>
          <a:xfrm>
            <a:off x="209708" y="5482840"/>
            <a:ext cx="9423242" cy="963227"/>
          </a:xfrm>
          <a:prstGeom prst="rect">
            <a:avLst/>
          </a:prstGeom>
        </p:spPr>
        <p:txBody>
          <a:bodyPr lIns="72000" tIns="36000"/>
          <a:lstStyle>
            <a:lvl1pPr marL="0" indent="0" algn="l" rtl="0" eaLnBrk="0" fontAlgn="base" latinLnBrk="0" hangingPunct="0">
              <a:lnSpc>
                <a:spcPct val="100000"/>
              </a:lnSpc>
              <a:spcBef>
                <a:spcPts val="0"/>
              </a:spcBef>
              <a:spcAft>
                <a:spcPct val="0"/>
              </a:spcAft>
              <a:buFont typeface="Arial" charset="0"/>
              <a:buNone/>
              <a:defRPr sz="1400" kern="1200">
                <a:solidFill>
                  <a:schemeClr val="tx1"/>
                </a:solidFill>
                <a:latin typeface="+mn-lt"/>
                <a:ea typeface="+mn-ea"/>
                <a:cs typeface="+mn-cs"/>
              </a:defRPr>
            </a:lvl1pPr>
            <a:lvl2pPr marL="742950" indent="-285750" algn="l" rtl="0" eaLnBrk="0" fontAlgn="base" latinLnBrk="1"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latinLnBrk="1"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latinLnBrk="1"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latinLnBrk="1"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180000" indent="-180000">
              <a:buFont typeface="Arial" panose="020B0604020202020204" pitchFamily="34" charset="0"/>
              <a:buChar char="•"/>
            </a:pPr>
            <a:r>
              <a:rPr kumimoji="0" lang="ko-KR" altLang="en-US" b="0" dirty="0">
                <a:latin typeface="+mn-ea"/>
              </a:rPr>
              <a:t>사실상 </a:t>
            </a:r>
            <a:r>
              <a:rPr kumimoji="0" lang="en-US" altLang="ko-KR" b="0" dirty="0">
                <a:latin typeface="+mn-ea"/>
              </a:rPr>
              <a:t>DP(dynamic programming)</a:t>
            </a:r>
            <a:r>
              <a:rPr kumimoji="0" lang="ko-KR" altLang="en-US" b="0" dirty="0">
                <a:latin typeface="+mn-ea"/>
              </a:rPr>
              <a:t>을 제외한 대부분의 강화학습 방법들은 </a:t>
            </a:r>
            <a:r>
              <a:rPr kumimoji="0" lang="en-US" altLang="ko-KR" b="0" dirty="0">
                <a:latin typeface="+mn-ea"/>
              </a:rPr>
              <a:t>model-free</a:t>
            </a:r>
            <a:r>
              <a:rPr kumimoji="0" lang="ko-KR" altLang="en-US" b="0" dirty="0">
                <a:latin typeface="+mn-ea"/>
              </a:rPr>
              <a:t>이다</a:t>
            </a:r>
            <a:r>
              <a:rPr kumimoji="0" lang="en-US" altLang="ko-KR" b="0" dirty="0">
                <a:latin typeface="+mn-ea"/>
              </a:rPr>
              <a:t>. </a:t>
            </a:r>
            <a:r>
              <a:rPr kumimoji="0" lang="ko-KR" altLang="en-US" b="0" dirty="0">
                <a:latin typeface="+mn-ea"/>
              </a:rPr>
              <a:t>이 </a:t>
            </a:r>
            <a:r>
              <a:rPr kumimoji="0" lang="ko-KR" altLang="en-US" b="0" dirty="0" err="1">
                <a:latin typeface="+mn-ea"/>
              </a:rPr>
              <a:t>알고리즘들에서</a:t>
            </a:r>
            <a:r>
              <a:rPr kumimoji="0" lang="ko-KR" altLang="en-US" b="0" dirty="0">
                <a:latin typeface="+mn-ea"/>
              </a:rPr>
              <a:t> </a:t>
            </a:r>
            <a:r>
              <a:rPr kumimoji="0" lang="en-US" altLang="ko-KR" b="0" dirty="0">
                <a:latin typeface="+mn-ea"/>
              </a:rPr>
              <a:t>agent</a:t>
            </a:r>
            <a:r>
              <a:rPr kumimoji="0" lang="ko-KR" altLang="en-US" b="0" dirty="0">
                <a:latin typeface="+mn-ea"/>
              </a:rPr>
              <a:t>는 </a:t>
            </a:r>
            <a:r>
              <a:rPr kumimoji="0" lang="en-US" altLang="ko-KR" b="0" dirty="0">
                <a:latin typeface="+mn-ea"/>
              </a:rPr>
              <a:t>state transition</a:t>
            </a:r>
            <a:r>
              <a:rPr kumimoji="0" lang="ko-KR" altLang="en-US" b="0" dirty="0">
                <a:latin typeface="+mn-ea"/>
              </a:rPr>
              <a:t>을 모르는 채로 </a:t>
            </a:r>
            <a:r>
              <a:rPr kumimoji="0" lang="ko-KR" altLang="en-US" b="0" dirty="0" err="1">
                <a:latin typeface="+mn-ea"/>
              </a:rPr>
              <a:t>학습해나간다</a:t>
            </a:r>
            <a:r>
              <a:rPr kumimoji="0" lang="en-US" altLang="ko-KR" b="0" dirty="0">
                <a:latin typeface="+mn-ea"/>
              </a:rPr>
              <a:t>.</a:t>
            </a:r>
          </a:p>
          <a:p>
            <a:pPr marL="180000" indent="-180000">
              <a:buFont typeface="Arial" panose="020B0604020202020204" pitchFamily="34" charset="0"/>
              <a:buChar char="•"/>
            </a:pPr>
            <a:r>
              <a:rPr kumimoji="0" lang="ko-KR" altLang="en-US" b="0" dirty="0">
                <a:latin typeface="+mn-ea"/>
              </a:rPr>
              <a:t>첫번째 문단은 </a:t>
            </a:r>
            <a:r>
              <a:rPr kumimoji="0" lang="ko-KR" altLang="en-US" dirty="0">
                <a:latin typeface="+mn-ea"/>
              </a:rPr>
              <a:t>환경모델</a:t>
            </a:r>
            <a:r>
              <a:rPr kumimoji="0" lang="ko-KR" altLang="en-US" b="0" dirty="0">
                <a:latin typeface="+mn-ea"/>
              </a:rPr>
              <a:t>이 무엇인지에 대해서도 언급하고 있다</a:t>
            </a:r>
            <a:r>
              <a:rPr kumimoji="0" lang="en-US" altLang="ko-KR" b="0" dirty="0">
                <a:latin typeface="+mn-ea"/>
              </a:rPr>
              <a:t>. </a:t>
            </a:r>
            <a:r>
              <a:rPr kumimoji="0" lang="ko-KR" altLang="en-US" b="0" dirty="0" err="1">
                <a:latin typeface="+mn-ea"/>
              </a:rPr>
              <a:t>환경모델이란</a:t>
            </a:r>
            <a:r>
              <a:rPr kumimoji="0" lang="en-US" altLang="ko-KR" b="0" dirty="0">
                <a:latin typeface="+mn-ea"/>
              </a:rPr>
              <a:t> state transition </a:t>
            </a:r>
            <a:r>
              <a:rPr kumimoji="0" lang="en-US" altLang="ko-KR" b="0" dirty="0" err="1">
                <a:latin typeface="+mn-ea"/>
              </a:rPr>
              <a:t>probabilty</a:t>
            </a:r>
            <a:r>
              <a:rPr kumimoji="0" lang="ko-KR" altLang="en-US" b="0" dirty="0">
                <a:latin typeface="+mn-ea"/>
              </a:rPr>
              <a:t>와 </a:t>
            </a:r>
            <a:r>
              <a:rPr kumimoji="0" lang="en-US" altLang="ko-KR" b="0" dirty="0">
                <a:latin typeface="+mn-ea"/>
              </a:rPr>
              <a:t>reward function</a:t>
            </a:r>
            <a:r>
              <a:rPr kumimoji="0" lang="ko-KR" altLang="en-US" b="0" dirty="0">
                <a:latin typeface="+mn-ea"/>
              </a:rPr>
              <a:t>을 의미한다</a:t>
            </a:r>
            <a:r>
              <a:rPr kumimoji="0" lang="en-US" altLang="ko-KR" b="0" dirty="0">
                <a:latin typeface="+mn-ea"/>
              </a:rPr>
              <a:t>.</a:t>
            </a:r>
          </a:p>
          <a:p>
            <a:pPr marL="180000" indent="-180000">
              <a:buFont typeface="Arial" panose="020B0604020202020204" pitchFamily="34" charset="0"/>
              <a:buChar char="•"/>
            </a:pPr>
            <a:endParaRPr kumimoji="0" lang="en-US" altLang="ko-KR" b="0" dirty="0">
              <a:latin typeface="+mn-ea"/>
            </a:endParaRPr>
          </a:p>
        </p:txBody>
      </p:sp>
      <p:grpSp>
        <p:nvGrpSpPr>
          <p:cNvPr id="18" name="그룹 17">
            <a:extLst>
              <a:ext uri="{FF2B5EF4-FFF2-40B4-BE49-F238E27FC236}">
                <a16:creationId xmlns:a16="http://schemas.microsoft.com/office/drawing/2014/main" id="{B497754F-E26F-1EE9-D684-4F89863F723D}"/>
              </a:ext>
            </a:extLst>
          </p:cNvPr>
          <p:cNvGrpSpPr/>
          <p:nvPr/>
        </p:nvGrpSpPr>
        <p:grpSpPr>
          <a:xfrm>
            <a:off x="497483" y="1644313"/>
            <a:ext cx="4124957" cy="1518306"/>
            <a:chOff x="603161" y="3791033"/>
            <a:chExt cx="4124957" cy="1518306"/>
          </a:xfrm>
        </p:grpSpPr>
        <p:pic>
          <p:nvPicPr>
            <p:cNvPr id="3" name="그림 2">
              <a:extLst>
                <a:ext uri="{FF2B5EF4-FFF2-40B4-BE49-F238E27FC236}">
                  <a16:creationId xmlns:a16="http://schemas.microsoft.com/office/drawing/2014/main" id="{CAC1C1FB-7F51-F633-D3DC-CDF0304DDF7F}"/>
                </a:ext>
              </a:extLst>
            </p:cNvPr>
            <p:cNvPicPr>
              <a:picLocks noChangeAspect="1"/>
            </p:cNvPicPr>
            <p:nvPr/>
          </p:nvPicPr>
          <p:blipFill>
            <a:blip r:embed="rId5"/>
            <a:stretch>
              <a:fillRect/>
            </a:stretch>
          </p:blipFill>
          <p:spPr>
            <a:xfrm>
              <a:off x="603161" y="3791033"/>
              <a:ext cx="4124957" cy="1518306"/>
            </a:xfrm>
            <a:prstGeom prst="rect">
              <a:avLst/>
            </a:prstGeom>
          </p:spPr>
        </p:pic>
        <p:cxnSp>
          <p:nvCxnSpPr>
            <p:cNvPr id="10" name="직선 연결선 9">
              <a:extLst>
                <a:ext uri="{FF2B5EF4-FFF2-40B4-BE49-F238E27FC236}">
                  <a16:creationId xmlns:a16="http://schemas.microsoft.com/office/drawing/2014/main" id="{7349BC86-011A-E81F-6C12-456BAAD6C2AE}"/>
                </a:ext>
              </a:extLst>
            </p:cNvPr>
            <p:cNvCxnSpPr>
              <a:cxnSpLocks/>
            </p:cNvCxnSpPr>
            <p:nvPr/>
          </p:nvCxnSpPr>
          <p:spPr>
            <a:xfrm>
              <a:off x="3332797" y="4409411"/>
              <a:ext cx="1340803"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직선 연결선 13">
              <a:extLst>
                <a:ext uri="{FF2B5EF4-FFF2-40B4-BE49-F238E27FC236}">
                  <a16:creationId xmlns:a16="http://schemas.microsoft.com/office/drawing/2014/main" id="{A89B52CC-BC44-EE94-FECF-EDBF7C384A40}"/>
                </a:ext>
              </a:extLst>
            </p:cNvPr>
            <p:cNvCxnSpPr>
              <a:cxnSpLocks/>
            </p:cNvCxnSpPr>
            <p:nvPr/>
          </p:nvCxnSpPr>
          <p:spPr>
            <a:xfrm>
              <a:off x="2735897" y="4536411"/>
              <a:ext cx="1470978"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9" name="TextBox 8">
            <a:extLst>
              <a:ext uri="{FF2B5EF4-FFF2-40B4-BE49-F238E27FC236}">
                <a16:creationId xmlns:a16="http://schemas.microsoft.com/office/drawing/2014/main" id="{75732407-ACB4-98FF-EAAA-170908A1FB2E}"/>
              </a:ext>
            </a:extLst>
          </p:cNvPr>
          <p:cNvSpPr txBox="1"/>
          <p:nvPr/>
        </p:nvSpPr>
        <p:spPr>
          <a:xfrm>
            <a:off x="4953000" y="4895871"/>
            <a:ext cx="4679950" cy="400110"/>
          </a:xfrm>
          <a:prstGeom prst="rect">
            <a:avLst/>
          </a:prstGeom>
          <a:noFill/>
        </p:spPr>
        <p:txBody>
          <a:bodyPr wrap="square" rtlCol="0">
            <a:spAutoFit/>
          </a:bodyPr>
          <a:lstStyle/>
          <a:p>
            <a:r>
              <a:rPr lang="en-US" altLang="ko-KR" sz="1000" b="0" dirty="0">
                <a:latin typeface="+mn-ea"/>
                <a:ea typeface="+mn-ea"/>
              </a:rPr>
              <a:t>Typical examples of model-free algorithms include Monte Carlo (MC) RL, SARSA, and Q-learning. (</a:t>
            </a:r>
            <a:r>
              <a:rPr lang="ko-KR" altLang="en-US" sz="1000" b="0" dirty="0">
                <a:latin typeface="+mn-ea"/>
                <a:ea typeface="+mn-ea"/>
              </a:rPr>
              <a:t>출처 위키피디아</a:t>
            </a:r>
            <a:r>
              <a:rPr lang="en-US" altLang="ko-KR" sz="1000" b="0" dirty="0">
                <a:latin typeface="+mn-ea"/>
                <a:ea typeface="+mn-ea"/>
              </a:rPr>
              <a:t>, "model free")</a:t>
            </a:r>
          </a:p>
        </p:txBody>
      </p:sp>
    </p:spTree>
    <p:extLst>
      <p:ext uri="{BB962C8B-B14F-4D97-AF65-F5344CB8AC3E}">
        <p14:creationId xmlns:p14="http://schemas.microsoft.com/office/powerpoint/2010/main" val="165797555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AD4B0E-096D-A036-E506-AB1C573F967A}"/>
            </a:ext>
          </a:extLst>
        </p:cNvPr>
        <p:cNvGrpSpPr/>
        <p:nvPr/>
      </p:nvGrpSpPr>
      <p:grpSpPr>
        <a:xfrm>
          <a:off x="0" y="0"/>
          <a:ext cx="0" cy="0"/>
          <a:chOff x="0" y="0"/>
          <a:chExt cx="0" cy="0"/>
        </a:xfrm>
      </p:grpSpPr>
      <p:pic>
        <p:nvPicPr>
          <p:cNvPr id="8" name="그림 7">
            <a:extLst>
              <a:ext uri="{FF2B5EF4-FFF2-40B4-BE49-F238E27FC236}">
                <a16:creationId xmlns:a16="http://schemas.microsoft.com/office/drawing/2014/main" id="{A2EBC60D-8619-8454-8DCA-36E1E6B355B1}"/>
              </a:ext>
            </a:extLst>
          </p:cNvPr>
          <p:cNvPicPr>
            <a:picLocks noChangeAspect="1"/>
          </p:cNvPicPr>
          <p:nvPr/>
        </p:nvPicPr>
        <p:blipFill>
          <a:blip r:embed="rId2"/>
          <a:stretch>
            <a:fillRect/>
          </a:stretch>
        </p:blipFill>
        <p:spPr>
          <a:xfrm>
            <a:off x="1338182" y="1890674"/>
            <a:ext cx="7675984" cy="4537054"/>
          </a:xfrm>
          <a:prstGeom prst="rect">
            <a:avLst/>
          </a:prstGeom>
        </p:spPr>
      </p:pic>
      <p:sp>
        <p:nvSpPr>
          <p:cNvPr id="2" name="텍스트 개체 틀 1">
            <a:extLst>
              <a:ext uri="{FF2B5EF4-FFF2-40B4-BE49-F238E27FC236}">
                <a16:creationId xmlns:a16="http://schemas.microsoft.com/office/drawing/2014/main" id="{2A0C23C1-ABE4-7E7E-4790-23F4A35F6B20}"/>
              </a:ext>
            </a:extLst>
          </p:cNvPr>
          <p:cNvSpPr>
            <a:spLocks noGrp="1"/>
          </p:cNvSpPr>
          <p:nvPr>
            <p:ph type="body" sz="quarter" idx="10"/>
          </p:nvPr>
        </p:nvSpPr>
        <p:spPr>
          <a:xfrm>
            <a:off x="209708" y="577487"/>
            <a:ext cx="9423242" cy="400110"/>
          </a:xfrm>
        </p:spPr>
        <p:txBody>
          <a:bodyPr/>
          <a:lstStyle/>
          <a:p>
            <a:r>
              <a:rPr lang="en-US" altLang="ko-KR" dirty="0">
                <a:latin typeface="+mn-ea"/>
              </a:rPr>
              <a:t>case 3 (</a:t>
            </a:r>
            <a:r>
              <a:rPr lang="ko-KR" altLang="en-US" dirty="0">
                <a:latin typeface="+mn-ea"/>
              </a:rPr>
              <a:t>운전 종료시의 </a:t>
            </a:r>
            <a:r>
              <a:rPr lang="en-US" altLang="ko-KR" dirty="0">
                <a:latin typeface="+mn-ea"/>
              </a:rPr>
              <a:t>NOx </a:t>
            </a:r>
            <a:r>
              <a:rPr lang="ko-KR" altLang="en-US" dirty="0">
                <a:latin typeface="+mn-ea"/>
              </a:rPr>
              <a:t>고농도</a:t>
            </a:r>
            <a:r>
              <a:rPr lang="en-US" altLang="ko-KR" dirty="0">
                <a:latin typeface="+mn-ea"/>
              </a:rPr>
              <a:t>) : 24</a:t>
            </a:r>
            <a:r>
              <a:rPr lang="ko-KR" altLang="en-US" dirty="0">
                <a:latin typeface="+mn-ea"/>
              </a:rPr>
              <a:t>년 </a:t>
            </a:r>
            <a:r>
              <a:rPr lang="en-US" altLang="ko-KR" dirty="0">
                <a:latin typeface="+mn-ea"/>
              </a:rPr>
              <a:t>10</a:t>
            </a:r>
            <a:r>
              <a:rPr lang="ko-KR" altLang="en-US" dirty="0">
                <a:latin typeface="+mn-ea"/>
              </a:rPr>
              <a:t>월 </a:t>
            </a:r>
            <a:r>
              <a:rPr lang="en-US" altLang="ko-KR" dirty="0">
                <a:latin typeface="+mn-ea"/>
              </a:rPr>
              <a:t>4</a:t>
            </a:r>
            <a:r>
              <a:rPr lang="ko-KR" altLang="en-US" dirty="0">
                <a:latin typeface="+mn-ea"/>
              </a:rPr>
              <a:t>주차</a:t>
            </a:r>
          </a:p>
        </p:txBody>
      </p:sp>
      <p:sp>
        <p:nvSpPr>
          <p:cNvPr id="4" name="제목 3">
            <a:extLst>
              <a:ext uri="{FF2B5EF4-FFF2-40B4-BE49-F238E27FC236}">
                <a16:creationId xmlns:a16="http://schemas.microsoft.com/office/drawing/2014/main" id="{2180D5F9-A25F-E9C3-1FF6-906BAE117C2B}"/>
              </a:ext>
            </a:extLst>
          </p:cNvPr>
          <p:cNvSpPr>
            <a:spLocks noGrp="1"/>
          </p:cNvSpPr>
          <p:nvPr>
            <p:ph type="title"/>
          </p:nvPr>
        </p:nvSpPr>
        <p:spPr/>
        <p:txBody>
          <a:bodyPr/>
          <a:lstStyle/>
          <a:p>
            <a:r>
              <a:rPr lang="en-US" altLang="ko-KR" dirty="0">
                <a:latin typeface="+mn-ea"/>
              </a:rPr>
              <a:t>250826 </a:t>
            </a:r>
            <a:r>
              <a:rPr lang="ko-KR" altLang="en-US" dirty="0">
                <a:latin typeface="+mn-ea"/>
              </a:rPr>
              <a:t>화 </a:t>
            </a:r>
            <a:r>
              <a:rPr lang="en-US" altLang="ko-KR" dirty="0">
                <a:latin typeface="+mn-ea"/>
              </a:rPr>
              <a:t>| </a:t>
            </a:r>
            <a:r>
              <a:rPr lang="ko-KR" altLang="en-US" dirty="0">
                <a:latin typeface="+mn-ea"/>
              </a:rPr>
              <a:t>계절별 데이터 </a:t>
            </a:r>
            <a:r>
              <a:rPr lang="ko-KR" altLang="en-US" dirty="0" err="1">
                <a:latin typeface="+mn-ea"/>
              </a:rPr>
              <a:t>전처리</a:t>
            </a:r>
            <a:r>
              <a:rPr lang="ko-KR" altLang="en-US" dirty="0">
                <a:latin typeface="+mn-ea"/>
              </a:rPr>
              <a:t> 및 특이사항</a:t>
            </a:r>
            <a:endParaRPr lang="ko-KR" altLang="en-US" dirty="0">
              <a:latin typeface="+mn-ea"/>
              <a:ea typeface="+mn-ea"/>
            </a:endParaRPr>
          </a:p>
        </p:txBody>
      </p:sp>
      <p:sp>
        <p:nvSpPr>
          <p:cNvPr id="5" name="텍스트 개체 틀 4">
            <a:extLst>
              <a:ext uri="{FF2B5EF4-FFF2-40B4-BE49-F238E27FC236}">
                <a16:creationId xmlns:a16="http://schemas.microsoft.com/office/drawing/2014/main" id="{EB454124-8311-F23B-3AE6-2B4594F03CB9}"/>
              </a:ext>
            </a:extLst>
          </p:cNvPr>
          <p:cNvSpPr>
            <a:spLocks noGrp="1"/>
          </p:cNvSpPr>
          <p:nvPr>
            <p:ph type="body" sz="quarter" idx="12"/>
          </p:nvPr>
        </p:nvSpPr>
        <p:spPr/>
        <p:txBody>
          <a:bodyPr/>
          <a:lstStyle/>
          <a:p>
            <a:r>
              <a:rPr lang="ko-KR" altLang="en-US" dirty="0">
                <a:latin typeface="+mn-ea"/>
                <a:ea typeface="+mn-ea"/>
              </a:rPr>
              <a:t>서부발전</a:t>
            </a:r>
          </a:p>
        </p:txBody>
      </p:sp>
      <p:sp>
        <p:nvSpPr>
          <p:cNvPr id="3" name="텍스트 개체 틀 2">
            <a:extLst>
              <a:ext uri="{FF2B5EF4-FFF2-40B4-BE49-F238E27FC236}">
                <a16:creationId xmlns:a16="http://schemas.microsoft.com/office/drawing/2014/main" id="{C6494321-05EF-56C9-3B39-10ADA29083E7}"/>
              </a:ext>
            </a:extLst>
          </p:cNvPr>
          <p:cNvSpPr>
            <a:spLocks noGrp="1"/>
          </p:cNvSpPr>
          <p:nvPr>
            <p:ph type="body" sz="quarter" idx="11"/>
          </p:nvPr>
        </p:nvSpPr>
        <p:spPr>
          <a:xfrm>
            <a:off x="362309" y="922626"/>
            <a:ext cx="9270641" cy="896013"/>
          </a:xfrm>
        </p:spPr>
        <p:txBody>
          <a:bodyPr/>
          <a:lstStyle/>
          <a:p>
            <a:pPr marL="1588" lvl="1" indent="0" fontAlgn="auto" latinLnBrk="0">
              <a:spcBef>
                <a:spcPts val="0"/>
              </a:spcBef>
              <a:spcAft>
                <a:spcPts val="0"/>
              </a:spcAft>
              <a:buNone/>
            </a:pPr>
            <a:r>
              <a:rPr lang="ko-KR" altLang="en-US" sz="1400" kern="0" dirty="0">
                <a:solidFill>
                  <a:srgbClr val="000000"/>
                </a:solidFill>
                <a:latin typeface="+mn-ea"/>
              </a:rPr>
              <a:t>운전이 종료됨에 따라 </a:t>
            </a:r>
            <a:r>
              <a:rPr lang="ko-KR" altLang="en-US" sz="1400" b="1" kern="0" dirty="0" err="1">
                <a:solidFill>
                  <a:srgbClr val="00B050"/>
                </a:solidFill>
                <a:latin typeface="+mn-ea"/>
              </a:rPr>
              <a:t>연료량</a:t>
            </a:r>
            <a:r>
              <a:rPr lang="ko-KR" altLang="en-US" sz="1400" kern="0" dirty="0" err="1">
                <a:solidFill>
                  <a:srgbClr val="000000"/>
                </a:solidFill>
                <a:latin typeface="+mn-ea"/>
              </a:rPr>
              <a:t>와</a:t>
            </a:r>
            <a:r>
              <a:rPr lang="ko-KR" altLang="en-US" sz="1400" kern="0" dirty="0">
                <a:solidFill>
                  <a:srgbClr val="000000"/>
                </a:solidFill>
                <a:latin typeface="+mn-ea"/>
              </a:rPr>
              <a:t> </a:t>
            </a:r>
            <a:r>
              <a:rPr lang="ko-KR" altLang="en-US" sz="1400" b="1" kern="0" dirty="0">
                <a:solidFill>
                  <a:srgbClr val="0000FF"/>
                </a:solidFill>
                <a:latin typeface="+mn-ea"/>
              </a:rPr>
              <a:t>희석질소</a:t>
            </a:r>
            <a:r>
              <a:rPr lang="ko-KR" altLang="en-US" sz="1400" kern="0" dirty="0">
                <a:solidFill>
                  <a:srgbClr val="000000"/>
                </a:solidFill>
                <a:latin typeface="+mn-ea"/>
              </a:rPr>
              <a:t>는 같은 시점 </a:t>
            </a:r>
            <a:r>
              <a:rPr lang="en-US" altLang="ko-KR" sz="1400" kern="0" dirty="0">
                <a:solidFill>
                  <a:srgbClr val="000000"/>
                </a:solidFill>
                <a:latin typeface="+mn-ea"/>
              </a:rPr>
              <a:t>(8410)</a:t>
            </a:r>
            <a:r>
              <a:rPr lang="ko-KR" altLang="en-US" sz="1400" kern="0" dirty="0">
                <a:solidFill>
                  <a:srgbClr val="000000"/>
                </a:solidFill>
                <a:latin typeface="+mn-ea"/>
              </a:rPr>
              <a:t>에</a:t>
            </a:r>
            <a:r>
              <a:rPr lang="en-US" altLang="ko-KR" sz="1400" kern="0" dirty="0">
                <a:solidFill>
                  <a:srgbClr val="000000"/>
                </a:solidFill>
                <a:latin typeface="+mn-ea"/>
              </a:rPr>
              <a:t> </a:t>
            </a:r>
            <a:r>
              <a:rPr lang="ko-KR" altLang="en-US" sz="1400" kern="0" dirty="0">
                <a:solidFill>
                  <a:srgbClr val="000000"/>
                </a:solidFill>
                <a:latin typeface="+mn-ea"/>
              </a:rPr>
              <a:t>줄어들기 시작하지만 연료량이 늦게야</a:t>
            </a:r>
            <a:r>
              <a:rPr lang="en-US" altLang="ko-KR" sz="1400" kern="0" dirty="0">
                <a:solidFill>
                  <a:srgbClr val="000000"/>
                </a:solidFill>
                <a:latin typeface="+mn-ea"/>
              </a:rPr>
              <a:t>(8445) 0</a:t>
            </a:r>
            <a:r>
              <a:rPr lang="ko-KR" altLang="en-US" sz="1400" kern="0" dirty="0">
                <a:solidFill>
                  <a:srgbClr val="000000"/>
                </a:solidFill>
                <a:latin typeface="+mn-ea"/>
              </a:rPr>
              <a:t>에 도달하는 데 비해 희석질소는 일찌감치</a:t>
            </a:r>
            <a:r>
              <a:rPr lang="en-US" altLang="ko-KR" sz="1400" kern="0" dirty="0">
                <a:solidFill>
                  <a:srgbClr val="000000"/>
                </a:solidFill>
                <a:latin typeface="+mn-ea"/>
              </a:rPr>
              <a:t>(8425) 0</a:t>
            </a:r>
            <a:r>
              <a:rPr lang="ko-KR" altLang="en-US" sz="1400" kern="0" dirty="0">
                <a:solidFill>
                  <a:srgbClr val="000000"/>
                </a:solidFill>
                <a:latin typeface="+mn-ea"/>
              </a:rPr>
              <a:t>에 도달한다</a:t>
            </a:r>
            <a:r>
              <a:rPr lang="en-US" altLang="ko-KR" sz="1400" kern="0" dirty="0">
                <a:solidFill>
                  <a:srgbClr val="000000"/>
                </a:solidFill>
                <a:latin typeface="+mn-ea"/>
              </a:rPr>
              <a:t>. </a:t>
            </a:r>
            <a:r>
              <a:rPr lang="ko-KR" altLang="en-US" sz="1400" kern="0" dirty="0">
                <a:solidFill>
                  <a:srgbClr val="000000"/>
                </a:solidFill>
                <a:latin typeface="+mn-ea"/>
              </a:rPr>
              <a:t>따라서 그 사이에 </a:t>
            </a:r>
            <a:r>
              <a:rPr lang="en-US" altLang="ko-KR" sz="1400" b="1" kern="0" dirty="0">
                <a:solidFill>
                  <a:srgbClr val="FF0000"/>
                </a:solidFill>
                <a:latin typeface="+mn-ea"/>
              </a:rPr>
              <a:t>NOx</a:t>
            </a:r>
            <a:r>
              <a:rPr lang="ko-KR" altLang="en-US" sz="1400" b="1" kern="0" dirty="0">
                <a:solidFill>
                  <a:srgbClr val="FF0000"/>
                </a:solidFill>
                <a:latin typeface="+mn-ea"/>
              </a:rPr>
              <a:t> 농도</a:t>
            </a:r>
            <a:r>
              <a:rPr lang="ko-KR" altLang="en-US" sz="1400" kern="0" dirty="0">
                <a:solidFill>
                  <a:srgbClr val="000000"/>
                </a:solidFill>
                <a:latin typeface="+mn-ea"/>
              </a:rPr>
              <a:t>가 증가한다</a:t>
            </a:r>
            <a:r>
              <a:rPr lang="en-US" altLang="ko-KR" sz="1400" kern="0" dirty="0">
                <a:solidFill>
                  <a:srgbClr val="000000"/>
                </a:solidFill>
                <a:latin typeface="+mn-ea"/>
              </a:rPr>
              <a:t>.</a:t>
            </a:r>
          </a:p>
        </p:txBody>
      </p:sp>
      <p:sp>
        <p:nvSpPr>
          <p:cNvPr id="9" name="타원 8">
            <a:extLst>
              <a:ext uri="{FF2B5EF4-FFF2-40B4-BE49-F238E27FC236}">
                <a16:creationId xmlns:a16="http://schemas.microsoft.com/office/drawing/2014/main" id="{C785F618-F4EE-686F-66DF-F9A84E0BA71A}"/>
              </a:ext>
            </a:extLst>
          </p:cNvPr>
          <p:cNvSpPr/>
          <p:nvPr/>
        </p:nvSpPr>
        <p:spPr bwMode="auto">
          <a:xfrm>
            <a:off x="1375237" y="2275330"/>
            <a:ext cx="252970" cy="243096"/>
          </a:xfrm>
          <a:prstGeom prst="ellipse">
            <a:avLst/>
          </a:prstGeom>
          <a:solidFill>
            <a:srgbClr val="00B050"/>
          </a:solidFill>
          <a:ln>
            <a:noFill/>
          </a:ln>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1896"/>
            <a:endParaRPr lang="ko-KR" altLang="en-US" dirty="0">
              <a:solidFill>
                <a:prstClr val="white"/>
              </a:solidFill>
              <a:latin typeface="맑은 고딕" panose="020B0503020000020004" pitchFamily="50" charset="-127"/>
              <a:ea typeface="맑은 고딕" panose="020B0503020000020004" pitchFamily="50" charset="-127"/>
            </a:endParaRPr>
          </a:p>
        </p:txBody>
      </p:sp>
      <p:sp>
        <p:nvSpPr>
          <p:cNvPr id="10" name="타원 9">
            <a:extLst>
              <a:ext uri="{FF2B5EF4-FFF2-40B4-BE49-F238E27FC236}">
                <a16:creationId xmlns:a16="http://schemas.microsoft.com/office/drawing/2014/main" id="{45A14D7C-802C-1E72-494E-13E3F829D13B}"/>
              </a:ext>
            </a:extLst>
          </p:cNvPr>
          <p:cNvSpPr/>
          <p:nvPr/>
        </p:nvSpPr>
        <p:spPr bwMode="auto">
          <a:xfrm>
            <a:off x="1369783" y="4950147"/>
            <a:ext cx="252970" cy="243096"/>
          </a:xfrm>
          <a:prstGeom prst="ellipse">
            <a:avLst/>
          </a:prstGeom>
          <a:solidFill>
            <a:srgbClr val="FF0000"/>
          </a:solidFill>
          <a:ln>
            <a:noFill/>
          </a:ln>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1896"/>
            <a:endParaRPr lang="ko-KR" altLang="en-US" dirty="0">
              <a:solidFill>
                <a:prstClr val="white"/>
              </a:solidFill>
              <a:latin typeface="맑은 고딕" panose="020B0503020000020004" pitchFamily="50" charset="-127"/>
              <a:ea typeface="맑은 고딕" panose="020B0503020000020004" pitchFamily="50" charset="-127"/>
            </a:endParaRPr>
          </a:p>
        </p:txBody>
      </p:sp>
      <p:sp>
        <p:nvSpPr>
          <p:cNvPr id="11" name="타원 10">
            <a:extLst>
              <a:ext uri="{FF2B5EF4-FFF2-40B4-BE49-F238E27FC236}">
                <a16:creationId xmlns:a16="http://schemas.microsoft.com/office/drawing/2014/main" id="{68D3E782-7096-6D12-1E07-86F4261898FB}"/>
              </a:ext>
            </a:extLst>
          </p:cNvPr>
          <p:cNvSpPr/>
          <p:nvPr/>
        </p:nvSpPr>
        <p:spPr bwMode="auto">
          <a:xfrm>
            <a:off x="1375237" y="3530194"/>
            <a:ext cx="252970" cy="243096"/>
          </a:xfrm>
          <a:prstGeom prst="ellipse">
            <a:avLst/>
          </a:prstGeom>
          <a:solidFill>
            <a:srgbClr val="0000FF"/>
          </a:solidFill>
          <a:ln>
            <a:noFill/>
          </a:ln>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1896"/>
            <a:endParaRPr lang="ko-KR" altLang="en-US" dirty="0">
              <a:solidFill>
                <a:prstClr val="white"/>
              </a:solidFill>
              <a:latin typeface="맑은 고딕" panose="020B0503020000020004" pitchFamily="50" charset="-127"/>
              <a:ea typeface="맑은 고딕" panose="020B0503020000020004" pitchFamily="50" charset="-127"/>
            </a:endParaRPr>
          </a:p>
        </p:txBody>
      </p:sp>
      <p:sp>
        <p:nvSpPr>
          <p:cNvPr id="12" name="TextBox 11">
            <a:extLst>
              <a:ext uri="{FF2B5EF4-FFF2-40B4-BE49-F238E27FC236}">
                <a16:creationId xmlns:a16="http://schemas.microsoft.com/office/drawing/2014/main" id="{05C3FB68-2EAB-B119-34D7-42F308CF4C5B}"/>
              </a:ext>
            </a:extLst>
          </p:cNvPr>
          <p:cNvSpPr txBox="1"/>
          <p:nvPr/>
        </p:nvSpPr>
        <p:spPr>
          <a:xfrm>
            <a:off x="200472" y="6219993"/>
            <a:ext cx="1028700" cy="307777"/>
          </a:xfrm>
          <a:prstGeom prst="rect">
            <a:avLst/>
          </a:prstGeom>
          <a:noFill/>
        </p:spPr>
        <p:txBody>
          <a:bodyPr wrap="square">
            <a:spAutoFit/>
          </a:bodyPr>
          <a:lstStyle/>
          <a:p>
            <a:r>
              <a:rPr lang="en-US" altLang="ko-KR" dirty="0">
                <a:latin typeface="+mn-ea"/>
              </a:rPr>
              <a:t>[</a:t>
            </a:r>
            <a:r>
              <a:rPr lang="ko-KR" altLang="en-US" dirty="0">
                <a:latin typeface="+mn-ea"/>
              </a:rPr>
              <a:t>표시 </a:t>
            </a:r>
            <a:r>
              <a:rPr lang="en-US" altLang="ko-KR" dirty="0">
                <a:latin typeface="+mn-ea"/>
              </a:rPr>
              <a:t>: %]</a:t>
            </a:r>
            <a:endParaRPr lang="ko-KR" altLang="en-US" dirty="0"/>
          </a:p>
        </p:txBody>
      </p:sp>
    </p:spTree>
    <p:extLst>
      <p:ext uri="{BB962C8B-B14F-4D97-AF65-F5344CB8AC3E}">
        <p14:creationId xmlns:p14="http://schemas.microsoft.com/office/powerpoint/2010/main" val="211303020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440FC5-59E1-B24B-42B0-E08B4DC800AB}"/>
            </a:ext>
          </a:extLst>
        </p:cNvPr>
        <p:cNvGrpSpPr/>
        <p:nvPr/>
      </p:nvGrpSpPr>
      <p:grpSpPr>
        <a:xfrm>
          <a:off x="0" y="0"/>
          <a:ext cx="0" cy="0"/>
          <a:chOff x="0" y="0"/>
          <a:chExt cx="0" cy="0"/>
        </a:xfrm>
      </p:grpSpPr>
      <p:pic>
        <p:nvPicPr>
          <p:cNvPr id="13" name="그림 12">
            <a:extLst>
              <a:ext uri="{FF2B5EF4-FFF2-40B4-BE49-F238E27FC236}">
                <a16:creationId xmlns:a16="http://schemas.microsoft.com/office/drawing/2014/main" id="{078C96F3-9BC7-1B38-F76F-4899371DB262}"/>
              </a:ext>
            </a:extLst>
          </p:cNvPr>
          <p:cNvPicPr>
            <a:picLocks noChangeAspect="1"/>
          </p:cNvPicPr>
          <p:nvPr/>
        </p:nvPicPr>
        <p:blipFill>
          <a:blip r:embed="rId2"/>
          <a:stretch>
            <a:fillRect/>
          </a:stretch>
        </p:blipFill>
        <p:spPr>
          <a:xfrm>
            <a:off x="1257816" y="1818639"/>
            <a:ext cx="7647992" cy="4401331"/>
          </a:xfrm>
          <a:prstGeom prst="rect">
            <a:avLst/>
          </a:prstGeom>
        </p:spPr>
      </p:pic>
      <p:sp>
        <p:nvSpPr>
          <p:cNvPr id="2" name="텍스트 개체 틀 1">
            <a:extLst>
              <a:ext uri="{FF2B5EF4-FFF2-40B4-BE49-F238E27FC236}">
                <a16:creationId xmlns:a16="http://schemas.microsoft.com/office/drawing/2014/main" id="{B6DA11BB-4CA0-4437-D13E-5EB9B6C98497}"/>
              </a:ext>
            </a:extLst>
          </p:cNvPr>
          <p:cNvSpPr>
            <a:spLocks noGrp="1"/>
          </p:cNvSpPr>
          <p:nvPr>
            <p:ph type="body" sz="quarter" idx="10"/>
          </p:nvPr>
        </p:nvSpPr>
        <p:spPr>
          <a:xfrm>
            <a:off x="209708" y="577487"/>
            <a:ext cx="9423242" cy="400110"/>
          </a:xfrm>
        </p:spPr>
        <p:txBody>
          <a:bodyPr/>
          <a:lstStyle/>
          <a:p>
            <a:r>
              <a:rPr lang="en-US" altLang="ko-KR" dirty="0">
                <a:latin typeface="+mn-ea"/>
              </a:rPr>
              <a:t>case 4 (</a:t>
            </a:r>
            <a:r>
              <a:rPr lang="ko-KR" altLang="en-US" dirty="0">
                <a:latin typeface="+mn-ea"/>
              </a:rPr>
              <a:t>연료대비 질소가스 주입비율의 변동에 의한 </a:t>
            </a:r>
            <a:r>
              <a:rPr lang="en-US" altLang="ko-KR" dirty="0">
                <a:latin typeface="+mn-ea"/>
              </a:rPr>
              <a:t>NOx </a:t>
            </a:r>
            <a:r>
              <a:rPr lang="ko-KR" altLang="en-US" dirty="0">
                <a:latin typeface="+mn-ea"/>
              </a:rPr>
              <a:t>고농도</a:t>
            </a:r>
            <a:r>
              <a:rPr lang="en-US" altLang="ko-KR" dirty="0">
                <a:latin typeface="+mn-ea"/>
              </a:rPr>
              <a:t>) : 24</a:t>
            </a:r>
            <a:r>
              <a:rPr lang="ko-KR" altLang="en-US" dirty="0">
                <a:latin typeface="+mn-ea"/>
              </a:rPr>
              <a:t>년 </a:t>
            </a:r>
            <a:r>
              <a:rPr lang="en-US" altLang="ko-KR" dirty="0">
                <a:latin typeface="+mn-ea"/>
              </a:rPr>
              <a:t>12</a:t>
            </a:r>
            <a:r>
              <a:rPr lang="ko-KR" altLang="en-US" dirty="0">
                <a:latin typeface="+mn-ea"/>
              </a:rPr>
              <a:t>월 </a:t>
            </a:r>
            <a:r>
              <a:rPr lang="en-US" altLang="ko-KR" dirty="0">
                <a:latin typeface="+mn-ea"/>
              </a:rPr>
              <a:t>2</a:t>
            </a:r>
            <a:r>
              <a:rPr lang="ko-KR" altLang="en-US" dirty="0">
                <a:latin typeface="+mn-ea"/>
              </a:rPr>
              <a:t>주차</a:t>
            </a:r>
          </a:p>
        </p:txBody>
      </p:sp>
      <p:sp>
        <p:nvSpPr>
          <p:cNvPr id="4" name="제목 3">
            <a:extLst>
              <a:ext uri="{FF2B5EF4-FFF2-40B4-BE49-F238E27FC236}">
                <a16:creationId xmlns:a16="http://schemas.microsoft.com/office/drawing/2014/main" id="{FBB3E866-64E1-7433-1294-2080D97E57E6}"/>
              </a:ext>
            </a:extLst>
          </p:cNvPr>
          <p:cNvSpPr>
            <a:spLocks noGrp="1"/>
          </p:cNvSpPr>
          <p:nvPr>
            <p:ph type="title"/>
          </p:nvPr>
        </p:nvSpPr>
        <p:spPr/>
        <p:txBody>
          <a:bodyPr/>
          <a:lstStyle/>
          <a:p>
            <a:r>
              <a:rPr lang="en-US" altLang="ko-KR" dirty="0">
                <a:latin typeface="+mn-ea"/>
              </a:rPr>
              <a:t>250826 </a:t>
            </a:r>
            <a:r>
              <a:rPr lang="ko-KR" altLang="en-US" dirty="0">
                <a:latin typeface="+mn-ea"/>
              </a:rPr>
              <a:t>화 </a:t>
            </a:r>
            <a:r>
              <a:rPr lang="en-US" altLang="ko-KR" dirty="0">
                <a:latin typeface="+mn-ea"/>
              </a:rPr>
              <a:t>| </a:t>
            </a:r>
            <a:r>
              <a:rPr lang="ko-KR" altLang="en-US" dirty="0">
                <a:latin typeface="+mn-ea"/>
              </a:rPr>
              <a:t>계절별 데이터 </a:t>
            </a:r>
            <a:r>
              <a:rPr lang="ko-KR" altLang="en-US" dirty="0" err="1">
                <a:latin typeface="+mn-ea"/>
              </a:rPr>
              <a:t>전처리</a:t>
            </a:r>
            <a:r>
              <a:rPr lang="ko-KR" altLang="en-US" dirty="0">
                <a:latin typeface="+mn-ea"/>
              </a:rPr>
              <a:t> 및 특이사항</a:t>
            </a:r>
            <a:endParaRPr lang="ko-KR" altLang="en-US" dirty="0">
              <a:latin typeface="+mn-ea"/>
              <a:ea typeface="+mn-ea"/>
            </a:endParaRPr>
          </a:p>
        </p:txBody>
      </p:sp>
      <p:sp>
        <p:nvSpPr>
          <p:cNvPr id="5" name="텍스트 개체 틀 4">
            <a:extLst>
              <a:ext uri="{FF2B5EF4-FFF2-40B4-BE49-F238E27FC236}">
                <a16:creationId xmlns:a16="http://schemas.microsoft.com/office/drawing/2014/main" id="{367C0BCE-C13E-60E0-8A0E-CEFA4C8653B7}"/>
              </a:ext>
            </a:extLst>
          </p:cNvPr>
          <p:cNvSpPr>
            <a:spLocks noGrp="1"/>
          </p:cNvSpPr>
          <p:nvPr>
            <p:ph type="body" sz="quarter" idx="12"/>
          </p:nvPr>
        </p:nvSpPr>
        <p:spPr/>
        <p:txBody>
          <a:bodyPr/>
          <a:lstStyle/>
          <a:p>
            <a:r>
              <a:rPr lang="ko-KR" altLang="en-US" dirty="0">
                <a:latin typeface="+mn-ea"/>
                <a:ea typeface="+mn-ea"/>
              </a:rPr>
              <a:t>서부발전</a:t>
            </a:r>
          </a:p>
        </p:txBody>
      </p:sp>
      <mc:AlternateContent xmlns:mc="http://schemas.openxmlformats.org/markup-compatibility/2006" xmlns:a14="http://schemas.microsoft.com/office/drawing/2010/main">
        <mc:Choice Requires="a14">
          <p:sp>
            <p:nvSpPr>
              <p:cNvPr id="3" name="텍스트 개체 틀 2">
                <a:extLst>
                  <a:ext uri="{FF2B5EF4-FFF2-40B4-BE49-F238E27FC236}">
                    <a16:creationId xmlns:a16="http://schemas.microsoft.com/office/drawing/2014/main" id="{1F3E9528-4D49-9D42-FF54-B695EE139026}"/>
                  </a:ext>
                </a:extLst>
              </p:cNvPr>
              <p:cNvSpPr>
                <a:spLocks noGrp="1"/>
              </p:cNvSpPr>
              <p:nvPr>
                <p:ph type="body" sz="quarter" idx="11"/>
              </p:nvPr>
            </p:nvSpPr>
            <p:spPr>
              <a:xfrm>
                <a:off x="362309" y="922626"/>
                <a:ext cx="9270641" cy="896013"/>
              </a:xfrm>
            </p:spPr>
            <p:txBody>
              <a:bodyPr/>
              <a:lstStyle/>
              <a:p>
                <a:pPr marL="1588" lvl="1" indent="0" fontAlgn="auto" latinLnBrk="0">
                  <a:spcBef>
                    <a:spcPts val="0"/>
                  </a:spcBef>
                  <a:spcAft>
                    <a:spcPts val="0"/>
                  </a:spcAft>
                  <a:buNone/>
                </a:pPr>
                <a:r>
                  <a:rPr lang="ko-KR" altLang="en-US" sz="1400" kern="0" dirty="0">
                    <a:solidFill>
                      <a:srgbClr val="000000"/>
                    </a:solidFill>
                    <a:latin typeface="+mn-ea"/>
                  </a:rPr>
                  <a:t>연료대비 질소가스 주입비율 </a:t>
                </a:r>
                <a:r>
                  <a:rPr lang="en-US" altLang="ko-KR" sz="1400" kern="0" dirty="0">
                    <a:solidFill>
                      <a:srgbClr val="000000"/>
                    </a:solidFill>
                    <a:latin typeface="+mn-ea"/>
                  </a:rPr>
                  <a:t>(</a:t>
                </a:r>
                <a:r>
                  <a:rPr lang="ko-KR" altLang="en-US" sz="1400" kern="0" dirty="0">
                    <a:solidFill>
                      <a:srgbClr val="000000"/>
                    </a:solidFill>
                    <a:latin typeface="+mn-ea"/>
                  </a:rPr>
                  <a:t>이상 </a:t>
                </a:r>
                <a:r>
                  <a:rPr lang="ko-KR" altLang="en-US" sz="1400" b="1" kern="0" dirty="0">
                    <a:solidFill>
                      <a:srgbClr val="00B0F0"/>
                    </a:solidFill>
                    <a:latin typeface="+mn-ea"/>
                  </a:rPr>
                  <a:t>비율</a:t>
                </a:r>
                <a:r>
                  <a:rPr lang="en-US" altLang="ko-KR" sz="1400" kern="0" dirty="0">
                    <a:solidFill>
                      <a:srgbClr val="000000"/>
                    </a:solidFill>
                    <a:latin typeface="+mn-ea"/>
                  </a:rPr>
                  <a:t>)</a:t>
                </a:r>
                <a:r>
                  <a:rPr lang="ko-KR" altLang="en-US" sz="1400" kern="0" dirty="0">
                    <a:solidFill>
                      <a:srgbClr val="000000"/>
                    </a:solidFill>
                    <a:latin typeface="+mn-ea"/>
                  </a:rPr>
                  <a:t>은 대체로 일정하게 유지되지만</a:t>
                </a:r>
                <a:r>
                  <a:rPr lang="en-US" altLang="ko-KR" sz="1400" kern="0" dirty="0">
                    <a:solidFill>
                      <a:srgbClr val="000000"/>
                    </a:solidFill>
                    <a:latin typeface="+mn-ea"/>
                  </a:rPr>
                  <a:t>, </a:t>
                </a:r>
                <a:r>
                  <a:rPr lang="ko-KR" altLang="en-US" sz="1400" kern="0" dirty="0">
                    <a:solidFill>
                      <a:srgbClr val="000000"/>
                    </a:solidFill>
                    <a:latin typeface="+mn-ea"/>
                  </a:rPr>
                  <a:t>가끔 변동이 존재하고 변동이 있을 때에 </a:t>
                </a:r>
                <a:r>
                  <a:rPr lang="en-US" altLang="ko-KR" sz="1400" kern="0" dirty="0">
                    <a:solidFill>
                      <a:srgbClr val="000000"/>
                    </a:solidFill>
                    <a:latin typeface="+mn-ea"/>
                  </a:rPr>
                  <a:t>NOx </a:t>
                </a:r>
                <a:r>
                  <a:rPr lang="ko-KR" altLang="en-US" sz="1400" kern="0" dirty="0">
                    <a:solidFill>
                      <a:srgbClr val="000000"/>
                    </a:solidFill>
                    <a:latin typeface="+mn-ea"/>
                  </a:rPr>
                  <a:t>고농도가 나타나기도 한다</a:t>
                </a:r>
                <a:r>
                  <a:rPr lang="en-US" altLang="ko-KR" sz="1400" kern="0" dirty="0">
                    <a:solidFill>
                      <a:srgbClr val="000000"/>
                    </a:solidFill>
                    <a:latin typeface="+mn-ea"/>
                  </a:rPr>
                  <a:t>. </a:t>
                </a:r>
                <a:r>
                  <a:rPr lang="ko-KR" altLang="en-US" sz="1400" kern="0" dirty="0">
                    <a:solidFill>
                      <a:srgbClr val="000000"/>
                    </a:solidFill>
                    <a:latin typeface="+mn-ea"/>
                  </a:rPr>
                  <a:t>비율</a:t>
                </a:r>
                <a:r>
                  <a:rPr lang="en-US" altLang="ko-KR" sz="1400" kern="0" dirty="0">
                    <a:solidFill>
                      <a:srgbClr val="000000"/>
                    </a:solidFill>
                    <a:latin typeface="+mn-ea"/>
                  </a:rPr>
                  <a:t>, </a:t>
                </a:r>
                <a:r>
                  <a:rPr lang="ko-KR" altLang="en-US" sz="1400" b="1" kern="0" dirty="0">
                    <a:solidFill>
                      <a:srgbClr val="00B050"/>
                    </a:solidFill>
                    <a:latin typeface="+mn-ea"/>
                  </a:rPr>
                  <a:t>연료</a:t>
                </a:r>
                <a:r>
                  <a:rPr lang="en-US" altLang="ko-KR" sz="1400" kern="0" dirty="0">
                    <a:solidFill>
                      <a:srgbClr val="000000"/>
                    </a:solidFill>
                    <a:latin typeface="+mn-ea"/>
                  </a:rPr>
                  <a:t>, </a:t>
                </a:r>
                <a:r>
                  <a:rPr lang="ko-KR" altLang="en-US" sz="1400" b="1" kern="0" dirty="0">
                    <a:solidFill>
                      <a:srgbClr val="0000FF"/>
                    </a:solidFill>
                    <a:latin typeface="+mn-ea"/>
                  </a:rPr>
                  <a:t>희석질소</a:t>
                </a:r>
                <a:r>
                  <a:rPr lang="ko-KR" altLang="en-US" sz="1400" kern="0" dirty="0">
                    <a:solidFill>
                      <a:srgbClr val="000000"/>
                    </a:solidFill>
                    <a:latin typeface="+mn-ea"/>
                  </a:rPr>
                  <a:t> 사이의 식이 </a:t>
                </a:r>
                <a14:m>
                  <m:oMath xmlns:m="http://schemas.openxmlformats.org/officeDocument/2006/math">
                    <m:r>
                      <a:rPr lang="ko-KR" altLang="en-US" sz="1400" i="1" kern="0" dirty="0">
                        <a:solidFill>
                          <a:srgbClr val="000000"/>
                        </a:solidFill>
                        <a:latin typeface="Cambria Math" panose="02040503050406030204" pitchFamily="18" charset="0"/>
                      </a:rPr>
                      <m:t>희석질소</m:t>
                    </m:r>
                    <m:r>
                      <a:rPr lang="en-US" altLang="ko-KR" sz="1400" b="0" i="1" kern="0" dirty="0" smtClean="0">
                        <a:solidFill>
                          <a:srgbClr val="000000"/>
                        </a:solidFill>
                        <a:latin typeface="Cambria Math" panose="02040503050406030204" pitchFamily="18" charset="0"/>
                      </a:rPr>
                      <m:t>=</m:t>
                    </m:r>
                    <m:r>
                      <a:rPr lang="ko-KR" altLang="en-US" sz="1400" i="1" kern="0" dirty="0">
                        <a:solidFill>
                          <a:srgbClr val="000000"/>
                        </a:solidFill>
                        <a:latin typeface="Cambria Math" panose="02040503050406030204" pitchFamily="18" charset="0"/>
                      </a:rPr>
                      <m:t>연료량</m:t>
                    </m:r>
                    <m:r>
                      <a:rPr lang="en-US" altLang="ko-KR" sz="1400" i="1" kern="0" dirty="0">
                        <a:solidFill>
                          <a:srgbClr val="000000"/>
                        </a:solidFill>
                        <a:latin typeface="Cambria Math" panose="02040503050406030204" pitchFamily="18" charset="0"/>
                      </a:rPr>
                      <m:t>+ </m:t>
                    </m:r>
                    <m:r>
                      <a:rPr lang="ko-KR" altLang="en-US" sz="1400" i="1" kern="0" dirty="0">
                        <a:solidFill>
                          <a:srgbClr val="000000"/>
                        </a:solidFill>
                        <a:latin typeface="Cambria Math" panose="02040503050406030204" pitchFamily="18" charset="0"/>
                      </a:rPr>
                      <m:t>주입비율</m:t>
                    </m:r>
                    <m:r>
                      <a:rPr lang="en-US" altLang="ko-KR" sz="1400" b="0" i="0" kern="0" dirty="0" smtClean="0">
                        <a:solidFill>
                          <a:srgbClr val="000000"/>
                        </a:solidFill>
                        <a:latin typeface="Cambria Math" panose="02040503050406030204" pitchFamily="18" charset="0"/>
                      </a:rPr>
                      <m:t> </m:t>
                    </m:r>
                    <m:r>
                      <a:rPr lang="ko-KR" altLang="en-US" sz="1400" i="1" kern="0" dirty="0">
                        <a:solidFill>
                          <a:srgbClr val="000000"/>
                        </a:solidFill>
                        <a:latin typeface="Cambria Math" panose="02040503050406030204" pitchFamily="18" charset="0"/>
                      </a:rPr>
                      <m:t>이</m:t>
                    </m:r>
                  </m:oMath>
                </a14:m>
                <a:r>
                  <a:rPr lang="ko-KR" altLang="en-US" sz="1400" kern="0" dirty="0">
                    <a:solidFill>
                      <a:srgbClr val="000000"/>
                    </a:solidFill>
                    <a:latin typeface="+mn-ea"/>
                  </a:rPr>
                  <a:t>므로 </a:t>
                </a:r>
                <a:r>
                  <a:rPr lang="en-US" altLang="ko-KR" sz="1400" kern="0" dirty="0">
                    <a:solidFill>
                      <a:srgbClr val="000000"/>
                    </a:solidFill>
                    <a:latin typeface="+mn-ea"/>
                  </a:rPr>
                  <a:t>(</a:t>
                </a:r>
                <a:r>
                  <a:rPr lang="ko-KR" altLang="en-US" sz="1400" kern="0" dirty="0">
                    <a:solidFill>
                      <a:srgbClr val="000000"/>
                    </a:solidFill>
                    <a:latin typeface="+mn-ea"/>
                  </a:rPr>
                  <a:t>그러니까 사실 </a:t>
                </a:r>
                <a:r>
                  <a:rPr lang="en-US" altLang="ko-KR" sz="1400" kern="0" dirty="0">
                    <a:solidFill>
                      <a:srgbClr val="000000"/>
                    </a:solidFill>
                    <a:latin typeface="+mn-ea"/>
                  </a:rPr>
                  <a:t>‘</a:t>
                </a:r>
                <a:r>
                  <a:rPr lang="ko-KR" altLang="en-US" sz="1400" kern="0" dirty="0">
                    <a:solidFill>
                      <a:srgbClr val="000000"/>
                    </a:solidFill>
                    <a:latin typeface="+mn-ea"/>
                  </a:rPr>
                  <a:t>비율</a:t>
                </a:r>
                <a:r>
                  <a:rPr lang="en-US" altLang="ko-KR" sz="1400" kern="0" dirty="0">
                    <a:solidFill>
                      <a:srgbClr val="000000"/>
                    </a:solidFill>
                    <a:latin typeface="+mn-ea"/>
                  </a:rPr>
                  <a:t>’</a:t>
                </a:r>
                <a:r>
                  <a:rPr lang="ko-KR" altLang="en-US" sz="1400" kern="0" dirty="0">
                    <a:solidFill>
                      <a:srgbClr val="000000"/>
                    </a:solidFill>
                    <a:latin typeface="+mn-ea"/>
                  </a:rPr>
                  <a:t>이라기보다는 </a:t>
                </a:r>
                <a:r>
                  <a:rPr lang="en-US" altLang="ko-KR" sz="1400" kern="0" dirty="0">
                    <a:solidFill>
                      <a:srgbClr val="000000"/>
                    </a:solidFill>
                    <a:latin typeface="+mn-ea"/>
                  </a:rPr>
                  <a:t>‘</a:t>
                </a:r>
                <a:r>
                  <a:rPr lang="ko-KR" altLang="en-US" sz="1400" kern="0" dirty="0">
                    <a:solidFill>
                      <a:srgbClr val="000000"/>
                    </a:solidFill>
                    <a:latin typeface="+mn-ea"/>
                  </a:rPr>
                  <a:t>차이</a:t>
                </a:r>
                <a:r>
                  <a:rPr lang="en-US" altLang="ko-KR" sz="1400" kern="0" dirty="0">
                    <a:solidFill>
                      <a:srgbClr val="000000"/>
                    </a:solidFill>
                    <a:latin typeface="+mn-ea"/>
                  </a:rPr>
                  <a:t>’</a:t>
                </a:r>
                <a:r>
                  <a:rPr lang="ko-KR" altLang="en-US" sz="1400" kern="0" dirty="0">
                    <a:solidFill>
                      <a:srgbClr val="000000"/>
                    </a:solidFill>
                    <a:latin typeface="+mn-ea"/>
                  </a:rPr>
                  <a:t>에 가까운 컬럼이다</a:t>
                </a:r>
                <a:r>
                  <a:rPr lang="en-US" altLang="ko-KR" sz="1400" kern="0" dirty="0">
                    <a:solidFill>
                      <a:srgbClr val="000000"/>
                    </a:solidFill>
                    <a:latin typeface="+mn-ea"/>
                  </a:rPr>
                  <a:t>.) </a:t>
                </a:r>
                <a:r>
                  <a:rPr lang="ko-KR" altLang="en-US" sz="1400" kern="0" dirty="0">
                    <a:solidFill>
                      <a:srgbClr val="000000"/>
                    </a:solidFill>
                    <a:latin typeface="+mn-ea"/>
                  </a:rPr>
                  <a:t>비율이 줄어들면 희석질소의 양도 같이 줄어들어 </a:t>
                </a:r>
                <a:r>
                  <a:rPr lang="en-US" altLang="ko-KR" sz="1400" b="1" kern="0" dirty="0">
                    <a:solidFill>
                      <a:srgbClr val="FF0000"/>
                    </a:solidFill>
                    <a:latin typeface="+mn-ea"/>
                  </a:rPr>
                  <a:t>NOx </a:t>
                </a:r>
                <a:r>
                  <a:rPr lang="ko-KR" altLang="en-US" sz="1400" b="1" kern="0" dirty="0">
                    <a:solidFill>
                      <a:srgbClr val="FF0000"/>
                    </a:solidFill>
                    <a:latin typeface="+mn-ea"/>
                  </a:rPr>
                  <a:t>농도</a:t>
                </a:r>
                <a:r>
                  <a:rPr lang="ko-KR" altLang="en-US" sz="1400" kern="0" dirty="0">
                    <a:solidFill>
                      <a:srgbClr val="000000"/>
                    </a:solidFill>
                    <a:latin typeface="+mn-ea"/>
                  </a:rPr>
                  <a:t>가 증가한다</a:t>
                </a:r>
                <a:r>
                  <a:rPr lang="en-US" altLang="ko-KR" sz="1400" kern="0" dirty="0">
                    <a:solidFill>
                      <a:srgbClr val="000000"/>
                    </a:solidFill>
                    <a:latin typeface="+mn-ea"/>
                  </a:rPr>
                  <a:t>. case 1</a:t>
                </a:r>
                <a:r>
                  <a:rPr lang="ko-KR" altLang="en-US" sz="1400" kern="0" dirty="0">
                    <a:solidFill>
                      <a:srgbClr val="000000"/>
                    </a:solidFill>
                    <a:latin typeface="+mn-ea"/>
                  </a:rPr>
                  <a:t>의 두 사례에서도 비율이 변동이 있었다</a:t>
                </a:r>
                <a:r>
                  <a:rPr lang="en-US" altLang="ko-KR" sz="1400" kern="0" dirty="0">
                    <a:solidFill>
                      <a:srgbClr val="000000"/>
                    </a:solidFill>
                    <a:latin typeface="+mn-ea"/>
                  </a:rPr>
                  <a:t>.</a:t>
                </a:r>
              </a:p>
            </p:txBody>
          </p:sp>
        </mc:Choice>
        <mc:Fallback xmlns="">
          <p:sp>
            <p:nvSpPr>
              <p:cNvPr id="3" name="텍스트 개체 틀 2">
                <a:extLst>
                  <a:ext uri="{FF2B5EF4-FFF2-40B4-BE49-F238E27FC236}">
                    <a16:creationId xmlns:a16="http://schemas.microsoft.com/office/drawing/2014/main" id="{1F3E9528-4D49-9D42-FF54-B695EE139026}"/>
                  </a:ext>
                </a:extLst>
              </p:cNvPr>
              <p:cNvSpPr>
                <a:spLocks noGrp="1" noRot="1" noChangeAspect="1" noMove="1" noResize="1" noEditPoints="1" noAdjustHandles="1" noChangeArrowheads="1" noChangeShapeType="1" noTextEdit="1"/>
              </p:cNvSpPr>
              <p:nvPr>
                <p:ph type="body" sz="quarter" idx="11"/>
              </p:nvPr>
            </p:nvSpPr>
            <p:spPr>
              <a:xfrm>
                <a:off x="362309" y="922626"/>
                <a:ext cx="9270641" cy="896013"/>
              </a:xfrm>
              <a:blipFill>
                <a:blip r:embed="rId3"/>
                <a:stretch>
                  <a:fillRect l="-394" t="-2041" b="-11565"/>
                </a:stretch>
              </a:blipFill>
            </p:spPr>
            <p:txBody>
              <a:bodyPr/>
              <a:lstStyle/>
              <a:p>
                <a:r>
                  <a:rPr lang="ko-KR" altLang="en-US">
                    <a:noFill/>
                  </a:rPr>
                  <a:t> </a:t>
                </a:r>
              </a:p>
            </p:txBody>
          </p:sp>
        </mc:Fallback>
      </mc:AlternateContent>
      <p:sp>
        <p:nvSpPr>
          <p:cNvPr id="9" name="타원 8">
            <a:extLst>
              <a:ext uri="{FF2B5EF4-FFF2-40B4-BE49-F238E27FC236}">
                <a16:creationId xmlns:a16="http://schemas.microsoft.com/office/drawing/2014/main" id="{04A1C545-6173-4D54-7957-8C04F1263E1C}"/>
              </a:ext>
            </a:extLst>
          </p:cNvPr>
          <p:cNvSpPr/>
          <p:nvPr/>
        </p:nvSpPr>
        <p:spPr bwMode="auto">
          <a:xfrm>
            <a:off x="1375237" y="2275330"/>
            <a:ext cx="252970" cy="243096"/>
          </a:xfrm>
          <a:prstGeom prst="ellipse">
            <a:avLst/>
          </a:prstGeom>
          <a:solidFill>
            <a:srgbClr val="00B050"/>
          </a:solidFill>
          <a:ln>
            <a:noFill/>
          </a:ln>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1896"/>
            <a:endParaRPr lang="ko-KR" altLang="en-US" dirty="0">
              <a:solidFill>
                <a:prstClr val="white"/>
              </a:solidFill>
              <a:latin typeface="맑은 고딕" panose="020B0503020000020004" pitchFamily="50" charset="-127"/>
              <a:ea typeface="맑은 고딕" panose="020B0503020000020004" pitchFamily="50" charset="-127"/>
            </a:endParaRPr>
          </a:p>
        </p:txBody>
      </p:sp>
      <p:sp>
        <p:nvSpPr>
          <p:cNvPr id="10" name="타원 9">
            <a:extLst>
              <a:ext uri="{FF2B5EF4-FFF2-40B4-BE49-F238E27FC236}">
                <a16:creationId xmlns:a16="http://schemas.microsoft.com/office/drawing/2014/main" id="{CD641351-B1FE-D8D1-0745-75778003D493}"/>
              </a:ext>
            </a:extLst>
          </p:cNvPr>
          <p:cNvSpPr/>
          <p:nvPr/>
        </p:nvSpPr>
        <p:spPr bwMode="auto">
          <a:xfrm>
            <a:off x="1369783" y="4950147"/>
            <a:ext cx="252970" cy="243096"/>
          </a:xfrm>
          <a:prstGeom prst="ellipse">
            <a:avLst/>
          </a:prstGeom>
          <a:solidFill>
            <a:srgbClr val="FF0000"/>
          </a:solidFill>
          <a:ln>
            <a:noFill/>
          </a:ln>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1896"/>
            <a:endParaRPr lang="ko-KR" altLang="en-US" dirty="0">
              <a:solidFill>
                <a:prstClr val="white"/>
              </a:solidFill>
              <a:latin typeface="맑은 고딕" panose="020B0503020000020004" pitchFamily="50" charset="-127"/>
              <a:ea typeface="맑은 고딕" panose="020B0503020000020004" pitchFamily="50" charset="-127"/>
            </a:endParaRPr>
          </a:p>
        </p:txBody>
      </p:sp>
      <p:sp>
        <p:nvSpPr>
          <p:cNvPr id="11" name="타원 10">
            <a:extLst>
              <a:ext uri="{FF2B5EF4-FFF2-40B4-BE49-F238E27FC236}">
                <a16:creationId xmlns:a16="http://schemas.microsoft.com/office/drawing/2014/main" id="{6C7DE1CE-2DC8-760C-422E-EADF3B7F057D}"/>
              </a:ext>
            </a:extLst>
          </p:cNvPr>
          <p:cNvSpPr/>
          <p:nvPr/>
        </p:nvSpPr>
        <p:spPr bwMode="auto">
          <a:xfrm>
            <a:off x="1375237" y="3530194"/>
            <a:ext cx="252970" cy="243096"/>
          </a:xfrm>
          <a:prstGeom prst="ellipse">
            <a:avLst/>
          </a:prstGeom>
          <a:solidFill>
            <a:srgbClr val="0000FF"/>
          </a:solidFill>
          <a:ln>
            <a:noFill/>
          </a:ln>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1896"/>
            <a:endParaRPr lang="ko-KR" altLang="en-US" dirty="0">
              <a:solidFill>
                <a:prstClr val="white"/>
              </a:solidFill>
              <a:latin typeface="맑은 고딕" panose="020B0503020000020004" pitchFamily="50" charset="-127"/>
              <a:ea typeface="맑은 고딕" panose="020B0503020000020004" pitchFamily="50" charset="-127"/>
            </a:endParaRPr>
          </a:p>
        </p:txBody>
      </p:sp>
      <p:sp>
        <p:nvSpPr>
          <p:cNvPr id="14" name="타원 13">
            <a:extLst>
              <a:ext uri="{FF2B5EF4-FFF2-40B4-BE49-F238E27FC236}">
                <a16:creationId xmlns:a16="http://schemas.microsoft.com/office/drawing/2014/main" id="{B854AE51-E1EB-15A6-60CD-609AB536FEA5}"/>
              </a:ext>
            </a:extLst>
          </p:cNvPr>
          <p:cNvSpPr/>
          <p:nvPr/>
        </p:nvSpPr>
        <p:spPr bwMode="auto">
          <a:xfrm>
            <a:off x="1375237" y="4096479"/>
            <a:ext cx="252970" cy="243096"/>
          </a:xfrm>
          <a:prstGeom prst="ellipse">
            <a:avLst/>
          </a:prstGeom>
          <a:solidFill>
            <a:srgbClr val="00B0F0"/>
          </a:solidFill>
          <a:ln>
            <a:noFill/>
          </a:ln>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1896"/>
            <a:endParaRPr lang="ko-KR" altLang="en-US" dirty="0">
              <a:solidFill>
                <a:prstClr val="white"/>
              </a:solidFill>
              <a:latin typeface="맑은 고딕" panose="020B0503020000020004" pitchFamily="50" charset="-127"/>
              <a:ea typeface="맑은 고딕" panose="020B0503020000020004" pitchFamily="50" charset="-127"/>
            </a:endParaRPr>
          </a:p>
        </p:txBody>
      </p:sp>
      <p:sp>
        <p:nvSpPr>
          <p:cNvPr id="17" name="TextBox 16">
            <a:extLst>
              <a:ext uri="{FF2B5EF4-FFF2-40B4-BE49-F238E27FC236}">
                <a16:creationId xmlns:a16="http://schemas.microsoft.com/office/drawing/2014/main" id="{65E244AA-AC79-1398-DC51-07D85E857256}"/>
              </a:ext>
            </a:extLst>
          </p:cNvPr>
          <p:cNvSpPr txBox="1"/>
          <p:nvPr/>
        </p:nvSpPr>
        <p:spPr>
          <a:xfrm>
            <a:off x="190312" y="6219993"/>
            <a:ext cx="1028700" cy="307777"/>
          </a:xfrm>
          <a:prstGeom prst="rect">
            <a:avLst/>
          </a:prstGeom>
          <a:noFill/>
        </p:spPr>
        <p:txBody>
          <a:bodyPr wrap="square">
            <a:spAutoFit/>
          </a:bodyPr>
          <a:lstStyle/>
          <a:p>
            <a:r>
              <a:rPr lang="en-US" altLang="ko-KR" dirty="0">
                <a:latin typeface="+mn-ea"/>
              </a:rPr>
              <a:t>[</a:t>
            </a:r>
            <a:r>
              <a:rPr lang="ko-KR" altLang="en-US" dirty="0">
                <a:latin typeface="+mn-ea"/>
              </a:rPr>
              <a:t>표시 </a:t>
            </a:r>
            <a:r>
              <a:rPr lang="en-US" altLang="ko-KR" dirty="0">
                <a:latin typeface="+mn-ea"/>
              </a:rPr>
              <a:t>: $]</a:t>
            </a:r>
            <a:endParaRPr lang="ko-KR" altLang="en-US" dirty="0"/>
          </a:p>
        </p:txBody>
      </p:sp>
    </p:spTree>
    <p:extLst>
      <p:ext uri="{BB962C8B-B14F-4D97-AF65-F5344CB8AC3E}">
        <p14:creationId xmlns:p14="http://schemas.microsoft.com/office/powerpoint/2010/main" val="311183993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B87676-3AF4-D097-4881-E17648DA384A}"/>
            </a:ext>
          </a:extLst>
        </p:cNvPr>
        <p:cNvGrpSpPr/>
        <p:nvPr/>
      </p:nvGrpSpPr>
      <p:grpSpPr>
        <a:xfrm>
          <a:off x="0" y="0"/>
          <a:ext cx="0" cy="0"/>
          <a:chOff x="0" y="0"/>
          <a:chExt cx="0" cy="0"/>
        </a:xfrm>
      </p:grpSpPr>
      <p:pic>
        <p:nvPicPr>
          <p:cNvPr id="7" name="그림 6">
            <a:extLst>
              <a:ext uri="{FF2B5EF4-FFF2-40B4-BE49-F238E27FC236}">
                <a16:creationId xmlns:a16="http://schemas.microsoft.com/office/drawing/2014/main" id="{2F5F7AAE-54C9-C479-FA49-8B40094722F2}"/>
              </a:ext>
            </a:extLst>
          </p:cNvPr>
          <p:cNvPicPr>
            <a:picLocks noChangeAspect="1"/>
          </p:cNvPicPr>
          <p:nvPr/>
        </p:nvPicPr>
        <p:blipFill>
          <a:blip r:embed="rId2"/>
          <a:stretch>
            <a:fillRect/>
          </a:stretch>
        </p:blipFill>
        <p:spPr>
          <a:xfrm>
            <a:off x="1038712" y="1996751"/>
            <a:ext cx="7554782" cy="4345013"/>
          </a:xfrm>
          <a:prstGeom prst="rect">
            <a:avLst/>
          </a:prstGeom>
        </p:spPr>
      </p:pic>
      <p:sp>
        <p:nvSpPr>
          <p:cNvPr id="2" name="텍스트 개체 틀 1">
            <a:extLst>
              <a:ext uri="{FF2B5EF4-FFF2-40B4-BE49-F238E27FC236}">
                <a16:creationId xmlns:a16="http://schemas.microsoft.com/office/drawing/2014/main" id="{7432744A-C3D8-62E7-DDE6-96593EA840EC}"/>
              </a:ext>
            </a:extLst>
          </p:cNvPr>
          <p:cNvSpPr>
            <a:spLocks noGrp="1"/>
          </p:cNvSpPr>
          <p:nvPr>
            <p:ph type="body" sz="quarter" idx="10"/>
          </p:nvPr>
        </p:nvSpPr>
        <p:spPr>
          <a:xfrm>
            <a:off x="209708" y="577487"/>
            <a:ext cx="9423242" cy="400110"/>
          </a:xfrm>
        </p:spPr>
        <p:txBody>
          <a:bodyPr/>
          <a:lstStyle/>
          <a:p>
            <a:r>
              <a:rPr lang="en-US" altLang="ko-KR" dirty="0">
                <a:latin typeface="+mn-ea"/>
              </a:rPr>
              <a:t>case 4 (</a:t>
            </a:r>
            <a:r>
              <a:rPr lang="ko-KR" altLang="en-US" dirty="0">
                <a:latin typeface="+mn-ea"/>
              </a:rPr>
              <a:t>연료대비 질소가스 주입비율의 변동에 의한 </a:t>
            </a:r>
            <a:r>
              <a:rPr lang="en-US" altLang="ko-KR" dirty="0">
                <a:latin typeface="+mn-ea"/>
              </a:rPr>
              <a:t>NOx </a:t>
            </a:r>
            <a:r>
              <a:rPr lang="ko-KR" altLang="en-US" dirty="0">
                <a:latin typeface="+mn-ea"/>
              </a:rPr>
              <a:t>고농도</a:t>
            </a:r>
            <a:r>
              <a:rPr lang="en-US" altLang="ko-KR" dirty="0">
                <a:latin typeface="+mn-ea"/>
              </a:rPr>
              <a:t>) : 24</a:t>
            </a:r>
            <a:r>
              <a:rPr lang="ko-KR" altLang="en-US" dirty="0">
                <a:latin typeface="+mn-ea"/>
              </a:rPr>
              <a:t>년 </a:t>
            </a:r>
            <a:r>
              <a:rPr lang="en-US" altLang="ko-KR" dirty="0">
                <a:latin typeface="+mn-ea"/>
              </a:rPr>
              <a:t>2</a:t>
            </a:r>
            <a:r>
              <a:rPr lang="ko-KR" altLang="en-US" dirty="0">
                <a:latin typeface="+mn-ea"/>
              </a:rPr>
              <a:t>월 </a:t>
            </a:r>
            <a:r>
              <a:rPr lang="en-US" altLang="ko-KR" dirty="0">
                <a:latin typeface="+mn-ea"/>
              </a:rPr>
              <a:t>3</a:t>
            </a:r>
            <a:r>
              <a:rPr lang="ko-KR" altLang="en-US" dirty="0">
                <a:latin typeface="+mn-ea"/>
              </a:rPr>
              <a:t>주차</a:t>
            </a:r>
          </a:p>
        </p:txBody>
      </p:sp>
      <p:sp>
        <p:nvSpPr>
          <p:cNvPr id="4" name="제목 3">
            <a:extLst>
              <a:ext uri="{FF2B5EF4-FFF2-40B4-BE49-F238E27FC236}">
                <a16:creationId xmlns:a16="http://schemas.microsoft.com/office/drawing/2014/main" id="{9395522A-7E45-481B-1E47-E8338DD8092F}"/>
              </a:ext>
            </a:extLst>
          </p:cNvPr>
          <p:cNvSpPr>
            <a:spLocks noGrp="1"/>
          </p:cNvSpPr>
          <p:nvPr>
            <p:ph type="title"/>
          </p:nvPr>
        </p:nvSpPr>
        <p:spPr/>
        <p:txBody>
          <a:bodyPr/>
          <a:lstStyle/>
          <a:p>
            <a:r>
              <a:rPr lang="en-US" altLang="ko-KR" dirty="0">
                <a:latin typeface="+mn-ea"/>
              </a:rPr>
              <a:t>250826 </a:t>
            </a:r>
            <a:r>
              <a:rPr lang="ko-KR" altLang="en-US" dirty="0">
                <a:latin typeface="+mn-ea"/>
              </a:rPr>
              <a:t>화 </a:t>
            </a:r>
            <a:r>
              <a:rPr lang="en-US" altLang="ko-KR" dirty="0">
                <a:latin typeface="+mn-ea"/>
              </a:rPr>
              <a:t>| </a:t>
            </a:r>
            <a:r>
              <a:rPr lang="ko-KR" altLang="en-US" dirty="0">
                <a:latin typeface="+mn-ea"/>
              </a:rPr>
              <a:t>계절별 데이터 </a:t>
            </a:r>
            <a:r>
              <a:rPr lang="ko-KR" altLang="en-US" dirty="0" err="1">
                <a:latin typeface="+mn-ea"/>
              </a:rPr>
              <a:t>전처리</a:t>
            </a:r>
            <a:r>
              <a:rPr lang="ko-KR" altLang="en-US" dirty="0">
                <a:latin typeface="+mn-ea"/>
              </a:rPr>
              <a:t> 및 특이사항</a:t>
            </a:r>
            <a:endParaRPr lang="ko-KR" altLang="en-US" dirty="0">
              <a:latin typeface="+mn-ea"/>
              <a:ea typeface="+mn-ea"/>
            </a:endParaRPr>
          </a:p>
        </p:txBody>
      </p:sp>
      <p:sp>
        <p:nvSpPr>
          <p:cNvPr id="5" name="텍스트 개체 틀 4">
            <a:extLst>
              <a:ext uri="{FF2B5EF4-FFF2-40B4-BE49-F238E27FC236}">
                <a16:creationId xmlns:a16="http://schemas.microsoft.com/office/drawing/2014/main" id="{C3230D10-510F-A2CC-82B1-61850D84CFAF}"/>
              </a:ext>
            </a:extLst>
          </p:cNvPr>
          <p:cNvSpPr>
            <a:spLocks noGrp="1"/>
          </p:cNvSpPr>
          <p:nvPr>
            <p:ph type="body" sz="quarter" idx="12"/>
          </p:nvPr>
        </p:nvSpPr>
        <p:spPr/>
        <p:txBody>
          <a:bodyPr/>
          <a:lstStyle/>
          <a:p>
            <a:r>
              <a:rPr lang="ko-KR" altLang="en-US" dirty="0">
                <a:latin typeface="+mn-ea"/>
                <a:ea typeface="+mn-ea"/>
              </a:rPr>
              <a:t>서부발전</a:t>
            </a:r>
          </a:p>
        </p:txBody>
      </p:sp>
      <p:sp>
        <p:nvSpPr>
          <p:cNvPr id="3" name="텍스트 개체 틀 2">
            <a:extLst>
              <a:ext uri="{FF2B5EF4-FFF2-40B4-BE49-F238E27FC236}">
                <a16:creationId xmlns:a16="http://schemas.microsoft.com/office/drawing/2014/main" id="{7CF92779-35EA-8620-DB85-A85A7D981EA6}"/>
              </a:ext>
            </a:extLst>
          </p:cNvPr>
          <p:cNvSpPr>
            <a:spLocks noGrp="1"/>
          </p:cNvSpPr>
          <p:nvPr>
            <p:ph type="body" sz="quarter" idx="11"/>
          </p:nvPr>
        </p:nvSpPr>
        <p:spPr>
          <a:xfrm>
            <a:off x="362309" y="922626"/>
            <a:ext cx="9270641" cy="1231828"/>
          </a:xfrm>
        </p:spPr>
        <p:txBody>
          <a:bodyPr/>
          <a:lstStyle/>
          <a:p>
            <a:pPr marL="1588" lvl="1" indent="0" fontAlgn="auto" latinLnBrk="0">
              <a:spcBef>
                <a:spcPts val="0"/>
              </a:spcBef>
              <a:spcAft>
                <a:spcPts val="0"/>
              </a:spcAft>
              <a:buNone/>
            </a:pPr>
            <a:r>
              <a:rPr lang="ko-KR" altLang="en-US" sz="1400" b="1" kern="0" dirty="0">
                <a:solidFill>
                  <a:srgbClr val="00B0F0"/>
                </a:solidFill>
                <a:latin typeface="+mn-ea"/>
              </a:rPr>
              <a:t>비율</a:t>
            </a:r>
            <a:r>
              <a:rPr lang="ko-KR" altLang="en-US" sz="1400" kern="0" dirty="0">
                <a:solidFill>
                  <a:srgbClr val="000000"/>
                </a:solidFill>
                <a:latin typeface="+mn-ea"/>
              </a:rPr>
              <a:t>이 낮아지면 </a:t>
            </a:r>
            <a:r>
              <a:rPr lang="ko-KR" altLang="en-US" sz="1400" kern="0" dirty="0" err="1">
                <a:solidFill>
                  <a:srgbClr val="0000FF"/>
                </a:solidFill>
                <a:latin typeface="+mn-ea"/>
              </a:rPr>
              <a:t>희석질소</a:t>
            </a:r>
            <a:r>
              <a:rPr lang="ko-KR" altLang="en-US" sz="1400" kern="0" dirty="0" err="1">
                <a:solidFill>
                  <a:srgbClr val="000000"/>
                </a:solidFill>
                <a:latin typeface="+mn-ea"/>
              </a:rPr>
              <a:t>유량이</a:t>
            </a:r>
            <a:r>
              <a:rPr lang="ko-KR" altLang="en-US" sz="1400" kern="0" dirty="0">
                <a:solidFill>
                  <a:srgbClr val="000000"/>
                </a:solidFill>
                <a:latin typeface="+mn-ea"/>
              </a:rPr>
              <a:t> 감소하고 이에 따라 </a:t>
            </a:r>
            <a:r>
              <a:rPr lang="en-US" altLang="ko-KR" sz="1400" b="1" kern="0" dirty="0">
                <a:solidFill>
                  <a:srgbClr val="FF0000"/>
                </a:solidFill>
                <a:latin typeface="+mn-ea"/>
              </a:rPr>
              <a:t>NOx</a:t>
            </a:r>
            <a:r>
              <a:rPr lang="ko-KR" altLang="en-US" sz="1400" b="1" kern="0" dirty="0">
                <a:solidFill>
                  <a:srgbClr val="FF0000"/>
                </a:solidFill>
                <a:latin typeface="+mn-ea"/>
              </a:rPr>
              <a:t> 농도</a:t>
            </a:r>
            <a:r>
              <a:rPr lang="ko-KR" altLang="en-US" sz="1400" kern="0" dirty="0">
                <a:solidFill>
                  <a:srgbClr val="000000"/>
                </a:solidFill>
                <a:latin typeface="+mn-ea"/>
              </a:rPr>
              <a:t>가 증가한다</a:t>
            </a:r>
            <a:r>
              <a:rPr lang="en-US" altLang="ko-KR" sz="1400" kern="0" dirty="0">
                <a:solidFill>
                  <a:srgbClr val="000000"/>
                </a:solidFill>
                <a:latin typeface="+mn-ea"/>
              </a:rPr>
              <a:t>. </a:t>
            </a:r>
            <a:r>
              <a:rPr lang="ko-KR" altLang="en-US" sz="1400" kern="0" dirty="0">
                <a:solidFill>
                  <a:srgbClr val="000000"/>
                </a:solidFill>
                <a:latin typeface="+mn-ea"/>
              </a:rPr>
              <a:t>비율이 다시 </a:t>
            </a:r>
            <a:r>
              <a:rPr lang="ko-KR" altLang="en-US" sz="1400" kern="0" dirty="0" err="1">
                <a:solidFill>
                  <a:srgbClr val="000000"/>
                </a:solidFill>
                <a:latin typeface="+mn-ea"/>
              </a:rPr>
              <a:t>종전값을</a:t>
            </a:r>
            <a:r>
              <a:rPr lang="ko-KR" altLang="en-US" sz="1400" kern="0" dirty="0">
                <a:solidFill>
                  <a:srgbClr val="000000"/>
                </a:solidFill>
                <a:latin typeface="+mn-ea"/>
              </a:rPr>
              <a:t> 회복하면 그에 따라 </a:t>
            </a:r>
            <a:r>
              <a:rPr lang="en-US" altLang="ko-KR" sz="1400" kern="0" dirty="0">
                <a:solidFill>
                  <a:srgbClr val="000000"/>
                </a:solidFill>
                <a:latin typeface="+mn-ea"/>
              </a:rPr>
              <a:t>NOx </a:t>
            </a:r>
            <a:r>
              <a:rPr lang="ko-KR" altLang="en-US" sz="1400" kern="0" dirty="0">
                <a:solidFill>
                  <a:srgbClr val="000000"/>
                </a:solidFill>
                <a:latin typeface="+mn-ea"/>
              </a:rPr>
              <a:t>농도도 회복된다</a:t>
            </a:r>
            <a:r>
              <a:rPr lang="en-US" altLang="ko-KR" sz="1400" kern="0" dirty="0">
                <a:solidFill>
                  <a:srgbClr val="000000"/>
                </a:solidFill>
                <a:latin typeface="+mn-ea"/>
              </a:rPr>
              <a:t>.</a:t>
            </a:r>
          </a:p>
        </p:txBody>
      </p:sp>
      <p:sp>
        <p:nvSpPr>
          <p:cNvPr id="9" name="타원 8">
            <a:extLst>
              <a:ext uri="{FF2B5EF4-FFF2-40B4-BE49-F238E27FC236}">
                <a16:creationId xmlns:a16="http://schemas.microsoft.com/office/drawing/2014/main" id="{D2DF96B8-AE42-C13D-EC16-33CE42CFDF83}"/>
              </a:ext>
            </a:extLst>
          </p:cNvPr>
          <p:cNvSpPr/>
          <p:nvPr/>
        </p:nvSpPr>
        <p:spPr bwMode="auto">
          <a:xfrm>
            <a:off x="1160632" y="2564579"/>
            <a:ext cx="252970" cy="243096"/>
          </a:xfrm>
          <a:prstGeom prst="ellipse">
            <a:avLst/>
          </a:prstGeom>
          <a:solidFill>
            <a:srgbClr val="00B050"/>
          </a:solidFill>
          <a:ln>
            <a:noFill/>
          </a:ln>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1896"/>
            <a:endParaRPr lang="ko-KR" altLang="en-US" dirty="0">
              <a:solidFill>
                <a:prstClr val="white"/>
              </a:solidFill>
              <a:latin typeface="맑은 고딕" panose="020B0503020000020004" pitchFamily="50" charset="-127"/>
              <a:ea typeface="맑은 고딕" panose="020B0503020000020004" pitchFamily="50" charset="-127"/>
            </a:endParaRPr>
          </a:p>
        </p:txBody>
      </p:sp>
      <p:sp>
        <p:nvSpPr>
          <p:cNvPr id="10" name="타원 9">
            <a:extLst>
              <a:ext uri="{FF2B5EF4-FFF2-40B4-BE49-F238E27FC236}">
                <a16:creationId xmlns:a16="http://schemas.microsoft.com/office/drawing/2014/main" id="{73F2094E-37E7-E031-6065-71624D4329AD}"/>
              </a:ext>
            </a:extLst>
          </p:cNvPr>
          <p:cNvSpPr/>
          <p:nvPr/>
        </p:nvSpPr>
        <p:spPr bwMode="auto">
          <a:xfrm>
            <a:off x="1160632" y="5036463"/>
            <a:ext cx="252970" cy="243096"/>
          </a:xfrm>
          <a:prstGeom prst="ellipse">
            <a:avLst/>
          </a:prstGeom>
          <a:solidFill>
            <a:srgbClr val="FF0000"/>
          </a:solidFill>
          <a:ln>
            <a:noFill/>
          </a:ln>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1896"/>
            <a:endParaRPr lang="ko-KR" altLang="en-US" dirty="0">
              <a:solidFill>
                <a:prstClr val="white"/>
              </a:solidFill>
              <a:latin typeface="맑은 고딕" panose="020B0503020000020004" pitchFamily="50" charset="-127"/>
              <a:ea typeface="맑은 고딕" panose="020B0503020000020004" pitchFamily="50" charset="-127"/>
            </a:endParaRPr>
          </a:p>
        </p:txBody>
      </p:sp>
      <p:sp>
        <p:nvSpPr>
          <p:cNvPr id="11" name="타원 10">
            <a:extLst>
              <a:ext uri="{FF2B5EF4-FFF2-40B4-BE49-F238E27FC236}">
                <a16:creationId xmlns:a16="http://schemas.microsoft.com/office/drawing/2014/main" id="{18C23309-44B2-29D6-C363-942A3D8E4CA9}"/>
              </a:ext>
            </a:extLst>
          </p:cNvPr>
          <p:cNvSpPr/>
          <p:nvPr/>
        </p:nvSpPr>
        <p:spPr bwMode="auto">
          <a:xfrm>
            <a:off x="1155178" y="3564134"/>
            <a:ext cx="252970" cy="243096"/>
          </a:xfrm>
          <a:prstGeom prst="ellipse">
            <a:avLst/>
          </a:prstGeom>
          <a:solidFill>
            <a:srgbClr val="0000FF"/>
          </a:solidFill>
          <a:ln>
            <a:noFill/>
          </a:ln>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1896"/>
            <a:endParaRPr lang="ko-KR" altLang="en-US" dirty="0">
              <a:solidFill>
                <a:prstClr val="white"/>
              </a:solidFill>
              <a:latin typeface="맑은 고딕" panose="020B0503020000020004" pitchFamily="50" charset="-127"/>
              <a:ea typeface="맑은 고딕" panose="020B0503020000020004" pitchFamily="50" charset="-127"/>
            </a:endParaRPr>
          </a:p>
        </p:txBody>
      </p:sp>
      <p:sp>
        <p:nvSpPr>
          <p:cNvPr id="14" name="타원 13">
            <a:extLst>
              <a:ext uri="{FF2B5EF4-FFF2-40B4-BE49-F238E27FC236}">
                <a16:creationId xmlns:a16="http://schemas.microsoft.com/office/drawing/2014/main" id="{38088499-27DF-E30F-8732-FF5E4B204AE5}"/>
              </a:ext>
            </a:extLst>
          </p:cNvPr>
          <p:cNvSpPr/>
          <p:nvPr/>
        </p:nvSpPr>
        <p:spPr bwMode="auto">
          <a:xfrm>
            <a:off x="1155178" y="4217355"/>
            <a:ext cx="252970" cy="243096"/>
          </a:xfrm>
          <a:prstGeom prst="ellipse">
            <a:avLst/>
          </a:prstGeom>
          <a:solidFill>
            <a:srgbClr val="00B0F0"/>
          </a:solidFill>
          <a:ln>
            <a:noFill/>
          </a:ln>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1896"/>
            <a:endParaRPr lang="ko-KR" altLang="en-US" dirty="0">
              <a:solidFill>
                <a:prstClr val="white"/>
              </a:solidFill>
              <a:latin typeface="맑은 고딕" panose="020B0503020000020004" pitchFamily="50" charset="-127"/>
              <a:ea typeface="맑은 고딕" panose="020B0503020000020004" pitchFamily="50" charset="-127"/>
            </a:endParaRPr>
          </a:p>
        </p:txBody>
      </p:sp>
      <p:sp>
        <p:nvSpPr>
          <p:cNvPr id="15" name="TextBox 14">
            <a:extLst>
              <a:ext uri="{FF2B5EF4-FFF2-40B4-BE49-F238E27FC236}">
                <a16:creationId xmlns:a16="http://schemas.microsoft.com/office/drawing/2014/main" id="{3E281023-2ADC-C6A7-C64B-6EFE90D53DF9}"/>
              </a:ext>
            </a:extLst>
          </p:cNvPr>
          <p:cNvSpPr txBox="1"/>
          <p:nvPr/>
        </p:nvSpPr>
        <p:spPr>
          <a:xfrm>
            <a:off x="190312" y="6219993"/>
            <a:ext cx="1028700" cy="307777"/>
          </a:xfrm>
          <a:prstGeom prst="rect">
            <a:avLst/>
          </a:prstGeom>
          <a:noFill/>
        </p:spPr>
        <p:txBody>
          <a:bodyPr wrap="square">
            <a:spAutoFit/>
          </a:bodyPr>
          <a:lstStyle/>
          <a:p>
            <a:r>
              <a:rPr lang="en-US" altLang="ko-KR" dirty="0">
                <a:latin typeface="+mn-ea"/>
              </a:rPr>
              <a:t>[</a:t>
            </a:r>
            <a:r>
              <a:rPr lang="ko-KR" altLang="en-US" dirty="0">
                <a:latin typeface="+mn-ea"/>
              </a:rPr>
              <a:t>표시 </a:t>
            </a:r>
            <a:r>
              <a:rPr lang="en-US" altLang="ko-KR" dirty="0">
                <a:latin typeface="+mn-ea"/>
              </a:rPr>
              <a:t>: $]</a:t>
            </a:r>
            <a:endParaRPr lang="ko-KR" altLang="en-US" dirty="0"/>
          </a:p>
        </p:txBody>
      </p:sp>
    </p:spTree>
    <p:extLst>
      <p:ext uri="{BB962C8B-B14F-4D97-AF65-F5344CB8AC3E}">
        <p14:creationId xmlns:p14="http://schemas.microsoft.com/office/powerpoint/2010/main" val="398191513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678B44-0E61-3CC1-5F4D-43088A3E3E2E}"/>
            </a:ext>
          </a:extLst>
        </p:cNvPr>
        <p:cNvGrpSpPr/>
        <p:nvPr/>
      </p:nvGrpSpPr>
      <p:grpSpPr>
        <a:xfrm>
          <a:off x="0" y="0"/>
          <a:ext cx="0" cy="0"/>
          <a:chOff x="0" y="0"/>
          <a:chExt cx="0" cy="0"/>
        </a:xfrm>
      </p:grpSpPr>
      <p:pic>
        <p:nvPicPr>
          <p:cNvPr id="8" name="그림 7">
            <a:extLst>
              <a:ext uri="{FF2B5EF4-FFF2-40B4-BE49-F238E27FC236}">
                <a16:creationId xmlns:a16="http://schemas.microsoft.com/office/drawing/2014/main" id="{75EB962C-9DE6-C619-17C2-ED24A1C90870}"/>
              </a:ext>
            </a:extLst>
          </p:cNvPr>
          <p:cNvPicPr>
            <a:picLocks noChangeAspect="1"/>
          </p:cNvPicPr>
          <p:nvPr/>
        </p:nvPicPr>
        <p:blipFill>
          <a:blip r:embed="rId2"/>
          <a:stretch>
            <a:fillRect/>
          </a:stretch>
        </p:blipFill>
        <p:spPr>
          <a:xfrm>
            <a:off x="1043858" y="2034881"/>
            <a:ext cx="7907542" cy="4608043"/>
          </a:xfrm>
          <a:prstGeom prst="rect">
            <a:avLst/>
          </a:prstGeom>
        </p:spPr>
      </p:pic>
      <p:sp>
        <p:nvSpPr>
          <p:cNvPr id="2" name="텍스트 개체 틀 1">
            <a:extLst>
              <a:ext uri="{FF2B5EF4-FFF2-40B4-BE49-F238E27FC236}">
                <a16:creationId xmlns:a16="http://schemas.microsoft.com/office/drawing/2014/main" id="{DD837900-5C23-95D1-CC05-A0640B438050}"/>
              </a:ext>
            </a:extLst>
          </p:cNvPr>
          <p:cNvSpPr>
            <a:spLocks noGrp="1"/>
          </p:cNvSpPr>
          <p:nvPr>
            <p:ph type="body" sz="quarter" idx="10"/>
          </p:nvPr>
        </p:nvSpPr>
        <p:spPr>
          <a:xfrm>
            <a:off x="209708" y="577487"/>
            <a:ext cx="9423242" cy="400110"/>
          </a:xfrm>
        </p:spPr>
        <p:txBody>
          <a:bodyPr/>
          <a:lstStyle/>
          <a:p>
            <a:r>
              <a:rPr lang="en-US" altLang="ko-KR" dirty="0">
                <a:latin typeface="+mn-ea"/>
              </a:rPr>
              <a:t>case 5 (</a:t>
            </a:r>
            <a:r>
              <a:rPr lang="ko-KR" altLang="en-US" dirty="0">
                <a:latin typeface="+mn-ea"/>
              </a:rPr>
              <a:t>기타</a:t>
            </a:r>
            <a:r>
              <a:rPr lang="en-US" altLang="ko-KR" dirty="0">
                <a:latin typeface="+mn-ea"/>
              </a:rPr>
              <a:t>) : 24</a:t>
            </a:r>
            <a:r>
              <a:rPr lang="ko-KR" altLang="en-US" dirty="0">
                <a:latin typeface="+mn-ea"/>
              </a:rPr>
              <a:t>년 </a:t>
            </a:r>
            <a:r>
              <a:rPr lang="en-US" altLang="ko-KR" dirty="0">
                <a:latin typeface="+mn-ea"/>
              </a:rPr>
              <a:t>9</a:t>
            </a:r>
            <a:r>
              <a:rPr lang="ko-KR" altLang="en-US" dirty="0">
                <a:latin typeface="+mn-ea"/>
              </a:rPr>
              <a:t>월 </a:t>
            </a:r>
            <a:r>
              <a:rPr lang="en-US" altLang="ko-KR" dirty="0">
                <a:latin typeface="+mn-ea"/>
              </a:rPr>
              <a:t>2</a:t>
            </a:r>
            <a:r>
              <a:rPr lang="ko-KR" altLang="en-US" dirty="0">
                <a:latin typeface="+mn-ea"/>
              </a:rPr>
              <a:t>주차</a:t>
            </a:r>
          </a:p>
        </p:txBody>
      </p:sp>
      <p:sp>
        <p:nvSpPr>
          <p:cNvPr id="4" name="제목 3">
            <a:extLst>
              <a:ext uri="{FF2B5EF4-FFF2-40B4-BE49-F238E27FC236}">
                <a16:creationId xmlns:a16="http://schemas.microsoft.com/office/drawing/2014/main" id="{581B6826-5548-664D-07AA-D8C922646EBC}"/>
              </a:ext>
            </a:extLst>
          </p:cNvPr>
          <p:cNvSpPr>
            <a:spLocks noGrp="1"/>
          </p:cNvSpPr>
          <p:nvPr>
            <p:ph type="title"/>
          </p:nvPr>
        </p:nvSpPr>
        <p:spPr/>
        <p:txBody>
          <a:bodyPr/>
          <a:lstStyle/>
          <a:p>
            <a:r>
              <a:rPr lang="en-US" altLang="ko-KR" dirty="0">
                <a:latin typeface="+mn-ea"/>
              </a:rPr>
              <a:t>250826 </a:t>
            </a:r>
            <a:r>
              <a:rPr lang="ko-KR" altLang="en-US" dirty="0">
                <a:latin typeface="+mn-ea"/>
              </a:rPr>
              <a:t>화 </a:t>
            </a:r>
            <a:r>
              <a:rPr lang="en-US" altLang="ko-KR" dirty="0">
                <a:latin typeface="+mn-ea"/>
              </a:rPr>
              <a:t>| </a:t>
            </a:r>
            <a:r>
              <a:rPr lang="ko-KR" altLang="en-US" dirty="0">
                <a:latin typeface="+mn-ea"/>
              </a:rPr>
              <a:t>계절별 데이터 </a:t>
            </a:r>
            <a:r>
              <a:rPr lang="ko-KR" altLang="en-US" dirty="0" err="1">
                <a:latin typeface="+mn-ea"/>
              </a:rPr>
              <a:t>전처리</a:t>
            </a:r>
            <a:r>
              <a:rPr lang="ko-KR" altLang="en-US" dirty="0">
                <a:latin typeface="+mn-ea"/>
              </a:rPr>
              <a:t> 및 특이사항</a:t>
            </a:r>
            <a:endParaRPr lang="ko-KR" altLang="en-US" dirty="0">
              <a:latin typeface="+mn-ea"/>
              <a:ea typeface="+mn-ea"/>
            </a:endParaRPr>
          </a:p>
        </p:txBody>
      </p:sp>
      <p:sp>
        <p:nvSpPr>
          <p:cNvPr id="5" name="텍스트 개체 틀 4">
            <a:extLst>
              <a:ext uri="{FF2B5EF4-FFF2-40B4-BE49-F238E27FC236}">
                <a16:creationId xmlns:a16="http://schemas.microsoft.com/office/drawing/2014/main" id="{05755EB9-A999-10D7-D7DE-22A65A9C50C0}"/>
              </a:ext>
            </a:extLst>
          </p:cNvPr>
          <p:cNvSpPr>
            <a:spLocks noGrp="1"/>
          </p:cNvSpPr>
          <p:nvPr>
            <p:ph type="body" sz="quarter" idx="12"/>
          </p:nvPr>
        </p:nvSpPr>
        <p:spPr/>
        <p:txBody>
          <a:bodyPr/>
          <a:lstStyle/>
          <a:p>
            <a:r>
              <a:rPr lang="ko-KR" altLang="en-US" dirty="0">
                <a:latin typeface="+mn-ea"/>
                <a:ea typeface="+mn-ea"/>
              </a:rPr>
              <a:t>서부발전</a:t>
            </a:r>
          </a:p>
        </p:txBody>
      </p:sp>
      <p:sp>
        <p:nvSpPr>
          <p:cNvPr id="3" name="텍스트 개체 틀 2">
            <a:extLst>
              <a:ext uri="{FF2B5EF4-FFF2-40B4-BE49-F238E27FC236}">
                <a16:creationId xmlns:a16="http://schemas.microsoft.com/office/drawing/2014/main" id="{0C97D1FE-6862-037C-18E1-08AB53B38AD3}"/>
              </a:ext>
            </a:extLst>
          </p:cNvPr>
          <p:cNvSpPr>
            <a:spLocks noGrp="1"/>
          </p:cNvSpPr>
          <p:nvPr>
            <p:ph type="body" sz="quarter" idx="11"/>
          </p:nvPr>
        </p:nvSpPr>
        <p:spPr>
          <a:xfrm>
            <a:off x="362309" y="922626"/>
            <a:ext cx="9270641" cy="1231828"/>
          </a:xfrm>
        </p:spPr>
        <p:txBody>
          <a:bodyPr/>
          <a:lstStyle/>
          <a:p>
            <a:pPr marL="1588" lvl="1" indent="0" fontAlgn="auto" latinLnBrk="0">
              <a:spcBef>
                <a:spcPts val="0"/>
              </a:spcBef>
              <a:spcAft>
                <a:spcPts val="0"/>
              </a:spcAft>
              <a:buNone/>
            </a:pPr>
            <a:r>
              <a:rPr lang="en-US" altLang="ko-KR" sz="1400" b="1" kern="0" dirty="0">
                <a:solidFill>
                  <a:srgbClr val="FF0000"/>
                </a:solidFill>
                <a:latin typeface="+mn-ea"/>
              </a:rPr>
              <a:t>NOx</a:t>
            </a:r>
            <a:r>
              <a:rPr lang="ko-KR" altLang="en-US" sz="1400" b="1" kern="0" dirty="0">
                <a:solidFill>
                  <a:srgbClr val="FF0000"/>
                </a:solidFill>
                <a:latin typeface="+mn-ea"/>
              </a:rPr>
              <a:t> 농도</a:t>
            </a:r>
            <a:r>
              <a:rPr lang="ko-KR" altLang="en-US" sz="1400" kern="0" dirty="0">
                <a:latin typeface="+mn-ea"/>
              </a:rPr>
              <a:t>가 세차례 봉 형태로 나타나고 있는데</a:t>
            </a:r>
            <a:r>
              <a:rPr lang="en-US" altLang="ko-KR" sz="1400" kern="0" dirty="0">
                <a:latin typeface="+mn-ea"/>
              </a:rPr>
              <a:t>, </a:t>
            </a:r>
            <a:r>
              <a:rPr lang="ko-KR" altLang="en-US" sz="1400" kern="0" dirty="0">
                <a:latin typeface="+mn-ea"/>
              </a:rPr>
              <a:t>이것들은 모두 </a:t>
            </a:r>
            <a:r>
              <a:rPr lang="ko-KR" altLang="en-US" sz="1400" b="1" kern="0" dirty="0">
                <a:solidFill>
                  <a:srgbClr val="0000FF"/>
                </a:solidFill>
                <a:latin typeface="+mn-ea"/>
              </a:rPr>
              <a:t>희석질소</a:t>
            </a:r>
            <a:r>
              <a:rPr lang="ko-KR" altLang="en-US" sz="1400" kern="0" dirty="0">
                <a:latin typeface="+mn-ea"/>
              </a:rPr>
              <a:t>가 감소한 직후들이다</a:t>
            </a:r>
            <a:r>
              <a:rPr lang="en-US" altLang="ko-KR" sz="1400" kern="0" dirty="0">
                <a:latin typeface="+mn-ea"/>
              </a:rPr>
              <a:t>. </a:t>
            </a:r>
            <a:r>
              <a:rPr lang="ko-KR" altLang="en-US" sz="1400" kern="0" dirty="0">
                <a:latin typeface="+mn-ea"/>
              </a:rPr>
              <a:t>아마도 </a:t>
            </a:r>
            <a:r>
              <a:rPr lang="ko-KR" altLang="en-US" sz="1400" b="1" kern="0" dirty="0">
                <a:solidFill>
                  <a:srgbClr val="00B050"/>
                </a:solidFill>
                <a:latin typeface="+mn-ea"/>
              </a:rPr>
              <a:t>연료량</a:t>
            </a:r>
            <a:r>
              <a:rPr lang="ko-KR" altLang="en-US" sz="1400" kern="0" dirty="0">
                <a:latin typeface="+mn-ea"/>
              </a:rPr>
              <a:t>이 세 번 증가했으므로 그에 따라 희석질소가 세 번 </a:t>
            </a:r>
            <a:r>
              <a:rPr lang="ko-KR" altLang="en-US" sz="1400" kern="0" dirty="0" err="1">
                <a:latin typeface="+mn-ea"/>
              </a:rPr>
              <a:t>증가했지고</a:t>
            </a:r>
            <a:r>
              <a:rPr lang="ko-KR" altLang="en-US" sz="1400" kern="0" dirty="0">
                <a:latin typeface="+mn-ea"/>
              </a:rPr>
              <a:t> 감소할 때 </a:t>
            </a:r>
            <a:r>
              <a:rPr lang="en-US" altLang="ko-KR" sz="1400" kern="0" dirty="0">
                <a:latin typeface="+mn-ea"/>
              </a:rPr>
              <a:t>NOx </a:t>
            </a:r>
            <a:r>
              <a:rPr lang="ko-KR" altLang="en-US" sz="1400" kern="0" dirty="0">
                <a:latin typeface="+mn-ea"/>
              </a:rPr>
              <a:t>농도가 세 번 증가한 것으로 보이지만</a:t>
            </a:r>
            <a:r>
              <a:rPr lang="en-US" altLang="ko-KR" sz="1400" kern="0" dirty="0">
                <a:latin typeface="+mn-ea"/>
              </a:rPr>
              <a:t> </a:t>
            </a:r>
            <a:r>
              <a:rPr lang="ko-KR" altLang="en-US" sz="1400" kern="0" dirty="0">
                <a:latin typeface="+mn-ea"/>
              </a:rPr>
              <a:t>원인을 정확하게는 파악하지 못했다</a:t>
            </a:r>
            <a:r>
              <a:rPr lang="en-US" altLang="ko-KR" sz="1400" kern="0" dirty="0">
                <a:latin typeface="+mn-ea"/>
              </a:rPr>
              <a:t>. </a:t>
            </a:r>
            <a:r>
              <a:rPr lang="ko-KR" altLang="en-US" sz="1400" kern="0" dirty="0">
                <a:latin typeface="+mn-ea"/>
              </a:rPr>
              <a:t>세번째 봉에서는 </a:t>
            </a:r>
            <a:r>
              <a:rPr lang="ko-KR" altLang="en-US" sz="1400" b="1" kern="0" dirty="0">
                <a:solidFill>
                  <a:srgbClr val="00B0F0"/>
                </a:solidFill>
                <a:latin typeface="+mn-ea"/>
              </a:rPr>
              <a:t>비율</a:t>
            </a:r>
            <a:r>
              <a:rPr lang="ko-KR" altLang="en-US" sz="1400" kern="0" dirty="0">
                <a:latin typeface="+mn-ea"/>
              </a:rPr>
              <a:t>이 크게 변동한 점이 있었다</a:t>
            </a:r>
            <a:r>
              <a:rPr lang="en-US" altLang="ko-KR" sz="1400" kern="0" dirty="0">
                <a:latin typeface="+mn-ea"/>
              </a:rPr>
              <a:t>.</a:t>
            </a:r>
            <a:endParaRPr lang="en-US" altLang="ko-KR" sz="1400" kern="0" dirty="0">
              <a:solidFill>
                <a:srgbClr val="000000"/>
              </a:solidFill>
              <a:latin typeface="+mn-ea"/>
            </a:endParaRPr>
          </a:p>
        </p:txBody>
      </p:sp>
      <p:sp>
        <p:nvSpPr>
          <p:cNvPr id="9" name="타원 8">
            <a:extLst>
              <a:ext uri="{FF2B5EF4-FFF2-40B4-BE49-F238E27FC236}">
                <a16:creationId xmlns:a16="http://schemas.microsoft.com/office/drawing/2014/main" id="{D86A1611-8FC1-6C77-A0F6-6CA777373282}"/>
              </a:ext>
            </a:extLst>
          </p:cNvPr>
          <p:cNvSpPr/>
          <p:nvPr/>
        </p:nvSpPr>
        <p:spPr bwMode="auto">
          <a:xfrm>
            <a:off x="1160632" y="2564579"/>
            <a:ext cx="252970" cy="243096"/>
          </a:xfrm>
          <a:prstGeom prst="ellipse">
            <a:avLst/>
          </a:prstGeom>
          <a:solidFill>
            <a:srgbClr val="00B050"/>
          </a:solidFill>
          <a:ln>
            <a:noFill/>
          </a:ln>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1896"/>
            <a:endParaRPr lang="ko-KR" altLang="en-US" dirty="0">
              <a:solidFill>
                <a:prstClr val="white"/>
              </a:solidFill>
              <a:latin typeface="맑은 고딕" panose="020B0503020000020004" pitchFamily="50" charset="-127"/>
              <a:ea typeface="맑은 고딕" panose="020B0503020000020004" pitchFamily="50" charset="-127"/>
            </a:endParaRPr>
          </a:p>
        </p:txBody>
      </p:sp>
      <p:sp>
        <p:nvSpPr>
          <p:cNvPr id="10" name="타원 9">
            <a:extLst>
              <a:ext uri="{FF2B5EF4-FFF2-40B4-BE49-F238E27FC236}">
                <a16:creationId xmlns:a16="http://schemas.microsoft.com/office/drawing/2014/main" id="{F445DCBA-D631-4508-48AC-711B2DADF045}"/>
              </a:ext>
            </a:extLst>
          </p:cNvPr>
          <p:cNvSpPr/>
          <p:nvPr/>
        </p:nvSpPr>
        <p:spPr bwMode="auto">
          <a:xfrm>
            <a:off x="1160632" y="5267672"/>
            <a:ext cx="252970" cy="243096"/>
          </a:xfrm>
          <a:prstGeom prst="ellipse">
            <a:avLst/>
          </a:prstGeom>
          <a:solidFill>
            <a:srgbClr val="FF0000"/>
          </a:solidFill>
          <a:ln>
            <a:noFill/>
          </a:ln>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1896"/>
            <a:endParaRPr lang="ko-KR" altLang="en-US" dirty="0">
              <a:solidFill>
                <a:prstClr val="white"/>
              </a:solidFill>
              <a:latin typeface="맑은 고딕" panose="020B0503020000020004" pitchFamily="50" charset="-127"/>
              <a:ea typeface="맑은 고딕" panose="020B0503020000020004" pitchFamily="50" charset="-127"/>
            </a:endParaRPr>
          </a:p>
        </p:txBody>
      </p:sp>
      <p:sp>
        <p:nvSpPr>
          <p:cNvPr id="11" name="타원 10">
            <a:extLst>
              <a:ext uri="{FF2B5EF4-FFF2-40B4-BE49-F238E27FC236}">
                <a16:creationId xmlns:a16="http://schemas.microsoft.com/office/drawing/2014/main" id="{11C63E7F-513F-E196-3DA9-4D21EA930394}"/>
              </a:ext>
            </a:extLst>
          </p:cNvPr>
          <p:cNvSpPr/>
          <p:nvPr/>
        </p:nvSpPr>
        <p:spPr bwMode="auto">
          <a:xfrm>
            <a:off x="1155178" y="3725391"/>
            <a:ext cx="252970" cy="243096"/>
          </a:xfrm>
          <a:prstGeom prst="ellipse">
            <a:avLst/>
          </a:prstGeom>
          <a:solidFill>
            <a:srgbClr val="0000FF"/>
          </a:solidFill>
          <a:ln>
            <a:noFill/>
          </a:ln>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1896"/>
            <a:endParaRPr lang="ko-KR" altLang="en-US" dirty="0">
              <a:solidFill>
                <a:prstClr val="white"/>
              </a:solidFill>
              <a:latin typeface="맑은 고딕" panose="020B0503020000020004" pitchFamily="50" charset="-127"/>
              <a:ea typeface="맑은 고딕" panose="020B0503020000020004" pitchFamily="50" charset="-127"/>
            </a:endParaRPr>
          </a:p>
        </p:txBody>
      </p:sp>
      <p:sp>
        <p:nvSpPr>
          <p:cNvPr id="14" name="타원 13">
            <a:extLst>
              <a:ext uri="{FF2B5EF4-FFF2-40B4-BE49-F238E27FC236}">
                <a16:creationId xmlns:a16="http://schemas.microsoft.com/office/drawing/2014/main" id="{9D0433FD-96E0-CAC8-8288-C70CA42A351D}"/>
              </a:ext>
            </a:extLst>
          </p:cNvPr>
          <p:cNvSpPr/>
          <p:nvPr/>
        </p:nvSpPr>
        <p:spPr bwMode="auto">
          <a:xfrm>
            <a:off x="1155178" y="4378612"/>
            <a:ext cx="252970" cy="243096"/>
          </a:xfrm>
          <a:prstGeom prst="ellipse">
            <a:avLst/>
          </a:prstGeom>
          <a:solidFill>
            <a:srgbClr val="00B0F0"/>
          </a:solidFill>
          <a:ln>
            <a:noFill/>
          </a:ln>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1896"/>
            <a:endParaRPr lang="ko-KR" altLang="en-US" dirty="0">
              <a:solidFill>
                <a:prstClr val="white"/>
              </a:solidFill>
              <a:latin typeface="맑은 고딕" panose="020B0503020000020004" pitchFamily="50" charset="-127"/>
              <a:ea typeface="맑은 고딕" panose="020B0503020000020004" pitchFamily="50" charset="-127"/>
            </a:endParaRPr>
          </a:p>
        </p:txBody>
      </p:sp>
      <p:sp>
        <p:nvSpPr>
          <p:cNvPr id="15" name="TextBox 14">
            <a:extLst>
              <a:ext uri="{FF2B5EF4-FFF2-40B4-BE49-F238E27FC236}">
                <a16:creationId xmlns:a16="http://schemas.microsoft.com/office/drawing/2014/main" id="{DA90F48E-6D90-7B34-C2E9-B449C7943D9A}"/>
              </a:ext>
            </a:extLst>
          </p:cNvPr>
          <p:cNvSpPr txBox="1"/>
          <p:nvPr/>
        </p:nvSpPr>
        <p:spPr>
          <a:xfrm>
            <a:off x="190312" y="6219993"/>
            <a:ext cx="1028700" cy="307777"/>
          </a:xfrm>
          <a:prstGeom prst="rect">
            <a:avLst/>
          </a:prstGeom>
          <a:noFill/>
        </p:spPr>
        <p:txBody>
          <a:bodyPr wrap="square">
            <a:spAutoFit/>
          </a:bodyPr>
          <a:lstStyle/>
          <a:p>
            <a:r>
              <a:rPr lang="en-US" altLang="ko-KR" dirty="0">
                <a:latin typeface="+mn-ea"/>
              </a:rPr>
              <a:t>[</a:t>
            </a:r>
            <a:r>
              <a:rPr lang="ko-KR" altLang="en-US" dirty="0">
                <a:latin typeface="+mn-ea"/>
              </a:rPr>
              <a:t>표시 </a:t>
            </a:r>
            <a:r>
              <a:rPr lang="en-US" altLang="ko-KR" dirty="0">
                <a:latin typeface="+mn-ea"/>
              </a:rPr>
              <a:t>: </a:t>
            </a:r>
            <a:r>
              <a:rPr lang="ko-KR" altLang="en-US" dirty="0">
                <a:latin typeface="+mn-ea"/>
              </a:rPr>
              <a:t>★</a:t>
            </a:r>
            <a:r>
              <a:rPr lang="en-US" altLang="ko-KR" dirty="0">
                <a:latin typeface="+mn-ea"/>
              </a:rPr>
              <a:t>]</a:t>
            </a:r>
            <a:endParaRPr lang="ko-KR" altLang="en-US" dirty="0"/>
          </a:p>
        </p:txBody>
      </p:sp>
    </p:spTree>
    <p:extLst>
      <p:ext uri="{BB962C8B-B14F-4D97-AF65-F5344CB8AC3E}">
        <p14:creationId xmlns:p14="http://schemas.microsoft.com/office/powerpoint/2010/main" val="2689481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55E6D7-9436-CC9A-2941-35039CC4286D}"/>
            </a:ext>
          </a:extLst>
        </p:cNvPr>
        <p:cNvGrpSpPr/>
        <p:nvPr/>
      </p:nvGrpSpPr>
      <p:grpSpPr>
        <a:xfrm>
          <a:off x="0" y="0"/>
          <a:ext cx="0" cy="0"/>
          <a:chOff x="0" y="0"/>
          <a:chExt cx="0" cy="0"/>
        </a:xfrm>
      </p:grpSpPr>
      <p:sp>
        <p:nvSpPr>
          <p:cNvPr id="4" name="제목 3">
            <a:extLst>
              <a:ext uri="{FF2B5EF4-FFF2-40B4-BE49-F238E27FC236}">
                <a16:creationId xmlns:a16="http://schemas.microsoft.com/office/drawing/2014/main" id="{29C806D4-1D7C-E9AF-1A97-E612366BDF5F}"/>
              </a:ext>
            </a:extLst>
          </p:cNvPr>
          <p:cNvSpPr>
            <a:spLocks noGrp="1"/>
          </p:cNvSpPr>
          <p:nvPr>
            <p:ph type="title"/>
          </p:nvPr>
        </p:nvSpPr>
        <p:spPr>
          <a:xfrm>
            <a:off x="200472" y="76562"/>
            <a:ext cx="8543925" cy="369332"/>
          </a:xfrm>
        </p:spPr>
        <p:txBody>
          <a:bodyPr/>
          <a:lstStyle/>
          <a:p>
            <a:r>
              <a:rPr lang="en-US" altLang="ko-KR" sz="1800" dirty="0"/>
              <a:t>250827 </a:t>
            </a:r>
            <a:r>
              <a:rPr lang="ko-KR" altLang="en-US" sz="1800" dirty="0"/>
              <a:t>수 </a:t>
            </a:r>
            <a:r>
              <a:rPr lang="en-US" altLang="ko-KR" sz="1800" dirty="0"/>
              <a:t>| </a:t>
            </a:r>
            <a:r>
              <a:rPr lang="ko-KR" altLang="en-US" sz="1800" dirty="0"/>
              <a:t>도면</a:t>
            </a:r>
            <a:r>
              <a:rPr lang="en-US" altLang="ko-KR" sz="1800" dirty="0"/>
              <a:t> </a:t>
            </a:r>
            <a:r>
              <a:rPr lang="ko-KR" altLang="en-US" sz="1800" dirty="0"/>
              <a:t>태그 넘버링</a:t>
            </a:r>
          </a:p>
        </p:txBody>
      </p:sp>
      <p:sp>
        <p:nvSpPr>
          <p:cNvPr id="5" name="텍스트 개체 틀 4">
            <a:extLst>
              <a:ext uri="{FF2B5EF4-FFF2-40B4-BE49-F238E27FC236}">
                <a16:creationId xmlns:a16="http://schemas.microsoft.com/office/drawing/2014/main" id="{3A8F23A3-DCB6-A080-CCE4-FEF25EEAAF6E}"/>
              </a:ext>
            </a:extLst>
          </p:cNvPr>
          <p:cNvSpPr>
            <a:spLocks noGrp="1"/>
          </p:cNvSpPr>
          <p:nvPr>
            <p:ph type="body" sz="quarter" idx="12"/>
          </p:nvPr>
        </p:nvSpPr>
        <p:spPr/>
        <p:txBody>
          <a:bodyPr/>
          <a:lstStyle/>
          <a:p>
            <a:r>
              <a:rPr lang="ko-KR" altLang="en-US" sz="1100" dirty="0"/>
              <a:t>서부발전</a:t>
            </a:r>
          </a:p>
        </p:txBody>
      </p:sp>
      <p:sp>
        <p:nvSpPr>
          <p:cNvPr id="11" name="Rectangle 2">
            <a:extLst>
              <a:ext uri="{FF2B5EF4-FFF2-40B4-BE49-F238E27FC236}">
                <a16:creationId xmlns:a16="http://schemas.microsoft.com/office/drawing/2014/main" id="{B5FC7798-26CE-D6F4-16B7-0DE1EE2B141E}"/>
              </a:ext>
            </a:extLst>
          </p:cNvPr>
          <p:cNvSpPr>
            <a:spLocks noChangeArrowheads="1"/>
          </p:cNvSpPr>
          <p:nvPr/>
        </p:nvSpPr>
        <p:spPr bwMode="auto">
          <a:xfrm>
            <a:off x="-1084636" y="1915725"/>
            <a:ext cx="1396402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ko-KR" altLang="en-US" sz="1200"/>
          </a:p>
        </p:txBody>
      </p:sp>
      <p:sp>
        <p:nvSpPr>
          <p:cNvPr id="3" name="텍스트 개체 틀 2">
            <a:extLst>
              <a:ext uri="{FF2B5EF4-FFF2-40B4-BE49-F238E27FC236}">
                <a16:creationId xmlns:a16="http://schemas.microsoft.com/office/drawing/2014/main" id="{A6034314-F29D-9E34-E67F-4066AFBFC570}"/>
              </a:ext>
            </a:extLst>
          </p:cNvPr>
          <p:cNvSpPr>
            <a:spLocks noGrp="1"/>
          </p:cNvSpPr>
          <p:nvPr>
            <p:ph type="body" sz="quarter" idx="10"/>
          </p:nvPr>
        </p:nvSpPr>
        <p:spPr/>
        <p:txBody>
          <a:bodyPr/>
          <a:lstStyle/>
          <a:p>
            <a:r>
              <a:rPr lang="ko-KR" altLang="en-US" sz="1400" dirty="0"/>
              <a:t>도면 </a:t>
            </a:r>
            <a:r>
              <a:rPr lang="en-US" altLang="ko-KR" sz="1400" dirty="0"/>
              <a:t>1 : </a:t>
            </a:r>
            <a:r>
              <a:rPr lang="ko-KR" altLang="en-US" sz="1400" dirty="0"/>
              <a:t>전체 공정도</a:t>
            </a:r>
          </a:p>
        </p:txBody>
      </p:sp>
      <p:grpSp>
        <p:nvGrpSpPr>
          <p:cNvPr id="6" name="그룹 5">
            <a:extLst>
              <a:ext uri="{FF2B5EF4-FFF2-40B4-BE49-F238E27FC236}">
                <a16:creationId xmlns:a16="http://schemas.microsoft.com/office/drawing/2014/main" id="{4D31C158-B57D-36E2-A17B-7BA458225971}"/>
              </a:ext>
            </a:extLst>
          </p:cNvPr>
          <p:cNvGrpSpPr/>
          <p:nvPr/>
        </p:nvGrpSpPr>
        <p:grpSpPr>
          <a:xfrm>
            <a:off x="0" y="1220091"/>
            <a:ext cx="9906000" cy="4870105"/>
            <a:chOff x="0" y="432012"/>
            <a:chExt cx="12192000" cy="5993975"/>
          </a:xfrm>
        </p:grpSpPr>
        <p:pic>
          <p:nvPicPr>
            <p:cNvPr id="7" name="그림 6">
              <a:extLst>
                <a:ext uri="{FF2B5EF4-FFF2-40B4-BE49-F238E27FC236}">
                  <a16:creationId xmlns:a16="http://schemas.microsoft.com/office/drawing/2014/main" id="{4177630A-EE68-7A3C-DF11-D7E990618DA3}"/>
                </a:ext>
              </a:extLst>
            </p:cNvPr>
            <p:cNvPicPr/>
            <p:nvPr/>
          </p:nvPicPr>
          <p:blipFill>
            <a:blip r:embed="rId2"/>
            <a:stretch>
              <a:fillRect/>
            </a:stretch>
          </p:blipFill>
          <p:spPr>
            <a:xfrm>
              <a:off x="0" y="432012"/>
              <a:ext cx="12192000" cy="5993975"/>
            </a:xfrm>
            <a:prstGeom prst="rect">
              <a:avLst/>
            </a:prstGeom>
          </p:spPr>
        </p:pic>
        <p:sp>
          <p:nvSpPr>
            <p:cNvPr id="8" name="타원 7">
              <a:extLst>
                <a:ext uri="{FF2B5EF4-FFF2-40B4-BE49-F238E27FC236}">
                  <a16:creationId xmlns:a16="http://schemas.microsoft.com/office/drawing/2014/main" id="{3633538B-EEDA-103C-50C8-F106BE8984A6}"/>
                </a:ext>
              </a:extLst>
            </p:cNvPr>
            <p:cNvSpPr/>
            <p:nvPr/>
          </p:nvSpPr>
          <p:spPr>
            <a:xfrm>
              <a:off x="1455420" y="701040"/>
              <a:ext cx="120968" cy="12525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ko-KR" sz="900" dirty="0"/>
                <a:t>1</a:t>
              </a:r>
              <a:endParaRPr lang="ko-KR" altLang="en-US" sz="900" dirty="0"/>
            </a:p>
          </p:txBody>
        </p:sp>
        <p:sp>
          <p:nvSpPr>
            <p:cNvPr id="9" name="타원 8">
              <a:extLst>
                <a:ext uri="{FF2B5EF4-FFF2-40B4-BE49-F238E27FC236}">
                  <a16:creationId xmlns:a16="http://schemas.microsoft.com/office/drawing/2014/main" id="{DD3B6947-352A-A06D-7A20-F2FCBB463A78}"/>
                </a:ext>
              </a:extLst>
            </p:cNvPr>
            <p:cNvSpPr/>
            <p:nvPr/>
          </p:nvSpPr>
          <p:spPr>
            <a:xfrm>
              <a:off x="1455420" y="882015"/>
              <a:ext cx="120968" cy="12525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ko-KR" sz="900" dirty="0"/>
                <a:t>2</a:t>
              </a:r>
              <a:endParaRPr lang="ko-KR" altLang="en-US" sz="900" dirty="0"/>
            </a:p>
          </p:txBody>
        </p:sp>
        <p:sp>
          <p:nvSpPr>
            <p:cNvPr id="10" name="타원 9">
              <a:extLst>
                <a:ext uri="{FF2B5EF4-FFF2-40B4-BE49-F238E27FC236}">
                  <a16:creationId xmlns:a16="http://schemas.microsoft.com/office/drawing/2014/main" id="{156CBB52-7F8D-3F39-072B-9953D40029AA}"/>
                </a:ext>
              </a:extLst>
            </p:cNvPr>
            <p:cNvSpPr/>
            <p:nvPr/>
          </p:nvSpPr>
          <p:spPr>
            <a:xfrm>
              <a:off x="1455420" y="1032695"/>
              <a:ext cx="120968" cy="12525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ko-KR" sz="900" dirty="0"/>
                <a:t>3</a:t>
              </a:r>
              <a:endParaRPr lang="ko-KR" altLang="en-US" sz="900" dirty="0"/>
            </a:p>
          </p:txBody>
        </p:sp>
        <p:sp>
          <p:nvSpPr>
            <p:cNvPr id="12" name="타원 11">
              <a:extLst>
                <a:ext uri="{FF2B5EF4-FFF2-40B4-BE49-F238E27FC236}">
                  <a16:creationId xmlns:a16="http://schemas.microsoft.com/office/drawing/2014/main" id="{6BE4F353-799B-BF89-9DC4-8113B31B6058}"/>
                </a:ext>
              </a:extLst>
            </p:cNvPr>
            <p:cNvSpPr/>
            <p:nvPr/>
          </p:nvSpPr>
          <p:spPr>
            <a:xfrm>
              <a:off x="1455420" y="1189751"/>
              <a:ext cx="120968" cy="12525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ko-KR" sz="900" dirty="0"/>
                <a:t>4</a:t>
              </a:r>
              <a:endParaRPr lang="ko-KR" altLang="en-US" sz="900" dirty="0"/>
            </a:p>
          </p:txBody>
        </p:sp>
        <p:sp>
          <p:nvSpPr>
            <p:cNvPr id="13" name="타원 12">
              <a:extLst>
                <a:ext uri="{FF2B5EF4-FFF2-40B4-BE49-F238E27FC236}">
                  <a16:creationId xmlns:a16="http://schemas.microsoft.com/office/drawing/2014/main" id="{AAE8A599-8759-C0EC-DC63-236E4855E1E4}"/>
                </a:ext>
              </a:extLst>
            </p:cNvPr>
            <p:cNvSpPr/>
            <p:nvPr/>
          </p:nvSpPr>
          <p:spPr>
            <a:xfrm>
              <a:off x="3238977" y="1227296"/>
              <a:ext cx="120968" cy="12525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ko-KR" sz="900" dirty="0"/>
                <a:t>5</a:t>
              </a:r>
              <a:endParaRPr lang="ko-KR" altLang="en-US" sz="900" dirty="0"/>
            </a:p>
          </p:txBody>
        </p:sp>
        <p:sp>
          <p:nvSpPr>
            <p:cNvPr id="15" name="타원 14">
              <a:extLst>
                <a:ext uri="{FF2B5EF4-FFF2-40B4-BE49-F238E27FC236}">
                  <a16:creationId xmlns:a16="http://schemas.microsoft.com/office/drawing/2014/main" id="{98A49AD5-928E-6389-4EA5-478CB7348D1A}"/>
                </a:ext>
              </a:extLst>
            </p:cNvPr>
            <p:cNvSpPr/>
            <p:nvPr/>
          </p:nvSpPr>
          <p:spPr>
            <a:xfrm>
              <a:off x="4334352" y="846296"/>
              <a:ext cx="120968" cy="12525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ko-KR" sz="900" dirty="0"/>
                <a:t>6</a:t>
              </a:r>
              <a:endParaRPr lang="ko-KR" altLang="en-US" sz="900" dirty="0"/>
            </a:p>
          </p:txBody>
        </p:sp>
        <p:sp>
          <p:nvSpPr>
            <p:cNvPr id="16" name="타원 15">
              <a:extLst>
                <a:ext uri="{FF2B5EF4-FFF2-40B4-BE49-F238E27FC236}">
                  <a16:creationId xmlns:a16="http://schemas.microsoft.com/office/drawing/2014/main" id="{33F85583-5884-DDCA-4F5D-F3382A5C9C1D}"/>
                </a:ext>
              </a:extLst>
            </p:cNvPr>
            <p:cNvSpPr/>
            <p:nvPr/>
          </p:nvSpPr>
          <p:spPr>
            <a:xfrm>
              <a:off x="5613083" y="1379696"/>
              <a:ext cx="120968" cy="12525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ko-KR" sz="900" dirty="0"/>
                <a:t>7</a:t>
              </a:r>
              <a:endParaRPr lang="ko-KR" altLang="en-US" sz="900" dirty="0"/>
            </a:p>
          </p:txBody>
        </p:sp>
        <p:sp>
          <p:nvSpPr>
            <p:cNvPr id="18" name="타원 17">
              <a:extLst>
                <a:ext uri="{FF2B5EF4-FFF2-40B4-BE49-F238E27FC236}">
                  <a16:creationId xmlns:a16="http://schemas.microsoft.com/office/drawing/2014/main" id="{2104649B-FD7B-B109-0D66-6B5745F771D2}"/>
                </a:ext>
              </a:extLst>
            </p:cNvPr>
            <p:cNvSpPr/>
            <p:nvPr/>
          </p:nvSpPr>
          <p:spPr>
            <a:xfrm>
              <a:off x="6551295" y="1007269"/>
              <a:ext cx="120968" cy="12525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ko-KR" sz="900" dirty="0"/>
                <a:t>8</a:t>
              </a:r>
              <a:endParaRPr lang="ko-KR" altLang="en-US" sz="900" dirty="0"/>
            </a:p>
          </p:txBody>
        </p:sp>
        <p:sp>
          <p:nvSpPr>
            <p:cNvPr id="19" name="타원 18">
              <a:extLst>
                <a:ext uri="{FF2B5EF4-FFF2-40B4-BE49-F238E27FC236}">
                  <a16:creationId xmlns:a16="http://schemas.microsoft.com/office/drawing/2014/main" id="{BFE6D97B-F2CA-5A5C-CCF9-182A84798A8D}"/>
                </a:ext>
              </a:extLst>
            </p:cNvPr>
            <p:cNvSpPr/>
            <p:nvPr/>
          </p:nvSpPr>
          <p:spPr>
            <a:xfrm>
              <a:off x="7575233" y="1550194"/>
              <a:ext cx="120968" cy="12525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ko-KR" sz="900" dirty="0"/>
                <a:t>9</a:t>
              </a:r>
              <a:endParaRPr lang="ko-KR" altLang="en-US" sz="900" dirty="0"/>
            </a:p>
          </p:txBody>
        </p:sp>
        <p:sp>
          <p:nvSpPr>
            <p:cNvPr id="20" name="TextBox 19">
              <a:extLst>
                <a:ext uri="{FF2B5EF4-FFF2-40B4-BE49-F238E27FC236}">
                  <a16:creationId xmlns:a16="http://schemas.microsoft.com/office/drawing/2014/main" id="{56A72880-FA31-9B40-B592-BD6F00E579E8}"/>
                </a:ext>
              </a:extLst>
            </p:cNvPr>
            <p:cNvSpPr txBox="1"/>
            <p:nvPr/>
          </p:nvSpPr>
          <p:spPr>
            <a:xfrm>
              <a:off x="8372475" y="1719264"/>
              <a:ext cx="389061" cy="284101"/>
            </a:xfrm>
            <a:prstGeom prst="rect">
              <a:avLst/>
            </a:prstGeom>
            <a:noFill/>
          </p:spPr>
          <p:txBody>
            <a:bodyPr wrap="none" rtlCol="0">
              <a:spAutoFit/>
            </a:bodyPr>
            <a:lstStyle/>
            <a:p>
              <a:r>
                <a:rPr lang="en-US" altLang="ko-KR" sz="900" dirty="0"/>
                <a:t>10</a:t>
              </a:r>
              <a:endParaRPr lang="ko-KR" altLang="en-US" sz="1100" dirty="0"/>
            </a:p>
          </p:txBody>
        </p:sp>
        <p:sp>
          <p:nvSpPr>
            <p:cNvPr id="21" name="TextBox 20">
              <a:extLst>
                <a:ext uri="{FF2B5EF4-FFF2-40B4-BE49-F238E27FC236}">
                  <a16:creationId xmlns:a16="http://schemas.microsoft.com/office/drawing/2014/main" id="{FD9D1F5A-A38B-EC1B-5332-C86A34BBBB7C}"/>
                </a:ext>
              </a:extLst>
            </p:cNvPr>
            <p:cNvSpPr txBox="1"/>
            <p:nvPr/>
          </p:nvSpPr>
          <p:spPr>
            <a:xfrm>
              <a:off x="4689474" y="2417763"/>
              <a:ext cx="389061" cy="284101"/>
            </a:xfrm>
            <a:prstGeom prst="rect">
              <a:avLst/>
            </a:prstGeom>
            <a:noFill/>
          </p:spPr>
          <p:txBody>
            <a:bodyPr wrap="none" rtlCol="0">
              <a:spAutoFit/>
            </a:bodyPr>
            <a:lstStyle/>
            <a:p>
              <a:r>
                <a:rPr lang="en-US" altLang="ko-KR" sz="900" dirty="0"/>
                <a:t>11</a:t>
              </a:r>
              <a:endParaRPr lang="ko-KR" altLang="en-US" sz="1100" dirty="0"/>
            </a:p>
          </p:txBody>
        </p:sp>
        <p:sp>
          <p:nvSpPr>
            <p:cNvPr id="22" name="TextBox 21">
              <a:extLst>
                <a:ext uri="{FF2B5EF4-FFF2-40B4-BE49-F238E27FC236}">
                  <a16:creationId xmlns:a16="http://schemas.microsoft.com/office/drawing/2014/main" id="{B0085F3D-7625-6D4A-FC38-FC41051681C6}"/>
                </a:ext>
              </a:extLst>
            </p:cNvPr>
            <p:cNvSpPr txBox="1"/>
            <p:nvPr/>
          </p:nvSpPr>
          <p:spPr>
            <a:xfrm>
              <a:off x="5580410" y="1835925"/>
              <a:ext cx="389061" cy="284101"/>
            </a:xfrm>
            <a:prstGeom prst="rect">
              <a:avLst/>
            </a:prstGeom>
            <a:noFill/>
          </p:spPr>
          <p:txBody>
            <a:bodyPr wrap="none" rtlCol="0">
              <a:spAutoFit/>
            </a:bodyPr>
            <a:lstStyle/>
            <a:p>
              <a:r>
                <a:rPr lang="en-US" altLang="ko-KR" sz="900" dirty="0"/>
                <a:t>12</a:t>
              </a:r>
              <a:endParaRPr lang="ko-KR" altLang="en-US" sz="1100" dirty="0"/>
            </a:p>
          </p:txBody>
        </p:sp>
        <p:sp>
          <p:nvSpPr>
            <p:cNvPr id="23" name="TextBox 22">
              <a:extLst>
                <a:ext uri="{FF2B5EF4-FFF2-40B4-BE49-F238E27FC236}">
                  <a16:creationId xmlns:a16="http://schemas.microsoft.com/office/drawing/2014/main" id="{D2DCA2F6-8EF6-D4A7-8F94-E7B56A8B4BCF}"/>
                </a:ext>
              </a:extLst>
            </p:cNvPr>
            <p:cNvSpPr txBox="1"/>
            <p:nvPr/>
          </p:nvSpPr>
          <p:spPr>
            <a:xfrm>
              <a:off x="5580410" y="1996262"/>
              <a:ext cx="389061" cy="284101"/>
            </a:xfrm>
            <a:prstGeom prst="rect">
              <a:avLst/>
            </a:prstGeom>
            <a:noFill/>
          </p:spPr>
          <p:txBody>
            <a:bodyPr wrap="none" rtlCol="0">
              <a:spAutoFit/>
            </a:bodyPr>
            <a:lstStyle/>
            <a:p>
              <a:r>
                <a:rPr lang="en-US" altLang="ko-KR" sz="900" dirty="0"/>
                <a:t>13</a:t>
              </a:r>
              <a:endParaRPr lang="ko-KR" altLang="en-US" sz="1100" dirty="0"/>
            </a:p>
          </p:txBody>
        </p:sp>
        <p:sp>
          <p:nvSpPr>
            <p:cNvPr id="24" name="TextBox 23">
              <a:extLst>
                <a:ext uri="{FF2B5EF4-FFF2-40B4-BE49-F238E27FC236}">
                  <a16:creationId xmlns:a16="http://schemas.microsoft.com/office/drawing/2014/main" id="{0938A096-2A99-C4BD-D3B1-BED1DDE767AE}"/>
                </a:ext>
              </a:extLst>
            </p:cNvPr>
            <p:cNvSpPr txBox="1"/>
            <p:nvPr/>
          </p:nvSpPr>
          <p:spPr>
            <a:xfrm>
              <a:off x="5580410" y="2156600"/>
              <a:ext cx="389061" cy="284101"/>
            </a:xfrm>
            <a:prstGeom prst="rect">
              <a:avLst/>
            </a:prstGeom>
            <a:noFill/>
          </p:spPr>
          <p:txBody>
            <a:bodyPr wrap="none" rtlCol="0">
              <a:spAutoFit/>
            </a:bodyPr>
            <a:lstStyle/>
            <a:p>
              <a:r>
                <a:rPr lang="en-US" altLang="ko-KR" sz="900" dirty="0"/>
                <a:t>14</a:t>
              </a:r>
              <a:endParaRPr lang="ko-KR" altLang="en-US" sz="1100" dirty="0"/>
            </a:p>
          </p:txBody>
        </p:sp>
        <p:sp>
          <p:nvSpPr>
            <p:cNvPr id="25" name="TextBox 24">
              <a:extLst>
                <a:ext uri="{FF2B5EF4-FFF2-40B4-BE49-F238E27FC236}">
                  <a16:creationId xmlns:a16="http://schemas.microsoft.com/office/drawing/2014/main" id="{6FC156FB-766E-0360-5D0F-7F32464E9FE4}"/>
                </a:ext>
              </a:extLst>
            </p:cNvPr>
            <p:cNvSpPr txBox="1"/>
            <p:nvPr/>
          </p:nvSpPr>
          <p:spPr>
            <a:xfrm>
              <a:off x="5815360" y="2944000"/>
              <a:ext cx="389061" cy="284101"/>
            </a:xfrm>
            <a:prstGeom prst="rect">
              <a:avLst/>
            </a:prstGeom>
            <a:noFill/>
          </p:spPr>
          <p:txBody>
            <a:bodyPr wrap="none" rtlCol="0">
              <a:spAutoFit/>
            </a:bodyPr>
            <a:lstStyle/>
            <a:p>
              <a:r>
                <a:rPr lang="en-US" altLang="ko-KR" sz="900" dirty="0"/>
                <a:t>15</a:t>
              </a:r>
              <a:endParaRPr lang="ko-KR" altLang="en-US" sz="1100" dirty="0"/>
            </a:p>
          </p:txBody>
        </p:sp>
        <p:sp>
          <p:nvSpPr>
            <p:cNvPr id="26" name="TextBox 25">
              <a:extLst>
                <a:ext uri="{FF2B5EF4-FFF2-40B4-BE49-F238E27FC236}">
                  <a16:creationId xmlns:a16="http://schemas.microsoft.com/office/drawing/2014/main" id="{170668BB-4833-1A0F-0E13-0A130C8B350B}"/>
                </a:ext>
              </a:extLst>
            </p:cNvPr>
            <p:cNvSpPr txBox="1"/>
            <p:nvPr/>
          </p:nvSpPr>
          <p:spPr>
            <a:xfrm>
              <a:off x="7331999" y="2256960"/>
              <a:ext cx="389061" cy="284101"/>
            </a:xfrm>
            <a:prstGeom prst="rect">
              <a:avLst/>
            </a:prstGeom>
            <a:noFill/>
          </p:spPr>
          <p:txBody>
            <a:bodyPr wrap="none" rtlCol="0">
              <a:spAutoFit/>
            </a:bodyPr>
            <a:lstStyle/>
            <a:p>
              <a:r>
                <a:rPr lang="en-US" altLang="ko-KR" sz="900" dirty="0"/>
                <a:t>16</a:t>
              </a:r>
              <a:endParaRPr lang="ko-KR" altLang="en-US" sz="1100" dirty="0"/>
            </a:p>
          </p:txBody>
        </p:sp>
        <p:sp>
          <p:nvSpPr>
            <p:cNvPr id="27" name="TextBox 26">
              <a:extLst>
                <a:ext uri="{FF2B5EF4-FFF2-40B4-BE49-F238E27FC236}">
                  <a16:creationId xmlns:a16="http://schemas.microsoft.com/office/drawing/2014/main" id="{0D9649EA-2968-AF46-CB9C-F483EB52DC64}"/>
                </a:ext>
              </a:extLst>
            </p:cNvPr>
            <p:cNvSpPr txBox="1"/>
            <p:nvPr/>
          </p:nvSpPr>
          <p:spPr>
            <a:xfrm>
              <a:off x="7331999" y="2655129"/>
              <a:ext cx="389061" cy="284101"/>
            </a:xfrm>
            <a:prstGeom prst="rect">
              <a:avLst/>
            </a:prstGeom>
            <a:noFill/>
          </p:spPr>
          <p:txBody>
            <a:bodyPr wrap="none" rtlCol="0">
              <a:spAutoFit/>
            </a:bodyPr>
            <a:lstStyle/>
            <a:p>
              <a:r>
                <a:rPr lang="en-US" altLang="ko-KR" sz="900" dirty="0"/>
                <a:t>17</a:t>
              </a:r>
              <a:endParaRPr lang="ko-KR" altLang="en-US" sz="1100" dirty="0"/>
            </a:p>
          </p:txBody>
        </p:sp>
        <p:sp>
          <p:nvSpPr>
            <p:cNvPr id="28" name="TextBox 27">
              <a:extLst>
                <a:ext uri="{FF2B5EF4-FFF2-40B4-BE49-F238E27FC236}">
                  <a16:creationId xmlns:a16="http://schemas.microsoft.com/office/drawing/2014/main" id="{CA8EB21E-C20B-64C7-654C-859A3F730046}"/>
                </a:ext>
              </a:extLst>
            </p:cNvPr>
            <p:cNvSpPr txBox="1"/>
            <p:nvPr/>
          </p:nvSpPr>
          <p:spPr>
            <a:xfrm>
              <a:off x="7308649" y="3787372"/>
              <a:ext cx="389061" cy="284101"/>
            </a:xfrm>
            <a:prstGeom prst="rect">
              <a:avLst/>
            </a:prstGeom>
            <a:noFill/>
          </p:spPr>
          <p:txBody>
            <a:bodyPr wrap="none" rtlCol="0">
              <a:spAutoFit/>
            </a:bodyPr>
            <a:lstStyle/>
            <a:p>
              <a:r>
                <a:rPr lang="en-US" altLang="ko-KR" sz="900" dirty="0"/>
                <a:t>18</a:t>
              </a:r>
              <a:endParaRPr lang="ko-KR" altLang="en-US" sz="1100" dirty="0"/>
            </a:p>
          </p:txBody>
        </p:sp>
        <p:sp>
          <p:nvSpPr>
            <p:cNvPr id="29" name="TextBox 28">
              <a:extLst>
                <a:ext uri="{FF2B5EF4-FFF2-40B4-BE49-F238E27FC236}">
                  <a16:creationId xmlns:a16="http://schemas.microsoft.com/office/drawing/2014/main" id="{2CD148B4-3D68-5A4D-DF8C-1A8DD18D993E}"/>
                </a:ext>
              </a:extLst>
            </p:cNvPr>
            <p:cNvSpPr txBox="1"/>
            <p:nvPr/>
          </p:nvSpPr>
          <p:spPr>
            <a:xfrm>
              <a:off x="10515399" y="2193522"/>
              <a:ext cx="389061" cy="284101"/>
            </a:xfrm>
            <a:prstGeom prst="rect">
              <a:avLst/>
            </a:prstGeom>
            <a:noFill/>
          </p:spPr>
          <p:txBody>
            <a:bodyPr wrap="none" rtlCol="0">
              <a:spAutoFit/>
            </a:bodyPr>
            <a:lstStyle/>
            <a:p>
              <a:r>
                <a:rPr lang="en-US" altLang="ko-KR" sz="900" dirty="0"/>
                <a:t>19</a:t>
              </a:r>
              <a:endParaRPr lang="ko-KR" altLang="en-US" sz="1100" dirty="0"/>
            </a:p>
          </p:txBody>
        </p:sp>
        <p:sp>
          <p:nvSpPr>
            <p:cNvPr id="30" name="TextBox 29">
              <a:extLst>
                <a:ext uri="{FF2B5EF4-FFF2-40B4-BE49-F238E27FC236}">
                  <a16:creationId xmlns:a16="http://schemas.microsoft.com/office/drawing/2014/main" id="{6CE8F87C-FB8E-702B-729E-1D1B83D2C61B}"/>
                </a:ext>
              </a:extLst>
            </p:cNvPr>
            <p:cNvSpPr txBox="1"/>
            <p:nvPr/>
          </p:nvSpPr>
          <p:spPr>
            <a:xfrm>
              <a:off x="10528098" y="2345922"/>
              <a:ext cx="389061" cy="284101"/>
            </a:xfrm>
            <a:prstGeom prst="rect">
              <a:avLst/>
            </a:prstGeom>
            <a:noFill/>
          </p:spPr>
          <p:txBody>
            <a:bodyPr wrap="none" rtlCol="0">
              <a:spAutoFit/>
            </a:bodyPr>
            <a:lstStyle/>
            <a:p>
              <a:r>
                <a:rPr lang="en-US" altLang="ko-KR" sz="900" dirty="0"/>
                <a:t>20</a:t>
              </a:r>
              <a:endParaRPr lang="ko-KR" altLang="en-US" sz="1100" dirty="0"/>
            </a:p>
          </p:txBody>
        </p:sp>
        <p:sp>
          <p:nvSpPr>
            <p:cNvPr id="31" name="TextBox 30">
              <a:extLst>
                <a:ext uri="{FF2B5EF4-FFF2-40B4-BE49-F238E27FC236}">
                  <a16:creationId xmlns:a16="http://schemas.microsoft.com/office/drawing/2014/main" id="{97A485CD-C829-D87D-423A-5970B87B3CE8}"/>
                </a:ext>
              </a:extLst>
            </p:cNvPr>
            <p:cNvSpPr txBox="1"/>
            <p:nvPr/>
          </p:nvSpPr>
          <p:spPr>
            <a:xfrm>
              <a:off x="10528098" y="2485622"/>
              <a:ext cx="389061" cy="284101"/>
            </a:xfrm>
            <a:prstGeom prst="rect">
              <a:avLst/>
            </a:prstGeom>
            <a:noFill/>
          </p:spPr>
          <p:txBody>
            <a:bodyPr wrap="none" rtlCol="0">
              <a:spAutoFit/>
            </a:bodyPr>
            <a:lstStyle/>
            <a:p>
              <a:r>
                <a:rPr lang="en-US" altLang="ko-KR" sz="900" dirty="0"/>
                <a:t>21</a:t>
              </a:r>
              <a:endParaRPr lang="ko-KR" altLang="en-US" sz="1100" dirty="0"/>
            </a:p>
          </p:txBody>
        </p:sp>
        <p:sp>
          <p:nvSpPr>
            <p:cNvPr id="32" name="TextBox 31">
              <a:extLst>
                <a:ext uri="{FF2B5EF4-FFF2-40B4-BE49-F238E27FC236}">
                  <a16:creationId xmlns:a16="http://schemas.microsoft.com/office/drawing/2014/main" id="{41B662AD-4B3A-6C49-6734-180F136916C2}"/>
                </a:ext>
              </a:extLst>
            </p:cNvPr>
            <p:cNvSpPr txBox="1"/>
            <p:nvPr/>
          </p:nvSpPr>
          <p:spPr>
            <a:xfrm>
              <a:off x="10515399" y="3615922"/>
              <a:ext cx="389061" cy="284101"/>
            </a:xfrm>
            <a:prstGeom prst="rect">
              <a:avLst/>
            </a:prstGeom>
            <a:noFill/>
          </p:spPr>
          <p:txBody>
            <a:bodyPr wrap="none" rtlCol="0">
              <a:spAutoFit/>
            </a:bodyPr>
            <a:lstStyle/>
            <a:p>
              <a:r>
                <a:rPr lang="en-US" altLang="ko-KR" sz="900" dirty="0"/>
                <a:t>22</a:t>
              </a:r>
              <a:endParaRPr lang="ko-KR" altLang="en-US" sz="1100" dirty="0"/>
            </a:p>
          </p:txBody>
        </p:sp>
      </p:grpSp>
      <p:sp>
        <p:nvSpPr>
          <p:cNvPr id="33" name="타원 32">
            <a:extLst>
              <a:ext uri="{FF2B5EF4-FFF2-40B4-BE49-F238E27FC236}">
                <a16:creationId xmlns:a16="http://schemas.microsoft.com/office/drawing/2014/main" id="{73052797-6D66-522C-5F77-7603C6959CFE}"/>
              </a:ext>
            </a:extLst>
          </p:cNvPr>
          <p:cNvSpPr/>
          <p:nvPr/>
        </p:nvSpPr>
        <p:spPr>
          <a:xfrm>
            <a:off x="1917026" y="1460536"/>
            <a:ext cx="98287" cy="98287"/>
          </a:xfrm>
          <a:prstGeom prst="ellipse">
            <a:avLst/>
          </a:prstGeom>
          <a:solidFill>
            <a:srgbClr val="00B050"/>
          </a:solidFill>
          <a:ln w="28575">
            <a:no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altLang="ko-KR" sz="600" dirty="0"/>
              <a:t>1</a:t>
            </a:r>
            <a:endParaRPr lang="ko-KR" altLang="en-US" sz="600" dirty="0"/>
          </a:p>
        </p:txBody>
      </p:sp>
      <p:sp>
        <p:nvSpPr>
          <p:cNvPr id="34" name="타원 33">
            <a:extLst>
              <a:ext uri="{FF2B5EF4-FFF2-40B4-BE49-F238E27FC236}">
                <a16:creationId xmlns:a16="http://schemas.microsoft.com/office/drawing/2014/main" id="{89A82DD5-E96D-649B-534F-EB1D8168B78F}"/>
              </a:ext>
            </a:extLst>
          </p:cNvPr>
          <p:cNvSpPr/>
          <p:nvPr/>
        </p:nvSpPr>
        <p:spPr>
          <a:xfrm>
            <a:off x="1917025" y="1585718"/>
            <a:ext cx="98287" cy="98287"/>
          </a:xfrm>
          <a:prstGeom prst="ellipse">
            <a:avLst/>
          </a:prstGeom>
          <a:solidFill>
            <a:srgbClr val="00B050"/>
          </a:solidFill>
          <a:ln w="28575">
            <a:no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altLang="ko-KR" sz="600" dirty="0"/>
              <a:t>2</a:t>
            </a:r>
            <a:endParaRPr lang="ko-KR" altLang="en-US" sz="600" dirty="0"/>
          </a:p>
        </p:txBody>
      </p:sp>
      <p:sp>
        <p:nvSpPr>
          <p:cNvPr id="35" name="타원 34">
            <a:extLst>
              <a:ext uri="{FF2B5EF4-FFF2-40B4-BE49-F238E27FC236}">
                <a16:creationId xmlns:a16="http://schemas.microsoft.com/office/drawing/2014/main" id="{0DF66839-0289-4009-6E6B-314DD82DB78D}"/>
              </a:ext>
            </a:extLst>
          </p:cNvPr>
          <p:cNvSpPr/>
          <p:nvPr/>
        </p:nvSpPr>
        <p:spPr>
          <a:xfrm>
            <a:off x="1917025" y="1708146"/>
            <a:ext cx="98287" cy="98287"/>
          </a:xfrm>
          <a:prstGeom prst="ellipse">
            <a:avLst/>
          </a:prstGeom>
          <a:solidFill>
            <a:srgbClr val="00B050"/>
          </a:solidFill>
          <a:ln w="28575">
            <a:no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altLang="ko-KR" sz="600" dirty="0"/>
              <a:t>3</a:t>
            </a:r>
            <a:endParaRPr lang="ko-KR" altLang="en-US" sz="600" dirty="0"/>
          </a:p>
        </p:txBody>
      </p:sp>
      <p:sp>
        <p:nvSpPr>
          <p:cNvPr id="36" name="타원 35">
            <a:extLst>
              <a:ext uri="{FF2B5EF4-FFF2-40B4-BE49-F238E27FC236}">
                <a16:creationId xmlns:a16="http://schemas.microsoft.com/office/drawing/2014/main" id="{B57DD0B1-96C5-5C99-D08C-81FDB1574A98}"/>
              </a:ext>
            </a:extLst>
          </p:cNvPr>
          <p:cNvSpPr/>
          <p:nvPr/>
        </p:nvSpPr>
        <p:spPr>
          <a:xfrm>
            <a:off x="1917025" y="1826574"/>
            <a:ext cx="98287" cy="98287"/>
          </a:xfrm>
          <a:prstGeom prst="ellipse">
            <a:avLst/>
          </a:prstGeom>
          <a:solidFill>
            <a:srgbClr val="00B050"/>
          </a:solidFill>
          <a:ln w="28575">
            <a:no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altLang="ko-KR" sz="600" dirty="0"/>
              <a:t>4</a:t>
            </a:r>
            <a:endParaRPr lang="ko-KR" altLang="en-US" sz="600" dirty="0"/>
          </a:p>
        </p:txBody>
      </p:sp>
      <p:sp>
        <p:nvSpPr>
          <p:cNvPr id="37" name="타원 36">
            <a:extLst>
              <a:ext uri="{FF2B5EF4-FFF2-40B4-BE49-F238E27FC236}">
                <a16:creationId xmlns:a16="http://schemas.microsoft.com/office/drawing/2014/main" id="{50C7391B-2308-C60F-4381-464CD2AACA2F}"/>
              </a:ext>
            </a:extLst>
          </p:cNvPr>
          <p:cNvSpPr/>
          <p:nvPr/>
        </p:nvSpPr>
        <p:spPr>
          <a:xfrm>
            <a:off x="3170048" y="1814793"/>
            <a:ext cx="98287" cy="98287"/>
          </a:xfrm>
          <a:prstGeom prst="ellipse">
            <a:avLst/>
          </a:prstGeom>
          <a:solidFill>
            <a:srgbClr val="00B050"/>
          </a:solidFill>
          <a:ln w="28575">
            <a:no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altLang="ko-KR" sz="600" dirty="0"/>
              <a:t>5</a:t>
            </a:r>
            <a:endParaRPr lang="ko-KR" altLang="en-US" sz="600" dirty="0"/>
          </a:p>
        </p:txBody>
      </p:sp>
      <p:sp>
        <p:nvSpPr>
          <p:cNvPr id="38" name="타원 37">
            <a:extLst>
              <a:ext uri="{FF2B5EF4-FFF2-40B4-BE49-F238E27FC236}">
                <a16:creationId xmlns:a16="http://schemas.microsoft.com/office/drawing/2014/main" id="{AC91F61A-CA8A-1611-DDC2-EAC6DFEB5BCB}"/>
              </a:ext>
            </a:extLst>
          </p:cNvPr>
          <p:cNvSpPr/>
          <p:nvPr/>
        </p:nvSpPr>
        <p:spPr>
          <a:xfrm>
            <a:off x="5089811" y="1927462"/>
            <a:ext cx="98287" cy="98287"/>
          </a:xfrm>
          <a:prstGeom prst="ellipse">
            <a:avLst/>
          </a:prstGeom>
          <a:solidFill>
            <a:srgbClr val="00B050"/>
          </a:solidFill>
          <a:ln w="28575">
            <a:no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altLang="ko-KR" sz="600" dirty="0"/>
              <a:t>7</a:t>
            </a:r>
            <a:endParaRPr lang="ko-KR" altLang="en-US" sz="600" dirty="0"/>
          </a:p>
        </p:txBody>
      </p:sp>
      <p:sp>
        <p:nvSpPr>
          <p:cNvPr id="39" name="타원 38">
            <a:extLst>
              <a:ext uri="{FF2B5EF4-FFF2-40B4-BE49-F238E27FC236}">
                <a16:creationId xmlns:a16="http://schemas.microsoft.com/office/drawing/2014/main" id="{A58553CA-3079-656E-BE29-BF2C38E1BFC9}"/>
              </a:ext>
            </a:extLst>
          </p:cNvPr>
          <p:cNvSpPr/>
          <p:nvPr/>
        </p:nvSpPr>
        <p:spPr>
          <a:xfrm>
            <a:off x="5858962" y="1619163"/>
            <a:ext cx="98287" cy="98287"/>
          </a:xfrm>
          <a:prstGeom prst="ellipse">
            <a:avLst/>
          </a:prstGeom>
          <a:solidFill>
            <a:srgbClr val="00B050"/>
          </a:solidFill>
          <a:ln w="28575">
            <a:no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altLang="ko-KR" sz="600" dirty="0"/>
              <a:t>8</a:t>
            </a:r>
            <a:endParaRPr lang="ko-KR" altLang="en-US" sz="600" dirty="0"/>
          </a:p>
        </p:txBody>
      </p:sp>
      <p:sp>
        <p:nvSpPr>
          <p:cNvPr id="40" name="타원 39">
            <a:extLst>
              <a:ext uri="{FF2B5EF4-FFF2-40B4-BE49-F238E27FC236}">
                <a16:creationId xmlns:a16="http://schemas.microsoft.com/office/drawing/2014/main" id="{7BF79A4B-B0B4-9516-D478-9CD544E09D4E}"/>
              </a:ext>
            </a:extLst>
          </p:cNvPr>
          <p:cNvSpPr/>
          <p:nvPr/>
        </p:nvSpPr>
        <p:spPr>
          <a:xfrm>
            <a:off x="6704349" y="2096474"/>
            <a:ext cx="98287" cy="98287"/>
          </a:xfrm>
          <a:prstGeom prst="ellipse">
            <a:avLst/>
          </a:prstGeom>
          <a:solidFill>
            <a:srgbClr val="00B050"/>
          </a:solidFill>
          <a:ln w="28575">
            <a:no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altLang="ko-KR" sz="600" dirty="0"/>
              <a:t>9</a:t>
            </a:r>
            <a:endParaRPr lang="ko-KR" altLang="en-US" sz="600" dirty="0"/>
          </a:p>
        </p:txBody>
      </p:sp>
      <p:sp>
        <p:nvSpPr>
          <p:cNvPr id="41" name="타원 40">
            <a:extLst>
              <a:ext uri="{FF2B5EF4-FFF2-40B4-BE49-F238E27FC236}">
                <a16:creationId xmlns:a16="http://schemas.microsoft.com/office/drawing/2014/main" id="{C3DB8548-A891-BDA7-71A7-A1BE0E340A4A}"/>
              </a:ext>
            </a:extLst>
          </p:cNvPr>
          <p:cNvSpPr/>
          <p:nvPr/>
        </p:nvSpPr>
        <p:spPr>
          <a:xfrm>
            <a:off x="4129692" y="1560178"/>
            <a:ext cx="98287" cy="98287"/>
          </a:xfrm>
          <a:prstGeom prst="ellipse">
            <a:avLst/>
          </a:prstGeom>
          <a:solidFill>
            <a:srgbClr val="00B050"/>
          </a:solidFill>
          <a:ln w="28575">
            <a:no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altLang="ko-KR" sz="600" dirty="0"/>
              <a:t>6</a:t>
            </a:r>
            <a:endParaRPr lang="ko-KR" altLang="en-US" sz="600" dirty="0"/>
          </a:p>
        </p:txBody>
      </p:sp>
      <p:sp>
        <p:nvSpPr>
          <p:cNvPr id="42" name="타원 41">
            <a:extLst>
              <a:ext uri="{FF2B5EF4-FFF2-40B4-BE49-F238E27FC236}">
                <a16:creationId xmlns:a16="http://schemas.microsoft.com/office/drawing/2014/main" id="{9FD1668C-0514-57E0-FC6B-E9AD531D5DDF}"/>
              </a:ext>
            </a:extLst>
          </p:cNvPr>
          <p:cNvSpPr/>
          <p:nvPr/>
        </p:nvSpPr>
        <p:spPr>
          <a:xfrm>
            <a:off x="7429068" y="2351696"/>
            <a:ext cx="98287" cy="98287"/>
          </a:xfrm>
          <a:prstGeom prst="ellipse">
            <a:avLst/>
          </a:prstGeom>
          <a:solidFill>
            <a:srgbClr val="00B050"/>
          </a:solidFill>
          <a:ln w="28575">
            <a:noFill/>
          </a:ln>
        </p:spPr>
        <p:style>
          <a:lnRef idx="2">
            <a:schemeClr val="accent6">
              <a:shade val="15000"/>
            </a:schemeClr>
          </a:lnRef>
          <a:fillRef idx="1">
            <a:schemeClr val="accent6"/>
          </a:fillRef>
          <a:effectRef idx="0">
            <a:schemeClr val="accent6"/>
          </a:effectRef>
          <a:fontRef idx="minor">
            <a:schemeClr val="lt1"/>
          </a:fontRef>
        </p:style>
        <p:txBody>
          <a:bodyPr lIns="0" tIns="0" rIns="0" bIns="0" rtlCol="0" anchor="ctr"/>
          <a:lstStyle/>
          <a:p>
            <a:pPr algn="ctr"/>
            <a:r>
              <a:rPr lang="en-US" altLang="ko-KR" sz="400" dirty="0"/>
              <a:t>10</a:t>
            </a:r>
            <a:endParaRPr lang="ko-KR" altLang="en-US" sz="400" dirty="0"/>
          </a:p>
        </p:txBody>
      </p:sp>
      <p:sp>
        <p:nvSpPr>
          <p:cNvPr id="43" name="타원 42">
            <a:extLst>
              <a:ext uri="{FF2B5EF4-FFF2-40B4-BE49-F238E27FC236}">
                <a16:creationId xmlns:a16="http://schemas.microsoft.com/office/drawing/2014/main" id="{D42CA0DC-1A70-BE08-376C-A9DBCF3AA13F}"/>
              </a:ext>
            </a:extLst>
          </p:cNvPr>
          <p:cNvSpPr/>
          <p:nvPr/>
        </p:nvSpPr>
        <p:spPr>
          <a:xfrm>
            <a:off x="4583753" y="2896900"/>
            <a:ext cx="98287" cy="98287"/>
          </a:xfrm>
          <a:prstGeom prst="ellipse">
            <a:avLst/>
          </a:prstGeom>
          <a:solidFill>
            <a:srgbClr val="FF0000"/>
          </a:solidFill>
          <a:ln w="28575">
            <a:noFill/>
          </a:ln>
        </p:spPr>
        <p:style>
          <a:lnRef idx="2">
            <a:schemeClr val="accent6">
              <a:shade val="15000"/>
            </a:schemeClr>
          </a:lnRef>
          <a:fillRef idx="1">
            <a:schemeClr val="accent6"/>
          </a:fillRef>
          <a:effectRef idx="0">
            <a:schemeClr val="accent6"/>
          </a:effectRef>
          <a:fontRef idx="minor">
            <a:schemeClr val="lt1"/>
          </a:fontRef>
        </p:style>
        <p:txBody>
          <a:bodyPr lIns="0" tIns="0" rIns="0" bIns="0" rtlCol="0" anchor="ctr"/>
          <a:lstStyle/>
          <a:p>
            <a:pPr algn="ctr"/>
            <a:r>
              <a:rPr lang="en-US" altLang="ko-KR" sz="400" dirty="0"/>
              <a:t>11</a:t>
            </a:r>
            <a:endParaRPr lang="ko-KR" altLang="en-US" sz="400" dirty="0"/>
          </a:p>
        </p:txBody>
      </p:sp>
      <p:sp>
        <p:nvSpPr>
          <p:cNvPr id="44" name="타원 43">
            <a:extLst>
              <a:ext uri="{FF2B5EF4-FFF2-40B4-BE49-F238E27FC236}">
                <a16:creationId xmlns:a16="http://schemas.microsoft.com/office/drawing/2014/main" id="{0BFCC6EB-998D-C8CA-7EE5-825B6D853DE4}"/>
              </a:ext>
            </a:extLst>
          </p:cNvPr>
          <p:cNvSpPr/>
          <p:nvPr/>
        </p:nvSpPr>
        <p:spPr>
          <a:xfrm>
            <a:off x="5361179" y="3296552"/>
            <a:ext cx="98287" cy="98287"/>
          </a:xfrm>
          <a:prstGeom prst="ellipse">
            <a:avLst/>
          </a:prstGeom>
          <a:solidFill>
            <a:srgbClr val="FFC000"/>
          </a:solidFill>
          <a:ln w="28575">
            <a:noFill/>
          </a:ln>
        </p:spPr>
        <p:style>
          <a:lnRef idx="2">
            <a:schemeClr val="accent6">
              <a:shade val="15000"/>
            </a:schemeClr>
          </a:lnRef>
          <a:fillRef idx="1">
            <a:schemeClr val="accent6"/>
          </a:fillRef>
          <a:effectRef idx="0">
            <a:schemeClr val="accent6"/>
          </a:effectRef>
          <a:fontRef idx="minor">
            <a:schemeClr val="lt1"/>
          </a:fontRef>
        </p:style>
        <p:txBody>
          <a:bodyPr lIns="0" tIns="0" rIns="0" bIns="0" rtlCol="0" anchor="ctr"/>
          <a:lstStyle/>
          <a:p>
            <a:pPr algn="ctr"/>
            <a:r>
              <a:rPr lang="en-US" altLang="ko-KR" sz="400" dirty="0"/>
              <a:t>15</a:t>
            </a:r>
            <a:endParaRPr lang="ko-KR" altLang="en-US" sz="400" dirty="0"/>
          </a:p>
        </p:txBody>
      </p:sp>
      <p:sp>
        <p:nvSpPr>
          <p:cNvPr id="45" name="타원 44">
            <a:extLst>
              <a:ext uri="{FF2B5EF4-FFF2-40B4-BE49-F238E27FC236}">
                <a16:creationId xmlns:a16="http://schemas.microsoft.com/office/drawing/2014/main" id="{CDB52FD3-A85C-C564-1836-FE8E2003B512}"/>
              </a:ext>
            </a:extLst>
          </p:cNvPr>
          <p:cNvSpPr/>
          <p:nvPr/>
        </p:nvSpPr>
        <p:spPr>
          <a:xfrm>
            <a:off x="9837453" y="2847756"/>
            <a:ext cx="98287" cy="98287"/>
          </a:xfrm>
          <a:prstGeom prst="ellipse">
            <a:avLst/>
          </a:prstGeom>
          <a:solidFill>
            <a:schemeClr val="bg2">
              <a:lumMod val="50000"/>
            </a:schemeClr>
          </a:solidFill>
          <a:ln w="28575">
            <a:noFill/>
          </a:ln>
        </p:spPr>
        <p:style>
          <a:lnRef idx="2">
            <a:schemeClr val="accent6">
              <a:shade val="15000"/>
            </a:schemeClr>
          </a:lnRef>
          <a:fillRef idx="1">
            <a:schemeClr val="accent6"/>
          </a:fillRef>
          <a:effectRef idx="0">
            <a:schemeClr val="accent6"/>
          </a:effectRef>
          <a:fontRef idx="minor">
            <a:schemeClr val="lt1"/>
          </a:fontRef>
        </p:style>
        <p:txBody>
          <a:bodyPr lIns="0" tIns="0" rIns="0" bIns="0" rtlCol="0" anchor="ctr"/>
          <a:lstStyle/>
          <a:p>
            <a:pPr algn="ctr"/>
            <a:r>
              <a:rPr lang="en-US" altLang="ko-KR" sz="400" dirty="0"/>
              <a:t>20</a:t>
            </a:r>
            <a:endParaRPr lang="ko-KR" altLang="en-US" sz="400" dirty="0"/>
          </a:p>
        </p:txBody>
      </p:sp>
      <p:sp>
        <p:nvSpPr>
          <p:cNvPr id="46" name="타원 45">
            <a:extLst>
              <a:ext uri="{FF2B5EF4-FFF2-40B4-BE49-F238E27FC236}">
                <a16:creationId xmlns:a16="http://schemas.microsoft.com/office/drawing/2014/main" id="{87677146-0E9B-E45F-7B00-6043ABEE9A22}"/>
              </a:ext>
            </a:extLst>
          </p:cNvPr>
          <p:cNvSpPr/>
          <p:nvPr/>
        </p:nvSpPr>
        <p:spPr>
          <a:xfrm>
            <a:off x="9830097" y="2963661"/>
            <a:ext cx="98287" cy="98287"/>
          </a:xfrm>
          <a:prstGeom prst="ellipse">
            <a:avLst/>
          </a:prstGeom>
          <a:solidFill>
            <a:schemeClr val="accent1"/>
          </a:solidFill>
          <a:ln w="28575">
            <a:noFill/>
          </a:ln>
        </p:spPr>
        <p:style>
          <a:lnRef idx="2">
            <a:schemeClr val="accent6">
              <a:shade val="15000"/>
            </a:schemeClr>
          </a:lnRef>
          <a:fillRef idx="1">
            <a:schemeClr val="accent6"/>
          </a:fillRef>
          <a:effectRef idx="0">
            <a:schemeClr val="accent6"/>
          </a:effectRef>
          <a:fontRef idx="minor">
            <a:schemeClr val="lt1"/>
          </a:fontRef>
        </p:style>
        <p:txBody>
          <a:bodyPr lIns="0" tIns="0" rIns="0" bIns="0" rtlCol="0" anchor="ctr"/>
          <a:lstStyle/>
          <a:p>
            <a:pPr algn="ctr"/>
            <a:r>
              <a:rPr lang="en-US" altLang="ko-KR" sz="400" dirty="0"/>
              <a:t>21</a:t>
            </a:r>
            <a:endParaRPr lang="ko-KR" altLang="en-US" sz="400" dirty="0"/>
          </a:p>
        </p:txBody>
      </p:sp>
      <p:sp>
        <p:nvSpPr>
          <p:cNvPr id="47" name="타원 46">
            <a:extLst>
              <a:ext uri="{FF2B5EF4-FFF2-40B4-BE49-F238E27FC236}">
                <a16:creationId xmlns:a16="http://schemas.microsoft.com/office/drawing/2014/main" id="{3647DEC3-670A-36A8-38B5-5AEF28CFE545}"/>
              </a:ext>
            </a:extLst>
          </p:cNvPr>
          <p:cNvSpPr/>
          <p:nvPr/>
        </p:nvSpPr>
        <p:spPr>
          <a:xfrm>
            <a:off x="5322928" y="2441900"/>
            <a:ext cx="98287" cy="98287"/>
          </a:xfrm>
          <a:prstGeom prst="ellipse">
            <a:avLst/>
          </a:prstGeom>
          <a:solidFill>
            <a:srgbClr val="FFC000"/>
          </a:solidFill>
          <a:ln w="28575">
            <a:noFill/>
          </a:ln>
        </p:spPr>
        <p:style>
          <a:lnRef idx="2">
            <a:schemeClr val="accent6">
              <a:shade val="15000"/>
            </a:schemeClr>
          </a:lnRef>
          <a:fillRef idx="1">
            <a:schemeClr val="accent6"/>
          </a:fillRef>
          <a:effectRef idx="0">
            <a:schemeClr val="accent6"/>
          </a:effectRef>
          <a:fontRef idx="minor">
            <a:schemeClr val="lt1"/>
          </a:fontRef>
        </p:style>
        <p:txBody>
          <a:bodyPr lIns="0" tIns="0" rIns="0" bIns="0" rtlCol="0" anchor="ctr"/>
          <a:lstStyle/>
          <a:p>
            <a:pPr algn="ctr"/>
            <a:r>
              <a:rPr lang="en-US" altLang="ko-KR" sz="400" dirty="0"/>
              <a:t>12</a:t>
            </a:r>
            <a:endParaRPr lang="ko-KR" altLang="en-US" sz="400" dirty="0"/>
          </a:p>
        </p:txBody>
      </p:sp>
      <p:sp>
        <p:nvSpPr>
          <p:cNvPr id="48" name="타원 47">
            <a:extLst>
              <a:ext uri="{FF2B5EF4-FFF2-40B4-BE49-F238E27FC236}">
                <a16:creationId xmlns:a16="http://schemas.microsoft.com/office/drawing/2014/main" id="{A146F6A9-6F99-717E-BEC6-7C1E5E7F54F2}"/>
              </a:ext>
            </a:extLst>
          </p:cNvPr>
          <p:cNvSpPr/>
          <p:nvPr/>
        </p:nvSpPr>
        <p:spPr>
          <a:xfrm>
            <a:off x="5322928" y="2553030"/>
            <a:ext cx="98287" cy="98287"/>
          </a:xfrm>
          <a:prstGeom prst="ellipse">
            <a:avLst/>
          </a:prstGeom>
          <a:solidFill>
            <a:srgbClr val="FFC000"/>
          </a:solidFill>
          <a:ln w="28575">
            <a:noFill/>
          </a:ln>
        </p:spPr>
        <p:style>
          <a:lnRef idx="2">
            <a:schemeClr val="accent6">
              <a:shade val="15000"/>
            </a:schemeClr>
          </a:lnRef>
          <a:fillRef idx="1">
            <a:schemeClr val="accent6"/>
          </a:fillRef>
          <a:effectRef idx="0">
            <a:schemeClr val="accent6"/>
          </a:effectRef>
          <a:fontRef idx="minor">
            <a:schemeClr val="lt1"/>
          </a:fontRef>
        </p:style>
        <p:txBody>
          <a:bodyPr lIns="0" tIns="0" rIns="0" bIns="0" rtlCol="0" anchor="ctr"/>
          <a:lstStyle/>
          <a:p>
            <a:pPr algn="ctr"/>
            <a:r>
              <a:rPr lang="en-US" altLang="ko-KR" sz="400" dirty="0"/>
              <a:t>13</a:t>
            </a:r>
            <a:endParaRPr lang="ko-KR" altLang="en-US" sz="400" dirty="0"/>
          </a:p>
        </p:txBody>
      </p:sp>
      <p:sp>
        <p:nvSpPr>
          <p:cNvPr id="49" name="타원 48">
            <a:extLst>
              <a:ext uri="{FF2B5EF4-FFF2-40B4-BE49-F238E27FC236}">
                <a16:creationId xmlns:a16="http://schemas.microsoft.com/office/drawing/2014/main" id="{326E56E7-7DD8-CCD0-CB7D-D25A1E62271A}"/>
              </a:ext>
            </a:extLst>
          </p:cNvPr>
          <p:cNvSpPr/>
          <p:nvPr/>
        </p:nvSpPr>
        <p:spPr>
          <a:xfrm>
            <a:off x="5322928" y="2668678"/>
            <a:ext cx="98287" cy="98287"/>
          </a:xfrm>
          <a:prstGeom prst="ellipse">
            <a:avLst/>
          </a:prstGeom>
          <a:solidFill>
            <a:srgbClr val="FFC000"/>
          </a:solidFill>
          <a:ln w="28575">
            <a:noFill/>
          </a:ln>
        </p:spPr>
        <p:style>
          <a:lnRef idx="2">
            <a:schemeClr val="accent6">
              <a:shade val="15000"/>
            </a:schemeClr>
          </a:lnRef>
          <a:fillRef idx="1">
            <a:schemeClr val="accent6"/>
          </a:fillRef>
          <a:effectRef idx="0">
            <a:schemeClr val="accent6"/>
          </a:effectRef>
          <a:fontRef idx="minor">
            <a:schemeClr val="lt1"/>
          </a:fontRef>
        </p:style>
        <p:txBody>
          <a:bodyPr lIns="0" tIns="0" rIns="0" bIns="0" rtlCol="0" anchor="ctr"/>
          <a:lstStyle/>
          <a:p>
            <a:pPr algn="ctr"/>
            <a:r>
              <a:rPr lang="en-US" altLang="ko-KR" sz="400" dirty="0"/>
              <a:t>14</a:t>
            </a:r>
            <a:endParaRPr lang="ko-KR" altLang="en-US" sz="400" dirty="0"/>
          </a:p>
        </p:txBody>
      </p:sp>
      <p:sp>
        <p:nvSpPr>
          <p:cNvPr id="50" name="타원 49">
            <a:extLst>
              <a:ext uri="{FF2B5EF4-FFF2-40B4-BE49-F238E27FC236}">
                <a16:creationId xmlns:a16="http://schemas.microsoft.com/office/drawing/2014/main" id="{70EF0CA0-1F41-78B2-D7DC-C6D397EB6266}"/>
              </a:ext>
            </a:extLst>
          </p:cNvPr>
          <p:cNvSpPr/>
          <p:nvPr/>
        </p:nvSpPr>
        <p:spPr>
          <a:xfrm>
            <a:off x="6554783" y="2871917"/>
            <a:ext cx="98287" cy="98287"/>
          </a:xfrm>
          <a:prstGeom prst="ellipse">
            <a:avLst/>
          </a:prstGeom>
          <a:solidFill>
            <a:srgbClr val="FFC000"/>
          </a:solidFill>
          <a:ln w="28575">
            <a:noFill/>
          </a:ln>
        </p:spPr>
        <p:style>
          <a:lnRef idx="2">
            <a:schemeClr val="accent6">
              <a:shade val="15000"/>
            </a:schemeClr>
          </a:lnRef>
          <a:fillRef idx="1">
            <a:schemeClr val="accent6"/>
          </a:fillRef>
          <a:effectRef idx="0">
            <a:schemeClr val="accent6"/>
          </a:effectRef>
          <a:fontRef idx="minor">
            <a:schemeClr val="lt1"/>
          </a:fontRef>
        </p:style>
        <p:txBody>
          <a:bodyPr lIns="0" tIns="0" rIns="0" bIns="0" rtlCol="0" anchor="ctr"/>
          <a:lstStyle/>
          <a:p>
            <a:pPr algn="ctr"/>
            <a:r>
              <a:rPr lang="en-US" altLang="ko-KR" sz="400" dirty="0"/>
              <a:t>16</a:t>
            </a:r>
            <a:endParaRPr lang="ko-KR" altLang="en-US" sz="400" dirty="0"/>
          </a:p>
        </p:txBody>
      </p:sp>
      <p:sp>
        <p:nvSpPr>
          <p:cNvPr id="51" name="타원 50">
            <a:extLst>
              <a:ext uri="{FF2B5EF4-FFF2-40B4-BE49-F238E27FC236}">
                <a16:creationId xmlns:a16="http://schemas.microsoft.com/office/drawing/2014/main" id="{A5101516-B320-CDF2-0322-3EB58AC6B6A9}"/>
              </a:ext>
            </a:extLst>
          </p:cNvPr>
          <p:cNvSpPr/>
          <p:nvPr/>
        </p:nvSpPr>
        <p:spPr>
          <a:xfrm>
            <a:off x="6556037" y="3162737"/>
            <a:ext cx="98287" cy="98287"/>
          </a:xfrm>
          <a:prstGeom prst="ellipse">
            <a:avLst/>
          </a:prstGeom>
          <a:solidFill>
            <a:srgbClr val="FFC000"/>
          </a:solidFill>
          <a:ln w="28575">
            <a:noFill/>
          </a:ln>
        </p:spPr>
        <p:style>
          <a:lnRef idx="2">
            <a:schemeClr val="accent6">
              <a:shade val="15000"/>
            </a:schemeClr>
          </a:lnRef>
          <a:fillRef idx="1">
            <a:schemeClr val="accent6"/>
          </a:fillRef>
          <a:effectRef idx="0">
            <a:schemeClr val="accent6"/>
          </a:effectRef>
          <a:fontRef idx="minor">
            <a:schemeClr val="lt1"/>
          </a:fontRef>
        </p:style>
        <p:txBody>
          <a:bodyPr lIns="0" tIns="0" rIns="0" bIns="0" rtlCol="0" anchor="ctr"/>
          <a:lstStyle/>
          <a:p>
            <a:pPr algn="ctr"/>
            <a:r>
              <a:rPr lang="en-US" altLang="ko-KR" sz="400" dirty="0"/>
              <a:t>17</a:t>
            </a:r>
          </a:p>
        </p:txBody>
      </p:sp>
      <p:sp>
        <p:nvSpPr>
          <p:cNvPr id="52" name="타원 51">
            <a:extLst>
              <a:ext uri="{FF2B5EF4-FFF2-40B4-BE49-F238E27FC236}">
                <a16:creationId xmlns:a16="http://schemas.microsoft.com/office/drawing/2014/main" id="{CFFE083E-E60D-EA8A-E8F7-277358478B88}"/>
              </a:ext>
            </a:extLst>
          </p:cNvPr>
          <p:cNvSpPr/>
          <p:nvPr/>
        </p:nvSpPr>
        <p:spPr>
          <a:xfrm>
            <a:off x="6571675" y="3982935"/>
            <a:ext cx="98287" cy="98287"/>
          </a:xfrm>
          <a:prstGeom prst="ellipse">
            <a:avLst/>
          </a:prstGeom>
          <a:solidFill>
            <a:srgbClr val="FFC000"/>
          </a:solidFill>
          <a:ln w="28575">
            <a:noFill/>
          </a:ln>
        </p:spPr>
        <p:style>
          <a:lnRef idx="2">
            <a:schemeClr val="accent6">
              <a:shade val="15000"/>
            </a:schemeClr>
          </a:lnRef>
          <a:fillRef idx="1">
            <a:schemeClr val="accent6"/>
          </a:fillRef>
          <a:effectRef idx="0">
            <a:schemeClr val="accent6"/>
          </a:effectRef>
          <a:fontRef idx="minor">
            <a:schemeClr val="lt1"/>
          </a:fontRef>
        </p:style>
        <p:txBody>
          <a:bodyPr lIns="0" tIns="0" rIns="0" bIns="0" rtlCol="0" anchor="ctr"/>
          <a:lstStyle/>
          <a:p>
            <a:pPr algn="ctr"/>
            <a:r>
              <a:rPr lang="en-US" altLang="ko-KR" sz="400" dirty="0"/>
              <a:t>18</a:t>
            </a:r>
          </a:p>
        </p:txBody>
      </p:sp>
      <p:sp>
        <p:nvSpPr>
          <p:cNvPr id="53" name="타원 52">
            <a:extLst>
              <a:ext uri="{FF2B5EF4-FFF2-40B4-BE49-F238E27FC236}">
                <a16:creationId xmlns:a16="http://schemas.microsoft.com/office/drawing/2014/main" id="{88DE5937-54EA-B4C2-3676-071795F71923}"/>
              </a:ext>
            </a:extLst>
          </p:cNvPr>
          <p:cNvSpPr/>
          <p:nvPr/>
        </p:nvSpPr>
        <p:spPr>
          <a:xfrm>
            <a:off x="9837451" y="2710544"/>
            <a:ext cx="98287" cy="98287"/>
          </a:xfrm>
          <a:prstGeom prst="ellipse">
            <a:avLst/>
          </a:prstGeom>
          <a:solidFill>
            <a:srgbClr val="FF0000"/>
          </a:solidFill>
          <a:ln w="28575">
            <a:noFill/>
          </a:ln>
        </p:spPr>
        <p:style>
          <a:lnRef idx="2">
            <a:schemeClr val="accent6">
              <a:shade val="15000"/>
            </a:schemeClr>
          </a:lnRef>
          <a:fillRef idx="1">
            <a:schemeClr val="accent6"/>
          </a:fillRef>
          <a:effectRef idx="0">
            <a:schemeClr val="accent6"/>
          </a:effectRef>
          <a:fontRef idx="minor">
            <a:schemeClr val="lt1"/>
          </a:fontRef>
        </p:style>
        <p:txBody>
          <a:bodyPr lIns="0" tIns="0" rIns="0" bIns="0" rtlCol="0" anchor="ctr"/>
          <a:lstStyle/>
          <a:p>
            <a:pPr algn="ctr"/>
            <a:r>
              <a:rPr lang="en-US" altLang="ko-KR" sz="400" dirty="0"/>
              <a:t>19</a:t>
            </a:r>
            <a:endParaRPr lang="ko-KR" altLang="en-US" sz="400" dirty="0"/>
          </a:p>
        </p:txBody>
      </p:sp>
      <p:sp>
        <p:nvSpPr>
          <p:cNvPr id="54" name="타원 53">
            <a:extLst>
              <a:ext uri="{FF2B5EF4-FFF2-40B4-BE49-F238E27FC236}">
                <a16:creationId xmlns:a16="http://schemas.microsoft.com/office/drawing/2014/main" id="{1638BB59-918C-CFDD-AC4E-B899283ED9C0}"/>
              </a:ext>
            </a:extLst>
          </p:cNvPr>
          <p:cNvSpPr/>
          <p:nvPr/>
        </p:nvSpPr>
        <p:spPr>
          <a:xfrm>
            <a:off x="9818904" y="3870404"/>
            <a:ext cx="98287" cy="98287"/>
          </a:xfrm>
          <a:prstGeom prst="ellipse">
            <a:avLst/>
          </a:prstGeom>
          <a:solidFill>
            <a:schemeClr val="accent1"/>
          </a:solidFill>
          <a:ln w="28575">
            <a:noFill/>
          </a:ln>
        </p:spPr>
        <p:style>
          <a:lnRef idx="2">
            <a:schemeClr val="accent6">
              <a:shade val="15000"/>
            </a:schemeClr>
          </a:lnRef>
          <a:fillRef idx="1">
            <a:schemeClr val="accent6"/>
          </a:fillRef>
          <a:effectRef idx="0">
            <a:schemeClr val="accent6"/>
          </a:effectRef>
          <a:fontRef idx="minor">
            <a:schemeClr val="lt1"/>
          </a:fontRef>
        </p:style>
        <p:txBody>
          <a:bodyPr lIns="0" tIns="0" rIns="0" bIns="0" rtlCol="0" anchor="ctr"/>
          <a:lstStyle/>
          <a:p>
            <a:pPr algn="ctr"/>
            <a:r>
              <a:rPr lang="en-US" altLang="ko-KR" sz="400" dirty="0"/>
              <a:t>22</a:t>
            </a:r>
            <a:endParaRPr lang="ko-KR" altLang="en-US" sz="400" dirty="0"/>
          </a:p>
        </p:txBody>
      </p:sp>
    </p:spTree>
    <p:extLst>
      <p:ext uri="{BB962C8B-B14F-4D97-AF65-F5344CB8AC3E}">
        <p14:creationId xmlns:p14="http://schemas.microsoft.com/office/powerpoint/2010/main" val="222222403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84D64F-2C6B-AA0A-86D1-D4F346AB7F17}"/>
            </a:ext>
          </a:extLst>
        </p:cNvPr>
        <p:cNvGrpSpPr/>
        <p:nvPr/>
      </p:nvGrpSpPr>
      <p:grpSpPr>
        <a:xfrm>
          <a:off x="0" y="0"/>
          <a:ext cx="0" cy="0"/>
          <a:chOff x="0" y="0"/>
          <a:chExt cx="0" cy="0"/>
        </a:xfrm>
      </p:grpSpPr>
      <p:sp>
        <p:nvSpPr>
          <p:cNvPr id="4" name="제목 3">
            <a:extLst>
              <a:ext uri="{FF2B5EF4-FFF2-40B4-BE49-F238E27FC236}">
                <a16:creationId xmlns:a16="http://schemas.microsoft.com/office/drawing/2014/main" id="{D43E2CA6-AF78-41B6-0075-57FEC536B143}"/>
              </a:ext>
            </a:extLst>
          </p:cNvPr>
          <p:cNvSpPr>
            <a:spLocks noGrp="1"/>
          </p:cNvSpPr>
          <p:nvPr>
            <p:ph type="title"/>
          </p:nvPr>
        </p:nvSpPr>
        <p:spPr>
          <a:xfrm>
            <a:off x="200472" y="76562"/>
            <a:ext cx="8543925" cy="369332"/>
          </a:xfrm>
        </p:spPr>
        <p:txBody>
          <a:bodyPr/>
          <a:lstStyle/>
          <a:p>
            <a:r>
              <a:rPr lang="en-US" altLang="ko-KR" sz="1800" dirty="0"/>
              <a:t>250827 </a:t>
            </a:r>
            <a:r>
              <a:rPr lang="ko-KR" altLang="en-US" sz="1800" dirty="0"/>
              <a:t>수 </a:t>
            </a:r>
            <a:r>
              <a:rPr lang="en-US" altLang="ko-KR" sz="1800" dirty="0"/>
              <a:t>| </a:t>
            </a:r>
            <a:r>
              <a:rPr lang="ko-KR" altLang="en-US" sz="1800" dirty="0"/>
              <a:t>도면</a:t>
            </a:r>
            <a:r>
              <a:rPr lang="en-US" altLang="ko-KR" sz="1800" dirty="0"/>
              <a:t> </a:t>
            </a:r>
            <a:r>
              <a:rPr lang="ko-KR" altLang="en-US" sz="1800" dirty="0"/>
              <a:t>태그 넘버링</a:t>
            </a:r>
          </a:p>
        </p:txBody>
      </p:sp>
      <p:sp>
        <p:nvSpPr>
          <p:cNvPr id="5" name="텍스트 개체 틀 4">
            <a:extLst>
              <a:ext uri="{FF2B5EF4-FFF2-40B4-BE49-F238E27FC236}">
                <a16:creationId xmlns:a16="http://schemas.microsoft.com/office/drawing/2014/main" id="{6C54EE5E-98C4-5637-7BDB-801FCF9D244F}"/>
              </a:ext>
            </a:extLst>
          </p:cNvPr>
          <p:cNvSpPr>
            <a:spLocks noGrp="1"/>
          </p:cNvSpPr>
          <p:nvPr>
            <p:ph type="body" sz="quarter" idx="12"/>
          </p:nvPr>
        </p:nvSpPr>
        <p:spPr/>
        <p:txBody>
          <a:bodyPr/>
          <a:lstStyle/>
          <a:p>
            <a:r>
              <a:rPr lang="ko-KR" altLang="en-US" sz="1100" dirty="0"/>
              <a:t>서부발전</a:t>
            </a:r>
          </a:p>
        </p:txBody>
      </p:sp>
      <p:sp>
        <p:nvSpPr>
          <p:cNvPr id="11" name="Rectangle 2">
            <a:extLst>
              <a:ext uri="{FF2B5EF4-FFF2-40B4-BE49-F238E27FC236}">
                <a16:creationId xmlns:a16="http://schemas.microsoft.com/office/drawing/2014/main" id="{EB2E010B-6E83-2A18-2546-6AB2835F33ED}"/>
              </a:ext>
            </a:extLst>
          </p:cNvPr>
          <p:cNvSpPr>
            <a:spLocks noChangeArrowheads="1"/>
          </p:cNvSpPr>
          <p:nvPr/>
        </p:nvSpPr>
        <p:spPr bwMode="auto">
          <a:xfrm>
            <a:off x="-1084636" y="1915725"/>
            <a:ext cx="1396402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ko-KR" altLang="en-US" sz="1200"/>
          </a:p>
        </p:txBody>
      </p:sp>
      <p:sp>
        <p:nvSpPr>
          <p:cNvPr id="3" name="텍스트 개체 틀 2">
            <a:extLst>
              <a:ext uri="{FF2B5EF4-FFF2-40B4-BE49-F238E27FC236}">
                <a16:creationId xmlns:a16="http://schemas.microsoft.com/office/drawing/2014/main" id="{C02C4BC7-FAC8-4A3D-EA53-BD601CA46402}"/>
              </a:ext>
            </a:extLst>
          </p:cNvPr>
          <p:cNvSpPr>
            <a:spLocks noGrp="1"/>
          </p:cNvSpPr>
          <p:nvPr>
            <p:ph type="body" sz="quarter" idx="10"/>
          </p:nvPr>
        </p:nvSpPr>
        <p:spPr/>
        <p:txBody>
          <a:bodyPr/>
          <a:lstStyle/>
          <a:p>
            <a:r>
              <a:rPr lang="ko-KR" altLang="en-US" sz="1400" dirty="0"/>
              <a:t>도면 </a:t>
            </a:r>
            <a:r>
              <a:rPr lang="en-US" altLang="ko-KR" sz="1400" dirty="0"/>
              <a:t>2 : </a:t>
            </a:r>
            <a:r>
              <a:rPr lang="ko-KR" altLang="en-US" sz="1400" dirty="0"/>
              <a:t>연료 공급</a:t>
            </a:r>
          </a:p>
        </p:txBody>
      </p:sp>
      <p:grpSp>
        <p:nvGrpSpPr>
          <p:cNvPr id="2" name="그룹 1">
            <a:extLst>
              <a:ext uri="{FF2B5EF4-FFF2-40B4-BE49-F238E27FC236}">
                <a16:creationId xmlns:a16="http://schemas.microsoft.com/office/drawing/2014/main" id="{C721E493-90A2-E288-D33A-219DF091E871}"/>
              </a:ext>
            </a:extLst>
          </p:cNvPr>
          <p:cNvGrpSpPr/>
          <p:nvPr/>
        </p:nvGrpSpPr>
        <p:grpSpPr>
          <a:xfrm>
            <a:off x="0" y="1091894"/>
            <a:ext cx="12192000" cy="6277827"/>
            <a:chOff x="0" y="290086"/>
            <a:chExt cx="12192000" cy="6277827"/>
          </a:xfrm>
        </p:grpSpPr>
        <p:pic>
          <p:nvPicPr>
            <p:cNvPr id="14" name="그림 13">
              <a:extLst>
                <a:ext uri="{FF2B5EF4-FFF2-40B4-BE49-F238E27FC236}">
                  <a16:creationId xmlns:a16="http://schemas.microsoft.com/office/drawing/2014/main" id="{5E82CDA8-6A68-ADB5-933F-A8AFDBFB8B6B}"/>
                </a:ext>
              </a:extLst>
            </p:cNvPr>
            <p:cNvPicPr>
              <a:picLocks noChangeAspect="1"/>
            </p:cNvPicPr>
            <p:nvPr/>
          </p:nvPicPr>
          <p:blipFill>
            <a:blip r:embed="rId2"/>
            <a:stretch>
              <a:fillRect/>
            </a:stretch>
          </p:blipFill>
          <p:spPr>
            <a:xfrm>
              <a:off x="0" y="290086"/>
              <a:ext cx="12192000" cy="6277827"/>
            </a:xfrm>
            <a:prstGeom prst="rect">
              <a:avLst/>
            </a:prstGeom>
          </p:spPr>
        </p:pic>
        <p:sp>
          <p:nvSpPr>
            <p:cNvPr id="17" name="TextBox 16">
              <a:extLst>
                <a:ext uri="{FF2B5EF4-FFF2-40B4-BE49-F238E27FC236}">
                  <a16:creationId xmlns:a16="http://schemas.microsoft.com/office/drawing/2014/main" id="{B9DE76E0-8347-A3D6-B793-7AA48CD991BB}"/>
                </a:ext>
              </a:extLst>
            </p:cNvPr>
            <p:cNvSpPr txBox="1"/>
            <p:nvPr/>
          </p:nvSpPr>
          <p:spPr>
            <a:xfrm>
              <a:off x="441124" y="5695230"/>
              <a:ext cx="264816" cy="261610"/>
            </a:xfrm>
            <a:prstGeom prst="rect">
              <a:avLst/>
            </a:prstGeom>
            <a:solidFill>
              <a:schemeClr val="accent5">
                <a:lumMod val="20000"/>
                <a:lumOff val="80000"/>
              </a:schemeClr>
            </a:solidFill>
          </p:spPr>
          <p:txBody>
            <a:bodyPr wrap="none" rtlCol="0">
              <a:spAutoFit/>
            </a:bodyPr>
            <a:lstStyle/>
            <a:p>
              <a:r>
                <a:rPr lang="en-US" altLang="ko-KR" sz="1100" b="1" dirty="0"/>
                <a:t>1</a:t>
              </a:r>
              <a:endParaRPr lang="ko-KR" altLang="en-US" sz="1200" b="1" dirty="0"/>
            </a:p>
          </p:txBody>
        </p:sp>
        <p:sp>
          <p:nvSpPr>
            <p:cNvPr id="55" name="TextBox 54">
              <a:extLst>
                <a:ext uri="{FF2B5EF4-FFF2-40B4-BE49-F238E27FC236}">
                  <a16:creationId xmlns:a16="http://schemas.microsoft.com/office/drawing/2014/main" id="{241FFA13-4782-E895-144B-385C670AE4F1}"/>
                </a:ext>
              </a:extLst>
            </p:cNvPr>
            <p:cNvSpPr txBox="1"/>
            <p:nvPr/>
          </p:nvSpPr>
          <p:spPr>
            <a:xfrm>
              <a:off x="441124" y="6241917"/>
              <a:ext cx="264816" cy="261610"/>
            </a:xfrm>
            <a:prstGeom prst="rect">
              <a:avLst/>
            </a:prstGeom>
            <a:solidFill>
              <a:schemeClr val="accent5">
                <a:lumMod val="20000"/>
                <a:lumOff val="80000"/>
              </a:schemeClr>
            </a:solidFill>
          </p:spPr>
          <p:txBody>
            <a:bodyPr wrap="none" rtlCol="0">
              <a:spAutoFit/>
            </a:bodyPr>
            <a:lstStyle/>
            <a:p>
              <a:r>
                <a:rPr lang="en-US" altLang="ko-KR" sz="1100" b="1" dirty="0"/>
                <a:t>4</a:t>
              </a:r>
              <a:endParaRPr lang="ko-KR" altLang="en-US" sz="1200" b="1" dirty="0"/>
            </a:p>
          </p:txBody>
        </p:sp>
        <p:sp>
          <p:nvSpPr>
            <p:cNvPr id="56" name="TextBox 55">
              <a:extLst>
                <a:ext uri="{FF2B5EF4-FFF2-40B4-BE49-F238E27FC236}">
                  <a16:creationId xmlns:a16="http://schemas.microsoft.com/office/drawing/2014/main" id="{7E4B9C33-F820-67A3-93F3-D1729DACE4E9}"/>
                </a:ext>
              </a:extLst>
            </p:cNvPr>
            <p:cNvSpPr txBox="1"/>
            <p:nvPr/>
          </p:nvSpPr>
          <p:spPr>
            <a:xfrm>
              <a:off x="441124" y="6071134"/>
              <a:ext cx="264816" cy="261610"/>
            </a:xfrm>
            <a:prstGeom prst="rect">
              <a:avLst/>
            </a:prstGeom>
            <a:solidFill>
              <a:schemeClr val="accent5">
                <a:lumMod val="20000"/>
                <a:lumOff val="80000"/>
              </a:schemeClr>
            </a:solidFill>
          </p:spPr>
          <p:txBody>
            <a:bodyPr wrap="none" rtlCol="0">
              <a:spAutoFit/>
            </a:bodyPr>
            <a:lstStyle/>
            <a:p>
              <a:r>
                <a:rPr lang="en-US" altLang="ko-KR" sz="1100" b="1" dirty="0"/>
                <a:t>3</a:t>
              </a:r>
              <a:endParaRPr lang="ko-KR" altLang="en-US" sz="1200" b="1" dirty="0"/>
            </a:p>
          </p:txBody>
        </p:sp>
        <p:sp>
          <p:nvSpPr>
            <p:cNvPr id="57" name="TextBox 56">
              <a:extLst>
                <a:ext uri="{FF2B5EF4-FFF2-40B4-BE49-F238E27FC236}">
                  <a16:creationId xmlns:a16="http://schemas.microsoft.com/office/drawing/2014/main" id="{3E422EA0-6F56-129D-6ADD-E62BB3EDABAA}"/>
                </a:ext>
              </a:extLst>
            </p:cNvPr>
            <p:cNvSpPr txBox="1"/>
            <p:nvPr/>
          </p:nvSpPr>
          <p:spPr>
            <a:xfrm>
              <a:off x="441124" y="5885730"/>
              <a:ext cx="264816" cy="261610"/>
            </a:xfrm>
            <a:prstGeom prst="rect">
              <a:avLst/>
            </a:prstGeom>
            <a:solidFill>
              <a:schemeClr val="accent5">
                <a:lumMod val="20000"/>
                <a:lumOff val="80000"/>
              </a:schemeClr>
            </a:solidFill>
          </p:spPr>
          <p:txBody>
            <a:bodyPr wrap="none" rtlCol="0">
              <a:spAutoFit/>
            </a:bodyPr>
            <a:lstStyle/>
            <a:p>
              <a:r>
                <a:rPr lang="en-US" altLang="ko-KR" sz="1100" b="1" dirty="0"/>
                <a:t>2</a:t>
              </a:r>
              <a:endParaRPr lang="ko-KR" altLang="en-US" sz="1200" b="1" dirty="0"/>
            </a:p>
          </p:txBody>
        </p:sp>
        <p:sp>
          <p:nvSpPr>
            <p:cNvPr id="58" name="TextBox 57">
              <a:extLst>
                <a:ext uri="{FF2B5EF4-FFF2-40B4-BE49-F238E27FC236}">
                  <a16:creationId xmlns:a16="http://schemas.microsoft.com/office/drawing/2014/main" id="{6BF5FCC1-FE3C-CAF3-0991-7E08942B9150}"/>
                </a:ext>
              </a:extLst>
            </p:cNvPr>
            <p:cNvSpPr txBox="1"/>
            <p:nvPr/>
          </p:nvSpPr>
          <p:spPr>
            <a:xfrm>
              <a:off x="10410384" y="4858815"/>
              <a:ext cx="264816" cy="261610"/>
            </a:xfrm>
            <a:prstGeom prst="rect">
              <a:avLst/>
            </a:prstGeom>
            <a:solidFill>
              <a:schemeClr val="accent5">
                <a:lumMod val="20000"/>
                <a:lumOff val="80000"/>
              </a:schemeClr>
            </a:solidFill>
          </p:spPr>
          <p:txBody>
            <a:bodyPr wrap="none" rtlCol="0">
              <a:spAutoFit/>
            </a:bodyPr>
            <a:lstStyle/>
            <a:p>
              <a:r>
                <a:rPr lang="en-US" altLang="ko-KR" sz="1100" b="1" dirty="0"/>
                <a:t>5</a:t>
              </a:r>
              <a:endParaRPr lang="ko-KR" altLang="en-US" sz="1200" b="1" dirty="0"/>
            </a:p>
          </p:txBody>
        </p:sp>
        <p:sp>
          <p:nvSpPr>
            <p:cNvPr id="59" name="TextBox 58">
              <a:extLst>
                <a:ext uri="{FF2B5EF4-FFF2-40B4-BE49-F238E27FC236}">
                  <a16:creationId xmlns:a16="http://schemas.microsoft.com/office/drawing/2014/main" id="{DAB3EAA9-C48D-DD0F-CAC4-2377DC07EB11}"/>
                </a:ext>
              </a:extLst>
            </p:cNvPr>
            <p:cNvSpPr txBox="1"/>
            <p:nvPr/>
          </p:nvSpPr>
          <p:spPr>
            <a:xfrm>
              <a:off x="10410384" y="5135814"/>
              <a:ext cx="264816" cy="261610"/>
            </a:xfrm>
            <a:prstGeom prst="rect">
              <a:avLst/>
            </a:prstGeom>
            <a:solidFill>
              <a:schemeClr val="accent5">
                <a:lumMod val="20000"/>
                <a:lumOff val="80000"/>
              </a:schemeClr>
            </a:solidFill>
          </p:spPr>
          <p:txBody>
            <a:bodyPr wrap="none" rtlCol="0">
              <a:spAutoFit/>
            </a:bodyPr>
            <a:lstStyle/>
            <a:p>
              <a:r>
                <a:rPr lang="en-US" altLang="ko-KR" sz="1100" b="1" dirty="0"/>
                <a:t>6</a:t>
              </a:r>
              <a:endParaRPr lang="ko-KR" altLang="en-US" sz="1200" b="1" dirty="0"/>
            </a:p>
          </p:txBody>
        </p:sp>
      </p:grpSp>
      <p:sp>
        <p:nvSpPr>
          <p:cNvPr id="60" name="타원 59">
            <a:extLst>
              <a:ext uri="{FF2B5EF4-FFF2-40B4-BE49-F238E27FC236}">
                <a16:creationId xmlns:a16="http://schemas.microsoft.com/office/drawing/2014/main" id="{F9237B64-C579-E821-7F22-C18AA9D543CD}"/>
              </a:ext>
            </a:extLst>
          </p:cNvPr>
          <p:cNvSpPr/>
          <p:nvPr/>
        </p:nvSpPr>
        <p:spPr>
          <a:xfrm>
            <a:off x="1234050" y="4518236"/>
            <a:ext cx="120969" cy="120969"/>
          </a:xfrm>
          <a:prstGeom prst="ellipse">
            <a:avLst/>
          </a:prstGeom>
          <a:solidFill>
            <a:srgbClr val="00B050"/>
          </a:solidFill>
          <a:ln w="28575">
            <a:no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altLang="ko-KR" sz="500" dirty="0"/>
              <a:t>4</a:t>
            </a:r>
            <a:endParaRPr lang="ko-KR" altLang="en-US" sz="500" dirty="0"/>
          </a:p>
        </p:txBody>
      </p:sp>
      <p:sp>
        <p:nvSpPr>
          <p:cNvPr id="61" name="타원 60">
            <a:extLst>
              <a:ext uri="{FF2B5EF4-FFF2-40B4-BE49-F238E27FC236}">
                <a16:creationId xmlns:a16="http://schemas.microsoft.com/office/drawing/2014/main" id="{5D8F6F8F-6699-1BA0-DB02-006B1B73E2B4}"/>
              </a:ext>
            </a:extLst>
          </p:cNvPr>
          <p:cNvSpPr/>
          <p:nvPr/>
        </p:nvSpPr>
        <p:spPr>
          <a:xfrm>
            <a:off x="1234050" y="4678087"/>
            <a:ext cx="120969" cy="120969"/>
          </a:xfrm>
          <a:prstGeom prst="ellipse">
            <a:avLst/>
          </a:prstGeom>
          <a:solidFill>
            <a:srgbClr val="00B050"/>
          </a:solidFill>
          <a:ln w="28575">
            <a:no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altLang="ko-KR" sz="500" dirty="0"/>
              <a:t>3</a:t>
            </a:r>
            <a:endParaRPr lang="ko-KR" altLang="en-US" sz="500" dirty="0"/>
          </a:p>
        </p:txBody>
      </p:sp>
      <p:sp>
        <p:nvSpPr>
          <p:cNvPr id="62" name="타원 61">
            <a:extLst>
              <a:ext uri="{FF2B5EF4-FFF2-40B4-BE49-F238E27FC236}">
                <a16:creationId xmlns:a16="http://schemas.microsoft.com/office/drawing/2014/main" id="{8838ED65-EA3F-1141-8500-CA72A370B518}"/>
              </a:ext>
            </a:extLst>
          </p:cNvPr>
          <p:cNvSpPr/>
          <p:nvPr/>
        </p:nvSpPr>
        <p:spPr>
          <a:xfrm>
            <a:off x="2319411" y="4911647"/>
            <a:ext cx="120969" cy="120969"/>
          </a:xfrm>
          <a:prstGeom prst="ellipse">
            <a:avLst/>
          </a:prstGeom>
          <a:solidFill>
            <a:srgbClr val="00B050"/>
          </a:solidFill>
          <a:ln w="28575">
            <a:no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altLang="ko-KR" sz="500" dirty="0"/>
              <a:t>1</a:t>
            </a:r>
            <a:endParaRPr lang="ko-KR" altLang="en-US" sz="500" dirty="0"/>
          </a:p>
        </p:txBody>
      </p:sp>
      <p:sp>
        <p:nvSpPr>
          <p:cNvPr id="63" name="타원 62">
            <a:extLst>
              <a:ext uri="{FF2B5EF4-FFF2-40B4-BE49-F238E27FC236}">
                <a16:creationId xmlns:a16="http://schemas.microsoft.com/office/drawing/2014/main" id="{A42E1BA0-91A3-1BA9-8449-D8C0CEB17F93}"/>
              </a:ext>
            </a:extLst>
          </p:cNvPr>
          <p:cNvSpPr/>
          <p:nvPr/>
        </p:nvSpPr>
        <p:spPr>
          <a:xfrm>
            <a:off x="1173565" y="4972131"/>
            <a:ext cx="120969" cy="120969"/>
          </a:xfrm>
          <a:prstGeom prst="ellipse">
            <a:avLst/>
          </a:prstGeom>
          <a:solidFill>
            <a:srgbClr val="00B050"/>
          </a:solidFill>
          <a:ln w="28575">
            <a:no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altLang="ko-KR" sz="500" dirty="0"/>
              <a:t>2</a:t>
            </a:r>
            <a:endParaRPr lang="ko-KR" altLang="en-US" sz="500" dirty="0"/>
          </a:p>
        </p:txBody>
      </p:sp>
      <p:sp>
        <p:nvSpPr>
          <p:cNvPr id="64" name="타원 63">
            <a:extLst>
              <a:ext uri="{FF2B5EF4-FFF2-40B4-BE49-F238E27FC236}">
                <a16:creationId xmlns:a16="http://schemas.microsoft.com/office/drawing/2014/main" id="{FA44188E-6268-6A0D-31F7-C085EDA1B2E7}"/>
              </a:ext>
            </a:extLst>
          </p:cNvPr>
          <p:cNvSpPr/>
          <p:nvPr/>
        </p:nvSpPr>
        <p:spPr>
          <a:xfrm>
            <a:off x="3635816" y="4972131"/>
            <a:ext cx="120969" cy="120969"/>
          </a:xfrm>
          <a:prstGeom prst="ellipse">
            <a:avLst/>
          </a:prstGeom>
          <a:solidFill>
            <a:srgbClr val="00B050"/>
          </a:solidFill>
          <a:ln w="28575">
            <a:no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altLang="ko-KR" sz="500" dirty="0"/>
              <a:t>5</a:t>
            </a:r>
            <a:endParaRPr lang="ko-KR" altLang="en-US" sz="500" dirty="0"/>
          </a:p>
        </p:txBody>
      </p:sp>
      <p:sp>
        <p:nvSpPr>
          <p:cNvPr id="65" name="타원 64">
            <a:extLst>
              <a:ext uri="{FF2B5EF4-FFF2-40B4-BE49-F238E27FC236}">
                <a16:creationId xmlns:a16="http://schemas.microsoft.com/office/drawing/2014/main" id="{D8CD7269-3730-DF58-4724-0A83AC91FD35}"/>
              </a:ext>
            </a:extLst>
          </p:cNvPr>
          <p:cNvSpPr/>
          <p:nvPr/>
        </p:nvSpPr>
        <p:spPr>
          <a:xfrm>
            <a:off x="4403860" y="4911647"/>
            <a:ext cx="120969" cy="120969"/>
          </a:xfrm>
          <a:prstGeom prst="ellipse">
            <a:avLst/>
          </a:prstGeom>
          <a:solidFill>
            <a:srgbClr val="00B050"/>
          </a:solidFill>
          <a:ln w="28575">
            <a:no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altLang="ko-KR" sz="500" dirty="0"/>
              <a:t>6</a:t>
            </a:r>
            <a:endParaRPr lang="ko-KR" altLang="en-US" sz="500" dirty="0"/>
          </a:p>
        </p:txBody>
      </p:sp>
      <p:sp>
        <p:nvSpPr>
          <p:cNvPr id="66" name="타원 65">
            <a:extLst>
              <a:ext uri="{FF2B5EF4-FFF2-40B4-BE49-F238E27FC236}">
                <a16:creationId xmlns:a16="http://schemas.microsoft.com/office/drawing/2014/main" id="{9E6C913F-C8CA-5E57-DF2E-B4819D25536F}"/>
              </a:ext>
            </a:extLst>
          </p:cNvPr>
          <p:cNvSpPr/>
          <p:nvPr/>
        </p:nvSpPr>
        <p:spPr>
          <a:xfrm>
            <a:off x="7375660" y="5095003"/>
            <a:ext cx="120969" cy="120969"/>
          </a:xfrm>
          <a:prstGeom prst="ellipse">
            <a:avLst/>
          </a:prstGeom>
          <a:solidFill>
            <a:srgbClr val="00B050"/>
          </a:solidFill>
          <a:ln w="28575">
            <a:no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altLang="ko-KR" sz="500" dirty="0"/>
              <a:t>9</a:t>
            </a:r>
            <a:endParaRPr lang="ko-KR" altLang="en-US" sz="500" dirty="0"/>
          </a:p>
        </p:txBody>
      </p:sp>
      <p:sp>
        <p:nvSpPr>
          <p:cNvPr id="67" name="타원 66">
            <a:extLst>
              <a:ext uri="{FF2B5EF4-FFF2-40B4-BE49-F238E27FC236}">
                <a16:creationId xmlns:a16="http://schemas.microsoft.com/office/drawing/2014/main" id="{7FB54803-7401-200A-31E2-2A1A502A718A}"/>
              </a:ext>
            </a:extLst>
          </p:cNvPr>
          <p:cNvSpPr/>
          <p:nvPr/>
        </p:nvSpPr>
        <p:spPr>
          <a:xfrm>
            <a:off x="7375660" y="4639205"/>
            <a:ext cx="120969" cy="120969"/>
          </a:xfrm>
          <a:prstGeom prst="ellipse">
            <a:avLst/>
          </a:prstGeom>
          <a:solidFill>
            <a:srgbClr val="00B050"/>
          </a:solidFill>
          <a:ln w="28575">
            <a:no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altLang="ko-KR" sz="500" dirty="0"/>
              <a:t>8</a:t>
            </a:r>
            <a:endParaRPr lang="ko-KR" altLang="en-US" sz="500" dirty="0"/>
          </a:p>
        </p:txBody>
      </p:sp>
      <p:sp>
        <p:nvSpPr>
          <p:cNvPr id="68" name="타원 67">
            <a:extLst>
              <a:ext uri="{FF2B5EF4-FFF2-40B4-BE49-F238E27FC236}">
                <a16:creationId xmlns:a16="http://schemas.microsoft.com/office/drawing/2014/main" id="{748DED66-5D37-8FBB-8B2F-AA9E707254D5}"/>
              </a:ext>
            </a:extLst>
          </p:cNvPr>
          <p:cNvSpPr/>
          <p:nvPr/>
        </p:nvSpPr>
        <p:spPr>
          <a:xfrm>
            <a:off x="6697480" y="5412957"/>
            <a:ext cx="120969" cy="120969"/>
          </a:xfrm>
          <a:prstGeom prst="ellipse">
            <a:avLst/>
          </a:prstGeom>
          <a:solidFill>
            <a:srgbClr val="00B050"/>
          </a:solidFill>
          <a:ln w="28575">
            <a:no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altLang="ko-KR" sz="500" dirty="0"/>
              <a:t>7</a:t>
            </a:r>
            <a:endParaRPr lang="ko-KR" altLang="en-US" sz="500" dirty="0"/>
          </a:p>
        </p:txBody>
      </p:sp>
      <p:sp>
        <p:nvSpPr>
          <p:cNvPr id="69" name="타원 68">
            <a:extLst>
              <a:ext uri="{FF2B5EF4-FFF2-40B4-BE49-F238E27FC236}">
                <a16:creationId xmlns:a16="http://schemas.microsoft.com/office/drawing/2014/main" id="{C1BC5DB9-0F39-E038-C43B-F837DFB6B046}"/>
              </a:ext>
            </a:extLst>
          </p:cNvPr>
          <p:cNvSpPr/>
          <p:nvPr/>
        </p:nvSpPr>
        <p:spPr>
          <a:xfrm>
            <a:off x="9194641" y="5412957"/>
            <a:ext cx="120969" cy="120969"/>
          </a:xfrm>
          <a:prstGeom prst="ellipse">
            <a:avLst/>
          </a:prstGeom>
          <a:solidFill>
            <a:srgbClr val="00B050"/>
          </a:solidFill>
          <a:ln w="28575">
            <a:noFill/>
          </a:ln>
        </p:spPr>
        <p:style>
          <a:lnRef idx="2">
            <a:schemeClr val="accent6">
              <a:shade val="15000"/>
            </a:schemeClr>
          </a:lnRef>
          <a:fillRef idx="1">
            <a:schemeClr val="accent6"/>
          </a:fillRef>
          <a:effectRef idx="0">
            <a:schemeClr val="accent6"/>
          </a:effectRef>
          <a:fontRef idx="minor">
            <a:schemeClr val="lt1"/>
          </a:fontRef>
        </p:style>
        <p:txBody>
          <a:bodyPr lIns="0" tIns="0" rIns="0" bIns="0" rtlCol="0" anchor="ctr"/>
          <a:lstStyle/>
          <a:p>
            <a:pPr algn="ctr"/>
            <a:r>
              <a:rPr lang="en-US" altLang="ko-KR" sz="500" dirty="0"/>
              <a:t>10</a:t>
            </a:r>
            <a:endParaRPr lang="ko-KR" altLang="en-US" sz="500" dirty="0"/>
          </a:p>
        </p:txBody>
      </p:sp>
      <p:sp>
        <p:nvSpPr>
          <p:cNvPr id="70" name="타원 69">
            <a:extLst>
              <a:ext uri="{FF2B5EF4-FFF2-40B4-BE49-F238E27FC236}">
                <a16:creationId xmlns:a16="http://schemas.microsoft.com/office/drawing/2014/main" id="{D6DDA7BD-F13F-7908-2707-578EA3FF820C}"/>
              </a:ext>
            </a:extLst>
          </p:cNvPr>
          <p:cNvSpPr/>
          <p:nvPr/>
        </p:nvSpPr>
        <p:spPr>
          <a:xfrm>
            <a:off x="6757964" y="2248702"/>
            <a:ext cx="120969" cy="120969"/>
          </a:xfrm>
          <a:prstGeom prst="ellipse">
            <a:avLst/>
          </a:prstGeom>
          <a:solidFill>
            <a:srgbClr val="00B050"/>
          </a:solidFill>
          <a:ln w="28575">
            <a:noFill/>
          </a:ln>
        </p:spPr>
        <p:style>
          <a:lnRef idx="2">
            <a:schemeClr val="accent6">
              <a:shade val="15000"/>
            </a:schemeClr>
          </a:lnRef>
          <a:fillRef idx="1">
            <a:schemeClr val="accent6"/>
          </a:fillRef>
          <a:effectRef idx="0">
            <a:schemeClr val="accent6"/>
          </a:effectRef>
          <a:fontRef idx="minor">
            <a:schemeClr val="lt1"/>
          </a:fontRef>
        </p:style>
        <p:txBody>
          <a:bodyPr lIns="0" tIns="0" rIns="0" bIns="0" rtlCol="0" anchor="ctr"/>
          <a:lstStyle/>
          <a:p>
            <a:pPr algn="ctr"/>
            <a:r>
              <a:rPr lang="en-US" altLang="ko-KR" sz="500" dirty="0"/>
              <a:t>36</a:t>
            </a:r>
            <a:endParaRPr lang="ko-KR" altLang="en-US" sz="500" dirty="0"/>
          </a:p>
        </p:txBody>
      </p:sp>
      <p:sp>
        <p:nvSpPr>
          <p:cNvPr id="71" name="타원 70">
            <a:extLst>
              <a:ext uri="{FF2B5EF4-FFF2-40B4-BE49-F238E27FC236}">
                <a16:creationId xmlns:a16="http://schemas.microsoft.com/office/drawing/2014/main" id="{FB280265-C140-78AF-BDE6-3DEC348F7104}"/>
              </a:ext>
            </a:extLst>
          </p:cNvPr>
          <p:cNvSpPr/>
          <p:nvPr/>
        </p:nvSpPr>
        <p:spPr>
          <a:xfrm>
            <a:off x="5503930" y="2248701"/>
            <a:ext cx="120969" cy="120969"/>
          </a:xfrm>
          <a:prstGeom prst="ellipse">
            <a:avLst/>
          </a:prstGeom>
          <a:solidFill>
            <a:srgbClr val="00B050"/>
          </a:solidFill>
          <a:ln w="28575">
            <a:no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ko-KR" altLang="en-US" sz="500"/>
          </a:p>
        </p:txBody>
      </p:sp>
      <p:sp>
        <p:nvSpPr>
          <p:cNvPr id="72" name="타원 71">
            <a:extLst>
              <a:ext uri="{FF2B5EF4-FFF2-40B4-BE49-F238E27FC236}">
                <a16:creationId xmlns:a16="http://schemas.microsoft.com/office/drawing/2014/main" id="{5A918BBF-C423-1D3F-93C9-B027C660A966}"/>
              </a:ext>
            </a:extLst>
          </p:cNvPr>
          <p:cNvSpPr/>
          <p:nvPr/>
        </p:nvSpPr>
        <p:spPr>
          <a:xfrm>
            <a:off x="3940742" y="2453353"/>
            <a:ext cx="120969" cy="120969"/>
          </a:xfrm>
          <a:prstGeom prst="ellipse">
            <a:avLst/>
          </a:prstGeom>
          <a:solidFill>
            <a:srgbClr val="00B050"/>
          </a:solidFill>
          <a:ln w="28575">
            <a:noFill/>
          </a:ln>
        </p:spPr>
        <p:style>
          <a:lnRef idx="2">
            <a:schemeClr val="accent6">
              <a:shade val="15000"/>
            </a:schemeClr>
          </a:lnRef>
          <a:fillRef idx="1">
            <a:schemeClr val="accent6"/>
          </a:fillRef>
          <a:effectRef idx="0">
            <a:schemeClr val="accent6"/>
          </a:effectRef>
          <a:fontRef idx="minor">
            <a:schemeClr val="lt1"/>
          </a:fontRef>
        </p:style>
        <p:txBody>
          <a:bodyPr lIns="0" tIns="0" rIns="0" bIns="0" rtlCol="0" anchor="ctr"/>
          <a:lstStyle/>
          <a:p>
            <a:pPr algn="ctr"/>
            <a:r>
              <a:rPr lang="en-US" altLang="ko-KR" sz="500" dirty="0"/>
              <a:t>31</a:t>
            </a:r>
            <a:endParaRPr lang="ko-KR" altLang="en-US" sz="500" dirty="0"/>
          </a:p>
        </p:txBody>
      </p:sp>
      <p:sp>
        <p:nvSpPr>
          <p:cNvPr id="73" name="타원 72">
            <a:extLst>
              <a:ext uri="{FF2B5EF4-FFF2-40B4-BE49-F238E27FC236}">
                <a16:creationId xmlns:a16="http://schemas.microsoft.com/office/drawing/2014/main" id="{D0F29FDC-4257-6629-1A6A-3D3CF007378B}"/>
              </a:ext>
            </a:extLst>
          </p:cNvPr>
          <p:cNvSpPr/>
          <p:nvPr/>
        </p:nvSpPr>
        <p:spPr>
          <a:xfrm>
            <a:off x="1883723" y="6566569"/>
            <a:ext cx="120969" cy="120969"/>
          </a:xfrm>
          <a:prstGeom prst="ellipse">
            <a:avLst/>
          </a:prstGeom>
          <a:solidFill>
            <a:srgbClr val="FFC000"/>
          </a:solidFill>
          <a:ln w="28575">
            <a:noFill/>
          </a:ln>
        </p:spPr>
        <p:style>
          <a:lnRef idx="2">
            <a:schemeClr val="accent6">
              <a:shade val="15000"/>
            </a:schemeClr>
          </a:lnRef>
          <a:fillRef idx="1">
            <a:schemeClr val="accent6"/>
          </a:fillRef>
          <a:effectRef idx="0">
            <a:schemeClr val="accent6"/>
          </a:effectRef>
          <a:fontRef idx="minor">
            <a:schemeClr val="lt1"/>
          </a:fontRef>
        </p:style>
        <p:txBody>
          <a:bodyPr lIns="0" tIns="0" rIns="0" bIns="0" rtlCol="0" anchor="ctr"/>
          <a:lstStyle/>
          <a:p>
            <a:pPr algn="ctr"/>
            <a:r>
              <a:rPr lang="en-US" altLang="ko-KR" sz="500" dirty="0"/>
              <a:t>23</a:t>
            </a:r>
            <a:endParaRPr lang="ko-KR" altLang="en-US" sz="500" dirty="0"/>
          </a:p>
        </p:txBody>
      </p:sp>
      <p:sp>
        <p:nvSpPr>
          <p:cNvPr id="74" name="타원 73">
            <a:extLst>
              <a:ext uri="{FF2B5EF4-FFF2-40B4-BE49-F238E27FC236}">
                <a16:creationId xmlns:a16="http://schemas.microsoft.com/office/drawing/2014/main" id="{3AF0B6AA-F2B9-9AF7-4FC6-A35E7BC0344F}"/>
              </a:ext>
            </a:extLst>
          </p:cNvPr>
          <p:cNvSpPr/>
          <p:nvPr/>
        </p:nvSpPr>
        <p:spPr>
          <a:xfrm>
            <a:off x="1883723" y="6750400"/>
            <a:ext cx="120969" cy="120969"/>
          </a:xfrm>
          <a:prstGeom prst="ellipse">
            <a:avLst/>
          </a:prstGeom>
          <a:solidFill>
            <a:srgbClr val="FF0000"/>
          </a:solidFill>
          <a:ln w="28575">
            <a:noFill/>
          </a:ln>
        </p:spPr>
        <p:style>
          <a:lnRef idx="2">
            <a:schemeClr val="accent6">
              <a:shade val="15000"/>
            </a:schemeClr>
          </a:lnRef>
          <a:fillRef idx="1">
            <a:schemeClr val="accent6"/>
          </a:fillRef>
          <a:effectRef idx="0">
            <a:schemeClr val="accent6"/>
          </a:effectRef>
          <a:fontRef idx="minor">
            <a:schemeClr val="lt1"/>
          </a:fontRef>
        </p:style>
        <p:txBody>
          <a:bodyPr lIns="0" tIns="0" rIns="0" bIns="0" rtlCol="0" anchor="ctr"/>
          <a:lstStyle/>
          <a:p>
            <a:pPr algn="ctr"/>
            <a:r>
              <a:rPr lang="en-US" altLang="ko-KR" sz="500" dirty="0"/>
              <a:t>24</a:t>
            </a:r>
            <a:endParaRPr lang="ko-KR" altLang="en-US" sz="500" dirty="0"/>
          </a:p>
        </p:txBody>
      </p:sp>
      <p:sp>
        <p:nvSpPr>
          <p:cNvPr id="75" name="타원 74">
            <a:extLst>
              <a:ext uri="{FF2B5EF4-FFF2-40B4-BE49-F238E27FC236}">
                <a16:creationId xmlns:a16="http://schemas.microsoft.com/office/drawing/2014/main" id="{819C7BE4-F387-406A-09A5-78AEFD6A0B65}"/>
              </a:ext>
            </a:extLst>
          </p:cNvPr>
          <p:cNvSpPr/>
          <p:nvPr/>
        </p:nvSpPr>
        <p:spPr>
          <a:xfrm>
            <a:off x="1879283" y="6916545"/>
            <a:ext cx="120969" cy="120969"/>
          </a:xfrm>
          <a:prstGeom prst="ellipse">
            <a:avLst/>
          </a:prstGeom>
          <a:solidFill>
            <a:srgbClr val="FF0000"/>
          </a:solidFill>
          <a:ln w="28575">
            <a:noFill/>
          </a:ln>
        </p:spPr>
        <p:style>
          <a:lnRef idx="2">
            <a:schemeClr val="accent6">
              <a:shade val="15000"/>
            </a:schemeClr>
          </a:lnRef>
          <a:fillRef idx="1">
            <a:schemeClr val="accent6"/>
          </a:fillRef>
          <a:effectRef idx="0">
            <a:schemeClr val="accent6"/>
          </a:effectRef>
          <a:fontRef idx="minor">
            <a:schemeClr val="lt1"/>
          </a:fontRef>
        </p:style>
        <p:txBody>
          <a:bodyPr lIns="0" tIns="0" rIns="0" bIns="0" rtlCol="0" anchor="ctr"/>
          <a:lstStyle/>
          <a:p>
            <a:pPr algn="ctr"/>
            <a:r>
              <a:rPr lang="en-US" altLang="ko-KR" sz="500" dirty="0"/>
              <a:t>25</a:t>
            </a:r>
            <a:endParaRPr lang="ko-KR" altLang="en-US" sz="500" dirty="0"/>
          </a:p>
        </p:txBody>
      </p:sp>
      <p:sp>
        <p:nvSpPr>
          <p:cNvPr id="76" name="타원 75">
            <a:extLst>
              <a:ext uri="{FF2B5EF4-FFF2-40B4-BE49-F238E27FC236}">
                <a16:creationId xmlns:a16="http://schemas.microsoft.com/office/drawing/2014/main" id="{1C1D1D17-FC50-2B62-4622-5C72B040BC4D}"/>
              </a:ext>
            </a:extLst>
          </p:cNvPr>
          <p:cNvSpPr/>
          <p:nvPr/>
        </p:nvSpPr>
        <p:spPr>
          <a:xfrm>
            <a:off x="1879282" y="7082648"/>
            <a:ext cx="120969" cy="120969"/>
          </a:xfrm>
          <a:prstGeom prst="ellipse">
            <a:avLst/>
          </a:prstGeom>
          <a:solidFill>
            <a:srgbClr val="FF0000"/>
          </a:solidFill>
          <a:ln w="28575">
            <a:noFill/>
          </a:ln>
        </p:spPr>
        <p:style>
          <a:lnRef idx="2">
            <a:schemeClr val="accent6">
              <a:shade val="15000"/>
            </a:schemeClr>
          </a:lnRef>
          <a:fillRef idx="1">
            <a:schemeClr val="accent6"/>
          </a:fillRef>
          <a:effectRef idx="0">
            <a:schemeClr val="accent6"/>
          </a:effectRef>
          <a:fontRef idx="minor">
            <a:schemeClr val="lt1"/>
          </a:fontRef>
        </p:style>
        <p:txBody>
          <a:bodyPr lIns="0" tIns="0" rIns="0" bIns="0" rtlCol="0" anchor="ctr"/>
          <a:lstStyle/>
          <a:p>
            <a:pPr algn="ctr"/>
            <a:r>
              <a:rPr lang="en-US" altLang="ko-KR" sz="500" dirty="0"/>
              <a:t>26</a:t>
            </a:r>
            <a:endParaRPr lang="ko-KR" altLang="en-US" sz="500" dirty="0"/>
          </a:p>
        </p:txBody>
      </p:sp>
      <p:sp>
        <p:nvSpPr>
          <p:cNvPr id="77" name="타원 76">
            <a:extLst>
              <a:ext uri="{FF2B5EF4-FFF2-40B4-BE49-F238E27FC236}">
                <a16:creationId xmlns:a16="http://schemas.microsoft.com/office/drawing/2014/main" id="{29803406-CC97-5C8B-CD59-C2D7E2F045BE}"/>
              </a:ext>
            </a:extLst>
          </p:cNvPr>
          <p:cNvSpPr/>
          <p:nvPr/>
        </p:nvSpPr>
        <p:spPr>
          <a:xfrm>
            <a:off x="11795759" y="5738637"/>
            <a:ext cx="120969" cy="120969"/>
          </a:xfrm>
          <a:prstGeom prst="ellipse">
            <a:avLst/>
          </a:prstGeom>
          <a:solidFill>
            <a:srgbClr val="FF0000"/>
          </a:solidFill>
          <a:ln w="28575">
            <a:noFill/>
          </a:ln>
        </p:spPr>
        <p:style>
          <a:lnRef idx="2">
            <a:schemeClr val="accent6">
              <a:shade val="15000"/>
            </a:schemeClr>
          </a:lnRef>
          <a:fillRef idx="1">
            <a:schemeClr val="accent6"/>
          </a:fillRef>
          <a:effectRef idx="0">
            <a:schemeClr val="accent6"/>
          </a:effectRef>
          <a:fontRef idx="minor">
            <a:schemeClr val="lt1"/>
          </a:fontRef>
        </p:style>
        <p:txBody>
          <a:bodyPr lIns="0" tIns="0" rIns="0" bIns="0" rtlCol="0" anchor="ctr"/>
          <a:lstStyle/>
          <a:p>
            <a:pPr algn="ctr"/>
            <a:r>
              <a:rPr lang="en-US" altLang="ko-KR" sz="500"/>
              <a:t>27</a:t>
            </a:r>
            <a:endParaRPr lang="ko-KR" altLang="en-US" sz="500" dirty="0"/>
          </a:p>
        </p:txBody>
      </p:sp>
      <p:sp>
        <p:nvSpPr>
          <p:cNvPr id="78" name="타원 77">
            <a:extLst>
              <a:ext uri="{FF2B5EF4-FFF2-40B4-BE49-F238E27FC236}">
                <a16:creationId xmlns:a16="http://schemas.microsoft.com/office/drawing/2014/main" id="{CF50096E-46EB-86AE-DE18-C615476FB08B}"/>
              </a:ext>
            </a:extLst>
          </p:cNvPr>
          <p:cNvSpPr/>
          <p:nvPr/>
        </p:nvSpPr>
        <p:spPr>
          <a:xfrm>
            <a:off x="11803305" y="5891037"/>
            <a:ext cx="120969" cy="120969"/>
          </a:xfrm>
          <a:prstGeom prst="ellipse">
            <a:avLst/>
          </a:prstGeom>
          <a:solidFill>
            <a:srgbClr val="FF0000"/>
          </a:solidFill>
          <a:ln w="28575">
            <a:noFill/>
          </a:ln>
        </p:spPr>
        <p:style>
          <a:lnRef idx="2">
            <a:schemeClr val="accent6">
              <a:shade val="15000"/>
            </a:schemeClr>
          </a:lnRef>
          <a:fillRef idx="1">
            <a:schemeClr val="accent6"/>
          </a:fillRef>
          <a:effectRef idx="0">
            <a:schemeClr val="accent6"/>
          </a:effectRef>
          <a:fontRef idx="minor">
            <a:schemeClr val="lt1"/>
          </a:fontRef>
        </p:style>
        <p:txBody>
          <a:bodyPr lIns="0" tIns="0" rIns="0" bIns="0" rtlCol="0" anchor="ctr"/>
          <a:lstStyle/>
          <a:p>
            <a:pPr algn="ctr"/>
            <a:r>
              <a:rPr lang="en-US" altLang="ko-KR" sz="500" dirty="0"/>
              <a:t>28</a:t>
            </a:r>
            <a:endParaRPr lang="ko-KR" altLang="en-US" sz="500" dirty="0"/>
          </a:p>
        </p:txBody>
      </p:sp>
    </p:spTree>
    <p:extLst>
      <p:ext uri="{BB962C8B-B14F-4D97-AF65-F5344CB8AC3E}">
        <p14:creationId xmlns:p14="http://schemas.microsoft.com/office/powerpoint/2010/main" val="284575056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72BE01-61D0-8A73-80F8-04277D4534F2}"/>
            </a:ext>
          </a:extLst>
        </p:cNvPr>
        <p:cNvGrpSpPr/>
        <p:nvPr/>
      </p:nvGrpSpPr>
      <p:grpSpPr>
        <a:xfrm>
          <a:off x="0" y="0"/>
          <a:ext cx="0" cy="0"/>
          <a:chOff x="0" y="0"/>
          <a:chExt cx="0" cy="0"/>
        </a:xfrm>
      </p:grpSpPr>
      <p:sp>
        <p:nvSpPr>
          <p:cNvPr id="4" name="제목 3">
            <a:extLst>
              <a:ext uri="{FF2B5EF4-FFF2-40B4-BE49-F238E27FC236}">
                <a16:creationId xmlns:a16="http://schemas.microsoft.com/office/drawing/2014/main" id="{86DDACED-E1A4-A75B-98B4-356BE25C46ED}"/>
              </a:ext>
            </a:extLst>
          </p:cNvPr>
          <p:cNvSpPr>
            <a:spLocks noGrp="1"/>
          </p:cNvSpPr>
          <p:nvPr>
            <p:ph type="title"/>
          </p:nvPr>
        </p:nvSpPr>
        <p:spPr>
          <a:xfrm>
            <a:off x="200472" y="76562"/>
            <a:ext cx="8543925" cy="369332"/>
          </a:xfrm>
        </p:spPr>
        <p:txBody>
          <a:bodyPr/>
          <a:lstStyle/>
          <a:p>
            <a:r>
              <a:rPr lang="en-US" altLang="ko-KR" sz="1800" dirty="0"/>
              <a:t>250827 </a:t>
            </a:r>
            <a:r>
              <a:rPr lang="ko-KR" altLang="en-US" sz="1800" dirty="0"/>
              <a:t>수 </a:t>
            </a:r>
            <a:r>
              <a:rPr lang="en-US" altLang="ko-KR" sz="1800" dirty="0"/>
              <a:t>| </a:t>
            </a:r>
            <a:r>
              <a:rPr lang="ko-KR" altLang="en-US" sz="1800" dirty="0"/>
              <a:t>도면</a:t>
            </a:r>
            <a:r>
              <a:rPr lang="en-US" altLang="ko-KR" sz="1800" dirty="0"/>
              <a:t> </a:t>
            </a:r>
            <a:r>
              <a:rPr lang="ko-KR" altLang="en-US" sz="1800" dirty="0"/>
              <a:t>태그 넘버링</a:t>
            </a:r>
          </a:p>
        </p:txBody>
      </p:sp>
      <p:sp>
        <p:nvSpPr>
          <p:cNvPr id="5" name="텍스트 개체 틀 4">
            <a:extLst>
              <a:ext uri="{FF2B5EF4-FFF2-40B4-BE49-F238E27FC236}">
                <a16:creationId xmlns:a16="http://schemas.microsoft.com/office/drawing/2014/main" id="{1EB44863-FA83-8B55-6F19-636B16E79879}"/>
              </a:ext>
            </a:extLst>
          </p:cNvPr>
          <p:cNvSpPr>
            <a:spLocks noGrp="1"/>
          </p:cNvSpPr>
          <p:nvPr>
            <p:ph type="body" sz="quarter" idx="12"/>
          </p:nvPr>
        </p:nvSpPr>
        <p:spPr>
          <a:xfrm>
            <a:off x="7091496" y="1133626"/>
            <a:ext cx="2952000" cy="277200"/>
          </a:xfrm>
        </p:spPr>
        <p:txBody>
          <a:bodyPr/>
          <a:lstStyle/>
          <a:p>
            <a:r>
              <a:rPr lang="ko-KR" altLang="en-US" sz="1100" dirty="0"/>
              <a:t>서부발전</a:t>
            </a:r>
          </a:p>
        </p:txBody>
      </p:sp>
      <p:sp>
        <p:nvSpPr>
          <p:cNvPr id="11" name="Rectangle 2">
            <a:extLst>
              <a:ext uri="{FF2B5EF4-FFF2-40B4-BE49-F238E27FC236}">
                <a16:creationId xmlns:a16="http://schemas.microsoft.com/office/drawing/2014/main" id="{70D9E053-4738-EC1F-D754-6342EA55966E}"/>
              </a:ext>
            </a:extLst>
          </p:cNvPr>
          <p:cNvSpPr>
            <a:spLocks noChangeArrowheads="1"/>
          </p:cNvSpPr>
          <p:nvPr/>
        </p:nvSpPr>
        <p:spPr bwMode="auto">
          <a:xfrm>
            <a:off x="-928236" y="2775751"/>
            <a:ext cx="1396402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ko-KR" altLang="en-US" sz="1200"/>
          </a:p>
        </p:txBody>
      </p:sp>
      <p:sp>
        <p:nvSpPr>
          <p:cNvPr id="3" name="텍스트 개체 틀 2">
            <a:extLst>
              <a:ext uri="{FF2B5EF4-FFF2-40B4-BE49-F238E27FC236}">
                <a16:creationId xmlns:a16="http://schemas.microsoft.com/office/drawing/2014/main" id="{364CD1A2-A8A5-4CC6-EF23-443048D1917D}"/>
              </a:ext>
            </a:extLst>
          </p:cNvPr>
          <p:cNvSpPr>
            <a:spLocks noGrp="1"/>
          </p:cNvSpPr>
          <p:nvPr>
            <p:ph type="body" sz="quarter" idx="10"/>
          </p:nvPr>
        </p:nvSpPr>
        <p:spPr>
          <a:xfrm>
            <a:off x="366108" y="1432884"/>
            <a:ext cx="9423242" cy="400110"/>
          </a:xfrm>
        </p:spPr>
        <p:txBody>
          <a:bodyPr/>
          <a:lstStyle/>
          <a:p>
            <a:endParaRPr lang="ko-KR" altLang="en-US" sz="1400" dirty="0"/>
          </a:p>
        </p:txBody>
      </p:sp>
      <p:grpSp>
        <p:nvGrpSpPr>
          <p:cNvPr id="2" name="그룹 1">
            <a:extLst>
              <a:ext uri="{FF2B5EF4-FFF2-40B4-BE49-F238E27FC236}">
                <a16:creationId xmlns:a16="http://schemas.microsoft.com/office/drawing/2014/main" id="{239B96D5-21F0-FDA5-7939-3AF009261703}"/>
              </a:ext>
            </a:extLst>
          </p:cNvPr>
          <p:cNvGrpSpPr/>
          <p:nvPr/>
        </p:nvGrpSpPr>
        <p:grpSpPr>
          <a:xfrm>
            <a:off x="156400" y="1156669"/>
            <a:ext cx="12192000" cy="6264714"/>
            <a:chOff x="0" y="296643"/>
            <a:chExt cx="12192000" cy="6264714"/>
          </a:xfrm>
        </p:grpSpPr>
        <p:pic>
          <p:nvPicPr>
            <p:cNvPr id="14" name="그림 13">
              <a:extLst>
                <a:ext uri="{FF2B5EF4-FFF2-40B4-BE49-F238E27FC236}">
                  <a16:creationId xmlns:a16="http://schemas.microsoft.com/office/drawing/2014/main" id="{AAF01397-C07A-094C-ED6D-3DC4D6E24221}"/>
                </a:ext>
              </a:extLst>
            </p:cNvPr>
            <p:cNvPicPr>
              <a:picLocks noChangeAspect="1"/>
            </p:cNvPicPr>
            <p:nvPr/>
          </p:nvPicPr>
          <p:blipFill>
            <a:blip r:embed="rId2"/>
            <a:stretch>
              <a:fillRect/>
            </a:stretch>
          </p:blipFill>
          <p:spPr>
            <a:xfrm>
              <a:off x="0" y="296643"/>
              <a:ext cx="12192000" cy="6264714"/>
            </a:xfrm>
            <a:prstGeom prst="rect">
              <a:avLst/>
            </a:prstGeom>
          </p:spPr>
        </p:pic>
        <p:sp>
          <p:nvSpPr>
            <p:cNvPr id="17" name="TextBox 16">
              <a:extLst>
                <a:ext uri="{FF2B5EF4-FFF2-40B4-BE49-F238E27FC236}">
                  <a16:creationId xmlns:a16="http://schemas.microsoft.com/office/drawing/2014/main" id="{19C9324B-921D-5395-9C2C-50003F918B3D}"/>
                </a:ext>
              </a:extLst>
            </p:cNvPr>
            <p:cNvSpPr txBox="1"/>
            <p:nvPr/>
          </p:nvSpPr>
          <p:spPr>
            <a:xfrm>
              <a:off x="474680" y="4218767"/>
              <a:ext cx="264816" cy="261610"/>
            </a:xfrm>
            <a:prstGeom prst="rect">
              <a:avLst/>
            </a:prstGeom>
            <a:solidFill>
              <a:schemeClr val="accent1">
                <a:lumMod val="20000"/>
                <a:lumOff val="80000"/>
              </a:schemeClr>
            </a:solidFill>
          </p:spPr>
          <p:txBody>
            <a:bodyPr wrap="none" rtlCol="0">
              <a:spAutoFit/>
            </a:bodyPr>
            <a:lstStyle/>
            <a:p>
              <a:r>
                <a:rPr lang="en-US" altLang="ko-KR" sz="1100" b="1" dirty="0"/>
                <a:t>1</a:t>
              </a:r>
              <a:endParaRPr lang="ko-KR" altLang="en-US" sz="1200" b="1" dirty="0"/>
            </a:p>
          </p:txBody>
        </p:sp>
        <p:sp>
          <p:nvSpPr>
            <p:cNvPr id="55" name="TextBox 54">
              <a:extLst>
                <a:ext uri="{FF2B5EF4-FFF2-40B4-BE49-F238E27FC236}">
                  <a16:creationId xmlns:a16="http://schemas.microsoft.com/office/drawing/2014/main" id="{2ED091F1-5CA3-6701-13AE-51B8A8A8BE6B}"/>
                </a:ext>
              </a:extLst>
            </p:cNvPr>
            <p:cNvSpPr txBox="1"/>
            <p:nvPr/>
          </p:nvSpPr>
          <p:spPr>
            <a:xfrm>
              <a:off x="474680" y="4385454"/>
              <a:ext cx="264816" cy="261610"/>
            </a:xfrm>
            <a:prstGeom prst="rect">
              <a:avLst/>
            </a:prstGeom>
            <a:solidFill>
              <a:schemeClr val="accent1">
                <a:lumMod val="20000"/>
                <a:lumOff val="80000"/>
              </a:schemeClr>
            </a:solidFill>
          </p:spPr>
          <p:txBody>
            <a:bodyPr wrap="none" rtlCol="0">
              <a:spAutoFit/>
            </a:bodyPr>
            <a:lstStyle/>
            <a:p>
              <a:r>
                <a:rPr lang="en-US" altLang="ko-KR" sz="1100" b="1" dirty="0"/>
                <a:t>2</a:t>
              </a:r>
              <a:endParaRPr lang="ko-KR" altLang="en-US" sz="1200" b="1" dirty="0"/>
            </a:p>
          </p:txBody>
        </p:sp>
        <p:sp>
          <p:nvSpPr>
            <p:cNvPr id="56" name="TextBox 55">
              <a:extLst>
                <a:ext uri="{FF2B5EF4-FFF2-40B4-BE49-F238E27FC236}">
                  <a16:creationId xmlns:a16="http://schemas.microsoft.com/office/drawing/2014/main" id="{FBA7B550-C446-A52C-0FC6-DD35135F3C33}"/>
                </a:ext>
              </a:extLst>
            </p:cNvPr>
            <p:cNvSpPr txBox="1"/>
            <p:nvPr/>
          </p:nvSpPr>
          <p:spPr>
            <a:xfrm>
              <a:off x="474680" y="4592622"/>
              <a:ext cx="264816" cy="261610"/>
            </a:xfrm>
            <a:prstGeom prst="rect">
              <a:avLst/>
            </a:prstGeom>
            <a:solidFill>
              <a:schemeClr val="accent1">
                <a:lumMod val="20000"/>
                <a:lumOff val="80000"/>
              </a:schemeClr>
            </a:solidFill>
          </p:spPr>
          <p:txBody>
            <a:bodyPr wrap="none" rtlCol="0">
              <a:spAutoFit/>
            </a:bodyPr>
            <a:lstStyle/>
            <a:p>
              <a:r>
                <a:rPr lang="en-US" altLang="ko-KR" sz="1100" b="1" dirty="0"/>
                <a:t>3</a:t>
              </a:r>
              <a:endParaRPr lang="ko-KR" altLang="en-US" sz="1200" b="1" dirty="0"/>
            </a:p>
          </p:txBody>
        </p:sp>
        <p:sp>
          <p:nvSpPr>
            <p:cNvPr id="57" name="TextBox 56">
              <a:extLst>
                <a:ext uri="{FF2B5EF4-FFF2-40B4-BE49-F238E27FC236}">
                  <a16:creationId xmlns:a16="http://schemas.microsoft.com/office/drawing/2014/main" id="{A3A495D2-EC62-3ECA-F679-89E0C5001FAC}"/>
                </a:ext>
              </a:extLst>
            </p:cNvPr>
            <p:cNvSpPr txBox="1"/>
            <p:nvPr/>
          </p:nvSpPr>
          <p:spPr>
            <a:xfrm>
              <a:off x="474680" y="4831040"/>
              <a:ext cx="264816" cy="261610"/>
            </a:xfrm>
            <a:prstGeom prst="rect">
              <a:avLst/>
            </a:prstGeom>
            <a:solidFill>
              <a:schemeClr val="accent1">
                <a:lumMod val="20000"/>
                <a:lumOff val="80000"/>
              </a:schemeClr>
            </a:solidFill>
          </p:spPr>
          <p:txBody>
            <a:bodyPr wrap="none" rtlCol="0">
              <a:spAutoFit/>
            </a:bodyPr>
            <a:lstStyle/>
            <a:p>
              <a:r>
                <a:rPr lang="en-US" altLang="ko-KR" sz="1100" b="1" dirty="0"/>
                <a:t>4</a:t>
              </a:r>
              <a:endParaRPr lang="ko-KR" altLang="en-US" sz="1200" b="1" dirty="0"/>
            </a:p>
          </p:txBody>
        </p:sp>
        <p:sp>
          <p:nvSpPr>
            <p:cNvPr id="58" name="TextBox 57">
              <a:extLst>
                <a:ext uri="{FF2B5EF4-FFF2-40B4-BE49-F238E27FC236}">
                  <a16:creationId xmlns:a16="http://schemas.microsoft.com/office/drawing/2014/main" id="{16E34581-6909-A371-4569-7CD34A4D9BFE}"/>
                </a:ext>
              </a:extLst>
            </p:cNvPr>
            <p:cNvSpPr txBox="1"/>
            <p:nvPr/>
          </p:nvSpPr>
          <p:spPr>
            <a:xfrm>
              <a:off x="4170380" y="4367939"/>
              <a:ext cx="264816" cy="261610"/>
            </a:xfrm>
            <a:prstGeom prst="rect">
              <a:avLst/>
            </a:prstGeom>
            <a:solidFill>
              <a:schemeClr val="accent1">
                <a:lumMod val="20000"/>
                <a:lumOff val="80000"/>
              </a:schemeClr>
            </a:solidFill>
          </p:spPr>
          <p:txBody>
            <a:bodyPr wrap="none" rtlCol="0">
              <a:spAutoFit/>
            </a:bodyPr>
            <a:lstStyle/>
            <a:p>
              <a:r>
                <a:rPr lang="en-US" altLang="ko-KR" sz="1100" b="1" dirty="0"/>
                <a:t>5</a:t>
              </a:r>
              <a:endParaRPr lang="ko-KR" altLang="en-US" sz="1200" b="1" dirty="0"/>
            </a:p>
          </p:txBody>
        </p:sp>
        <p:sp>
          <p:nvSpPr>
            <p:cNvPr id="59" name="TextBox 58">
              <a:extLst>
                <a:ext uri="{FF2B5EF4-FFF2-40B4-BE49-F238E27FC236}">
                  <a16:creationId xmlns:a16="http://schemas.microsoft.com/office/drawing/2014/main" id="{441C4CBA-2914-C3FE-F6F2-7070250AD03B}"/>
                </a:ext>
              </a:extLst>
            </p:cNvPr>
            <p:cNvSpPr txBox="1"/>
            <p:nvPr/>
          </p:nvSpPr>
          <p:spPr>
            <a:xfrm>
              <a:off x="4805380" y="4739836"/>
              <a:ext cx="264816" cy="261610"/>
            </a:xfrm>
            <a:prstGeom prst="rect">
              <a:avLst/>
            </a:prstGeom>
            <a:solidFill>
              <a:schemeClr val="accent1">
                <a:lumMod val="20000"/>
                <a:lumOff val="80000"/>
              </a:schemeClr>
            </a:solidFill>
          </p:spPr>
          <p:txBody>
            <a:bodyPr wrap="none" rtlCol="0">
              <a:spAutoFit/>
            </a:bodyPr>
            <a:lstStyle/>
            <a:p>
              <a:r>
                <a:rPr lang="en-US" altLang="ko-KR" sz="1100" b="1" dirty="0"/>
                <a:t>6</a:t>
              </a:r>
              <a:endParaRPr lang="ko-KR" altLang="en-US" sz="1200" b="1" dirty="0"/>
            </a:p>
          </p:txBody>
        </p:sp>
        <p:sp>
          <p:nvSpPr>
            <p:cNvPr id="60" name="TextBox 59">
              <a:extLst>
                <a:ext uri="{FF2B5EF4-FFF2-40B4-BE49-F238E27FC236}">
                  <a16:creationId xmlns:a16="http://schemas.microsoft.com/office/drawing/2014/main" id="{4CF87FDE-E1F9-C7A0-BDF4-A137195FCFAF}"/>
                </a:ext>
              </a:extLst>
            </p:cNvPr>
            <p:cNvSpPr txBox="1"/>
            <p:nvPr/>
          </p:nvSpPr>
          <p:spPr>
            <a:xfrm>
              <a:off x="5408630" y="4369140"/>
              <a:ext cx="264816" cy="261610"/>
            </a:xfrm>
            <a:prstGeom prst="rect">
              <a:avLst/>
            </a:prstGeom>
            <a:solidFill>
              <a:schemeClr val="accent1">
                <a:lumMod val="20000"/>
                <a:lumOff val="80000"/>
              </a:schemeClr>
            </a:solidFill>
          </p:spPr>
          <p:txBody>
            <a:bodyPr wrap="none" rtlCol="0">
              <a:spAutoFit/>
            </a:bodyPr>
            <a:lstStyle/>
            <a:p>
              <a:r>
                <a:rPr lang="en-US" altLang="ko-KR" sz="1100" b="1" dirty="0"/>
                <a:t>7</a:t>
              </a:r>
              <a:endParaRPr lang="ko-KR" altLang="en-US" sz="1200" b="1" dirty="0"/>
            </a:p>
          </p:txBody>
        </p:sp>
        <p:sp>
          <p:nvSpPr>
            <p:cNvPr id="61" name="TextBox 60">
              <a:extLst>
                <a:ext uri="{FF2B5EF4-FFF2-40B4-BE49-F238E27FC236}">
                  <a16:creationId xmlns:a16="http://schemas.microsoft.com/office/drawing/2014/main" id="{BFE9417C-0F80-1296-CC30-A625B03D84B5}"/>
                </a:ext>
              </a:extLst>
            </p:cNvPr>
            <p:cNvSpPr txBox="1"/>
            <p:nvPr/>
          </p:nvSpPr>
          <p:spPr>
            <a:xfrm>
              <a:off x="6748480" y="4378243"/>
              <a:ext cx="264816" cy="261610"/>
            </a:xfrm>
            <a:prstGeom prst="rect">
              <a:avLst/>
            </a:prstGeom>
            <a:solidFill>
              <a:schemeClr val="accent1">
                <a:lumMod val="20000"/>
                <a:lumOff val="80000"/>
              </a:schemeClr>
            </a:solidFill>
          </p:spPr>
          <p:txBody>
            <a:bodyPr wrap="none" rtlCol="0">
              <a:spAutoFit/>
            </a:bodyPr>
            <a:lstStyle/>
            <a:p>
              <a:r>
                <a:rPr lang="en-US" altLang="ko-KR" sz="1100" b="1" dirty="0"/>
                <a:t>8</a:t>
              </a:r>
              <a:endParaRPr lang="ko-KR" altLang="en-US" sz="1200" b="1" dirty="0"/>
            </a:p>
          </p:txBody>
        </p:sp>
        <p:sp>
          <p:nvSpPr>
            <p:cNvPr id="62" name="TextBox 61">
              <a:extLst>
                <a:ext uri="{FF2B5EF4-FFF2-40B4-BE49-F238E27FC236}">
                  <a16:creationId xmlns:a16="http://schemas.microsoft.com/office/drawing/2014/main" id="{3D0D17BF-FDC5-3432-E7F2-3DB584219860}"/>
                </a:ext>
              </a:extLst>
            </p:cNvPr>
            <p:cNvSpPr txBox="1"/>
            <p:nvPr/>
          </p:nvSpPr>
          <p:spPr>
            <a:xfrm>
              <a:off x="749114" y="5821961"/>
              <a:ext cx="375903" cy="261610"/>
            </a:xfrm>
            <a:prstGeom prst="rect">
              <a:avLst/>
            </a:prstGeom>
            <a:solidFill>
              <a:schemeClr val="accent1">
                <a:lumMod val="20000"/>
                <a:lumOff val="80000"/>
              </a:schemeClr>
            </a:solidFill>
          </p:spPr>
          <p:txBody>
            <a:bodyPr wrap="square" rtlCol="0">
              <a:spAutoFit/>
            </a:bodyPr>
            <a:lstStyle/>
            <a:p>
              <a:r>
                <a:rPr lang="en-US" altLang="ko-KR" sz="1100" b="1" dirty="0"/>
                <a:t>10</a:t>
              </a:r>
              <a:endParaRPr lang="ko-KR" altLang="en-US" sz="1200" b="1" dirty="0"/>
            </a:p>
          </p:txBody>
        </p:sp>
        <p:sp>
          <p:nvSpPr>
            <p:cNvPr id="63" name="TextBox 62">
              <a:extLst>
                <a:ext uri="{FF2B5EF4-FFF2-40B4-BE49-F238E27FC236}">
                  <a16:creationId xmlns:a16="http://schemas.microsoft.com/office/drawing/2014/main" id="{1A688F86-6598-765D-9841-461B7A832A94}"/>
                </a:ext>
              </a:extLst>
            </p:cNvPr>
            <p:cNvSpPr txBox="1"/>
            <p:nvPr/>
          </p:nvSpPr>
          <p:spPr>
            <a:xfrm>
              <a:off x="8660750" y="5304387"/>
              <a:ext cx="264816" cy="261610"/>
            </a:xfrm>
            <a:prstGeom prst="rect">
              <a:avLst/>
            </a:prstGeom>
            <a:solidFill>
              <a:schemeClr val="accent1">
                <a:lumMod val="20000"/>
                <a:lumOff val="80000"/>
              </a:schemeClr>
            </a:solidFill>
          </p:spPr>
          <p:txBody>
            <a:bodyPr wrap="none" rtlCol="0">
              <a:spAutoFit/>
            </a:bodyPr>
            <a:lstStyle/>
            <a:p>
              <a:r>
                <a:rPr lang="en-US" altLang="ko-KR" sz="1100" b="1" dirty="0"/>
                <a:t>9</a:t>
              </a:r>
              <a:endParaRPr lang="ko-KR" altLang="en-US" sz="1200" b="1" dirty="0"/>
            </a:p>
          </p:txBody>
        </p:sp>
      </p:grpSp>
      <p:sp>
        <p:nvSpPr>
          <p:cNvPr id="64" name="타원 63">
            <a:extLst>
              <a:ext uri="{FF2B5EF4-FFF2-40B4-BE49-F238E27FC236}">
                <a16:creationId xmlns:a16="http://schemas.microsoft.com/office/drawing/2014/main" id="{9F84BF9C-8514-8839-3486-7FC688616B58}"/>
              </a:ext>
            </a:extLst>
          </p:cNvPr>
          <p:cNvSpPr/>
          <p:nvPr/>
        </p:nvSpPr>
        <p:spPr>
          <a:xfrm>
            <a:off x="1518499" y="5156807"/>
            <a:ext cx="120969" cy="120969"/>
          </a:xfrm>
          <a:prstGeom prst="ellipse">
            <a:avLst/>
          </a:prstGeom>
          <a:solidFill>
            <a:srgbClr val="00B050"/>
          </a:solidFill>
          <a:ln w="28575">
            <a:noFill/>
          </a:ln>
        </p:spPr>
        <p:style>
          <a:lnRef idx="2">
            <a:schemeClr val="accent6">
              <a:shade val="15000"/>
            </a:schemeClr>
          </a:lnRef>
          <a:fillRef idx="1">
            <a:schemeClr val="accent6"/>
          </a:fillRef>
          <a:effectRef idx="0">
            <a:schemeClr val="accent6"/>
          </a:effectRef>
          <a:fontRef idx="minor">
            <a:schemeClr val="lt1"/>
          </a:fontRef>
        </p:style>
        <p:txBody>
          <a:bodyPr lIns="0" tIns="0" rIns="0" bIns="0" rtlCol="0" anchor="ctr"/>
          <a:lstStyle/>
          <a:p>
            <a:pPr algn="ctr"/>
            <a:r>
              <a:rPr lang="en-US" altLang="ko-KR" sz="500" dirty="0"/>
              <a:t>29</a:t>
            </a:r>
            <a:endParaRPr lang="ko-KR" altLang="en-US" sz="500" dirty="0"/>
          </a:p>
        </p:txBody>
      </p:sp>
      <p:sp>
        <p:nvSpPr>
          <p:cNvPr id="65" name="타원 64">
            <a:extLst>
              <a:ext uri="{FF2B5EF4-FFF2-40B4-BE49-F238E27FC236}">
                <a16:creationId xmlns:a16="http://schemas.microsoft.com/office/drawing/2014/main" id="{1A67A1E0-A16F-42A9-51DF-BDAFC90A477E}"/>
              </a:ext>
            </a:extLst>
          </p:cNvPr>
          <p:cNvSpPr/>
          <p:nvPr/>
        </p:nvSpPr>
        <p:spPr>
          <a:xfrm>
            <a:off x="1518499" y="5295069"/>
            <a:ext cx="120969" cy="120969"/>
          </a:xfrm>
          <a:prstGeom prst="ellipse">
            <a:avLst/>
          </a:prstGeom>
          <a:solidFill>
            <a:srgbClr val="00B050"/>
          </a:solidFill>
          <a:ln w="28575">
            <a:noFill/>
          </a:ln>
        </p:spPr>
        <p:style>
          <a:lnRef idx="2">
            <a:schemeClr val="accent6">
              <a:shade val="15000"/>
            </a:schemeClr>
          </a:lnRef>
          <a:fillRef idx="1">
            <a:schemeClr val="accent6"/>
          </a:fillRef>
          <a:effectRef idx="0">
            <a:schemeClr val="accent6"/>
          </a:effectRef>
          <a:fontRef idx="minor">
            <a:schemeClr val="lt1"/>
          </a:fontRef>
        </p:style>
        <p:txBody>
          <a:bodyPr lIns="0" tIns="0" rIns="0" bIns="0" rtlCol="0" anchor="ctr"/>
          <a:lstStyle/>
          <a:p>
            <a:pPr algn="ctr"/>
            <a:r>
              <a:rPr lang="en-US" altLang="ko-KR" sz="500" dirty="0"/>
              <a:t>30</a:t>
            </a:r>
            <a:endParaRPr lang="ko-KR" altLang="en-US" sz="500" dirty="0"/>
          </a:p>
        </p:txBody>
      </p:sp>
      <p:sp>
        <p:nvSpPr>
          <p:cNvPr id="66" name="타원 65">
            <a:extLst>
              <a:ext uri="{FF2B5EF4-FFF2-40B4-BE49-F238E27FC236}">
                <a16:creationId xmlns:a16="http://schemas.microsoft.com/office/drawing/2014/main" id="{D8D3A339-9566-5183-F410-B9DAB6301618}"/>
              </a:ext>
            </a:extLst>
          </p:cNvPr>
          <p:cNvSpPr/>
          <p:nvPr/>
        </p:nvSpPr>
        <p:spPr>
          <a:xfrm>
            <a:off x="1518499" y="5504964"/>
            <a:ext cx="120969" cy="120969"/>
          </a:xfrm>
          <a:prstGeom prst="ellipse">
            <a:avLst/>
          </a:prstGeom>
          <a:solidFill>
            <a:srgbClr val="00B050"/>
          </a:solidFill>
          <a:ln w="28575">
            <a:noFill/>
          </a:ln>
        </p:spPr>
        <p:style>
          <a:lnRef idx="2">
            <a:schemeClr val="accent6">
              <a:shade val="15000"/>
            </a:schemeClr>
          </a:lnRef>
          <a:fillRef idx="1">
            <a:schemeClr val="accent6"/>
          </a:fillRef>
          <a:effectRef idx="0">
            <a:schemeClr val="accent6"/>
          </a:effectRef>
          <a:fontRef idx="minor">
            <a:schemeClr val="lt1"/>
          </a:fontRef>
        </p:style>
        <p:txBody>
          <a:bodyPr lIns="0" tIns="0" rIns="0" bIns="0" rtlCol="0" anchor="ctr"/>
          <a:lstStyle/>
          <a:p>
            <a:pPr algn="ctr"/>
            <a:r>
              <a:rPr lang="en-US" altLang="ko-KR" sz="500" dirty="0"/>
              <a:t>31</a:t>
            </a:r>
            <a:endParaRPr lang="ko-KR" altLang="en-US" sz="500" dirty="0"/>
          </a:p>
        </p:txBody>
      </p:sp>
      <p:sp>
        <p:nvSpPr>
          <p:cNvPr id="67" name="타원 66">
            <a:extLst>
              <a:ext uri="{FF2B5EF4-FFF2-40B4-BE49-F238E27FC236}">
                <a16:creationId xmlns:a16="http://schemas.microsoft.com/office/drawing/2014/main" id="{1A93768E-AD1B-A283-723A-CDDBB43EA259}"/>
              </a:ext>
            </a:extLst>
          </p:cNvPr>
          <p:cNvSpPr/>
          <p:nvPr/>
        </p:nvSpPr>
        <p:spPr>
          <a:xfrm>
            <a:off x="1518499" y="5669162"/>
            <a:ext cx="120969" cy="120969"/>
          </a:xfrm>
          <a:prstGeom prst="ellipse">
            <a:avLst/>
          </a:prstGeom>
          <a:solidFill>
            <a:srgbClr val="00B050"/>
          </a:solidFill>
          <a:ln w="28575">
            <a:noFill/>
          </a:ln>
        </p:spPr>
        <p:style>
          <a:lnRef idx="2">
            <a:schemeClr val="accent6">
              <a:shade val="15000"/>
            </a:schemeClr>
          </a:lnRef>
          <a:fillRef idx="1">
            <a:schemeClr val="accent6"/>
          </a:fillRef>
          <a:effectRef idx="0">
            <a:schemeClr val="accent6"/>
          </a:effectRef>
          <a:fontRef idx="minor">
            <a:schemeClr val="lt1"/>
          </a:fontRef>
        </p:style>
        <p:txBody>
          <a:bodyPr lIns="0" tIns="0" rIns="0" bIns="0" rtlCol="0" anchor="ctr"/>
          <a:lstStyle/>
          <a:p>
            <a:pPr algn="ctr"/>
            <a:r>
              <a:rPr lang="en-US" altLang="ko-KR" sz="500" dirty="0"/>
              <a:t>32</a:t>
            </a:r>
            <a:endParaRPr lang="ko-KR" altLang="en-US" sz="500" dirty="0"/>
          </a:p>
        </p:txBody>
      </p:sp>
      <p:sp>
        <p:nvSpPr>
          <p:cNvPr id="68" name="타원 67">
            <a:extLst>
              <a:ext uri="{FF2B5EF4-FFF2-40B4-BE49-F238E27FC236}">
                <a16:creationId xmlns:a16="http://schemas.microsoft.com/office/drawing/2014/main" id="{25F71B46-495F-933C-7270-F708DD218C8B}"/>
              </a:ext>
            </a:extLst>
          </p:cNvPr>
          <p:cNvSpPr/>
          <p:nvPr/>
        </p:nvSpPr>
        <p:spPr>
          <a:xfrm>
            <a:off x="5098997" y="5323494"/>
            <a:ext cx="120969" cy="120969"/>
          </a:xfrm>
          <a:prstGeom prst="ellipse">
            <a:avLst/>
          </a:prstGeom>
          <a:solidFill>
            <a:srgbClr val="00B050"/>
          </a:solidFill>
          <a:ln w="28575">
            <a:noFill/>
          </a:ln>
        </p:spPr>
        <p:style>
          <a:lnRef idx="2">
            <a:schemeClr val="accent6">
              <a:shade val="15000"/>
            </a:schemeClr>
          </a:lnRef>
          <a:fillRef idx="1">
            <a:schemeClr val="accent6"/>
          </a:fillRef>
          <a:effectRef idx="0">
            <a:schemeClr val="accent6"/>
          </a:effectRef>
          <a:fontRef idx="minor">
            <a:schemeClr val="lt1"/>
          </a:fontRef>
        </p:style>
        <p:txBody>
          <a:bodyPr lIns="0" tIns="0" rIns="0" bIns="0" rtlCol="0" anchor="ctr"/>
          <a:lstStyle/>
          <a:p>
            <a:pPr algn="ctr"/>
            <a:r>
              <a:rPr lang="en-US" altLang="ko-KR" sz="500" dirty="0"/>
              <a:t>33</a:t>
            </a:r>
            <a:endParaRPr lang="ko-KR" altLang="en-US" sz="500" dirty="0"/>
          </a:p>
        </p:txBody>
      </p:sp>
      <p:sp>
        <p:nvSpPr>
          <p:cNvPr id="69" name="타원 68">
            <a:extLst>
              <a:ext uri="{FF2B5EF4-FFF2-40B4-BE49-F238E27FC236}">
                <a16:creationId xmlns:a16="http://schemas.microsoft.com/office/drawing/2014/main" id="{263A24CB-1F1C-C078-4120-08428C0A01E6}"/>
              </a:ext>
            </a:extLst>
          </p:cNvPr>
          <p:cNvSpPr/>
          <p:nvPr/>
        </p:nvSpPr>
        <p:spPr>
          <a:xfrm>
            <a:off x="5581278" y="5617392"/>
            <a:ext cx="120969" cy="120969"/>
          </a:xfrm>
          <a:prstGeom prst="ellipse">
            <a:avLst/>
          </a:prstGeom>
          <a:solidFill>
            <a:srgbClr val="00B050"/>
          </a:solidFill>
          <a:ln w="28575">
            <a:noFill/>
          </a:ln>
        </p:spPr>
        <p:style>
          <a:lnRef idx="2">
            <a:schemeClr val="accent6">
              <a:shade val="15000"/>
            </a:schemeClr>
          </a:lnRef>
          <a:fillRef idx="1">
            <a:schemeClr val="accent6"/>
          </a:fillRef>
          <a:effectRef idx="0">
            <a:schemeClr val="accent6"/>
          </a:effectRef>
          <a:fontRef idx="minor">
            <a:schemeClr val="lt1"/>
          </a:fontRef>
        </p:style>
        <p:txBody>
          <a:bodyPr lIns="0" tIns="0" rIns="0" bIns="0" rtlCol="0" anchor="ctr"/>
          <a:lstStyle/>
          <a:p>
            <a:pPr algn="ctr"/>
            <a:r>
              <a:rPr lang="en-US" altLang="ko-KR" sz="500" dirty="0"/>
              <a:t>34</a:t>
            </a:r>
            <a:endParaRPr lang="ko-KR" altLang="en-US" sz="500" dirty="0"/>
          </a:p>
        </p:txBody>
      </p:sp>
      <p:sp>
        <p:nvSpPr>
          <p:cNvPr id="70" name="타원 69">
            <a:extLst>
              <a:ext uri="{FF2B5EF4-FFF2-40B4-BE49-F238E27FC236}">
                <a16:creationId xmlns:a16="http://schemas.microsoft.com/office/drawing/2014/main" id="{E50BBF11-67D6-7459-391D-C5ACB1E00132}"/>
              </a:ext>
            </a:extLst>
          </p:cNvPr>
          <p:cNvSpPr/>
          <p:nvPr/>
        </p:nvSpPr>
        <p:spPr>
          <a:xfrm>
            <a:off x="6222727" y="5295068"/>
            <a:ext cx="120969" cy="120969"/>
          </a:xfrm>
          <a:prstGeom prst="ellipse">
            <a:avLst/>
          </a:prstGeom>
          <a:solidFill>
            <a:srgbClr val="00B050"/>
          </a:solidFill>
          <a:ln w="28575">
            <a:noFill/>
          </a:ln>
        </p:spPr>
        <p:style>
          <a:lnRef idx="2">
            <a:schemeClr val="accent6">
              <a:shade val="15000"/>
            </a:schemeClr>
          </a:lnRef>
          <a:fillRef idx="1">
            <a:schemeClr val="accent6"/>
          </a:fillRef>
          <a:effectRef idx="0">
            <a:schemeClr val="accent6"/>
          </a:effectRef>
          <a:fontRef idx="minor">
            <a:schemeClr val="lt1"/>
          </a:fontRef>
        </p:style>
        <p:txBody>
          <a:bodyPr lIns="0" tIns="0" rIns="0" bIns="0" rtlCol="0" anchor="ctr"/>
          <a:lstStyle/>
          <a:p>
            <a:pPr algn="ctr"/>
            <a:r>
              <a:rPr lang="en-US" altLang="ko-KR" sz="500" dirty="0"/>
              <a:t>35</a:t>
            </a:r>
            <a:endParaRPr lang="ko-KR" altLang="en-US" sz="500" dirty="0"/>
          </a:p>
        </p:txBody>
      </p:sp>
      <p:sp>
        <p:nvSpPr>
          <p:cNvPr id="71" name="타원 70">
            <a:extLst>
              <a:ext uri="{FF2B5EF4-FFF2-40B4-BE49-F238E27FC236}">
                <a16:creationId xmlns:a16="http://schemas.microsoft.com/office/drawing/2014/main" id="{BF6C1B6D-8256-95AE-B0AD-B7BE779BF4F0}"/>
              </a:ext>
            </a:extLst>
          </p:cNvPr>
          <p:cNvSpPr/>
          <p:nvPr/>
        </p:nvSpPr>
        <p:spPr>
          <a:xfrm>
            <a:off x="7734712" y="5331679"/>
            <a:ext cx="120969" cy="120969"/>
          </a:xfrm>
          <a:prstGeom prst="ellipse">
            <a:avLst/>
          </a:prstGeom>
          <a:solidFill>
            <a:srgbClr val="00B050"/>
          </a:solidFill>
          <a:ln w="28575">
            <a:noFill/>
          </a:ln>
        </p:spPr>
        <p:style>
          <a:lnRef idx="2">
            <a:schemeClr val="accent6">
              <a:shade val="15000"/>
            </a:schemeClr>
          </a:lnRef>
          <a:fillRef idx="1">
            <a:schemeClr val="accent6"/>
          </a:fillRef>
          <a:effectRef idx="0">
            <a:schemeClr val="accent6"/>
          </a:effectRef>
          <a:fontRef idx="minor">
            <a:schemeClr val="lt1"/>
          </a:fontRef>
        </p:style>
        <p:txBody>
          <a:bodyPr lIns="0" tIns="0" rIns="0" bIns="0" rtlCol="0" anchor="ctr"/>
          <a:lstStyle/>
          <a:p>
            <a:pPr algn="ctr"/>
            <a:r>
              <a:rPr lang="en-US" altLang="ko-KR" sz="500" dirty="0"/>
              <a:t>36</a:t>
            </a:r>
            <a:endParaRPr lang="ko-KR" altLang="en-US" sz="500" dirty="0"/>
          </a:p>
        </p:txBody>
      </p:sp>
      <p:sp>
        <p:nvSpPr>
          <p:cNvPr id="72" name="타원 71">
            <a:extLst>
              <a:ext uri="{FF2B5EF4-FFF2-40B4-BE49-F238E27FC236}">
                <a16:creationId xmlns:a16="http://schemas.microsoft.com/office/drawing/2014/main" id="{FEB925A9-9B98-4F05-3DBE-66D3B04C834C}"/>
              </a:ext>
            </a:extLst>
          </p:cNvPr>
          <p:cNvSpPr/>
          <p:nvPr/>
        </p:nvSpPr>
        <p:spPr>
          <a:xfrm>
            <a:off x="9797337" y="6302912"/>
            <a:ext cx="120969" cy="120969"/>
          </a:xfrm>
          <a:prstGeom prst="ellipse">
            <a:avLst/>
          </a:prstGeom>
          <a:solidFill>
            <a:srgbClr val="00B050"/>
          </a:solidFill>
          <a:ln w="28575">
            <a:noFill/>
          </a:ln>
        </p:spPr>
        <p:style>
          <a:lnRef idx="2">
            <a:schemeClr val="accent6">
              <a:shade val="15000"/>
            </a:schemeClr>
          </a:lnRef>
          <a:fillRef idx="1">
            <a:schemeClr val="accent6"/>
          </a:fillRef>
          <a:effectRef idx="0">
            <a:schemeClr val="accent6"/>
          </a:effectRef>
          <a:fontRef idx="minor">
            <a:schemeClr val="lt1"/>
          </a:fontRef>
        </p:style>
        <p:txBody>
          <a:bodyPr lIns="0" tIns="0" rIns="0" bIns="0" rtlCol="0" anchor="ctr"/>
          <a:lstStyle/>
          <a:p>
            <a:pPr algn="ctr"/>
            <a:r>
              <a:rPr lang="en-US" altLang="ko-KR" sz="500" dirty="0"/>
              <a:t>37</a:t>
            </a:r>
            <a:endParaRPr lang="ko-KR" altLang="en-US" sz="500" dirty="0"/>
          </a:p>
        </p:txBody>
      </p:sp>
      <p:sp>
        <p:nvSpPr>
          <p:cNvPr id="73" name="타원 72">
            <a:extLst>
              <a:ext uri="{FF2B5EF4-FFF2-40B4-BE49-F238E27FC236}">
                <a16:creationId xmlns:a16="http://schemas.microsoft.com/office/drawing/2014/main" id="{A3D273CC-691C-50DB-C555-630AD61A5742}"/>
              </a:ext>
            </a:extLst>
          </p:cNvPr>
          <p:cNvSpPr/>
          <p:nvPr/>
        </p:nvSpPr>
        <p:spPr>
          <a:xfrm>
            <a:off x="1518499" y="6761274"/>
            <a:ext cx="120969" cy="120969"/>
          </a:xfrm>
          <a:prstGeom prst="ellipse">
            <a:avLst/>
          </a:prstGeom>
          <a:solidFill>
            <a:srgbClr val="FF0000"/>
          </a:solidFill>
          <a:ln w="28575">
            <a:noFill/>
          </a:ln>
        </p:spPr>
        <p:style>
          <a:lnRef idx="2">
            <a:schemeClr val="accent6">
              <a:shade val="15000"/>
            </a:schemeClr>
          </a:lnRef>
          <a:fillRef idx="1">
            <a:schemeClr val="accent6"/>
          </a:fillRef>
          <a:effectRef idx="0">
            <a:schemeClr val="accent6"/>
          </a:effectRef>
          <a:fontRef idx="minor">
            <a:schemeClr val="lt1"/>
          </a:fontRef>
        </p:style>
        <p:txBody>
          <a:bodyPr lIns="0" tIns="0" rIns="0" bIns="0" rtlCol="0" anchor="ctr"/>
          <a:lstStyle/>
          <a:p>
            <a:pPr algn="ctr"/>
            <a:r>
              <a:rPr lang="en-US" altLang="ko-KR" sz="500" dirty="0"/>
              <a:t>38</a:t>
            </a:r>
            <a:endParaRPr lang="ko-KR" altLang="en-US" sz="500" dirty="0"/>
          </a:p>
        </p:txBody>
      </p:sp>
      <p:sp>
        <p:nvSpPr>
          <p:cNvPr id="6" name="텍스트 개체 틀 2">
            <a:extLst>
              <a:ext uri="{FF2B5EF4-FFF2-40B4-BE49-F238E27FC236}">
                <a16:creationId xmlns:a16="http://schemas.microsoft.com/office/drawing/2014/main" id="{EB2AEA5B-BAAC-86BC-AD9C-4164508BFCC1}"/>
              </a:ext>
            </a:extLst>
          </p:cNvPr>
          <p:cNvSpPr txBox="1">
            <a:spLocks/>
          </p:cNvSpPr>
          <p:nvPr/>
        </p:nvSpPr>
        <p:spPr>
          <a:xfrm>
            <a:off x="209708" y="572858"/>
            <a:ext cx="9423242" cy="400110"/>
          </a:xfrm>
          <a:prstGeom prst="rect">
            <a:avLst/>
          </a:prstGeom>
        </p:spPr>
        <p:txBody>
          <a:bodyPr lIns="72000" tIns="108000" anchor="ctr"/>
          <a:lstStyle>
            <a:lvl1pPr marL="182563" indent="-182563" algn="l" rtl="0" eaLnBrk="0" fontAlgn="base" latinLnBrk="1" hangingPunct="0">
              <a:spcBef>
                <a:spcPct val="20000"/>
              </a:spcBef>
              <a:spcAft>
                <a:spcPct val="0"/>
              </a:spcAft>
              <a:buFont typeface="Wingdings" panose="05000000000000000000" pitchFamily="2" charset="2"/>
              <a:buChar char="§"/>
              <a:tabLst>
                <a:tab pos="0" algn="l"/>
              </a:tabLst>
              <a:defRPr sz="1600" b="1" kern="1200">
                <a:solidFill>
                  <a:schemeClr val="tx1"/>
                </a:solidFill>
                <a:latin typeface="+mn-lt"/>
                <a:ea typeface="+mn-ea"/>
                <a:cs typeface="+mn-cs"/>
              </a:defRPr>
            </a:lvl1pPr>
            <a:lvl2pPr marL="457200" indent="0" algn="l" rtl="0" eaLnBrk="0" fontAlgn="base" latinLnBrk="1" hangingPunct="0">
              <a:spcBef>
                <a:spcPct val="20000"/>
              </a:spcBef>
              <a:spcAft>
                <a:spcPct val="0"/>
              </a:spcAft>
              <a:buFont typeface="Arial" charset="0"/>
              <a:buNone/>
              <a:defRPr sz="2800" kern="1200">
                <a:solidFill>
                  <a:schemeClr val="tx1"/>
                </a:solidFill>
                <a:latin typeface="+mn-lt"/>
                <a:ea typeface="+mn-ea"/>
                <a:cs typeface="+mn-cs"/>
              </a:defRPr>
            </a:lvl2pPr>
            <a:lvl3pPr marL="1143000" indent="-228600" algn="l" rtl="0" eaLnBrk="0" fontAlgn="base" latinLnBrk="1"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latinLnBrk="1"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latinLnBrk="1"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kumimoji="0" lang="ko-KR" altLang="en-US" sz="1400" dirty="0"/>
              <a:t>도면 </a:t>
            </a:r>
            <a:r>
              <a:rPr kumimoji="0" lang="en-US" altLang="ko-KR" sz="1400" dirty="0"/>
              <a:t>3 : </a:t>
            </a:r>
            <a:r>
              <a:rPr kumimoji="0" lang="ko-KR" altLang="en-US" sz="1400" dirty="0"/>
              <a:t>희석질소</a:t>
            </a:r>
          </a:p>
        </p:txBody>
      </p:sp>
    </p:spTree>
    <p:extLst>
      <p:ext uri="{BB962C8B-B14F-4D97-AF65-F5344CB8AC3E}">
        <p14:creationId xmlns:p14="http://schemas.microsoft.com/office/powerpoint/2010/main" val="133723100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BC38D5-2007-DAFF-B747-846BBF1BF587}"/>
            </a:ext>
          </a:extLst>
        </p:cNvPr>
        <p:cNvGrpSpPr/>
        <p:nvPr/>
      </p:nvGrpSpPr>
      <p:grpSpPr>
        <a:xfrm>
          <a:off x="0" y="0"/>
          <a:ext cx="0" cy="0"/>
          <a:chOff x="0" y="0"/>
          <a:chExt cx="0" cy="0"/>
        </a:xfrm>
      </p:grpSpPr>
      <p:sp>
        <p:nvSpPr>
          <p:cNvPr id="4" name="제목 3">
            <a:extLst>
              <a:ext uri="{FF2B5EF4-FFF2-40B4-BE49-F238E27FC236}">
                <a16:creationId xmlns:a16="http://schemas.microsoft.com/office/drawing/2014/main" id="{4A1F70E3-4649-1491-FF2E-73267AB8ABDB}"/>
              </a:ext>
            </a:extLst>
          </p:cNvPr>
          <p:cNvSpPr>
            <a:spLocks noGrp="1"/>
          </p:cNvSpPr>
          <p:nvPr>
            <p:ph type="title"/>
          </p:nvPr>
        </p:nvSpPr>
        <p:spPr>
          <a:xfrm>
            <a:off x="200472" y="76562"/>
            <a:ext cx="8543925" cy="369332"/>
          </a:xfrm>
        </p:spPr>
        <p:txBody>
          <a:bodyPr/>
          <a:lstStyle/>
          <a:p>
            <a:r>
              <a:rPr lang="en-US" altLang="ko-KR" sz="1800" dirty="0"/>
              <a:t>250827 </a:t>
            </a:r>
            <a:r>
              <a:rPr lang="ko-KR" altLang="en-US" sz="1800" dirty="0"/>
              <a:t>수 </a:t>
            </a:r>
            <a:r>
              <a:rPr lang="en-US" altLang="ko-KR" sz="1800" dirty="0"/>
              <a:t>| </a:t>
            </a:r>
            <a:r>
              <a:rPr lang="ko-KR" altLang="en-US" sz="1800" dirty="0"/>
              <a:t>도면</a:t>
            </a:r>
            <a:r>
              <a:rPr lang="en-US" altLang="ko-KR" sz="1800" dirty="0"/>
              <a:t> </a:t>
            </a:r>
            <a:r>
              <a:rPr lang="ko-KR" altLang="en-US" sz="1800" dirty="0"/>
              <a:t>태그 넘버링</a:t>
            </a:r>
          </a:p>
        </p:txBody>
      </p:sp>
      <p:sp>
        <p:nvSpPr>
          <p:cNvPr id="6" name="텍스트 개체 틀 2">
            <a:extLst>
              <a:ext uri="{FF2B5EF4-FFF2-40B4-BE49-F238E27FC236}">
                <a16:creationId xmlns:a16="http://schemas.microsoft.com/office/drawing/2014/main" id="{C0645B19-6131-1BF6-98A7-78E41184FE84}"/>
              </a:ext>
            </a:extLst>
          </p:cNvPr>
          <p:cNvSpPr txBox="1">
            <a:spLocks/>
          </p:cNvSpPr>
          <p:nvPr/>
        </p:nvSpPr>
        <p:spPr>
          <a:xfrm>
            <a:off x="209708" y="572858"/>
            <a:ext cx="9423242" cy="400110"/>
          </a:xfrm>
          <a:prstGeom prst="rect">
            <a:avLst/>
          </a:prstGeom>
        </p:spPr>
        <p:txBody>
          <a:bodyPr lIns="72000" tIns="108000" anchor="ctr"/>
          <a:lstStyle>
            <a:lvl1pPr marL="182563" indent="-182563" algn="l" rtl="0" eaLnBrk="0" fontAlgn="base" latinLnBrk="1" hangingPunct="0">
              <a:spcBef>
                <a:spcPct val="20000"/>
              </a:spcBef>
              <a:spcAft>
                <a:spcPct val="0"/>
              </a:spcAft>
              <a:buFont typeface="Wingdings" panose="05000000000000000000" pitchFamily="2" charset="2"/>
              <a:buChar char="§"/>
              <a:tabLst>
                <a:tab pos="0" algn="l"/>
              </a:tabLst>
              <a:defRPr sz="1600" b="1" kern="1200">
                <a:solidFill>
                  <a:schemeClr val="tx1"/>
                </a:solidFill>
                <a:latin typeface="+mn-lt"/>
                <a:ea typeface="+mn-ea"/>
                <a:cs typeface="+mn-cs"/>
              </a:defRPr>
            </a:lvl1pPr>
            <a:lvl2pPr marL="457200" indent="0" algn="l" rtl="0" eaLnBrk="0" fontAlgn="base" latinLnBrk="1" hangingPunct="0">
              <a:spcBef>
                <a:spcPct val="20000"/>
              </a:spcBef>
              <a:spcAft>
                <a:spcPct val="0"/>
              </a:spcAft>
              <a:buFont typeface="Arial" charset="0"/>
              <a:buNone/>
              <a:defRPr sz="2800" kern="1200">
                <a:solidFill>
                  <a:schemeClr val="tx1"/>
                </a:solidFill>
                <a:latin typeface="+mn-lt"/>
                <a:ea typeface="+mn-ea"/>
                <a:cs typeface="+mn-cs"/>
              </a:defRPr>
            </a:lvl2pPr>
            <a:lvl3pPr marL="1143000" indent="-228600" algn="l" rtl="0" eaLnBrk="0" fontAlgn="base" latinLnBrk="1"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latinLnBrk="1"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latinLnBrk="1"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kumimoji="0" lang="ko-KR" altLang="en-US" sz="1400" dirty="0"/>
              <a:t>도면 </a:t>
            </a:r>
            <a:r>
              <a:rPr kumimoji="0" lang="en-US" altLang="ko-KR" sz="1400" dirty="0"/>
              <a:t>4 : TSA(</a:t>
            </a:r>
            <a:r>
              <a:rPr kumimoji="0" lang="ko-KR" altLang="en-US" sz="1400" dirty="0"/>
              <a:t>산성가스 제거</a:t>
            </a:r>
            <a:r>
              <a:rPr kumimoji="0" lang="en-US" altLang="ko-KR" sz="1400" dirty="0"/>
              <a:t>)</a:t>
            </a:r>
            <a:endParaRPr kumimoji="0" lang="ko-KR" altLang="en-US" sz="1400" dirty="0"/>
          </a:p>
        </p:txBody>
      </p:sp>
      <p:sp>
        <p:nvSpPr>
          <p:cNvPr id="7" name="텍스트 개체 틀 6">
            <a:extLst>
              <a:ext uri="{FF2B5EF4-FFF2-40B4-BE49-F238E27FC236}">
                <a16:creationId xmlns:a16="http://schemas.microsoft.com/office/drawing/2014/main" id="{02A61341-18C4-FA60-52F8-7C48420C9F56}"/>
              </a:ext>
            </a:extLst>
          </p:cNvPr>
          <p:cNvSpPr>
            <a:spLocks noGrp="1"/>
          </p:cNvSpPr>
          <p:nvPr>
            <p:ph type="body" sz="quarter" idx="12"/>
          </p:nvPr>
        </p:nvSpPr>
        <p:spPr/>
        <p:txBody>
          <a:bodyPr/>
          <a:lstStyle/>
          <a:p>
            <a:r>
              <a:rPr lang="ko-KR" altLang="en-US" dirty="0"/>
              <a:t>서부발전</a:t>
            </a:r>
          </a:p>
        </p:txBody>
      </p:sp>
      <p:grpSp>
        <p:nvGrpSpPr>
          <p:cNvPr id="8" name="그룹 7">
            <a:extLst>
              <a:ext uri="{FF2B5EF4-FFF2-40B4-BE49-F238E27FC236}">
                <a16:creationId xmlns:a16="http://schemas.microsoft.com/office/drawing/2014/main" id="{87F56682-EABF-195C-480E-4A29CA6E8765}"/>
              </a:ext>
            </a:extLst>
          </p:cNvPr>
          <p:cNvGrpSpPr/>
          <p:nvPr/>
        </p:nvGrpSpPr>
        <p:grpSpPr>
          <a:xfrm>
            <a:off x="0" y="1156524"/>
            <a:ext cx="9906000" cy="5129152"/>
            <a:chOff x="0" y="272598"/>
            <a:chExt cx="12192000" cy="6312803"/>
          </a:xfrm>
        </p:grpSpPr>
        <p:pic>
          <p:nvPicPr>
            <p:cNvPr id="9" name="그림 8">
              <a:extLst>
                <a:ext uri="{FF2B5EF4-FFF2-40B4-BE49-F238E27FC236}">
                  <a16:creationId xmlns:a16="http://schemas.microsoft.com/office/drawing/2014/main" id="{AA7EC8CF-D56E-44E8-8B23-6440DFBF850E}"/>
                </a:ext>
              </a:extLst>
            </p:cNvPr>
            <p:cNvPicPr>
              <a:picLocks noChangeAspect="1"/>
            </p:cNvPicPr>
            <p:nvPr/>
          </p:nvPicPr>
          <p:blipFill>
            <a:blip r:embed="rId2"/>
            <a:stretch>
              <a:fillRect/>
            </a:stretch>
          </p:blipFill>
          <p:spPr>
            <a:xfrm>
              <a:off x="0" y="272598"/>
              <a:ext cx="12192000" cy="6312803"/>
            </a:xfrm>
            <a:prstGeom prst="rect">
              <a:avLst/>
            </a:prstGeom>
          </p:spPr>
        </p:pic>
        <p:sp>
          <p:nvSpPr>
            <p:cNvPr id="10" name="TextBox 9">
              <a:extLst>
                <a:ext uri="{FF2B5EF4-FFF2-40B4-BE49-F238E27FC236}">
                  <a16:creationId xmlns:a16="http://schemas.microsoft.com/office/drawing/2014/main" id="{41F07C9F-2627-44D3-B462-28892F6D0181}"/>
                </a:ext>
              </a:extLst>
            </p:cNvPr>
            <p:cNvSpPr txBox="1"/>
            <p:nvPr/>
          </p:nvSpPr>
          <p:spPr>
            <a:xfrm>
              <a:off x="8652068" y="5614966"/>
              <a:ext cx="308172" cy="284101"/>
            </a:xfrm>
            <a:prstGeom prst="rect">
              <a:avLst/>
            </a:prstGeom>
            <a:solidFill>
              <a:schemeClr val="accent5">
                <a:lumMod val="20000"/>
                <a:lumOff val="80000"/>
              </a:schemeClr>
            </a:solidFill>
          </p:spPr>
          <p:txBody>
            <a:bodyPr wrap="none" rtlCol="0">
              <a:spAutoFit/>
            </a:bodyPr>
            <a:lstStyle/>
            <a:p>
              <a:r>
                <a:rPr lang="en-US" altLang="ko-KR" sz="900" dirty="0"/>
                <a:t>1</a:t>
              </a:r>
              <a:endParaRPr lang="ko-KR" altLang="en-US" sz="1100" dirty="0"/>
            </a:p>
          </p:txBody>
        </p:sp>
        <p:sp>
          <p:nvSpPr>
            <p:cNvPr id="12" name="TextBox 11">
              <a:extLst>
                <a:ext uri="{FF2B5EF4-FFF2-40B4-BE49-F238E27FC236}">
                  <a16:creationId xmlns:a16="http://schemas.microsoft.com/office/drawing/2014/main" id="{2628F19B-D2A9-484D-9B09-4D132A01CA60}"/>
                </a:ext>
              </a:extLst>
            </p:cNvPr>
            <p:cNvSpPr txBox="1"/>
            <p:nvPr/>
          </p:nvSpPr>
          <p:spPr>
            <a:xfrm>
              <a:off x="6748497" y="5614966"/>
              <a:ext cx="308172" cy="284101"/>
            </a:xfrm>
            <a:prstGeom prst="rect">
              <a:avLst/>
            </a:prstGeom>
            <a:solidFill>
              <a:schemeClr val="accent5">
                <a:lumMod val="20000"/>
                <a:lumOff val="80000"/>
              </a:schemeClr>
            </a:solidFill>
          </p:spPr>
          <p:txBody>
            <a:bodyPr wrap="none" rtlCol="0">
              <a:spAutoFit/>
            </a:bodyPr>
            <a:lstStyle/>
            <a:p>
              <a:r>
                <a:rPr lang="en-US" altLang="ko-KR" sz="900" dirty="0"/>
                <a:t>2</a:t>
              </a:r>
              <a:endParaRPr lang="ko-KR" altLang="en-US" sz="1100" dirty="0"/>
            </a:p>
          </p:txBody>
        </p:sp>
      </p:grpSp>
      <p:sp>
        <p:nvSpPr>
          <p:cNvPr id="13" name="TextBox 12">
            <a:extLst>
              <a:ext uri="{FF2B5EF4-FFF2-40B4-BE49-F238E27FC236}">
                <a16:creationId xmlns:a16="http://schemas.microsoft.com/office/drawing/2014/main" id="{CB11248D-964F-B50E-D460-08A90210C4BF}"/>
              </a:ext>
            </a:extLst>
          </p:cNvPr>
          <p:cNvSpPr txBox="1"/>
          <p:nvPr/>
        </p:nvSpPr>
        <p:spPr>
          <a:xfrm>
            <a:off x="2547257" y="1621382"/>
            <a:ext cx="3126818" cy="646331"/>
          </a:xfrm>
          <a:prstGeom prst="rect">
            <a:avLst/>
          </a:prstGeom>
          <a:noFill/>
        </p:spPr>
        <p:txBody>
          <a:bodyPr wrap="none" rtlCol="0">
            <a:spAutoFit/>
          </a:bodyPr>
          <a:lstStyle/>
          <a:p>
            <a:r>
              <a:rPr lang="en-US" altLang="ko-KR" sz="900" dirty="0">
                <a:solidFill>
                  <a:schemeClr val="accent6">
                    <a:lumMod val="50000"/>
                  </a:schemeClr>
                </a:solidFill>
              </a:rPr>
              <a:t>TSA (Thermal Swing Adsorption):</a:t>
            </a:r>
          </a:p>
          <a:p>
            <a:pPr marL="232172" indent="-232172">
              <a:buFontTx/>
              <a:buChar char="-"/>
            </a:pPr>
            <a:r>
              <a:rPr lang="ko-KR" altLang="en-US" sz="900" dirty="0">
                <a:solidFill>
                  <a:schemeClr val="accent6">
                    <a:lumMod val="50000"/>
                  </a:schemeClr>
                </a:solidFill>
              </a:rPr>
              <a:t>합성가스에서 </a:t>
            </a:r>
            <a:r>
              <a:rPr lang="en-US" altLang="ko-KR" sz="900" dirty="0">
                <a:solidFill>
                  <a:schemeClr val="accent6">
                    <a:lumMod val="50000"/>
                  </a:schemeClr>
                </a:solidFill>
              </a:rPr>
              <a:t>CO2, H2S(</a:t>
            </a:r>
            <a:r>
              <a:rPr lang="ko-KR" altLang="en-US" sz="900" dirty="0">
                <a:solidFill>
                  <a:schemeClr val="accent6">
                    <a:lumMod val="50000"/>
                  </a:schemeClr>
                </a:solidFill>
              </a:rPr>
              <a:t>황화수소</a:t>
            </a:r>
            <a:r>
              <a:rPr lang="en-US" altLang="ko-KR" sz="900" dirty="0">
                <a:solidFill>
                  <a:schemeClr val="accent6">
                    <a:lumMod val="50000"/>
                  </a:schemeClr>
                </a:solidFill>
              </a:rPr>
              <a:t>)</a:t>
            </a:r>
            <a:r>
              <a:rPr lang="ko-KR" altLang="en-US" sz="900" dirty="0">
                <a:solidFill>
                  <a:schemeClr val="accent6">
                    <a:lumMod val="50000"/>
                  </a:schemeClr>
                </a:solidFill>
              </a:rPr>
              <a:t>등 산성가스 제거 </a:t>
            </a:r>
            <a:endParaRPr lang="en-US" altLang="ko-KR" sz="900" dirty="0">
              <a:solidFill>
                <a:schemeClr val="accent6">
                  <a:lumMod val="50000"/>
                </a:schemeClr>
              </a:solidFill>
            </a:endParaRPr>
          </a:p>
          <a:p>
            <a:pPr marL="232172" indent="-232172">
              <a:buFontTx/>
              <a:buChar char="-"/>
            </a:pPr>
            <a:r>
              <a:rPr lang="ko-KR" altLang="en-US" sz="900" dirty="0">
                <a:solidFill>
                  <a:schemeClr val="accent6">
                    <a:lumMod val="50000"/>
                  </a:schemeClr>
                </a:solidFill>
              </a:rPr>
              <a:t>석탄 가스화 시 생기는 불순물들을 제거</a:t>
            </a:r>
            <a:endParaRPr lang="en-US" altLang="ko-KR" sz="900" dirty="0">
              <a:solidFill>
                <a:schemeClr val="accent6">
                  <a:lumMod val="50000"/>
                </a:schemeClr>
              </a:solidFill>
            </a:endParaRPr>
          </a:p>
          <a:p>
            <a:pPr marL="232172" indent="-232172">
              <a:buFontTx/>
              <a:buChar char="-"/>
            </a:pPr>
            <a:r>
              <a:rPr lang="ko-KR" altLang="en-US" sz="900" dirty="0">
                <a:solidFill>
                  <a:schemeClr val="accent6">
                    <a:lumMod val="50000"/>
                  </a:schemeClr>
                </a:solidFill>
              </a:rPr>
              <a:t>가스터빈에 들어갈 연료를 깨끗하게 함</a:t>
            </a:r>
          </a:p>
        </p:txBody>
      </p:sp>
      <p:sp>
        <p:nvSpPr>
          <p:cNvPr id="15" name="타원 14">
            <a:extLst>
              <a:ext uri="{FF2B5EF4-FFF2-40B4-BE49-F238E27FC236}">
                <a16:creationId xmlns:a16="http://schemas.microsoft.com/office/drawing/2014/main" id="{DA1CE6BD-339B-7B9C-CDA4-EC6844F2BD57}"/>
              </a:ext>
            </a:extLst>
          </p:cNvPr>
          <p:cNvSpPr/>
          <p:nvPr/>
        </p:nvSpPr>
        <p:spPr>
          <a:xfrm>
            <a:off x="7803839" y="5511909"/>
            <a:ext cx="98287" cy="98287"/>
          </a:xfrm>
          <a:prstGeom prst="ellipse">
            <a:avLst/>
          </a:prstGeom>
          <a:solidFill>
            <a:schemeClr val="accent1"/>
          </a:solidFill>
          <a:ln w="28575">
            <a:noFill/>
          </a:ln>
        </p:spPr>
        <p:style>
          <a:lnRef idx="2">
            <a:schemeClr val="accent6">
              <a:shade val="15000"/>
            </a:schemeClr>
          </a:lnRef>
          <a:fillRef idx="1">
            <a:schemeClr val="accent6"/>
          </a:fillRef>
          <a:effectRef idx="0">
            <a:schemeClr val="accent6"/>
          </a:effectRef>
          <a:fontRef idx="minor">
            <a:schemeClr val="lt1"/>
          </a:fontRef>
        </p:style>
        <p:txBody>
          <a:bodyPr lIns="0" tIns="0" rIns="0" bIns="0" rtlCol="0" anchor="ctr"/>
          <a:lstStyle/>
          <a:p>
            <a:pPr algn="ctr"/>
            <a:r>
              <a:rPr lang="en-US" altLang="ko-KR" sz="400" dirty="0"/>
              <a:t>39</a:t>
            </a:r>
            <a:endParaRPr lang="ko-KR" altLang="en-US" sz="400" dirty="0"/>
          </a:p>
        </p:txBody>
      </p:sp>
      <p:sp>
        <p:nvSpPr>
          <p:cNvPr id="16" name="타원 15">
            <a:extLst>
              <a:ext uri="{FF2B5EF4-FFF2-40B4-BE49-F238E27FC236}">
                <a16:creationId xmlns:a16="http://schemas.microsoft.com/office/drawing/2014/main" id="{3564AAEA-6252-F0F1-2853-95100F3214FD}"/>
              </a:ext>
            </a:extLst>
          </p:cNvPr>
          <p:cNvSpPr/>
          <p:nvPr/>
        </p:nvSpPr>
        <p:spPr>
          <a:xfrm>
            <a:off x="5852641" y="5722260"/>
            <a:ext cx="98287" cy="98287"/>
          </a:xfrm>
          <a:prstGeom prst="ellipse">
            <a:avLst/>
          </a:prstGeom>
          <a:solidFill>
            <a:schemeClr val="accent1"/>
          </a:solidFill>
          <a:ln w="28575">
            <a:noFill/>
          </a:ln>
        </p:spPr>
        <p:style>
          <a:lnRef idx="2">
            <a:schemeClr val="accent6">
              <a:shade val="15000"/>
            </a:schemeClr>
          </a:lnRef>
          <a:fillRef idx="1">
            <a:schemeClr val="accent6"/>
          </a:fillRef>
          <a:effectRef idx="0">
            <a:schemeClr val="accent6"/>
          </a:effectRef>
          <a:fontRef idx="minor">
            <a:schemeClr val="lt1"/>
          </a:fontRef>
        </p:style>
        <p:txBody>
          <a:bodyPr lIns="0" tIns="0" rIns="0" bIns="0" rtlCol="0" anchor="ctr"/>
          <a:lstStyle/>
          <a:p>
            <a:pPr algn="ctr"/>
            <a:r>
              <a:rPr lang="en-US" altLang="ko-KR" sz="400" dirty="0"/>
              <a:t>40</a:t>
            </a:r>
            <a:endParaRPr lang="ko-KR" altLang="en-US" sz="400" dirty="0"/>
          </a:p>
        </p:txBody>
      </p:sp>
    </p:spTree>
    <p:extLst>
      <p:ext uri="{BB962C8B-B14F-4D97-AF65-F5344CB8AC3E}">
        <p14:creationId xmlns:p14="http://schemas.microsoft.com/office/powerpoint/2010/main" val="320391286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EB653F-FA3B-96B2-162D-46DAC2AB5508}"/>
            </a:ext>
          </a:extLst>
        </p:cNvPr>
        <p:cNvGrpSpPr/>
        <p:nvPr/>
      </p:nvGrpSpPr>
      <p:grpSpPr>
        <a:xfrm>
          <a:off x="0" y="0"/>
          <a:ext cx="0" cy="0"/>
          <a:chOff x="0" y="0"/>
          <a:chExt cx="0" cy="0"/>
        </a:xfrm>
      </p:grpSpPr>
      <p:sp>
        <p:nvSpPr>
          <p:cNvPr id="4" name="제목 3">
            <a:extLst>
              <a:ext uri="{FF2B5EF4-FFF2-40B4-BE49-F238E27FC236}">
                <a16:creationId xmlns:a16="http://schemas.microsoft.com/office/drawing/2014/main" id="{B1E43CED-1D52-0A45-7A95-A6F40904EBB0}"/>
              </a:ext>
            </a:extLst>
          </p:cNvPr>
          <p:cNvSpPr>
            <a:spLocks noGrp="1"/>
          </p:cNvSpPr>
          <p:nvPr>
            <p:ph type="title"/>
          </p:nvPr>
        </p:nvSpPr>
        <p:spPr>
          <a:xfrm>
            <a:off x="200472" y="76562"/>
            <a:ext cx="8543925" cy="369332"/>
          </a:xfrm>
        </p:spPr>
        <p:txBody>
          <a:bodyPr/>
          <a:lstStyle/>
          <a:p>
            <a:r>
              <a:rPr lang="en-US" altLang="ko-KR" sz="1800" dirty="0"/>
              <a:t>250827 </a:t>
            </a:r>
            <a:r>
              <a:rPr lang="ko-KR" altLang="en-US" sz="1800" dirty="0"/>
              <a:t>수 </a:t>
            </a:r>
            <a:r>
              <a:rPr lang="en-US" altLang="ko-KR" sz="1800" dirty="0"/>
              <a:t>| </a:t>
            </a:r>
            <a:r>
              <a:rPr lang="ko-KR" altLang="en-US" sz="1800" dirty="0"/>
              <a:t>도면</a:t>
            </a:r>
            <a:r>
              <a:rPr lang="en-US" altLang="ko-KR" sz="1800" dirty="0"/>
              <a:t> </a:t>
            </a:r>
            <a:r>
              <a:rPr lang="ko-KR" altLang="en-US" sz="1800" dirty="0"/>
              <a:t>태그 넘버링</a:t>
            </a:r>
          </a:p>
        </p:txBody>
      </p:sp>
      <p:sp>
        <p:nvSpPr>
          <p:cNvPr id="6" name="텍스트 개체 틀 2">
            <a:extLst>
              <a:ext uri="{FF2B5EF4-FFF2-40B4-BE49-F238E27FC236}">
                <a16:creationId xmlns:a16="http://schemas.microsoft.com/office/drawing/2014/main" id="{7E832AC0-E2FE-4730-6DF3-343698975A84}"/>
              </a:ext>
            </a:extLst>
          </p:cNvPr>
          <p:cNvSpPr txBox="1">
            <a:spLocks/>
          </p:cNvSpPr>
          <p:nvPr/>
        </p:nvSpPr>
        <p:spPr>
          <a:xfrm>
            <a:off x="209708" y="572858"/>
            <a:ext cx="9423242" cy="400110"/>
          </a:xfrm>
          <a:prstGeom prst="rect">
            <a:avLst/>
          </a:prstGeom>
        </p:spPr>
        <p:txBody>
          <a:bodyPr lIns="72000" tIns="108000" anchor="ctr"/>
          <a:lstStyle>
            <a:lvl1pPr marL="182563" indent="-182563" algn="l" rtl="0" eaLnBrk="0" fontAlgn="base" latinLnBrk="1" hangingPunct="0">
              <a:spcBef>
                <a:spcPct val="20000"/>
              </a:spcBef>
              <a:spcAft>
                <a:spcPct val="0"/>
              </a:spcAft>
              <a:buFont typeface="Wingdings" panose="05000000000000000000" pitchFamily="2" charset="2"/>
              <a:buChar char="§"/>
              <a:tabLst>
                <a:tab pos="0" algn="l"/>
              </a:tabLst>
              <a:defRPr sz="1600" b="1" kern="1200">
                <a:solidFill>
                  <a:schemeClr val="tx1"/>
                </a:solidFill>
                <a:latin typeface="+mn-lt"/>
                <a:ea typeface="+mn-ea"/>
                <a:cs typeface="+mn-cs"/>
              </a:defRPr>
            </a:lvl1pPr>
            <a:lvl2pPr marL="457200" indent="0" algn="l" rtl="0" eaLnBrk="0" fontAlgn="base" latinLnBrk="1" hangingPunct="0">
              <a:spcBef>
                <a:spcPct val="20000"/>
              </a:spcBef>
              <a:spcAft>
                <a:spcPct val="0"/>
              </a:spcAft>
              <a:buFont typeface="Arial" charset="0"/>
              <a:buNone/>
              <a:defRPr sz="2800" kern="1200">
                <a:solidFill>
                  <a:schemeClr val="tx1"/>
                </a:solidFill>
                <a:latin typeface="+mn-lt"/>
                <a:ea typeface="+mn-ea"/>
                <a:cs typeface="+mn-cs"/>
              </a:defRPr>
            </a:lvl2pPr>
            <a:lvl3pPr marL="1143000" indent="-228600" algn="l" rtl="0" eaLnBrk="0" fontAlgn="base" latinLnBrk="1"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latinLnBrk="1"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latinLnBrk="1"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kumimoji="0" lang="ko-KR" altLang="en-US" sz="1400" dirty="0"/>
              <a:t>도면 </a:t>
            </a:r>
            <a:r>
              <a:rPr kumimoji="0" lang="en-US" altLang="ko-KR" sz="1400" dirty="0"/>
              <a:t>5 : SCR(</a:t>
            </a:r>
            <a:r>
              <a:rPr kumimoji="0" lang="ko-KR" altLang="en-US" sz="1400" dirty="0"/>
              <a:t>암모니아 주입을 통한 황산화물 제거</a:t>
            </a:r>
            <a:r>
              <a:rPr kumimoji="0" lang="en-US" altLang="ko-KR" sz="1400" dirty="0"/>
              <a:t>)</a:t>
            </a:r>
            <a:endParaRPr kumimoji="0" lang="ko-KR" altLang="en-US" sz="1400" dirty="0"/>
          </a:p>
        </p:txBody>
      </p:sp>
      <p:sp>
        <p:nvSpPr>
          <p:cNvPr id="7" name="텍스트 개체 틀 6">
            <a:extLst>
              <a:ext uri="{FF2B5EF4-FFF2-40B4-BE49-F238E27FC236}">
                <a16:creationId xmlns:a16="http://schemas.microsoft.com/office/drawing/2014/main" id="{22E25F85-6445-83C7-C077-E637212C23DF}"/>
              </a:ext>
            </a:extLst>
          </p:cNvPr>
          <p:cNvSpPr>
            <a:spLocks noGrp="1"/>
          </p:cNvSpPr>
          <p:nvPr>
            <p:ph type="body" sz="quarter" idx="12"/>
          </p:nvPr>
        </p:nvSpPr>
        <p:spPr/>
        <p:txBody>
          <a:bodyPr/>
          <a:lstStyle/>
          <a:p>
            <a:r>
              <a:rPr lang="ko-KR" altLang="en-US" dirty="0"/>
              <a:t>서부발전</a:t>
            </a:r>
          </a:p>
        </p:txBody>
      </p:sp>
      <p:pic>
        <p:nvPicPr>
          <p:cNvPr id="2" name="그림 1">
            <a:extLst>
              <a:ext uri="{FF2B5EF4-FFF2-40B4-BE49-F238E27FC236}">
                <a16:creationId xmlns:a16="http://schemas.microsoft.com/office/drawing/2014/main" id="{D594D0EA-F245-D3C2-BD40-457FF178693D}"/>
              </a:ext>
            </a:extLst>
          </p:cNvPr>
          <p:cNvPicPr>
            <a:picLocks noChangeAspect="1"/>
          </p:cNvPicPr>
          <p:nvPr/>
        </p:nvPicPr>
        <p:blipFill>
          <a:blip r:embed="rId2"/>
          <a:stretch>
            <a:fillRect/>
          </a:stretch>
        </p:blipFill>
        <p:spPr>
          <a:xfrm>
            <a:off x="0" y="1151617"/>
            <a:ext cx="9906000" cy="5097825"/>
          </a:xfrm>
          <a:prstGeom prst="rect">
            <a:avLst/>
          </a:prstGeom>
        </p:spPr>
      </p:pic>
      <p:sp>
        <p:nvSpPr>
          <p:cNvPr id="3" name="TextBox 2">
            <a:extLst>
              <a:ext uri="{FF2B5EF4-FFF2-40B4-BE49-F238E27FC236}">
                <a16:creationId xmlns:a16="http://schemas.microsoft.com/office/drawing/2014/main" id="{F7BC6505-D0D3-BF20-A0F0-D337CEBFC9A3}"/>
              </a:ext>
            </a:extLst>
          </p:cNvPr>
          <p:cNvSpPr txBox="1"/>
          <p:nvPr/>
        </p:nvSpPr>
        <p:spPr>
          <a:xfrm>
            <a:off x="1114242" y="2182414"/>
            <a:ext cx="250390" cy="230832"/>
          </a:xfrm>
          <a:prstGeom prst="rect">
            <a:avLst/>
          </a:prstGeom>
          <a:solidFill>
            <a:schemeClr val="accent5">
              <a:lumMod val="20000"/>
              <a:lumOff val="80000"/>
            </a:schemeClr>
          </a:solidFill>
        </p:spPr>
        <p:txBody>
          <a:bodyPr wrap="none" rtlCol="0">
            <a:spAutoFit/>
          </a:bodyPr>
          <a:lstStyle/>
          <a:p>
            <a:r>
              <a:rPr lang="en-US" altLang="ko-KR" sz="900" dirty="0"/>
              <a:t>1</a:t>
            </a:r>
            <a:endParaRPr lang="ko-KR" altLang="en-US" sz="1100" dirty="0"/>
          </a:p>
        </p:txBody>
      </p:sp>
      <p:sp>
        <p:nvSpPr>
          <p:cNvPr id="5" name="TextBox 4">
            <a:extLst>
              <a:ext uri="{FF2B5EF4-FFF2-40B4-BE49-F238E27FC236}">
                <a16:creationId xmlns:a16="http://schemas.microsoft.com/office/drawing/2014/main" id="{AFD47845-0E69-B7EB-E9B3-1E7DCA92CE56}"/>
              </a:ext>
            </a:extLst>
          </p:cNvPr>
          <p:cNvSpPr txBox="1"/>
          <p:nvPr/>
        </p:nvSpPr>
        <p:spPr>
          <a:xfrm>
            <a:off x="1948309" y="2182414"/>
            <a:ext cx="250390" cy="230832"/>
          </a:xfrm>
          <a:prstGeom prst="rect">
            <a:avLst/>
          </a:prstGeom>
          <a:solidFill>
            <a:schemeClr val="accent5">
              <a:lumMod val="20000"/>
              <a:lumOff val="80000"/>
            </a:schemeClr>
          </a:solidFill>
        </p:spPr>
        <p:txBody>
          <a:bodyPr wrap="none" rtlCol="0">
            <a:spAutoFit/>
          </a:bodyPr>
          <a:lstStyle/>
          <a:p>
            <a:r>
              <a:rPr lang="en-US" altLang="ko-KR" sz="900" dirty="0"/>
              <a:t>2</a:t>
            </a:r>
            <a:endParaRPr lang="ko-KR" altLang="en-US" sz="1100" dirty="0"/>
          </a:p>
        </p:txBody>
      </p:sp>
      <p:sp>
        <p:nvSpPr>
          <p:cNvPr id="11" name="TextBox 10">
            <a:extLst>
              <a:ext uri="{FF2B5EF4-FFF2-40B4-BE49-F238E27FC236}">
                <a16:creationId xmlns:a16="http://schemas.microsoft.com/office/drawing/2014/main" id="{F9966EDB-8223-721C-0625-146D18F04D71}"/>
              </a:ext>
            </a:extLst>
          </p:cNvPr>
          <p:cNvSpPr txBox="1"/>
          <p:nvPr/>
        </p:nvSpPr>
        <p:spPr>
          <a:xfrm>
            <a:off x="3530517" y="1776544"/>
            <a:ext cx="250390" cy="230832"/>
          </a:xfrm>
          <a:prstGeom prst="rect">
            <a:avLst/>
          </a:prstGeom>
          <a:solidFill>
            <a:schemeClr val="accent5">
              <a:lumMod val="20000"/>
              <a:lumOff val="80000"/>
            </a:schemeClr>
          </a:solidFill>
        </p:spPr>
        <p:txBody>
          <a:bodyPr wrap="none" rtlCol="0">
            <a:spAutoFit/>
          </a:bodyPr>
          <a:lstStyle/>
          <a:p>
            <a:r>
              <a:rPr lang="en-US" altLang="ko-KR" sz="900" dirty="0"/>
              <a:t>3</a:t>
            </a:r>
            <a:endParaRPr lang="ko-KR" altLang="en-US" sz="1100" dirty="0"/>
          </a:p>
        </p:txBody>
      </p:sp>
      <p:sp>
        <p:nvSpPr>
          <p:cNvPr id="14" name="TextBox 13">
            <a:extLst>
              <a:ext uri="{FF2B5EF4-FFF2-40B4-BE49-F238E27FC236}">
                <a16:creationId xmlns:a16="http://schemas.microsoft.com/office/drawing/2014/main" id="{46B6719F-58C1-432B-E8B4-F8C4D93FC7DE}"/>
              </a:ext>
            </a:extLst>
          </p:cNvPr>
          <p:cNvSpPr txBox="1"/>
          <p:nvPr/>
        </p:nvSpPr>
        <p:spPr>
          <a:xfrm>
            <a:off x="4096838" y="914466"/>
            <a:ext cx="4953000" cy="230832"/>
          </a:xfrm>
          <a:prstGeom prst="rect">
            <a:avLst/>
          </a:prstGeom>
          <a:noFill/>
        </p:spPr>
        <p:txBody>
          <a:bodyPr wrap="square">
            <a:spAutoFit/>
          </a:bodyPr>
          <a:lstStyle/>
          <a:p>
            <a:r>
              <a:rPr lang="en-US" altLang="ko-KR" sz="900" dirty="0"/>
              <a:t>AIR MIXER SYSTEM : SCR </a:t>
            </a:r>
            <a:r>
              <a:rPr lang="ko-KR" altLang="en-US" sz="900" dirty="0"/>
              <a:t>시스템용 암모니아 주입을 위한 장치</a:t>
            </a:r>
          </a:p>
        </p:txBody>
      </p:sp>
      <p:sp>
        <p:nvSpPr>
          <p:cNvPr id="17" name="타원 16">
            <a:extLst>
              <a:ext uri="{FF2B5EF4-FFF2-40B4-BE49-F238E27FC236}">
                <a16:creationId xmlns:a16="http://schemas.microsoft.com/office/drawing/2014/main" id="{E4EC7F63-97DA-D175-05E0-AA32674243CB}"/>
              </a:ext>
            </a:extLst>
          </p:cNvPr>
          <p:cNvSpPr/>
          <p:nvPr/>
        </p:nvSpPr>
        <p:spPr>
          <a:xfrm>
            <a:off x="1850022" y="2245801"/>
            <a:ext cx="98287" cy="98287"/>
          </a:xfrm>
          <a:prstGeom prst="ellipse">
            <a:avLst/>
          </a:prstGeom>
          <a:solidFill>
            <a:schemeClr val="accent1"/>
          </a:solidFill>
          <a:ln w="28575">
            <a:noFill/>
          </a:ln>
        </p:spPr>
        <p:style>
          <a:lnRef idx="2">
            <a:schemeClr val="accent6">
              <a:shade val="15000"/>
            </a:schemeClr>
          </a:lnRef>
          <a:fillRef idx="1">
            <a:schemeClr val="accent6"/>
          </a:fillRef>
          <a:effectRef idx="0">
            <a:schemeClr val="accent6"/>
          </a:effectRef>
          <a:fontRef idx="minor">
            <a:schemeClr val="lt1"/>
          </a:fontRef>
        </p:style>
        <p:txBody>
          <a:bodyPr lIns="0" tIns="0" rIns="0" bIns="0" rtlCol="0" anchor="ctr"/>
          <a:lstStyle/>
          <a:p>
            <a:pPr algn="ctr"/>
            <a:r>
              <a:rPr lang="en-US" altLang="ko-KR" sz="400" dirty="0"/>
              <a:t>41</a:t>
            </a:r>
            <a:endParaRPr lang="ko-KR" altLang="en-US" sz="400" dirty="0"/>
          </a:p>
        </p:txBody>
      </p:sp>
      <p:sp>
        <p:nvSpPr>
          <p:cNvPr id="18" name="타원 17">
            <a:extLst>
              <a:ext uri="{FF2B5EF4-FFF2-40B4-BE49-F238E27FC236}">
                <a16:creationId xmlns:a16="http://schemas.microsoft.com/office/drawing/2014/main" id="{5543043A-5EB2-740F-9903-F036C63834F6}"/>
              </a:ext>
            </a:extLst>
          </p:cNvPr>
          <p:cNvSpPr/>
          <p:nvPr/>
        </p:nvSpPr>
        <p:spPr>
          <a:xfrm>
            <a:off x="2684089" y="2245800"/>
            <a:ext cx="98287" cy="98287"/>
          </a:xfrm>
          <a:prstGeom prst="ellipse">
            <a:avLst/>
          </a:prstGeom>
          <a:solidFill>
            <a:schemeClr val="accent1"/>
          </a:solidFill>
          <a:ln w="28575">
            <a:noFill/>
          </a:ln>
        </p:spPr>
        <p:style>
          <a:lnRef idx="2">
            <a:schemeClr val="accent6">
              <a:shade val="15000"/>
            </a:schemeClr>
          </a:lnRef>
          <a:fillRef idx="1">
            <a:schemeClr val="accent6"/>
          </a:fillRef>
          <a:effectRef idx="0">
            <a:schemeClr val="accent6"/>
          </a:effectRef>
          <a:fontRef idx="minor">
            <a:schemeClr val="lt1"/>
          </a:fontRef>
        </p:style>
        <p:txBody>
          <a:bodyPr lIns="0" tIns="0" rIns="0" bIns="0" rtlCol="0" anchor="ctr"/>
          <a:lstStyle/>
          <a:p>
            <a:pPr algn="ctr"/>
            <a:r>
              <a:rPr lang="en-US" altLang="ko-KR" sz="400" dirty="0"/>
              <a:t>42</a:t>
            </a:r>
            <a:endParaRPr lang="ko-KR" altLang="en-US" sz="400" dirty="0"/>
          </a:p>
        </p:txBody>
      </p:sp>
      <p:sp>
        <p:nvSpPr>
          <p:cNvPr id="19" name="타원 18">
            <a:extLst>
              <a:ext uri="{FF2B5EF4-FFF2-40B4-BE49-F238E27FC236}">
                <a16:creationId xmlns:a16="http://schemas.microsoft.com/office/drawing/2014/main" id="{9510C49A-3084-A973-FB55-89B368DE53A1}"/>
              </a:ext>
            </a:extLst>
          </p:cNvPr>
          <p:cNvSpPr/>
          <p:nvPr/>
        </p:nvSpPr>
        <p:spPr>
          <a:xfrm>
            <a:off x="4264390" y="1839931"/>
            <a:ext cx="98287" cy="98287"/>
          </a:xfrm>
          <a:prstGeom prst="ellipse">
            <a:avLst/>
          </a:prstGeom>
          <a:solidFill>
            <a:schemeClr val="accent1"/>
          </a:solidFill>
          <a:ln w="28575">
            <a:noFill/>
          </a:ln>
        </p:spPr>
        <p:style>
          <a:lnRef idx="2">
            <a:schemeClr val="accent6">
              <a:shade val="15000"/>
            </a:schemeClr>
          </a:lnRef>
          <a:fillRef idx="1">
            <a:schemeClr val="accent6"/>
          </a:fillRef>
          <a:effectRef idx="0">
            <a:schemeClr val="accent6"/>
          </a:effectRef>
          <a:fontRef idx="minor">
            <a:schemeClr val="lt1"/>
          </a:fontRef>
        </p:style>
        <p:txBody>
          <a:bodyPr lIns="0" tIns="0" rIns="0" bIns="0" rtlCol="0" anchor="ctr"/>
          <a:lstStyle/>
          <a:p>
            <a:pPr algn="ctr"/>
            <a:r>
              <a:rPr lang="en-US" altLang="ko-KR" sz="400" dirty="0"/>
              <a:t>43</a:t>
            </a:r>
            <a:endParaRPr lang="ko-KR" altLang="en-US" sz="400" dirty="0"/>
          </a:p>
        </p:txBody>
      </p:sp>
    </p:spTree>
    <p:extLst>
      <p:ext uri="{BB962C8B-B14F-4D97-AF65-F5344CB8AC3E}">
        <p14:creationId xmlns:p14="http://schemas.microsoft.com/office/powerpoint/2010/main" val="286867172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417379-FDB4-6639-8ABC-0D0E9FDC8D4C}"/>
            </a:ext>
          </a:extLst>
        </p:cNvPr>
        <p:cNvGrpSpPr/>
        <p:nvPr/>
      </p:nvGrpSpPr>
      <p:grpSpPr>
        <a:xfrm>
          <a:off x="0" y="0"/>
          <a:ext cx="0" cy="0"/>
          <a:chOff x="0" y="0"/>
          <a:chExt cx="0" cy="0"/>
        </a:xfrm>
      </p:grpSpPr>
      <p:sp>
        <p:nvSpPr>
          <p:cNvPr id="4" name="제목 3">
            <a:extLst>
              <a:ext uri="{FF2B5EF4-FFF2-40B4-BE49-F238E27FC236}">
                <a16:creationId xmlns:a16="http://schemas.microsoft.com/office/drawing/2014/main" id="{8EE26808-90EF-BDD6-A416-AE020F6DB38E}"/>
              </a:ext>
            </a:extLst>
          </p:cNvPr>
          <p:cNvSpPr>
            <a:spLocks noGrp="1"/>
          </p:cNvSpPr>
          <p:nvPr>
            <p:ph type="title"/>
          </p:nvPr>
        </p:nvSpPr>
        <p:spPr/>
        <p:txBody>
          <a:bodyPr/>
          <a:lstStyle/>
          <a:p>
            <a:r>
              <a:rPr lang="en-US" altLang="ko-KR" dirty="0">
                <a:latin typeface="+mn-ea"/>
              </a:rPr>
              <a:t>250827 </a:t>
            </a:r>
            <a:r>
              <a:rPr lang="ko-KR" altLang="en-US" dirty="0">
                <a:latin typeface="+mn-ea"/>
              </a:rPr>
              <a:t>수 </a:t>
            </a:r>
            <a:r>
              <a:rPr lang="en-US" altLang="ko-KR" dirty="0">
                <a:latin typeface="+mn-ea"/>
              </a:rPr>
              <a:t>| </a:t>
            </a:r>
            <a:r>
              <a:rPr lang="ko-KR" altLang="en-US" dirty="0">
                <a:latin typeface="+mn-ea"/>
              </a:rPr>
              <a:t>데이터 컬럼 다시 정리</a:t>
            </a:r>
            <a:endParaRPr lang="ko-KR" altLang="en-US" dirty="0"/>
          </a:p>
        </p:txBody>
      </p:sp>
      <p:sp>
        <p:nvSpPr>
          <p:cNvPr id="5" name="텍스트 개체 틀 4">
            <a:extLst>
              <a:ext uri="{FF2B5EF4-FFF2-40B4-BE49-F238E27FC236}">
                <a16:creationId xmlns:a16="http://schemas.microsoft.com/office/drawing/2014/main" id="{BFB5E78D-E276-6D38-F23C-544CE8720A9F}"/>
              </a:ext>
            </a:extLst>
          </p:cNvPr>
          <p:cNvSpPr>
            <a:spLocks noGrp="1"/>
          </p:cNvSpPr>
          <p:nvPr>
            <p:ph type="body" sz="quarter" idx="12"/>
          </p:nvPr>
        </p:nvSpPr>
        <p:spPr/>
        <p:txBody>
          <a:bodyPr/>
          <a:lstStyle/>
          <a:p>
            <a:r>
              <a:rPr lang="ko-KR" altLang="en-US" dirty="0"/>
              <a:t>서부발전</a:t>
            </a:r>
          </a:p>
        </p:txBody>
      </p:sp>
      <p:sp>
        <p:nvSpPr>
          <p:cNvPr id="11" name="Rectangle 2">
            <a:extLst>
              <a:ext uri="{FF2B5EF4-FFF2-40B4-BE49-F238E27FC236}">
                <a16:creationId xmlns:a16="http://schemas.microsoft.com/office/drawing/2014/main" id="{E8B40B09-8DD1-ADE0-27FA-1A23DE2C4AE8}"/>
              </a:ext>
            </a:extLst>
          </p:cNvPr>
          <p:cNvSpPr>
            <a:spLocks noChangeArrowheads="1"/>
          </p:cNvSpPr>
          <p:nvPr/>
        </p:nvSpPr>
        <p:spPr bwMode="auto">
          <a:xfrm>
            <a:off x="-1084636" y="1825625"/>
            <a:ext cx="13964024"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ko-KR" altLang="en-US"/>
          </a:p>
        </p:txBody>
      </p:sp>
      <p:graphicFrame>
        <p:nvGraphicFramePr>
          <p:cNvPr id="14" name="표 13">
            <a:extLst>
              <a:ext uri="{FF2B5EF4-FFF2-40B4-BE49-F238E27FC236}">
                <a16:creationId xmlns:a16="http://schemas.microsoft.com/office/drawing/2014/main" id="{4F4CDF26-1843-309E-C692-668A3B76B655}"/>
              </a:ext>
            </a:extLst>
          </p:cNvPr>
          <p:cNvGraphicFramePr>
            <a:graphicFrameLocks noGrp="1"/>
          </p:cNvGraphicFramePr>
          <p:nvPr>
            <p:extLst>
              <p:ext uri="{D42A27DB-BD31-4B8C-83A1-F6EECF244321}">
                <p14:modId xmlns:p14="http://schemas.microsoft.com/office/powerpoint/2010/main" val="1200274015"/>
              </p:ext>
            </p:extLst>
          </p:nvPr>
        </p:nvGraphicFramePr>
        <p:xfrm>
          <a:off x="613363" y="1052737"/>
          <a:ext cx="8432314" cy="5232402"/>
        </p:xfrm>
        <a:graphic>
          <a:graphicData uri="http://schemas.openxmlformats.org/drawingml/2006/table">
            <a:tbl>
              <a:tblPr firstRow="1" bandRow="1">
                <a:tableStyleId>{5C22544A-7EE6-4342-B048-85BDC9FD1C3A}</a:tableStyleId>
              </a:tblPr>
              <a:tblGrid>
                <a:gridCol w="468185">
                  <a:extLst>
                    <a:ext uri="{9D8B030D-6E8A-4147-A177-3AD203B41FA5}">
                      <a16:colId xmlns:a16="http://schemas.microsoft.com/office/drawing/2014/main" val="3913219204"/>
                    </a:ext>
                  </a:extLst>
                </a:gridCol>
                <a:gridCol w="1872155">
                  <a:extLst>
                    <a:ext uri="{9D8B030D-6E8A-4147-A177-3AD203B41FA5}">
                      <a16:colId xmlns:a16="http://schemas.microsoft.com/office/drawing/2014/main" val="2473178027"/>
                    </a:ext>
                  </a:extLst>
                </a:gridCol>
                <a:gridCol w="3736464">
                  <a:extLst>
                    <a:ext uri="{9D8B030D-6E8A-4147-A177-3AD203B41FA5}">
                      <a16:colId xmlns:a16="http://schemas.microsoft.com/office/drawing/2014/main" val="2161612139"/>
                    </a:ext>
                  </a:extLst>
                </a:gridCol>
                <a:gridCol w="717630">
                  <a:extLst>
                    <a:ext uri="{9D8B030D-6E8A-4147-A177-3AD203B41FA5}">
                      <a16:colId xmlns:a16="http://schemas.microsoft.com/office/drawing/2014/main" val="3803012115"/>
                    </a:ext>
                  </a:extLst>
                </a:gridCol>
                <a:gridCol w="772642">
                  <a:extLst>
                    <a:ext uri="{9D8B030D-6E8A-4147-A177-3AD203B41FA5}">
                      <a16:colId xmlns:a16="http://schemas.microsoft.com/office/drawing/2014/main" val="513337379"/>
                    </a:ext>
                  </a:extLst>
                </a:gridCol>
                <a:gridCol w="865238">
                  <a:extLst>
                    <a:ext uri="{9D8B030D-6E8A-4147-A177-3AD203B41FA5}">
                      <a16:colId xmlns:a16="http://schemas.microsoft.com/office/drawing/2014/main" val="475133053"/>
                    </a:ext>
                  </a:extLst>
                </a:gridCol>
              </a:tblGrid>
              <a:tr h="339239">
                <a:tc>
                  <a:txBody>
                    <a:bodyPr/>
                    <a:lstStyle/>
                    <a:p>
                      <a:pPr marL="0" marR="0" indent="0" algn="ctr" fontAlgn="base" latinLnBrk="0">
                        <a:lnSpc>
                          <a:spcPct val="100000"/>
                        </a:lnSpc>
                        <a:buNone/>
                      </a:pPr>
                      <a:r>
                        <a:rPr lang="ko-KR" altLang="en-US" sz="1200" b="0" kern="0" spc="0" dirty="0">
                          <a:solidFill>
                            <a:schemeClr val="tx1"/>
                          </a:solidFill>
                          <a:effectLst/>
                          <a:latin typeface="+mn-ea"/>
                          <a:ea typeface="+mn-ea"/>
                        </a:rPr>
                        <a:t>순번</a:t>
                      </a:r>
                      <a:endParaRPr lang="ko-KR" altLang="en-US" sz="1600" b="0" kern="0" spc="0" dirty="0">
                        <a:solidFill>
                          <a:schemeClr val="tx1"/>
                        </a:solidFill>
                        <a:effectLst/>
                        <a:latin typeface="+mn-ea"/>
                        <a:ea typeface="+mn-ea"/>
                      </a:endParaRPr>
                    </a:p>
                  </a:txBody>
                  <a:tcPr marL="64770" marR="64770" marT="17907" marB="17907" anchor="ctr"/>
                </a:tc>
                <a:tc>
                  <a:txBody>
                    <a:bodyPr/>
                    <a:lstStyle/>
                    <a:p>
                      <a:pPr marL="0" marR="0" indent="0" algn="ctr" fontAlgn="base" latinLnBrk="0">
                        <a:lnSpc>
                          <a:spcPct val="100000"/>
                        </a:lnSpc>
                        <a:buNone/>
                      </a:pPr>
                      <a:r>
                        <a:rPr lang="ko-KR" altLang="en-US" sz="1200" b="0" kern="0" spc="0" dirty="0" err="1">
                          <a:solidFill>
                            <a:schemeClr val="tx1"/>
                          </a:solidFill>
                          <a:effectLst/>
                          <a:latin typeface="+mn-ea"/>
                          <a:ea typeface="+mn-ea"/>
                        </a:rPr>
                        <a:t>태그명</a:t>
                      </a:r>
                      <a:endParaRPr lang="ko-KR" altLang="en-US" sz="1600" b="0" kern="0" spc="0" dirty="0">
                        <a:solidFill>
                          <a:schemeClr val="tx1"/>
                        </a:solidFill>
                        <a:effectLst/>
                        <a:latin typeface="+mn-ea"/>
                        <a:ea typeface="+mn-ea"/>
                      </a:endParaRPr>
                    </a:p>
                  </a:txBody>
                  <a:tcPr marL="64770" marR="64770" marT="17907" marB="17907" anchor="ctr"/>
                </a:tc>
                <a:tc>
                  <a:txBody>
                    <a:bodyPr/>
                    <a:lstStyle/>
                    <a:p>
                      <a:pPr marL="0" marR="0" indent="0" algn="ctr" fontAlgn="base" latinLnBrk="0">
                        <a:lnSpc>
                          <a:spcPct val="100000"/>
                        </a:lnSpc>
                        <a:buNone/>
                      </a:pPr>
                      <a:r>
                        <a:rPr lang="ko-KR" altLang="en-US" sz="1200" b="0" kern="0" spc="0" dirty="0">
                          <a:solidFill>
                            <a:schemeClr val="tx1"/>
                          </a:solidFill>
                          <a:effectLst/>
                          <a:latin typeface="+mn-ea"/>
                          <a:ea typeface="+mn-ea"/>
                        </a:rPr>
                        <a:t>설명</a:t>
                      </a:r>
                      <a:endParaRPr lang="ko-KR" altLang="en-US" sz="1600" b="0" kern="0" spc="0" dirty="0">
                        <a:solidFill>
                          <a:schemeClr val="tx1"/>
                        </a:solidFill>
                        <a:effectLst/>
                        <a:latin typeface="+mn-ea"/>
                        <a:ea typeface="+mn-ea"/>
                      </a:endParaRPr>
                    </a:p>
                  </a:txBody>
                  <a:tcPr marL="64770" marR="64770" marT="17907" marB="17907" anchor="ctr"/>
                </a:tc>
                <a:tc>
                  <a:txBody>
                    <a:bodyPr/>
                    <a:lstStyle/>
                    <a:p>
                      <a:pPr marL="0" marR="0" indent="0" algn="ctr" fontAlgn="base" latinLnBrk="0">
                        <a:lnSpc>
                          <a:spcPct val="100000"/>
                        </a:lnSpc>
                        <a:buNone/>
                      </a:pPr>
                      <a:r>
                        <a:rPr lang="ko-KR" altLang="en-US" sz="1200" b="0" kern="0" spc="0" dirty="0">
                          <a:solidFill>
                            <a:schemeClr val="tx1"/>
                          </a:solidFill>
                          <a:effectLst/>
                          <a:latin typeface="+mn-ea"/>
                          <a:ea typeface="+mn-ea"/>
                        </a:rPr>
                        <a:t>단위</a:t>
                      </a:r>
                      <a:endParaRPr lang="ko-KR" altLang="en-US" sz="1600" b="0" kern="0" spc="0" dirty="0">
                        <a:solidFill>
                          <a:schemeClr val="tx1"/>
                        </a:solidFill>
                        <a:effectLst/>
                        <a:latin typeface="+mn-ea"/>
                        <a:ea typeface="+mn-ea"/>
                      </a:endParaRPr>
                    </a:p>
                  </a:txBody>
                  <a:tcPr marL="64770" marR="64770" marT="17907" marB="17907" anchor="ctr"/>
                </a:tc>
                <a:tc>
                  <a:txBody>
                    <a:bodyPr/>
                    <a:lstStyle/>
                    <a:p>
                      <a:pPr marL="0" marR="0" indent="0" algn="ctr" fontAlgn="base" latinLnBrk="0">
                        <a:lnSpc>
                          <a:spcPct val="100000"/>
                        </a:lnSpc>
                        <a:buNone/>
                      </a:pPr>
                      <a:r>
                        <a:rPr lang="ko-KR" altLang="en-US" sz="1200" b="0" kern="0" spc="0" dirty="0">
                          <a:solidFill>
                            <a:schemeClr val="tx1"/>
                          </a:solidFill>
                          <a:effectLst/>
                          <a:latin typeface="+mn-ea"/>
                          <a:ea typeface="+mn-ea"/>
                        </a:rPr>
                        <a:t>구분</a:t>
                      </a:r>
                    </a:p>
                  </a:txBody>
                  <a:tcPr marL="64770" marR="64770" marT="17907" marB="17907" anchor="ctr"/>
                </a:tc>
                <a:tc>
                  <a:txBody>
                    <a:bodyPr/>
                    <a:lstStyle/>
                    <a:p>
                      <a:pPr marL="0" marR="0" indent="0" algn="ctr" fontAlgn="base" latinLnBrk="0">
                        <a:lnSpc>
                          <a:spcPct val="100000"/>
                        </a:lnSpc>
                        <a:buNone/>
                      </a:pPr>
                      <a:r>
                        <a:rPr lang="ko-KR" altLang="en-US" sz="1200" b="0" kern="0" spc="0" dirty="0">
                          <a:solidFill>
                            <a:schemeClr val="tx1"/>
                          </a:solidFill>
                          <a:effectLst/>
                          <a:latin typeface="+mn-ea"/>
                          <a:ea typeface="+mn-ea"/>
                        </a:rPr>
                        <a:t>도면번호</a:t>
                      </a:r>
                    </a:p>
                  </a:txBody>
                  <a:tcPr marL="64770" marR="64770" marT="17907" marB="17907" anchor="ctr"/>
                </a:tc>
                <a:extLst>
                  <a:ext uri="{0D108BD9-81ED-4DB2-BD59-A6C34878D82A}">
                    <a16:rowId xmlns:a16="http://schemas.microsoft.com/office/drawing/2014/main" val="1260524702"/>
                  </a:ext>
                </a:extLst>
              </a:tr>
              <a:tr h="444833">
                <a:tc>
                  <a:txBody>
                    <a:bodyPr/>
                    <a:lstStyle/>
                    <a:p>
                      <a:pPr marL="0" marR="0" indent="0" algn="ctr" fontAlgn="base" latinLnBrk="0">
                        <a:lnSpc>
                          <a:spcPct val="100000"/>
                        </a:lnSpc>
                        <a:buNone/>
                      </a:pPr>
                      <a:r>
                        <a:rPr lang="en-US" sz="1200" b="0" kern="0" spc="0" dirty="0">
                          <a:solidFill>
                            <a:schemeClr val="tx1"/>
                          </a:solidFill>
                          <a:effectLst/>
                          <a:latin typeface="+mn-ea"/>
                          <a:ea typeface="+mn-ea"/>
                        </a:rPr>
                        <a:t>1</a:t>
                      </a:r>
                      <a:endParaRPr lang="en-US" sz="1600" b="0" kern="0" spc="0" dirty="0">
                        <a:solidFill>
                          <a:schemeClr val="tx1"/>
                        </a:solidFill>
                        <a:effectLst/>
                        <a:latin typeface="+mn-ea"/>
                        <a:ea typeface="+mn-ea"/>
                      </a:endParaRPr>
                    </a:p>
                  </a:txBody>
                  <a:tcPr marL="64770" marR="64770" marT="17907" marB="17907" anchor="ctr"/>
                </a:tc>
                <a:tc>
                  <a:txBody>
                    <a:bodyPr/>
                    <a:lstStyle/>
                    <a:p>
                      <a:pPr marL="0" marR="0" indent="0" algn="just" fontAlgn="ctr" latinLnBrk="0">
                        <a:lnSpc>
                          <a:spcPct val="100000"/>
                        </a:lnSpc>
                        <a:buNone/>
                      </a:pPr>
                      <a:r>
                        <a:rPr lang="en-US" sz="1200" b="0" kern="0" spc="0" dirty="0">
                          <a:solidFill>
                            <a:schemeClr val="tx1"/>
                          </a:solidFill>
                          <a:effectLst/>
                          <a:latin typeface="+mn-ea"/>
                          <a:ea typeface="+mn-ea"/>
                        </a:rPr>
                        <a:t>IGCC.CC.G1.FPSG</a:t>
                      </a:r>
                      <a:endParaRPr lang="en-US" sz="2000" b="0" kern="0" spc="0" dirty="0">
                        <a:solidFill>
                          <a:schemeClr val="tx1"/>
                        </a:solidFill>
                        <a:effectLst/>
                        <a:latin typeface="+mn-ea"/>
                        <a:ea typeface="+mn-ea"/>
                      </a:endParaRPr>
                    </a:p>
                  </a:txBody>
                  <a:tcPr marL="64770" marR="64770" marT="17907" marB="17907" anchor="ctr"/>
                </a:tc>
                <a:tc>
                  <a:txBody>
                    <a:bodyPr/>
                    <a:lstStyle/>
                    <a:p>
                      <a:pPr marL="0" marR="0" indent="0" algn="just" fontAlgn="base" latinLnBrk="1">
                        <a:lnSpc>
                          <a:spcPct val="100000"/>
                        </a:lnSpc>
                        <a:buNone/>
                      </a:pPr>
                      <a:r>
                        <a:rPr lang="ko-KR" altLang="en-US" sz="1200" b="0" kern="0" spc="0">
                          <a:solidFill>
                            <a:schemeClr val="tx1"/>
                          </a:solidFill>
                          <a:effectLst/>
                          <a:latin typeface="+mn-ea"/>
                          <a:ea typeface="+mn-ea"/>
                        </a:rPr>
                        <a:t>합성가스 압력</a:t>
                      </a:r>
                      <a:endParaRPr lang="ko-KR" altLang="en-US" sz="1600" b="0" kern="0" spc="0">
                        <a:solidFill>
                          <a:schemeClr val="tx1"/>
                        </a:solidFill>
                        <a:effectLst/>
                        <a:latin typeface="+mn-ea"/>
                        <a:ea typeface="+mn-ea"/>
                      </a:endParaRPr>
                    </a:p>
                    <a:p>
                      <a:pPr marL="0" marR="0" indent="0" algn="just" fontAlgn="base" latinLnBrk="1">
                        <a:lnSpc>
                          <a:spcPct val="100000"/>
                        </a:lnSpc>
                        <a:buNone/>
                      </a:pPr>
                      <a:r>
                        <a:rPr lang="en-US" sz="1200" b="0" kern="0" spc="0">
                          <a:solidFill>
                            <a:schemeClr val="tx1"/>
                          </a:solidFill>
                          <a:effectLst/>
                          <a:latin typeface="+mn-ea"/>
                          <a:ea typeface="+mn-ea"/>
                        </a:rPr>
                        <a:t>Syngas Supply Pressure</a:t>
                      </a:r>
                      <a:endParaRPr lang="en-US" sz="1600" b="0" kern="0" spc="0">
                        <a:solidFill>
                          <a:schemeClr val="tx1"/>
                        </a:solidFill>
                        <a:effectLst/>
                        <a:latin typeface="+mn-ea"/>
                        <a:ea typeface="+mn-ea"/>
                      </a:endParaRPr>
                    </a:p>
                  </a:txBody>
                  <a:tcPr marL="64770" marR="64770" marT="17907" marB="17907" anchor="ctr"/>
                </a:tc>
                <a:tc>
                  <a:txBody>
                    <a:bodyPr/>
                    <a:lstStyle/>
                    <a:p>
                      <a:pPr marL="0" marR="0" indent="0" algn="ctr" fontAlgn="base" latinLnBrk="1">
                        <a:lnSpc>
                          <a:spcPct val="100000"/>
                        </a:lnSpc>
                        <a:buNone/>
                      </a:pPr>
                      <a:r>
                        <a:rPr lang="en-US" sz="1200" b="0" kern="0" spc="0" dirty="0">
                          <a:solidFill>
                            <a:schemeClr val="tx1"/>
                          </a:solidFill>
                          <a:effectLst/>
                          <a:latin typeface="+mn-ea"/>
                          <a:ea typeface="+mn-ea"/>
                        </a:rPr>
                        <a:t>kg/cm2</a:t>
                      </a:r>
                      <a:endParaRPr lang="en-US" sz="1600" b="0" kern="0" spc="0" dirty="0">
                        <a:solidFill>
                          <a:schemeClr val="tx1"/>
                        </a:solidFill>
                        <a:effectLst/>
                        <a:latin typeface="+mn-ea"/>
                        <a:ea typeface="+mn-ea"/>
                      </a:endParaRPr>
                    </a:p>
                  </a:txBody>
                  <a:tcPr marL="64770" marR="64770" marT="17907" marB="17907" anchor="ctr"/>
                </a:tc>
                <a:tc>
                  <a:txBody>
                    <a:bodyPr/>
                    <a:lstStyle/>
                    <a:p>
                      <a:pPr marL="0" marR="0" indent="0" algn="ctr" fontAlgn="base" latinLnBrk="1">
                        <a:lnSpc>
                          <a:spcPct val="100000"/>
                        </a:lnSpc>
                        <a:buNone/>
                      </a:pPr>
                      <a:r>
                        <a:rPr lang="ko-KR" altLang="en-US" sz="1200" b="1" kern="0" spc="0" dirty="0" err="1">
                          <a:solidFill>
                            <a:srgbClr val="00B050"/>
                          </a:solidFill>
                          <a:effectLst/>
                          <a:latin typeface="+mn-ea"/>
                          <a:ea typeface="+mn-ea"/>
                        </a:rPr>
                        <a:t>흡입구</a:t>
                      </a:r>
                      <a:endParaRPr lang="en-US" sz="1200" b="1" kern="0" spc="0" dirty="0">
                        <a:solidFill>
                          <a:srgbClr val="00B050"/>
                        </a:solidFill>
                        <a:effectLst/>
                        <a:latin typeface="+mn-ea"/>
                        <a:ea typeface="+mn-ea"/>
                      </a:endParaRPr>
                    </a:p>
                  </a:txBody>
                  <a:tcPr marL="64770" marR="64770" marT="17907" marB="17907" anchor="ctr"/>
                </a:tc>
                <a:tc>
                  <a:txBody>
                    <a:bodyPr/>
                    <a:lstStyle/>
                    <a:p>
                      <a:pPr marL="0" marR="0" indent="0" algn="ctr" fontAlgn="base" latinLnBrk="1">
                        <a:lnSpc>
                          <a:spcPct val="100000"/>
                        </a:lnSpc>
                        <a:buNone/>
                      </a:pPr>
                      <a:r>
                        <a:rPr lang="en-US" sz="1200" b="0" kern="0" spc="0" dirty="0">
                          <a:solidFill>
                            <a:schemeClr val="tx1"/>
                          </a:solidFill>
                          <a:effectLst/>
                          <a:latin typeface="+mn-ea"/>
                          <a:ea typeface="+mn-ea"/>
                        </a:rPr>
                        <a:t>1, 2</a:t>
                      </a:r>
                    </a:p>
                  </a:txBody>
                  <a:tcPr marL="64770" marR="64770" marT="17907" marB="17907" anchor="ctr"/>
                </a:tc>
                <a:extLst>
                  <a:ext uri="{0D108BD9-81ED-4DB2-BD59-A6C34878D82A}">
                    <a16:rowId xmlns:a16="http://schemas.microsoft.com/office/drawing/2014/main" val="3839790293"/>
                  </a:ext>
                </a:extLst>
              </a:tr>
              <a:tr h="444833">
                <a:tc>
                  <a:txBody>
                    <a:bodyPr/>
                    <a:lstStyle/>
                    <a:p>
                      <a:pPr marL="0" marR="0" indent="0" algn="ctr" fontAlgn="base" latinLnBrk="0">
                        <a:lnSpc>
                          <a:spcPct val="100000"/>
                        </a:lnSpc>
                        <a:buNone/>
                      </a:pPr>
                      <a:r>
                        <a:rPr lang="en-US" sz="1200" b="0" kern="0" spc="0">
                          <a:solidFill>
                            <a:schemeClr val="tx1"/>
                          </a:solidFill>
                          <a:effectLst/>
                          <a:latin typeface="+mn-ea"/>
                          <a:ea typeface="+mn-ea"/>
                        </a:rPr>
                        <a:t>2</a:t>
                      </a:r>
                      <a:endParaRPr lang="en-US" sz="1600" b="0" kern="0" spc="0">
                        <a:solidFill>
                          <a:schemeClr val="tx1"/>
                        </a:solidFill>
                        <a:effectLst/>
                        <a:latin typeface="+mn-ea"/>
                        <a:ea typeface="+mn-ea"/>
                      </a:endParaRPr>
                    </a:p>
                  </a:txBody>
                  <a:tcPr marL="64770" marR="64770" marT="17907" marB="17907" anchor="ctr"/>
                </a:tc>
                <a:tc>
                  <a:txBody>
                    <a:bodyPr/>
                    <a:lstStyle/>
                    <a:p>
                      <a:pPr marL="0" marR="0" indent="0" algn="just" fontAlgn="ctr" latinLnBrk="0">
                        <a:lnSpc>
                          <a:spcPct val="100000"/>
                        </a:lnSpc>
                        <a:buNone/>
                      </a:pPr>
                      <a:r>
                        <a:rPr lang="en-US" sz="1200" b="0" kern="0" spc="0" dirty="0">
                          <a:solidFill>
                            <a:schemeClr val="tx1"/>
                          </a:solidFill>
                          <a:effectLst/>
                          <a:latin typeface="+mn-ea"/>
                          <a:ea typeface="+mn-ea"/>
                        </a:rPr>
                        <a:t>IGCC.CC.G1.FTSG</a:t>
                      </a:r>
                      <a:endParaRPr lang="en-US" sz="1600" b="0" kern="0" spc="0" dirty="0">
                        <a:solidFill>
                          <a:schemeClr val="tx1"/>
                        </a:solidFill>
                        <a:effectLst/>
                        <a:latin typeface="+mn-ea"/>
                        <a:ea typeface="+mn-ea"/>
                      </a:endParaRPr>
                    </a:p>
                  </a:txBody>
                  <a:tcPr marL="64770" marR="64770" marT="17907" marB="17907" anchor="ctr"/>
                </a:tc>
                <a:tc>
                  <a:txBody>
                    <a:bodyPr/>
                    <a:lstStyle/>
                    <a:p>
                      <a:pPr marL="0" marR="0" indent="0" algn="just" fontAlgn="base" latinLnBrk="1">
                        <a:lnSpc>
                          <a:spcPct val="100000"/>
                        </a:lnSpc>
                        <a:buNone/>
                      </a:pPr>
                      <a:r>
                        <a:rPr lang="ko-KR" altLang="en-US" sz="1200" b="0" kern="0" spc="0">
                          <a:solidFill>
                            <a:schemeClr val="tx1"/>
                          </a:solidFill>
                          <a:effectLst/>
                          <a:latin typeface="+mn-ea"/>
                          <a:ea typeface="+mn-ea"/>
                        </a:rPr>
                        <a:t>합성가스 온도</a:t>
                      </a:r>
                      <a:endParaRPr lang="ko-KR" altLang="en-US" sz="1600" b="0" kern="0" spc="0">
                        <a:solidFill>
                          <a:schemeClr val="tx1"/>
                        </a:solidFill>
                        <a:effectLst/>
                        <a:latin typeface="+mn-ea"/>
                        <a:ea typeface="+mn-ea"/>
                      </a:endParaRPr>
                    </a:p>
                    <a:p>
                      <a:pPr marL="0" marR="0" indent="0" algn="just" fontAlgn="base" latinLnBrk="1">
                        <a:lnSpc>
                          <a:spcPct val="100000"/>
                        </a:lnSpc>
                        <a:buNone/>
                      </a:pPr>
                      <a:r>
                        <a:rPr lang="en-US" sz="1200" b="0" kern="0" spc="0">
                          <a:solidFill>
                            <a:schemeClr val="tx1"/>
                          </a:solidFill>
                          <a:effectLst/>
                          <a:latin typeface="+mn-ea"/>
                          <a:ea typeface="+mn-ea"/>
                        </a:rPr>
                        <a:t>Syngas Supply Temperature (Median)</a:t>
                      </a:r>
                      <a:endParaRPr lang="en-US" sz="1600" b="0" kern="0" spc="0">
                        <a:solidFill>
                          <a:schemeClr val="tx1"/>
                        </a:solidFill>
                        <a:effectLst/>
                        <a:latin typeface="+mn-ea"/>
                        <a:ea typeface="+mn-ea"/>
                      </a:endParaRPr>
                    </a:p>
                  </a:txBody>
                  <a:tcPr marL="64770" marR="64770" marT="17907" marB="17907" anchor="ctr"/>
                </a:tc>
                <a:tc>
                  <a:txBody>
                    <a:bodyPr/>
                    <a:lstStyle/>
                    <a:p>
                      <a:pPr marL="0" marR="0" indent="0" algn="ctr" fontAlgn="base" latinLnBrk="1">
                        <a:lnSpc>
                          <a:spcPct val="100000"/>
                        </a:lnSpc>
                        <a:buNone/>
                      </a:pPr>
                      <a:r>
                        <a:rPr lang="en-US" sz="1200" b="0" kern="0" spc="0" dirty="0">
                          <a:solidFill>
                            <a:schemeClr val="tx1"/>
                          </a:solidFill>
                          <a:effectLst/>
                          <a:latin typeface="+mn-ea"/>
                          <a:ea typeface="+mn-ea"/>
                        </a:rPr>
                        <a:t>°C</a:t>
                      </a:r>
                      <a:endParaRPr lang="en-US" sz="1600" b="0" kern="0" spc="0" dirty="0">
                        <a:solidFill>
                          <a:schemeClr val="tx1"/>
                        </a:solidFill>
                        <a:effectLst/>
                        <a:latin typeface="+mn-ea"/>
                        <a:ea typeface="+mn-ea"/>
                      </a:endParaRPr>
                    </a:p>
                  </a:txBody>
                  <a:tcPr marL="64770" marR="64770" marT="17907" marB="17907" anchor="ctr"/>
                </a:tc>
                <a:tc>
                  <a:txBody>
                    <a:bodyPr/>
                    <a:lstStyle/>
                    <a:p>
                      <a:pPr marL="0" marR="0" indent="0" algn="ctr" fontAlgn="base" latinLnBrk="1">
                        <a:lnSpc>
                          <a:spcPct val="100000"/>
                        </a:lnSpc>
                        <a:buNone/>
                      </a:pPr>
                      <a:r>
                        <a:rPr kumimoji="0" lang="ko-KR" altLang="en-US" sz="1200" b="1" i="0" u="none" strike="noStrike" kern="0" cap="none" spc="0" normalizeH="0" baseline="0" noProof="0">
                          <a:ln>
                            <a:noFill/>
                          </a:ln>
                          <a:solidFill>
                            <a:srgbClr val="00B050"/>
                          </a:solidFill>
                          <a:effectLst/>
                          <a:uLnTx/>
                          <a:uFillTx/>
                          <a:latin typeface="맑은 고딕" panose="020B0503020000020004" pitchFamily="50" charset="-127"/>
                          <a:ea typeface="맑은 고딕" panose="020B0503020000020004" pitchFamily="50" charset="-127"/>
                          <a:cs typeface="+mn-cs"/>
                        </a:rPr>
                        <a:t>흡입구</a:t>
                      </a:r>
                      <a:endParaRPr lang="en-US" sz="1200" b="1" kern="0" spc="0" dirty="0">
                        <a:solidFill>
                          <a:srgbClr val="00B050"/>
                        </a:solidFill>
                        <a:effectLst/>
                        <a:latin typeface="+mn-ea"/>
                        <a:ea typeface="+mn-ea"/>
                      </a:endParaRPr>
                    </a:p>
                  </a:txBody>
                  <a:tcPr marL="64770" marR="64770" marT="17907" marB="17907" anchor="ctr"/>
                </a:tc>
                <a:tc>
                  <a:txBody>
                    <a:bodyPr/>
                    <a:lstStyle/>
                    <a:p>
                      <a:pPr marL="0" marR="0" lvl="0" indent="0" algn="ctr" defTabSz="914400" rtl="0" eaLnBrk="1" fontAlgn="base" latinLnBrk="1" hangingPunct="1">
                        <a:lnSpc>
                          <a:spcPct val="100000"/>
                        </a:lnSpc>
                        <a:spcBef>
                          <a:spcPts val="0"/>
                        </a:spcBef>
                        <a:spcAft>
                          <a:spcPts val="0"/>
                        </a:spcAft>
                        <a:buClrTx/>
                        <a:buSzTx/>
                        <a:buFontTx/>
                        <a:buNone/>
                        <a:tabLst/>
                        <a:defRPr/>
                      </a:pPr>
                      <a:r>
                        <a:rPr kumimoji="0" lang="en-US" altLang="ko-KR" sz="1200" b="0" i="0" u="none" strike="noStrike" kern="0" cap="none" spc="0" normalizeH="0" baseline="0" noProof="0">
                          <a:ln>
                            <a:noFill/>
                          </a:ln>
                          <a:solidFill>
                            <a:prstClr val="black"/>
                          </a:solidFill>
                          <a:effectLst/>
                          <a:uLnTx/>
                          <a:uFillTx/>
                          <a:latin typeface="맑은 고딕" panose="020B0503020000020004" pitchFamily="50" charset="-127"/>
                          <a:ea typeface="맑은 고딕" panose="020B0503020000020004" pitchFamily="50" charset="-127"/>
                          <a:cs typeface="+mn-cs"/>
                        </a:rPr>
                        <a:t>1, 2</a:t>
                      </a:r>
                      <a:endParaRPr kumimoji="0" lang="en-US" altLang="ko-KR" sz="1200" b="0" i="0" u="none" strike="noStrike" kern="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endParaRPr>
                    </a:p>
                  </a:txBody>
                  <a:tcPr marL="64770" marR="64770" marT="17907" marB="17907" anchor="ctr"/>
                </a:tc>
                <a:extLst>
                  <a:ext uri="{0D108BD9-81ED-4DB2-BD59-A6C34878D82A}">
                    <a16:rowId xmlns:a16="http://schemas.microsoft.com/office/drawing/2014/main" val="1634415466"/>
                  </a:ext>
                </a:extLst>
              </a:tr>
              <a:tr h="444833">
                <a:tc>
                  <a:txBody>
                    <a:bodyPr/>
                    <a:lstStyle/>
                    <a:p>
                      <a:pPr marL="0" marR="0" indent="0" algn="ctr" fontAlgn="base" latinLnBrk="0">
                        <a:lnSpc>
                          <a:spcPct val="100000"/>
                        </a:lnSpc>
                        <a:buNone/>
                      </a:pPr>
                      <a:r>
                        <a:rPr lang="en-US" sz="1200" b="0" kern="0" spc="0">
                          <a:solidFill>
                            <a:schemeClr val="tx1"/>
                          </a:solidFill>
                          <a:effectLst/>
                          <a:latin typeface="+mn-ea"/>
                          <a:ea typeface="+mn-ea"/>
                        </a:rPr>
                        <a:t>3</a:t>
                      </a:r>
                      <a:endParaRPr lang="en-US" sz="1600" b="0" kern="0" spc="0">
                        <a:solidFill>
                          <a:schemeClr val="tx1"/>
                        </a:solidFill>
                        <a:effectLst/>
                        <a:latin typeface="+mn-ea"/>
                        <a:ea typeface="+mn-ea"/>
                      </a:endParaRPr>
                    </a:p>
                  </a:txBody>
                  <a:tcPr marL="64770" marR="64770" marT="17907" marB="17907" anchor="ctr"/>
                </a:tc>
                <a:tc>
                  <a:txBody>
                    <a:bodyPr/>
                    <a:lstStyle/>
                    <a:p>
                      <a:pPr marL="0" marR="0" indent="0" algn="just" fontAlgn="ctr" latinLnBrk="0">
                        <a:lnSpc>
                          <a:spcPct val="100000"/>
                        </a:lnSpc>
                        <a:buNone/>
                      </a:pPr>
                      <a:r>
                        <a:rPr lang="en-US" sz="1200" b="0" kern="0" spc="0" dirty="0">
                          <a:solidFill>
                            <a:schemeClr val="tx1"/>
                          </a:solidFill>
                          <a:effectLst/>
                          <a:latin typeface="+mn-ea"/>
                          <a:ea typeface="+mn-ea"/>
                        </a:rPr>
                        <a:t>IGCC.CC.G1.ca_fqsg_cl</a:t>
                      </a:r>
                      <a:endParaRPr lang="en-US" sz="2000" b="0" kern="0" spc="0" dirty="0">
                        <a:solidFill>
                          <a:schemeClr val="tx1"/>
                        </a:solidFill>
                        <a:effectLst/>
                        <a:latin typeface="+mn-ea"/>
                        <a:ea typeface="+mn-ea"/>
                      </a:endParaRPr>
                    </a:p>
                  </a:txBody>
                  <a:tcPr marL="64770" marR="64770" marT="17907" marB="17907" anchor="ctr"/>
                </a:tc>
                <a:tc>
                  <a:txBody>
                    <a:bodyPr/>
                    <a:lstStyle/>
                    <a:p>
                      <a:pPr marL="0" marR="0" indent="0" algn="just" fontAlgn="base" latinLnBrk="1">
                        <a:lnSpc>
                          <a:spcPct val="100000"/>
                        </a:lnSpc>
                        <a:buNone/>
                      </a:pPr>
                      <a:r>
                        <a:rPr lang="ko-KR" altLang="en-US" sz="1200" b="0" kern="0" spc="0" dirty="0">
                          <a:solidFill>
                            <a:schemeClr val="tx1"/>
                          </a:solidFill>
                          <a:effectLst/>
                          <a:latin typeface="+mn-ea"/>
                          <a:ea typeface="+mn-ea"/>
                        </a:rPr>
                        <a:t>합성가스 유량</a:t>
                      </a:r>
                      <a:endParaRPr lang="ko-KR" altLang="en-US" sz="1600" b="0" kern="0" spc="0" dirty="0">
                        <a:solidFill>
                          <a:schemeClr val="tx1"/>
                        </a:solidFill>
                        <a:effectLst/>
                        <a:latin typeface="+mn-ea"/>
                        <a:ea typeface="+mn-ea"/>
                      </a:endParaRPr>
                    </a:p>
                    <a:p>
                      <a:pPr marL="0" marR="0" indent="0" algn="just" fontAlgn="base" latinLnBrk="1">
                        <a:lnSpc>
                          <a:spcPct val="100000"/>
                        </a:lnSpc>
                        <a:buNone/>
                      </a:pPr>
                      <a:r>
                        <a:rPr lang="en-US" sz="1200" b="0" kern="0" spc="0" dirty="0">
                          <a:solidFill>
                            <a:schemeClr val="tx1"/>
                          </a:solidFill>
                          <a:effectLst/>
                          <a:latin typeface="+mn-ea"/>
                          <a:ea typeface="+mn-ea"/>
                        </a:rPr>
                        <a:t>Clamped SG Fuel Flow based on Backup Calculation</a:t>
                      </a:r>
                      <a:endParaRPr lang="en-US" sz="1600" b="0" kern="0" spc="0" dirty="0">
                        <a:solidFill>
                          <a:schemeClr val="tx1"/>
                        </a:solidFill>
                        <a:effectLst/>
                        <a:latin typeface="+mn-ea"/>
                        <a:ea typeface="+mn-ea"/>
                      </a:endParaRPr>
                    </a:p>
                  </a:txBody>
                  <a:tcPr marL="64770" marR="64770" marT="17907" marB="17907" anchor="ctr"/>
                </a:tc>
                <a:tc>
                  <a:txBody>
                    <a:bodyPr/>
                    <a:lstStyle/>
                    <a:p>
                      <a:pPr marL="0" marR="0" indent="0" algn="ctr" fontAlgn="base" latinLnBrk="1">
                        <a:lnSpc>
                          <a:spcPct val="100000"/>
                        </a:lnSpc>
                        <a:buNone/>
                      </a:pPr>
                      <a:r>
                        <a:rPr lang="en-US" sz="1200" b="0" kern="0" spc="0" dirty="0">
                          <a:solidFill>
                            <a:schemeClr val="tx1"/>
                          </a:solidFill>
                          <a:effectLst/>
                          <a:latin typeface="+mn-ea"/>
                          <a:ea typeface="+mn-ea"/>
                        </a:rPr>
                        <a:t>kg/s</a:t>
                      </a:r>
                      <a:endParaRPr lang="en-US" sz="1600" b="0" kern="0" spc="0" dirty="0">
                        <a:solidFill>
                          <a:schemeClr val="tx1"/>
                        </a:solidFill>
                        <a:effectLst/>
                        <a:latin typeface="+mn-ea"/>
                        <a:ea typeface="+mn-ea"/>
                      </a:endParaRPr>
                    </a:p>
                  </a:txBody>
                  <a:tcPr marL="64770" marR="64770" marT="17907" marB="17907" anchor="ctr"/>
                </a:tc>
                <a:tc>
                  <a:txBody>
                    <a:bodyPr/>
                    <a:lstStyle/>
                    <a:p>
                      <a:pPr marL="0" marR="0" indent="0" algn="ctr" fontAlgn="base" latinLnBrk="1">
                        <a:lnSpc>
                          <a:spcPct val="100000"/>
                        </a:lnSpc>
                        <a:buNone/>
                      </a:pPr>
                      <a:r>
                        <a:rPr kumimoji="0" lang="ko-KR" altLang="en-US" sz="1200" b="1" i="0" u="none" strike="noStrike" kern="0" cap="none" spc="0" normalizeH="0" baseline="0" noProof="0">
                          <a:ln>
                            <a:noFill/>
                          </a:ln>
                          <a:solidFill>
                            <a:srgbClr val="00B050"/>
                          </a:solidFill>
                          <a:effectLst/>
                          <a:uLnTx/>
                          <a:uFillTx/>
                          <a:latin typeface="맑은 고딕" panose="020B0503020000020004" pitchFamily="50" charset="-127"/>
                          <a:ea typeface="맑은 고딕" panose="020B0503020000020004" pitchFamily="50" charset="-127"/>
                          <a:cs typeface="+mn-cs"/>
                        </a:rPr>
                        <a:t>흡입구</a:t>
                      </a:r>
                      <a:endParaRPr lang="en-US" sz="1200" b="1" kern="0" spc="0" dirty="0">
                        <a:solidFill>
                          <a:srgbClr val="00B050"/>
                        </a:solidFill>
                        <a:effectLst/>
                        <a:latin typeface="+mn-ea"/>
                        <a:ea typeface="+mn-ea"/>
                      </a:endParaRPr>
                    </a:p>
                  </a:txBody>
                  <a:tcPr marL="64770" marR="64770" marT="17907" marB="17907" anchor="ctr"/>
                </a:tc>
                <a:tc>
                  <a:txBody>
                    <a:bodyPr/>
                    <a:lstStyle/>
                    <a:p>
                      <a:pPr marL="0" marR="0" lvl="0" indent="0" algn="ctr" defTabSz="914400" rtl="0" eaLnBrk="1" fontAlgn="base" latinLnBrk="1" hangingPunct="1">
                        <a:lnSpc>
                          <a:spcPct val="100000"/>
                        </a:lnSpc>
                        <a:spcBef>
                          <a:spcPts val="0"/>
                        </a:spcBef>
                        <a:spcAft>
                          <a:spcPts val="0"/>
                        </a:spcAft>
                        <a:buClrTx/>
                        <a:buSzTx/>
                        <a:buFontTx/>
                        <a:buNone/>
                        <a:tabLst/>
                        <a:defRPr/>
                      </a:pPr>
                      <a:r>
                        <a:rPr kumimoji="0" lang="en-US" altLang="ko-KR" sz="1200" b="0" i="0" u="none" strike="noStrike" kern="0" cap="none" spc="0" normalizeH="0" baseline="0" noProof="0">
                          <a:ln>
                            <a:noFill/>
                          </a:ln>
                          <a:solidFill>
                            <a:prstClr val="black"/>
                          </a:solidFill>
                          <a:effectLst/>
                          <a:uLnTx/>
                          <a:uFillTx/>
                          <a:latin typeface="맑은 고딕" panose="020B0503020000020004" pitchFamily="50" charset="-127"/>
                          <a:ea typeface="맑은 고딕" panose="020B0503020000020004" pitchFamily="50" charset="-127"/>
                          <a:cs typeface="+mn-cs"/>
                        </a:rPr>
                        <a:t>1, 2</a:t>
                      </a:r>
                      <a:endParaRPr kumimoji="0" lang="en-US" altLang="ko-KR" sz="1200" b="0" i="0" u="none" strike="noStrike" kern="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endParaRPr>
                    </a:p>
                  </a:txBody>
                  <a:tcPr marL="64770" marR="64770" marT="17907" marB="17907" anchor="ctr"/>
                </a:tc>
                <a:extLst>
                  <a:ext uri="{0D108BD9-81ED-4DB2-BD59-A6C34878D82A}">
                    <a16:rowId xmlns:a16="http://schemas.microsoft.com/office/drawing/2014/main" val="2769421762"/>
                  </a:ext>
                </a:extLst>
              </a:tr>
              <a:tr h="444833">
                <a:tc>
                  <a:txBody>
                    <a:bodyPr/>
                    <a:lstStyle/>
                    <a:p>
                      <a:pPr marL="0" marR="0" indent="0" algn="ctr" fontAlgn="base" latinLnBrk="0">
                        <a:lnSpc>
                          <a:spcPct val="100000"/>
                        </a:lnSpc>
                        <a:buNone/>
                      </a:pPr>
                      <a:r>
                        <a:rPr lang="en-US" sz="1200" b="0" kern="0" spc="0">
                          <a:solidFill>
                            <a:schemeClr val="tx1"/>
                          </a:solidFill>
                          <a:effectLst/>
                          <a:latin typeface="+mn-ea"/>
                          <a:ea typeface="+mn-ea"/>
                        </a:rPr>
                        <a:t>4</a:t>
                      </a:r>
                      <a:endParaRPr lang="en-US" sz="1600" b="0" kern="0" spc="0">
                        <a:solidFill>
                          <a:schemeClr val="tx1"/>
                        </a:solidFill>
                        <a:effectLst/>
                        <a:latin typeface="+mn-ea"/>
                        <a:ea typeface="+mn-ea"/>
                      </a:endParaRPr>
                    </a:p>
                  </a:txBody>
                  <a:tcPr marL="64770" marR="64770" marT="17907" marB="17907" anchor="ctr"/>
                </a:tc>
                <a:tc>
                  <a:txBody>
                    <a:bodyPr/>
                    <a:lstStyle/>
                    <a:p>
                      <a:pPr marL="0" marR="0" indent="0" algn="just" fontAlgn="ctr" latinLnBrk="0">
                        <a:lnSpc>
                          <a:spcPct val="100000"/>
                        </a:lnSpc>
                        <a:buNone/>
                      </a:pPr>
                      <a:r>
                        <a:rPr lang="en-US" sz="1200" b="0" kern="0" spc="0" dirty="0">
                          <a:solidFill>
                            <a:schemeClr val="tx1"/>
                          </a:solidFill>
                          <a:effectLst/>
                          <a:latin typeface="+mn-ea"/>
                          <a:ea typeface="+mn-ea"/>
                        </a:rPr>
                        <a:t>IGCC.CC.G1.LHVSYNDW_SCF</a:t>
                      </a:r>
                      <a:endParaRPr lang="en-US" sz="2000" b="0" kern="0" spc="0" dirty="0">
                        <a:solidFill>
                          <a:schemeClr val="tx1"/>
                        </a:solidFill>
                        <a:effectLst/>
                        <a:latin typeface="+mn-ea"/>
                        <a:ea typeface="+mn-ea"/>
                      </a:endParaRPr>
                    </a:p>
                  </a:txBody>
                  <a:tcPr marL="64770" marR="64770" marT="17907" marB="17907" anchor="ctr"/>
                </a:tc>
                <a:tc>
                  <a:txBody>
                    <a:bodyPr/>
                    <a:lstStyle/>
                    <a:p>
                      <a:pPr marL="0" marR="0" indent="0" algn="just" fontAlgn="base" latinLnBrk="1">
                        <a:lnSpc>
                          <a:spcPct val="100000"/>
                        </a:lnSpc>
                        <a:buNone/>
                      </a:pPr>
                      <a:r>
                        <a:rPr lang="ko-KR" altLang="en-US" sz="1200" b="0" kern="0" spc="0" dirty="0">
                          <a:solidFill>
                            <a:schemeClr val="tx1"/>
                          </a:solidFill>
                          <a:effectLst/>
                          <a:latin typeface="+mn-ea"/>
                          <a:ea typeface="+mn-ea"/>
                        </a:rPr>
                        <a:t>합성가스 발열량</a:t>
                      </a:r>
                      <a:r>
                        <a:rPr lang="en-US" altLang="ko-KR" sz="1200" b="0" kern="0" spc="0" dirty="0">
                          <a:solidFill>
                            <a:schemeClr val="tx1"/>
                          </a:solidFill>
                          <a:effectLst/>
                          <a:latin typeface="+mn-ea"/>
                          <a:ea typeface="+mn-ea"/>
                        </a:rPr>
                        <a:t>(</a:t>
                      </a:r>
                      <a:r>
                        <a:rPr lang="ko-KR" altLang="en-US" sz="1200" b="0" kern="0" spc="0" dirty="0" err="1">
                          <a:solidFill>
                            <a:schemeClr val="tx1"/>
                          </a:solidFill>
                          <a:effectLst/>
                          <a:latin typeface="+mn-ea"/>
                          <a:ea typeface="+mn-ea"/>
                        </a:rPr>
                        <a:t>계산값</a:t>
                      </a:r>
                      <a:r>
                        <a:rPr lang="en-US" altLang="ko-KR" sz="1200" b="0" kern="0" spc="0" dirty="0">
                          <a:solidFill>
                            <a:schemeClr val="tx1"/>
                          </a:solidFill>
                          <a:effectLst/>
                          <a:latin typeface="+mn-ea"/>
                          <a:ea typeface="+mn-ea"/>
                        </a:rPr>
                        <a:t>)</a:t>
                      </a:r>
                      <a:endParaRPr lang="ko-KR" altLang="en-US" sz="1600" b="0" kern="0" spc="0" dirty="0">
                        <a:solidFill>
                          <a:schemeClr val="tx1"/>
                        </a:solidFill>
                        <a:effectLst/>
                        <a:latin typeface="+mn-ea"/>
                        <a:ea typeface="+mn-ea"/>
                      </a:endParaRPr>
                    </a:p>
                    <a:p>
                      <a:pPr marL="0" marR="0" indent="0" algn="just" fontAlgn="base" latinLnBrk="1">
                        <a:lnSpc>
                          <a:spcPct val="100000"/>
                        </a:lnSpc>
                        <a:buNone/>
                      </a:pPr>
                      <a:r>
                        <a:rPr lang="en-US" altLang="ko-KR" sz="1200" b="0" kern="0" spc="0" dirty="0">
                          <a:solidFill>
                            <a:schemeClr val="tx1"/>
                          </a:solidFill>
                          <a:effectLst/>
                          <a:latin typeface="+mn-ea"/>
                          <a:ea typeface="+mn-ea"/>
                        </a:rPr>
                        <a:t>LHV Wet(BUT/SCF)</a:t>
                      </a:r>
                      <a:endParaRPr lang="ko-KR" altLang="en-US" sz="1600" b="0" kern="0" spc="0" dirty="0">
                        <a:solidFill>
                          <a:schemeClr val="tx1"/>
                        </a:solidFill>
                        <a:effectLst/>
                        <a:latin typeface="+mn-ea"/>
                        <a:ea typeface="+mn-ea"/>
                      </a:endParaRPr>
                    </a:p>
                  </a:txBody>
                  <a:tcPr marL="64770" marR="64770" marT="17907" marB="17907" anchor="ctr"/>
                </a:tc>
                <a:tc>
                  <a:txBody>
                    <a:bodyPr/>
                    <a:lstStyle/>
                    <a:p>
                      <a:pPr marL="0" marR="0" indent="0" algn="ctr" fontAlgn="base" latinLnBrk="1">
                        <a:lnSpc>
                          <a:spcPct val="100000"/>
                        </a:lnSpc>
                        <a:buNone/>
                      </a:pPr>
                      <a:r>
                        <a:rPr lang="en-US" sz="1200" b="0" kern="0" spc="0" dirty="0" err="1">
                          <a:solidFill>
                            <a:schemeClr val="tx1"/>
                          </a:solidFill>
                          <a:effectLst/>
                          <a:latin typeface="+mn-ea"/>
                          <a:ea typeface="+mn-ea"/>
                        </a:rPr>
                        <a:t>Kj</a:t>
                      </a:r>
                      <a:r>
                        <a:rPr lang="en-US" sz="1200" b="0" kern="0" spc="0" dirty="0">
                          <a:solidFill>
                            <a:schemeClr val="tx1"/>
                          </a:solidFill>
                          <a:effectLst/>
                          <a:latin typeface="+mn-ea"/>
                          <a:ea typeface="+mn-ea"/>
                        </a:rPr>
                        <a:t>/m3</a:t>
                      </a:r>
                      <a:endParaRPr lang="en-US" sz="1600" b="0" kern="0" spc="0" dirty="0">
                        <a:solidFill>
                          <a:schemeClr val="tx1"/>
                        </a:solidFill>
                        <a:effectLst/>
                        <a:latin typeface="+mn-ea"/>
                        <a:ea typeface="+mn-ea"/>
                      </a:endParaRPr>
                    </a:p>
                  </a:txBody>
                  <a:tcPr marL="64770" marR="64770" marT="17907" marB="17907" anchor="ctr"/>
                </a:tc>
                <a:tc>
                  <a:txBody>
                    <a:bodyPr/>
                    <a:lstStyle/>
                    <a:p>
                      <a:pPr marL="0" marR="0" indent="0" algn="ctr" fontAlgn="base" latinLnBrk="1">
                        <a:lnSpc>
                          <a:spcPct val="100000"/>
                        </a:lnSpc>
                        <a:buNone/>
                      </a:pPr>
                      <a:r>
                        <a:rPr kumimoji="0" lang="ko-KR" altLang="en-US" sz="1200" b="1" i="0" u="none" strike="noStrike" kern="0" cap="none" spc="0" normalizeH="0" baseline="0" noProof="0">
                          <a:ln>
                            <a:noFill/>
                          </a:ln>
                          <a:solidFill>
                            <a:srgbClr val="00B050"/>
                          </a:solidFill>
                          <a:effectLst/>
                          <a:uLnTx/>
                          <a:uFillTx/>
                          <a:latin typeface="맑은 고딕" panose="020B0503020000020004" pitchFamily="50" charset="-127"/>
                          <a:ea typeface="맑은 고딕" panose="020B0503020000020004" pitchFamily="50" charset="-127"/>
                          <a:cs typeface="+mn-cs"/>
                        </a:rPr>
                        <a:t>흡입구</a:t>
                      </a:r>
                      <a:endParaRPr lang="en-US" sz="1200" b="1" kern="0" spc="0" dirty="0">
                        <a:solidFill>
                          <a:srgbClr val="00B050"/>
                        </a:solidFill>
                        <a:effectLst/>
                        <a:latin typeface="+mn-ea"/>
                        <a:ea typeface="+mn-ea"/>
                      </a:endParaRPr>
                    </a:p>
                  </a:txBody>
                  <a:tcPr marL="64770" marR="64770" marT="17907" marB="17907" anchor="ctr"/>
                </a:tc>
                <a:tc>
                  <a:txBody>
                    <a:bodyPr/>
                    <a:lstStyle/>
                    <a:p>
                      <a:pPr marL="0" marR="0" lvl="0" indent="0" algn="ctr" defTabSz="914400" rtl="0" eaLnBrk="1" fontAlgn="base" latinLnBrk="1" hangingPunct="1">
                        <a:lnSpc>
                          <a:spcPct val="100000"/>
                        </a:lnSpc>
                        <a:spcBef>
                          <a:spcPts val="0"/>
                        </a:spcBef>
                        <a:spcAft>
                          <a:spcPts val="0"/>
                        </a:spcAft>
                        <a:buClrTx/>
                        <a:buSzTx/>
                        <a:buFontTx/>
                        <a:buNone/>
                        <a:tabLst/>
                        <a:defRPr/>
                      </a:pPr>
                      <a:r>
                        <a:rPr kumimoji="0" lang="en-US" altLang="ko-KR" sz="1200" b="0" i="0" u="none" strike="noStrike" kern="0" cap="none" spc="0" normalizeH="0" baseline="0" noProof="0">
                          <a:ln>
                            <a:noFill/>
                          </a:ln>
                          <a:solidFill>
                            <a:prstClr val="black"/>
                          </a:solidFill>
                          <a:effectLst/>
                          <a:uLnTx/>
                          <a:uFillTx/>
                          <a:latin typeface="맑은 고딕" panose="020B0503020000020004" pitchFamily="50" charset="-127"/>
                          <a:ea typeface="맑은 고딕" panose="020B0503020000020004" pitchFamily="50" charset="-127"/>
                          <a:cs typeface="+mn-cs"/>
                        </a:rPr>
                        <a:t>1, 2</a:t>
                      </a:r>
                      <a:endParaRPr kumimoji="0" lang="en-US" altLang="ko-KR" sz="1200" b="0" i="0" u="none" strike="noStrike" kern="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endParaRPr>
                    </a:p>
                  </a:txBody>
                  <a:tcPr marL="64770" marR="64770" marT="17907" marB="17907" anchor="ctr"/>
                </a:tc>
                <a:extLst>
                  <a:ext uri="{0D108BD9-81ED-4DB2-BD59-A6C34878D82A}">
                    <a16:rowId xmlns:a16="http://schemas.microsoft.com/office/drawing/2014/main" val="1670916146"/>
                  </a:ext>
                </a:extLst>
              </a:tr>
              <a:tr h="444833">
                <a:tc>
                  <a:txBody>
                    <a:bodyPr/>
                    <a:lstStyle/>
                    <a:p>
                      <a:pPr marL="0" marR="0" indent="0" algn="ctr" fontAlgn="base" latinLnBrk="0">
                        <a:lnSpc>
                          <a:spcPct val="100000"/>
                        </a:lnSpc>
                        <a:buNone/>
                      </a:pPr>
                      <a:r>
                        <a:rPr lang="en-US" sz="1200" b="0" kern="0" spc="0">
                          <a:solidFill>
                            <a:schemeClr val="tx1"/>
                          </a:solidFill>
                          <a:effectLst/>
                          <a:latin typeface="+mn-ea"/>
                          <a:ea typeface="+mn-ea"/>
                        </a:rPr>
                        <a:t>5</a:t>
                      </a:r>
                      <a:endParaRPr lang="en-US" sz="1600" b="0" kern="0" spc="0">
                        <a:solidFill>
                          <a:schemeClr val="tx1"/>
                        </a:solidFill>
                        <a:effectLst/>
                        <a:latin typeface="+mn-ea"/>
                        <a:ea typeface="+mn-ea"/>
                      </a:endParaRPr>
                    </a:p>
                  </a:txBody>
                  <a:tcPr marL="64770" marR="64770" marT="17907" marB="17907" anchor="ctr"/>
                </a:tc>
                <a:tc>
                  <a:txBody>
                    <a:bodyPr/>
                    <a:lstStyle/>
                    <a:p>
                      <a:pPr marL="0" marR="0" indent="0" algn="just" fontAlgn="ctr" latinLnBrk="0">
                        <a:lnSpc>
                          <a:spcPct val="100000"/>
                        </a:lnSpc>
                        <a:buNone/>
                      </a:pPr>
                      <a:r>
                        <a:rPr lang="en-US" sz="1200" b="0" kern="0" spc="0">
                          <a:solidFill>
                            <a:schemeClr val="tx1"/>
                          </a:solidFill>
                          <a:effectLst/>
                          <a:latin typeface="+mn-ea"/>
                          <a:ea typeface="+mn-ea"/>
                        </a:rPr>
                        <a:t>IGCC.CC.G1.FSAGR</a:t>
                      </a:r>
                      <a:endParaRPr lang="en-US" sz="1600" b="0" kern="0" spc="0">
                        <a:solidFill>
                          <a:schemeClr val="tx1"/>
                        </a:solidFill>
                        <a:effectLst/>
                        <a:latin typeface="+mn-ea"/>
                        <a:ea typeface="+mn-ea"/>
                      </a:endParaRPr>
                    </a:p>
                  </a:txBody>
                  <a:tcPr marL="64770" marR="64770" marT="17907" marB="17907" anchor="ctr"/>
                </a:tc>
                <a:tc>
                  <a:txBody>
                    <a:bodyPr/>
                    <a:lstStyle/>
                    <a:p>
                      <a:pPr marL="0" marR="0" indent="0" algn="just" fontAlgn="base" latinLnBrk="1">
                        <a:lnSpc>
                          <a:spcPct val="100000"/>
                        </a:lnSpc>
                        <a:buNone/>
                      </a:pPr>
                      <a:r>
                        <a:rPr lang="ko-KR" altLang="en-US" sz="1200" b="0" kern="0" spc="0" dirty="0">
                          <a:solidFill>
                            <a:schemeClr val="tx1"/>
                          </a:solidFill>
                          <a:effectLst/>
                          <a:latin typeface="+mn-ea"/>
                          <a:ea typeface="+mn-ea"/>
                        </a:rPr>
                        <a:t>연료제어밸브 </a:t>
                      </a:r>
                      <a:r>
                        <a:rPr lang="en-US" altLang="ko-KR" sz="1200" b="0" kern="0" spc="0" dirty="0">
                          <a:solidFill>
                            <a:schemeClr val="tx1"/>
                          </a:solidFill>
                          <a:effectLst/>
                          <a:latin typeface="+mn-ea"/>
                          <a:ea typeface="+mn-ea"/>
                        </a:rPr>
                        <a:t>(</a:t>
                      </a:r>
                      <a:r>
                        <a:rPr lang="en-US" sz="1200" b="0" kern="0" spc="0" dirty="0">
                          <a:solidFill>
                            <a:schemeClr val="tx1"/>
                          </a:solidFill>
                          <a:effectLst/>
                          <a:latin typeface="+mn-ea"/>
                          <a:ea typeface="+mn-ea"/>
                        </a:rPr>
                        <a:t>VSR-11) </a:t>
                      </a:r>
                      <a:r>
                        <a:rPr lang="ko-KR" altLang="en-US" sz="1200" b="0" kern="0" spc="0" dirty="0">
                          <a:solidFill>
                            <a:schemeClr val="tx1"/>
                          </a:solidFill>
                          <a:effectLst/>
                          <a:latin typeface="+mn-ea"/>
                          <a:ea typeface="+mn-ea"/>
                        </a:rPr>
                        <a:t>개도</a:t>
                      </a:r>
                      <a:endParaRPr lang="ko-KR" altLang="en-US" sz="1600" b="0" kern="0" spc="0" dirty="0">
                        <a:solidFill>
                          <a:schemeClr val="tx1"/>
                        </a:solidFill>
                        <a:effectLst/>
                        <a:latin typeface="+mn-ea"/>
                        <a:ea typeface="+mn-ea"/>
                      </a:endParaRPr>
                    </a:p>
                    <a:p>
                      <a:pPr marL="0" marR="0" indent="0" algn="just" fontAlgn="base" latinLnBrk="1">
                        <a:lnSpc>
                          <a:spcPct val="100000"/>
                        </a:lnSpc>
                        <a:buNone/>
                      </a:pPr>
                      <a:r>
                        <a:rPr lang="en-US" sz="1200" b="0" kern="0" spc="0" dirty="0">
                          <a:solidFill>
                            <a:schemeClr val="tx1"/>
                          </a:solidFill>
                          <a:effectLst/>
                          <a:latin typeface="+mn-ea"/>
                          <a:ea typeface="+mn-ea"/>
                        </a:rPr>
                        <a:t>Syngas SRV (VSR-11) LVDT feedback</a:t>
                      </a:r>
                      <a:endParaRPr lang="en-US" sz="1600" b="0" kern="0" spc="0" dirty="0">
                        <a:solidFill>
                          <a:schemeClr val="tx1"/>
                        </a:solidFill>
                        <a:effectLst/>
                        <a:latin typeface="+mn-ea"/>
                        <a:ea typeface="+mn-ea"/>
                      </a:endParaRPr>
                    </a:p>
                  </a:txBody>
                  <a:tcPr marL="64770" marR="64770" marT="17907" marB="17907" anchor="ctr"/>
                </a:tc>
                <a:tc>
                  <a:txBody>
                    <a:bodyPr/>
                    <a:lstStyle/>
                    <a:p>
                      <a:pPr marL="0" marR="0" indent="0" algn="ctr" fontAlgn="base" latinLnBrk="1">
                        <a:lnSpc>
                          <a:spcPct val="100000"/>
                        </a:lnSpc>
                        <a:buNone/>
                      </a:pPr>
                      <a:r>
                        <a:rPr lang="en-US" sz="1200" b="0" kern="0" spc="0" dirty="0">
                          <a:solidFill>
                            <a:schemeClr val="tx1"/>
                          </a:solidFill>
                          <a:effectLst/>
                          <a:latin typeface="+mn-ea"/>
                          <a:ea typeface="+mn-ea"/>
                        </a:rPr>
                        <a:t>%</a:t>
                      </a:r>
                      <a:endParaRPr lang="en-US" sz="1600" b="0" kern="0" spc="0" dirty="0">
                        <a:solidFill>
                          <a:schemeClr val="tx1"/>
                        </a:solidFill>
                        <a:effectLst/>
                        <a:latin typeface="+mn-ea"/>
                        <a:ea typeface="+mn-ea"/>
                      </a:endParaRPr>
                    </a:p>
                  </a:txBody>
                  <a:tcPr marL="64770" marR="64770" marT="17907" marB="17907" anchor="ctr"/>
                </a:tc>
                <a:tc>
                  <a:txBody>
                    <a:bodyPr/>
                    <a:lstStyle/>
                    <a:p>
                      <a:pPr marL="0" marR="0" indent="0" algn="ctr" fontAlgn="base" latinLnBrk="1">
                        <a:lnSpc>
                          <a:spcPct val="100000"/>
                        </a:lnSpc>
                        <a:buNone/>
                      </a:pPr>
                      <a:r>
                        <a:rPr kumimoji="0" lang="ko-KR" altLang="en-US" sz="1200" b="1" i="0" u="none" strike="noStrike" kern="0" cap="none" spc="0" normalizeH="0" baseline="0" noProof="0" dirty="0" err="1">
                          <a:ln>
                            <a:noFill/>
                          </a:ln>
                          <a:solidFill>
                            <a:srgbClr val="00B050"/>
                          </a:solidFill>
                          <a:effectLst/>
                          <a:uLnTx/>
                          <a:uFillTx/>
                          <a:latin typeface="맑은 고딕" panose="020B0503020000020004" pitchFamily="50" charset="-127"/>
                          <a:ea typeface="맑은 고딕" panose="020B0503020000020004" pitchFamily="50" charset="-127"/>
                          <a:cs typeface="+mn-cs"/>
                        </a:rPr>
                        <a:t>흡입구</a:t>
                      </a:r>
                      <a:endParaRPr lang="en-US" sz="1200" b="1" kern="0" spc="0" dirty="0">
                        <a:solidFill>
                          <a:srgbClr val="00B050"/>
                        </a:solidFill>
                        <a:effectLst/>
                        <a:latin typeface="+mn-ea"/>
                        <a:ea typeface="+mn-ea"/>
                      </a:endParaRPr>
                    </a:p>
                  </a:txBody>
                  <a:tcPr marL="64770" marR="64770" marT="17907" marB="17907" anchor="ctr"/>
                </a:tc>
                <a:tc>
                  <a:txBody>
                    <a:bodyPr/>
                    <a:lstStyle/>
                    <a:p>
                      <a:pPr marL="0" marR="0" lvl="0" indent="0" algn="ctr" defTabSz="914400" rtl="0" eaLnBrk="1" fontAlgn="base" latinLnBrk="1" hangingPunct="1">
                        <a:lnSpc>
                          <a:spcPct val="100000"/>
                        </a:lnSpc>
                        <a:spcBef>
                          <a:spcPts val="0"/>
                        </a:spcBef>
                        <a:spcAft>
                          <a:spcPts val="0"/>
                        </a:spcAft>
                        <a:buClrTx/>
                        <a:buSzTx/>
                        <a:buFontTx/>
                        <a:buNone/>
                        <a:tabLst/>
                        <a:defRPr/>
                      </a:pPr>
                      <a:r>
                        <a:rPr kumimoji="0" lang="en-US" altLang="ko-KR" sz="1200" b="0" i="0" u="none" strike="noStrike" kern="0" cap="none" spc="0" normalizeH="0" baseline="0" noProof="0">
                          <a:ln>
                            <a:noFill/>
                          </a:ln>
                          <a:solidFill>
                            <a:prstClr val="black"/>
                          </a:solidFill>
                          <a:effectLst/>
                          <a:uLnTx/>
                          <a:uFillTx/>
                          <a:latin typeface="맑은 고딕" panose="020B0503020000020004" pitchFamily="50" charset="-127"/>
                          <a:ea typeface="맑은 고딕" panose="020B0503020000020004" pitchFamily="50" charset="-127"/>
                          <a:cs typeface="+mn-cs"/>
                        </a:rPr>
                        <a:t>1, 2</a:t>
                      </a:r>
                      <a:endParaRPr kumimoji="0" lang="en-US" altLang="ko-KR" sz="1200" b="0" i="0" u="none" strike="noStrike" kern="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endParaRPr>
                    </a:p>
                  </a:txBody>
                  <a:tcPr marL="64770" marR="64770" marT="17907" marB="17907" anchor="ctr"/>
                </a:tc>
                <a:extLst>
                  <a:ext uri="{0D108BD9-81ED-4DB2-BD59-A6C34878D82A}">
                    <a16:rowId xmlns:a16="http://schemas.microsoft.com/office/drawing/2014/main" val="1228527800"/>
                  </a:ext>
                </a:extLst>
              </a:tr>
              <a:tr h="444833">
                <a:tc>
                  <a:txBody>
                    <a:bodyPr/>
                    <a:lstStyle/>
                    <a:p>
                      <a:pPr marL="0" marR="0" indent="0" algn="ctr" fontAlgn="base" latinLnBrk="0">
                        <a:lnSpc>
                          <a:spcPct val="100000"/>
                        </a:lnSpc>
                        <a:buNone/>
                      </a:pPr>
                      <a:r>
                        <a:rPr lang="en-US" sz="1200" b="0" kern="0" spc="0">
                          <a:solidFill>
                            <a:schemeClr val="tx1"/>
                          </a:solidFill>
                          <a:effectLst/>
                          <a:latin typeface="+mn-ea"/>
                          <a:ea typeface="+mn-ea"/>
                        </a:rPr>
                        <a:t>6</a:t>
                      </a:r>
                      <a:endParaRPr lang="en-US" sz="1600" b="0" kern="0" spc="0">
                        <a:solidFill>
                          <a:schemeClr val="tx1"/>
                        </a:solidFill>
                        <a:effectLst/>
                        <a:latin typeface="+mn-ea"/>
                        <a:ea typeface="+mn-ea"/>
                      </a:endParaRPr>
                    </a:p>
                  </a:txBody>
                  <a:tcPr marL="64770" marR="64770" marT="17907" marB="17907" anchor="ctr"/>
                </a:tc>
                <a:tc>
                  <a:txBody>
                    <a:bodyPr/>
                    <a:lstStyle/>
                    <a:p>
                      <a:pPr marL="0" marR="0" indent="0" algn="just" fontAlgn="ctr" latinLnBrk="0">
                        <a:lnSpc>
                          <a:spcPct val="100000"/>
                        </a:lnSpc>
                        <a:buNone/>
                      </a:pPr>
                      <a:r>
                        <a:rPr lang="en-US" sz="1200" b="0" kern="0" spc="0">
                          <a:solidFill>
                            <a:schemeClr val="tx1"/>
                          </a:solidFill>
                          <a:effectLst/>
                          <a:latin typeface="+mn-ea"/>
                          <a:ea typeface="+mn-ea"/>
                        </a:rPr>
                        <a:t>IGCC.CC.G1.FPSG2</a:t>
                      </a:r>
                      <a:endParaRPr lang="en-US" sz="2000" b="0" kern="0" spc="0">
                        <a:solidFill>
                          <a:schemeClr val="tx1"/>
                        </a:solidFill>
                        <a:effectLst/>
                        <a:latin typeface="+mn-ea"/>
                        <a:ea typeface="+mn-ea"/>
                      </a:endParaRPr>
                    </a:p>
                  </a:txBody>
                  <a:tcPr marL="64770" marR="64770" marT="17907" marB="17907" anchor="ctr"/>
                </a:tc>
                <a:tc>
                  <a:txBody>
                    <a:bodyPr/>
                    <a:lstStyle/>
                    <a:p>
                      <a:pPr marL="0" marR="0" indent="0" algn="just" fontAlgn="base" latinLnBrk="1">
                        <a:lnSpc>
                          <a:spcPct val="100000"/>
                        </a:lnSpc>
                        <a:buNone/>
                      </a:pPr>
                      <a:r>
                        <a:rPr lang="en-US" altLang="ko-KR" sz="1200" b="0" kern="0" spc="0" dirty="0">
                          <a:solidFill>
                            <a:schemeClr val="tx1"/>
                          </a:solidFill>
                          <a:effectLst/>
                          <a:latin typeface="+mn-ea"/>
                          <a:ea typeface="+mn-ea"/>
                        </a:rPr>
                        <a:t>1</a:t>
                      </a:r>
                      <a:r>
                        <a:rPr lang="ko-KR" altLang="en-US" sz="1200" b="0" kern="0" spc="0" dirty="0">
                          <a:solidFill>
                            <a:schemeClr val="tx1"/>
                          </a:solidFill>
                          <a:effectLst/>
                          <a:latin typeface="+mn-ea"/>
                          <a:ea typeface="+mn-ea"/>
                        </a:rPr>
                        <a:t>차 제어 후 연료 압력 </a:t>
                      </a:r>
                      <a:r>
                        <a:rPr lang="en-US" sz="1200" b="0" kern="0" spc="0" dirty="0">
                          <a:solidFill>
                            <a:schemeClr val="tx1"/>
                          </a:solidFill>
                          <a:effectLst/>
                          <a:latin typeface="+mn-ea"/>
                          <a:ea typeface="+mn-ea"/>
                        </a:rPr>
                        <a:t>P2 </a:t>
                      </a:r>
                      <a:r>
                        <a:rPr lang="ko-KR" altLang="en-US" sz="1200" b="0" kern="0" spc="0" dirty="0">
                          <a:solidFill>
                            <a:schemeClr val="tx1"/>
                          </a:solidFill>
                          <a:effectLst/>
                          <a:latin typeface="+mn-ea"/>
                          <a:ea typeface="+mn-ea"/>
                        </a:rPr>
                        <a:t>구역</a:t>
                      </a:r>
                      <a:endParaRPr lang="ko-KR" altLang="en-US" sz="1600" b="0" kern="0" spc="0" dirty="0">
                        <a:solidFill>
                          <a:schemeClr val="tx1"/>
                        </a:solidFill>
                        <a:effectLst/>
                        <a:latin typeface="+mn-ea"/>
                        <a:ea typeface="+mn-ea"/>
                      </a:endParaRPr>
                    </a:p>
                    <a:p>
                      <a:pPr marL="0" marR="0" indent="0" algn="just" fontAlgn="base" latinLnBrk="1">
                        <a:lnSpc>
                          <a:spcPct val="100000"/>
                        </a:lnSpc>
                        <a:buNone/>
                      </a:pPr>
                      <a:r>
                        <a:rPr lang="en-US" sz="1200" b="0" kern="0" spc="0" dirty="0">
                          <a:solidFill>
                            <a:schemeClr val="tx1"/>
                          </a:solidFill>
                          <a:effectLst/>
                          <a:latin typeface="+mn-ea"/>
                          <a:ea typeface="+mn-ea"/>
                        </a:rPr>
                        <a:t>Interstage Syngas Press</a:t>
                      </a:r>
                      <a:endParaRPr lang="en-US" sz="1600" b="0" kern="0" spc="0" dirty="0">
                        <a:solidFill>
                          <a:schemeClr val="tx1"/>
                        </a:solidFill>
                        <a:effectLst/>
                        <a:latin typeface="+mn-ea"/>
                        <a:ea typeface="+mn-ea"/>
                      </a:endParaRPr>
                    </a:p>
                  </a:txBody>
                  <a:tcPr marL="64770" marR="64770" marT="17907" marB="17907" anchor="ctr"/>
                </a:tc>
                <a:tc>
                  <a:txBody>
                    <a:bodyPr/>
                    <a:lstStyle/>
                    <a:p>
                      <a:pPr marL="0" marR="0" indent="0" algn="ctr" fontAlgn="base" latinLnBrk="1">
                        <a:lnSpc>
                          <a:spcPct val="100000"/>
                        </a:lnSpc>
                        <a:buNone/>
                      </a:pPr>
                      <a:r>
                        <a:rPr lang="en-US" sz="1200" b="0" kern="0" spc="0" dirty="0">
                          <a:solidFill>
                            <a:schemeClr val="tx1"/>
                          </a:solidFill>
                          <a:effectLst/>
                          <a:latin typeface="+mn-ea"/>
                          <a:ea typeface="+mn-ea"/>
                        </a:rPr>
                        <a:t>kg/cm2</a:t>
                      </a:r>
                      <a:endParaRPr lang="en-US" sz="1600" b="0" kern="0" spc="0" dirty="0">
                        <a:solidFill>
                          <a:schemeClr val="tx1"/>
                        </a:solidFill>
                        <a:effectLst/>
                        <a:latin typeface="+mn-ea"/>
                        <a:ea typeface="+mn-ea"/>
                      </a:endParaRPr>
                    </a:p>
                  </a:txBody>
                  <a:tcPr marL="64770" marR="64770" marT="17907" marB="17907" anchor="ctr"/>
                </a:tc>
                <a:tc>
                  <a:txBody>
                    <a:bodyPr/>
                    <a:lstStyle/>
                    <a:p>
                      <a:pPr marL="0" marR="0" indent="0" algn="ctr" fontAlgn="base" latinLnBrk="1">
                        <a:lnSpc>
                          <a:spcPct val="100000"/>
                        </a:lnSpc>
                        <a:buNone/>
                      </a:pPr>
                      <a:r>
                        <a:rPr kumimoji="0" lang="ko-KR" altLang="en-US" sz="1200" b="1" i="0" u="none" strike="noStrike" kern="0" cap="none" spc="0" normalizeH="0" baseline="0" noProof="0" dirty="0" err="1">
                          <a:ln>
                            <a:noFill/>
                          </a:ln>
                          <a:solidFill>
                            <a:srgbClr val="00B050"/>
                          </a:solidFill>
                          <a:effectLst/>
                          <a:uLnTx/>
                          <a:uFillTx/>
                          <a:latin typeface="맑은 고딕" panose="020B0503020000020004" pitchFamily="50" charset="-127"/>
                          <a:ea typeface="맑은 고딕" panose="020B0503020000020004" pitchFamily="50" charset="-127"/>
                          <a:cs typeface="+mn-cs"/>
                        </a:rPr>
                        <a:t>흡입구</a:t>
                      </a:r>
                      <a:endParaRPr lang="en-US" sz="1200" b="1" kern="0" spc="0" dirty="0">
                        <a:solidFill>
                          <a:srgbClr val="00B050"/>
                        </a:solidFill>
                        <a:effectLst/>
                        <a:latin typeface="+mn-ea"/>
                        <a:ea typeface="+mn-ea"/>
                      </a:endParaRPr>
                    </a:p>
                  </a:txBody>
                  <a:tcPr marL="64770" marR="64770" marT="17907" marB="17907" anchor="ctr"/>
                </a:tc>
                <a:tc>
                  <a:txBody>
                    <a:bodyPr/>
                    <a:lstStyle/>
                    <a:p>
                      <a:pPr marL="0" marR="0" lvl="0" indent="0" algn="ctr" defTabSz="914400" rtl="0" eaLnBrk="1" fontAlgn="base" latinLnBrk="1" hangingPunct="1">
                        <a:lnSpc>
                          <a:spcPct val="100000"/>
                        </a:lnSpc>
                        <a:spcBef>
                          <a:spcPts val="0"/>
                        </a:spcBef>
                        <a:spcAft>
                          <a:spcPts val="0"/>
                        </a:spcAft>
                        <a:buClrTx/>
                        <a:buSzTx/>
                        <a:buFontTx/>
                        <a:buNone/>
                        <a:tabLst/>
                        <a:defRPr/>
                      </a:pPr>
                      <a:r>
                        <a:rPr kumimoji="0" lang="en-US" altLang="ko-KR" sz="1200" b="0" i="0" u="none" strike="noStrike" kern="0" cap="none" spc="0" normalizeH="0" baseline="0" noProof="0">
                          <a:ln>
                            <a:noFill/>
                          </a:ln>
                          <a:solidFill>
                            <a:prstClr val="black"/>
                          </a:solidFill>
                          <a:effectLst/>
                          <a:uLnTx/>
                          <a:uFillTx/>
                          <a:latin typeface="맑은 고딕" panose="020B0503020000020004" pitchFamily="50" charset="-127"/>
                          <a:ea typeface="맑은 고딕" panose="020B0503020000020004" pitchFamily="50" charset="-127"/>
                          <a:cs typeface="+mn-cs"/>
                        </a:rPr>
                        <a:t>1, 2</a:t>
                      </a:r>
                      <a:endParaRPr kumimoji="0" lang="en-US" altLang="ko-KR" sz="1200" b="0" i="0" u="none" strike="noStrike" kern="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endParaRPr>
                    </a:p>
                  </a:txBody>
                  <a:tcPr marL="64770" marR="64770" marT="17907" marB="17907" anchor="ctr"/>
                </a:tc>
                <a:extLst>
                  <a:ext uri="{0D108BD9-81ED-4DB2-BD59-A6C34878D82A}">
                    <a16:rowId xmlns:a16="http://schemas.microsoft.com/office/drawing/2014/main" val="2922409792"/>
                  </a:ext>
                </a:extLst>
              </a:tr>
              <a:tr h="444833">
                <a:tc>
                  <a:txBody>
                    <a:bodyPr/>
                    <a:lstStyle/>
                    <a:p>
                      <a:pPr marL="0" marR="0" indent="0" algn="ctr" fontAlgn="base" latinLnBrk="0">
                        <a:lnSpc>
                          <a:spcPct val="100000"/>
                        </a:lnSpc>
                        <a:buNone/>
                      </a:pPr>
                      <a:r>
                        <a:rPr lang="en-US" sz="1200" b="0" kern="0" spc="0">
                          <a:solidFill>
                            <a:schemeClr val="tx1"/>
                          </a:solidFill>
                          <a:effectLst/>
                          <a:latin typeface="+mn-ea"/>
                          <a:ea typeface="+mn-ea"/>
                        </a:rPr>
                        <a:t>7</a:t>
                      </a:r>
                      <a:endParaRPr lang="en-US" sz="1600" b="0" kern="0" spc="0">
                        <a:solidFill>
                          <a:schemeClr val="tx1"/>
                        </a:solidFill>
                        <a:effectLst/>
                        <a:latin typeface="+mn-ea"/>
                        <a:ea typeface="+mn-ea"/>
                      </a:endParaRPr>
                    </a:p>
                  </a:txBody>
                  <a:tcPr marL="64770" marR="64770" marT="17907" marB="17907" anchor="ctr"/>
                </a:tc>
                <a:tc>
                  <a:txBody>
                    <a:bodyPr/>
                    <a:lstStyle/>
                    <a:p>
                      <a:pPr marL="0" marR="0" indent="0" algn="just" fontAlgn="ctr" latinLnBrk="0">
                        <a:lnSpc>
                          <a:spcPct val="100000"/>
                        </a:lnSpc>
                        <a:buNone/>
                      </a:pPr>
                      <a:r>
                        <a:rPr lang="en-US" sz="1200" b="0" kern="0" spc="0">
                          <a:solidFill>
                            <a:schemeClr val="tx1"/>
                          </a:solidFill>
                          <a:effectLst/>
                          <a:latin typeface="+mn-ea"/>
                          <a:ea typeface="+mn-ea"/>
                        </a:rPr>
                        <a:t>IGCC.CC.G1.FSAG11A</a:t>
                      </a:r>
                      <a:endParaRPr lang="en-US" sz="2000" b="0" kern="0" spc="0">
                        <a:solidFill>
                          <a:schemeClr val="tx1"/>
                        </a:solidFill>
                        <a:effectLst/>
                        <a:latin typeface="+mn-ea"/>
                        <a:ea typeface="+mn-ea"/>
                      </a:endParaRPr>
                    </a:p>
                  </a:txBody>
                  <a:tcPr marL="64770" marR="64770" marT="17907" marB="17907" anchor="ctr"/>
                </a:tc>
                <a:tc>
                  <a:txBody>
                    <a:bodyPr/>
                    <a:lstStyle/>
                    <a:p>
                      <a:pPr marL="0" marR="0" indent="0" algn="just" fontAlgn="base" latinLnBrk="1">
                        <a:lnSpc>
                          <a:spcPct val="100000"/>
                        </a:lnSpc>
                        <a:buNone/>
                      </a:pPr>
                      <a:r>
                        <a:rPr lang="ko-KR" altLang="en-US" sz="1200" b="0" kern="0" spc="0" dirty="0">
                          <a:solidFill>
                            <a:schemeClr val="tx1"/>
                          </a:solidFill>
                          <a:effectLst/>
                          <a:latin typeface="+mn-ea"/>
                          <a:ea typeface="+mn-ea"/>
                        </a:rPr>
                        <a:t>연료제어밸브 개도</a:t>
                      </a:r>
                      <a:r>
                        <a:rPr lang="en-US" altLang="ko-KR" sz="1200" b="0" kern="0" spc="0" dirty="0">
                          <a:solidFill>
                            <a:schemeClr val="tx1"/>
                          </a:solidFill>
                          <a:effectLst/>
                          <a:latin typeface="+mn-ea"/>
                          <a:ea typeface="+mn-ea"/>
                        </a:rPr>
                        <a:t>(</a:t>
                      </a:r>
                      <a:r>
                        <a:rPr lang="en-US" sz="1200" b="0" kern="0" spc="0" dirty="0">
                          <a:solidFill>
                            <a:schemeClr val="tx1"/>
                          </a:solidFill>
                          <a:effectLst/>
                          <a:latin typeface="+mn-ea"/>
                          <a:ea typeface="+mn-ea"/>
                        </a:rPr>
                        <a:t>VSR-11A) Primary Manifold</a:t>
                      </a:r>
                      <a:endParaRPr lang="en-US" sz="1600" b="0" kern="0" spc="0" dirty="0">
                        <a:solidFill>
                          <a:schemeClr val="tx1"/>
                        </a:solidFill>
                        <a:effectLst/>
                        <a:latin typeface="+mn-ea"/>
                        <a:ea typeface="+mn-ea"/>
                      </a:endParaRPr>
                    </a:p>
                    <a:p>
                      <a:pPr marL="0" marR="0" indent="0" algn="just" fontAlgn="base" latinLnBrk="1">
                        <a:lnSpc>
                          <a:spcPct val="100000"/>
                        </a:lnSpc>
                        <a:buNone/>
                      </a:pPr>
                      <a:r>
                        <a:rPr lang="en-US" sz="1200" b="0" kern="0" spc="0" dirty="0">
                          <a:solidFill>
                            <a:schemeClr val="tx1"/>
                          </a:solidFill>
                          <a:effectLst/>
                          <a:latin typeface="+mn-ea"/>
                          <a:ea typeface="+mn-ea"/>
                        </a:rPr>
                        <a:t>Syngas GCV (VGC-11A) LVDT feedback</a:t>
                      </a:r>
                      <a:endParaRPr lang="en-US" sz="1600" b="0" kern="0" spc="0" dirty="0">
                        <a:solidFill>
                          <a:schemeClr val="tx1"/>
                        </a:solidFill>
                        <a:effectLst/>
                        <a:latin typeface="+mn-ea"/>
                        <a:ea typeface="+mn-ea"/>
                      </a:endParaRPr>
                    </a:p>
                  </a:txBody>
                  <a:tcPr marL="64770" marR="64770" marT="17907" marB="17907" anchor="ctr"/>
                </a:tc>
                <a:tc>
                  <a:txBody>
                    <a:bodyPr/>
                    <a:lstStyle/>
                    <a:p>
                      <a:pPr marL="0" marR="0" indent="0" algn="ctr" fontAlgn="base" latinLnBrk="1">
                        <a:lnSpc>
                          <a:spcPct val="100000"/>
                        </a:lnSpc>
                        <a:buNone/>
                      </a:pPr>
                      <a:r>
                        <a:rPr lang="en-US" sz="1200" b="0" kern="0" spc="0" dirty="0">
                          <a:solidFill>
                            <a:schemeClr val="tx1"/>
                          </a:solidFill>
                          <a:effectLst/>
                          <a:latin typeface="+mn-ea"/>
                          <a:ea typeface="+mn-ea"/>
                        </a:rPr>
                        <a:t>%</a:t>
                      </a:r>
                      <a:endParaRPr lang="en-US" sz="1600" b="0" kern="0" spc="0" dirty="0">
                        <a:solidFill>
                          <a:schemeClr val="tx1"/>
                        </a:solidFill>
                        <a:effectLst/>
                        <a:latin typeface="+mn-ea"/>
                        <a:ea typeface="+mn-ea"/>
                      </a:endParaRPr>
                    </a:p>
                  </a:txBody>
                  <a:tcPr marL="64770" marR="64770" marT="17907" marB="17907" anchor="ctr"/>
                </a:tc>
                <a:tc>
                  <a:txBody>
                    <a:bodyPr/>
                    <a:lstStyle/>
                    <a:p>
                      <a:pPr marL="0" marR="0" indent="0" algn="ctr" fontAlgn="base" latinLnBrk="1">
                        <a:lnSpc>
                          <a:spcPct val="100000"/>
                        </a:lnSpc>
                        <a:buNone/>
                      </a:pPr>
                      <a:r>
                        <a:rPr kumimoji="0" lang="ko-KR" altLang="en-US" sz="1200" b="1" i="0" u="none" strike="noStrike" kern="0" cap="none" spc="0" normalizeH="0" baseline="0" noProof="0">
                          <a:ln>
                            <a:noFill/>
                          </a:ln>
                          <a:solidFill>
                            <a:srgbClr val="00B050"/>
                          </a:solidFill>
                          <a:effectLst/>
                          <a:uLnTx/>
                          <a:uFillTx/>
                          <a:latin typeface="맑은 고딕" panose="020B0503020000020004" pitchFamily="50" charset="-127"/>
                          <a:ea typeface="맑은 고딕" panose="020B0503020000020004" pitchFamily="50" charset="-127"/>
                          <a:cs typeface="+mn-cs"/>
                        </a:rPr>
                        <a:t>흡입구</a:t>
                      </a:r>
                      <a:endParaRPr lang="en-US" sz="1200" b="1" kern="0" spc="0" dirty="0">
                        <a:solidFill>
                          <a:srgbClr val="00B050"/>
                        </a:solidFill>
                        <a:effectLst/>
                        <a:latin typeface="+mn-ea"/>
                        <a:ea typeface="+mn-ea"/>
                      </a:endParaRPr>
                    </a:p>
                  </a:txBody>
                  <a:tcPr marL="64770" marR="64770" marT="17907" marB="17907" anchor="ctr"/>
                </a:tc>
                <a:tc>
                  <a:txBody>
                    <a:bodyPr/>
                    <a:lstStyle/>
                    <a:p>
                      <a:pPr marL="0" marR="0" lvl="0" indent="0" algn="ctr" defTabSz="914400" rtl="0" eaLnBrk="1" fontAlgn="base" latinLnBrk="1" hangingPunct="1">
                        <a:lnSpc>
                          <a:spcPct val="100000"/>
                        </a:lnSpc>
                        <a:spcBef>
                          <a:spcPts val="0"/>
                        </a:spcBef>
                        <a:spcAft>
                          <a:spcPts val="0"/>
                        </a:spcAft>
                        <a:buClrTx/>
                        <a:buSzTx/>
                        <a:buFontTx/>
                        <a:buNone/>
                        <a:tabLst/>
                        <a:defRPr/>
                      </a:pPr>
                      <a:r>
                        <a:rPr kumimoji="0" lang="en-US" altLang="ko-KR" sz="1200" b="0" i="0" u="none" strike="noStrike" kern="0" cap="none" spc="0" normalizeH="0" baseline="0" noProof="0">
                          <a:ln>
                            <a:noFill/>
                          </a:ln>
                          <a:solidFill>
                            <a:prstClr val="black"/>
                          </a:solidFill>
                          <a:effectLst/>
                          <a:uLnTx/>
                          <a:uFillTx/>
                          <a:latin typeface="맑은 고딕" panose="020B0503020000020004" pitchFamily="50" charset="-127"/>
                          <a:ea typeface="맑은 고딕" panose="020B0503020000020004" pitchFamily="50" charset="-127"/>
                          <a:cs typeface="+mn-cs"/>
                        </a:rPr>
                        <a:t>1, 2</a:t>
                      </a:r>
                      <a:endParaRPr kumimoji="0" lang="en-US" altLang="ko-KR" sz="1200" b="0" i="0" u="none" strike="noStrike" kern="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endParaRPr>
                    </a:p>
                  </a:txBody>
                  <a:tcPr marL="64770" marR="64770" marT="17907" marB="17907" anchor="ctr"/>
                </a:tc>
                <a:extLst>
                  <a:ext uri="{0D108BD9-81ED-4DB2-BD59-A6C34878D82A}">
                    <a16:rowId xmlns:a16="http://schemas.microsoft.com/office/drawing/2014/main" val="2494679194"/>
                  </a:ext>
                </a:extLst>
              </a:tr>
              <a:tr h="444833">
                <a:tc>
                  <a:txBody>
                    <a:bodyPr/>
                    <a:lstStyle/>
                    <a:p>
                      <a:pPr marL="0" marR="0" indent="0" algn="ctr" fontAlgn="base" latinLnBrk="0">
                        <a:lnSpc>
                          <a:spcPct val="100000"/>
                        </a:lnSpc>
                        <a:buNone/>
                      </a:pPr>
                      <a:r>
                        <a:rPr lang="en-US" sz="1200" b="0" kern="0" spc="0">
                          <a:solidFill>
                            <a:schemeClr val="tx1"/>
                          </a:solidFill>
                          <a:effectLst/>
                          <a:latin typeface="+mn-ea"/>
                          <a:ea typeface="+mn-ea"/>
                        </a:rPr>
                        <a:t>8</a:t>
                      </a:r>
                      <a:endParaRPr lang="en-US" sz="1600" b="0" kern="0" spc="0">
                        <a:solidFill>
                          <a:schemeClr val="tx1"/>
                        </a:solidFill>
                        <a:effectLst/>
                        <a:latin typeface="+mn-ea"/>
                        <a:ea typeface="+mn-ea"/>
                      </a:endParaRPr>
                    </a:p>
                  </a:txBody>
                  <a:tcPr marL="64770" marR="64770" marT="17907" marB="17907" anchor="ctr"/>
                </a:tc>
                <a:tc>
                  <a:txBody>
                    <a:bodyPr/>
                    <a:lstStyle/>
                    <a:p>
                      <a:pPr marL="0" marR="0" indent="0" algn="just" fontAlgn="ctr" latinLnBrk="0">
                        <a:lnSpc>
                          <a:spcPct val="100000"/>
                        </a:lnSpc>
                        <a:buNone/>
                      </a:pPr>
                      <a:r>
                        <a:rPr lang="en-US" sz="1200" b="0" kern="0" spc="0">
                          <a:solidFill>
                            <a:schemeClr val="tx1"/>
                          </a:solidFill>
                          <a:effectLst/>
                          <a:latin typeface="+mn-ea"/>
                          <a:ea typeface="+mn-ea"/>
                        </a:rPr>
                        <a:t>IGCC.CC.G1.FSAG11</a:t>
                      </a:r>
                      <a:endParaRPr lang="en-US" sz="2000" b="0" kern="0" spc="0">
                        <a:solidFill>
                          <a:schemeClr val="tx1"/>
                        </a:solidFill>
                        <a:effectLst/>
                        <a:latin typeface="+mn-ea"/>
                        <a:ea typeface="+mn-ea"/>
                      </a:endParaRPr>
                    </a:p>
                  </a:txBody>
                  <a:tcPr marL="64770" marR="64770" marT="17907" marB="17907" anchor="ctr"/>
                </a:tc>
                <a:tc>
                  <a:txBody>
                    <a:bodyPr/>
                    <a:lstStyle/>
                    <a:p>
                      <a:pPr marL="0" marR="0" indent="0" algn="just" fontAlgn="base" latinLnBrk="1">
                        <a:lnSpc>
                          <a:spcPct val="100000"/>
                        </a:lnSpc>
                        <a:buNone/>
                      </a:pPr>
                      <a:r>
                        <a:rPr lang="ko-KR" altLang="en-US" sz="1200" b="0" kern="0" spc="0" dirty="0">
                          <a:solidFill>
                            <a:schemeClr val="tx1"/>
                          </a:solidFill>
                          <a:effectLst/>
                          <a:latin typeface="+mn-ea"/>
                          <a:ea typeface="+mn-ea"/>
                        </a:rPr>
                        <a:t>연료제어밸브 개도</a:t>
                      </a:r>
                      <a:r>
                        <a:rPr lang="en-US" altLang="ko-KR" sz="1200" b="0" kern="0" spc="0" dirty="0">
                          <a:solidFill>
                            <a:schemeClr val="tx1"/>
                          </a:solidFill>
                          <a:effectLst/>
                          <a:latin typeface="+mn-ea"/>
                          <a:ea typeface="+mn-ea"/>
                        </a:rPr>
                        <a:t>(</a:t>
                      </a:r>
                      <a:r>
                        <a:rPr lang="en-US" sz="1200" b="0" kern="0" spc="0" dirty="0">
                          <a:solidFill>
                            <a:schemeClr val="tx1"/>
                          </a:solidFill>
                          <a:effectLst/>
                          <a:latin typeface="+mn-ea"/>
                          <a:ea typeface="+mn-ea"/>
                        </a:rPr>
                        <a:t>VSR-11) Secondary Manifold</a:t>
                      </a:r>
                      <a:endParaRPr lang="en-US" sz="1600" b="0" kern="0" spc="0" dirty="0">
                        <a:solidFill>
                          <a:schemeClr val="tx1"/>
                        </a:solidFill>
                        <a:effectLst/>
                        <a:latin typeface="+mn-ea"/>
                        <a:ea typeface="+mn-ea"/>
                      </a:endParaRPr>
                    </a:p>
                    <a:p>
                      <a:pPr marL="0" marR="0" indent="0" algn="just" fontAlgn="base" latinLnBrk="1">
                        <a:lnSpc>
                          <a:spcPct val="100000"/>
                        </a:lnSpc>
                        <a:buNone/>
                      </a:pPr>
                      <a:r>
                        <a:rPr lang="en-US" sz="1200" b="0" kern="0" spc="0" dirty="0">
                          <a:solidFill>
                            <a:schemeClr val="tx1"/>
                          </a:solidFill>
                          <a:effectLst/>
                          <a:latin typeface="+mn-ea"/>
                          <a:ea typeface="+mn-ea"/>
                        </a:rPr>
                        <a:t>Syngas GCV (VGC-11) LVDT feedback</a:t>
                      </a:r>
                      <a:endParaRPr lang="en-US" sz="1600" b="0" kern="0" spc="0" dirty="0">
                        <a:solidFill>
                          <a:schemeClr val="tx1"/>
                        </a:solidFill>
                        <a:effectLst/>
                        <a:latin typeface="+mn-ea"/>
                        <a:ea typeface="+mn-ea"/>
                      </a:endParaRPr>
                    </a:p>
                  </a:txBody>
                  <a:tcPr marL="64770" marR="64770" marT="17907" marB="17907" anchor="ctr"/>
                </a:tc>
                <a:tc>
                  <a:txBody>
                    <a:bodyPr/>
                    <a:lstStyle/>
                    <a:p>
                      <a:pPr marL="0" marR="0" indent="0" algn="ctr" fontAlgn="base" latinLnBrk="1">
                        <a:lnSpc>
                          <a:spcPct val="100000"/>
                        </a:lnSpc>
                        <a:buNone/>
                      </a:pPr>
                      <a:r>
                        <a:rPr lang="en-US" sz="1200" b="0" kern="0" spc="0" dirty="0">
                          <a:solidFill>
                            <a:schemeClr val="tx1"/>
                          </a:solidFill>
                          <a:effectLst/>
                          <a:latin typeface="+mn-ea"/>
                          <a:ea typeface="+mn-ea"/>
                        </a:rPr>
                        <a:t>%</a:t>
                      </a:r>
                      <a:endParaRPr lang="en-US" sz="1600" b="0" kern="0" spc="0" dirty="0">
                        <a:solidFill>
                          <a:schemeClr val="tx1"/>
                        </a:solidFill>
                        <a:effectLst/>
                        <a:latin typeface="+mn-ea"/>
                        <a:ea typeface="+mn-ea"/>
                      </a:endParaRPr>
                    </a:p>
                  </a:txBody>
                  <a:tcPr marL="64770" marR="64770" marT="17907" marB="17907" anchor="ctr"/>
                </a:tc>
                <a:tc>
                  <a:txBody>
                    <a:bodyPr/>
                    <a:lstStyle/>
                    <a:p>
                      <a:pPr marL="0" marR="0" indent="0" algn="ctr" fontAlgn="base" latinLnBrk="1">
                        <a:lnSpc>
                          <a:spcPct val="100000"/>
                        </a:lnSpc>
                        <a:buNone/>
                      </a:pPr>
                      <a:r>
                        <a:rPr kumimoji="0" lang="ko-KR" altLang="en-US" sz="1200" b="1" i="0" u="none" strike="noStrike" kern="0" cap="none" spc="0" normalizeH="0" baseline="0" noProof="0" dirty="0" err="1">
                          <a:ln>
                            <a:noFill/>
                          </a:ln>
                          <a:solidFill>
                            <a:srgbClr val="00B050"/>
                          </a:solidFill>
                          <a:effectLst/>
                          <a:uLnTx/>
                          <a:uFillTx/>
                          <a:latin typeface="맑은 고딕" panose="020B0503020000020004" pitchFamily="50" charset="-127"/>
                          <a:ea typeface="맑은 고딕" panose="020B0503020000020004" pitchFamily="50" charset="-127"/>
                          <a:cs typeface="+mn-cs"/>
                        </a:rPr>
                        <a:t>흡입구</a:t>
                      </a:r>
                      <a:endParaRPr lang="en-US" sz="1200" b="1" kern="0" spc="0" dirty="0">
                        <a:solidFill>
                          <a:srgbClr val="00B050"/>
                        </a:solidFill>
                        <a:effectLst/>
                        <a:latin typeface="+mn-ea"/>
                        <a:ea typeface="+mn-ea"/>
                      </a:endParaRPr>
                    </a:p>
                  </a:txBody>
                  <a:tcPr marL="64770" marR="64770" marT="17907" marB="17907" anchor="ctr"/>
                </a:tc>
                <a:tc>
                  <a:txBody>
                    <a:bodyPr/>
                    <a:lstStyle/>
                    <a:p>
                      <a:pPr marL="0" marR="0" lvl="0" indent="0" algn="ctr" defTabSz="914400" rtl="0" eaLnBrk="1" fontAlgn="base" latinLnBrk="1" hangingPunct="1">
                        <a:lnSpc>
                          <a:spcPct val="100000"/>
                        </a:lnSpc>
                        <a:spcBef>
                          <a:spcPts val="0"/>
                        </a:spcBef>
                        <a:spcAft>
                          <a:spcPts val="0"/>
                        </a:spcAft>
                        <a:buClrTx/>
                        <a:buSzTx/>
                        <a:buFontTx/>
                        <a:buNone/>
                        <a:tabLst/>
                        <a:defRPr/>
                      </a:pPr>
                      <a:r>
                        <a:rPr kumimoji="0" lang="en-US" altLang="ko-KR" sz="1200" b="0" i="0" u="none" strike="noStrike" kern="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rPr>
                        <a:t>1, 2</a:t>
                      </a:r>
                    </a:p>
                  </a:txBody>
                  <a:tcPr marL="64770" marR="64770" marT="17907" marB="17907" anchor="ctr"/>
                </a:tc>
                <a:extLst>
                  <a:ext uri="{0D108BD9-81ED-4DB2-BD59-A6C34878D82A}">
                    <a16:rowId xmlns:a16="http://schemas.microsoft.com/office/drawing/2014/main" val="482690838"/>
                  </a:ext>
                </a:extLst>
              </a:tr>
              <a:tr h="444833">
                <a:tc>
                  <a:txBody>
                    <a:bodyPr/>
                    <a:lstStyle/>
                    <a:p>
                      <a:pPr marL="0" marR="0" indent="0" algn="ctr" fontAlgn="base" latinLnBrk="0">
                        <a:lnSpc>
                          <a:spcPct val="100000"/>
                        </a:lnSpc>
                        <a:buNone/>
                      </a:pPr>
                      <a:r>
                        <a:rPr lang="en-US" sz="1200" b="0" kern="0" spc="0">
                          <a:solidFill>
                            <a:schemeClr val="tx1"/>
                          </a:solidFill>
                          <a:effectLst/>
                          <a:latin typeface="+mn-ea"/>
                          <a:ea typeface="+mn-ea"/>
                        </a:rPr>
                        <a:t>9</a:t>
                      </a:r>
                      <a:endParaRPr lang="en-US" sz="1600" b="0" kern="0" spc="0">
                        <a:solidFill>
                          <a:schemeClr val="tx1"/>
                        </a:solidFill>
                        <a:effectLst/>
                        <a:latin typeface="+mn-ea"/>
                        <a:ea typeface="+mn-ea"/>
                      </a:endParaRPr>
                    </a:p>
                  </a:txBody>
                  <a:tcPr marL="64770" marR="64770" marT="17907" marB="17907" anchor="ctr"/>
                </a:tc>
                <a:tc>
                  <a:txBody>
                    <a:bodyPr/>
                    <a:lstStyle/>
                    <a:p>
                      <a:pPr marL="0" marR="0" indent="0" algn="just" fontAlgn="ctr" latinLnBrk="0">
                        <a:lnSpc>
                          <a:spcPct val="100000"/>
                        </a:lnSpc>
                        <a:buNone/>
                      </a:pPr>
                      <a:r>
                        <a:rPr lang="en-US" sz="1200" b="0" kern="0" spc="0">
                          <a:solidFill>
                            <a:schemeClr val="tx1"/>
                          </a:solidFill>
                          <a:effectLst/>
                          <a:latin typeface="+mn-ea"/>
                          <a:ea typeface="+mn-ea"/>
                        </a:rPr>
                        <a:t>IGCC.CC.G1.FSAG12</a:t>
                      </a:r>
                      <a:endParaRPr lang="en-US" sz="2000" b="0" kern="0" spc="0">
                        <a:solidFill>
                          <a:schemeClr val="tx1"/>
                        </a:solidFill>
                        <a:effectLst/>
                        <a:latin typeface="+mn-ea"/>
                        <a:ea typeface="+mn-ea"/>
                      </a:endParaRPr>
                    </a:p>
                  </a:txBody>
                  <a:tcPr marL="64770" marR="64770" marT="17907" marB="17907" anchor="ctr"/>
                </a:tc>
                <a:tc>
                  <a:txBody>
                    <a:bodyPr/>
                    <a:lstStyle/>
                    <a:p>
                      <a:pPr marL="0" marR="0" indent="0" algn="just" fontAlgn="base" latinLnBrk="1">
                        <a:lnSpc>
                          <a:spcPct val="100000"/>
                        </a:lnSpc>
                        <a:buNone/>
                      </a:pPr>
                      <a:r>
                        <a:rPr lang="ko-KR" altLang="en-US" sz="1200" b="0" kern="0" spc="0" dirty="0">
                          <a:solidFill>
                            <a:schemeClr val="tx1"/>
                          </a:solidFill>
                          <a:effectLst/>
                          <a:latin typeface="+mn-ea"/>
                          <a:ea typeface="+mn-ea"/>
                        </a:rPr>
                        <a:t>연료제어밸브 개도</a:t>
                      </a:r>
                      <a:r>
                        <a:rPr lang="en-US" altLang="ko-KR" sz="1200" b="0" kern="0" spc="0" dirty="0">
                          <a:solidFill>
                            <a:schemeClr val="tx1"/>
                          </a:solidFill>
                          <a:effectLst/>
                          <a:latin typeface="+mn-ea"/>
                          <a:ea typeface="+mn-ea"/>
                        </a:rPr>
                        <a:t>(</a:t>
                      </a:r>
                      <a:r>
                        <a:rPr lang="en-US" sz="1200" b="0" kern="0" spc="0" dirty="0">
                          <a:solidFill>
                            <a:schemeClr val="tx1"/>
                          </a:solidFill>
                          <a:effectLst/>
                          <a:latin typeface="+mn-ea"/>
                          <a:ea typeface="+mn-ea"/>
                        </a:rPr>
                        <a:t>VSR-12) Secondary Manifold</a:t>
                      </a:r>
                      <a:endParaRPr lang="en-US" sz="1600" b="0" kern="0" spc="0" dirty="0">
                        <a:solidFill>
                          <a:schemeClr val="tx1"/>
                        </a:solidFill>
                        <a:effectLst/>
                        <a:latin typeface="+mn-ea"/>
                        <a:ea typeface="+mn-ea"/>
                      </a:endParaRPr>
                    </a:p>
                    <a:p>
                      <a:pPr marL="0" marR="0" indent="0" algn="just" fontAlgn="base" latinLnBrk="1">
                        <a:lnSpc>
                          <a:spcPct val="100000"/>
                        </a:lnSpc>
                        <a:buNone/>
                      </a:pPr>
                      <a:r>
                        <a:rPr lang="en-US" sz="1200" b="0" kern="0" spc="0" dirty="0">
                          <a:solidFill>
                            <a:schemeClr val="tx1"/>
                          </a:solidFill>
                          <a:effectLst/>
                          <a:latin typeface="+mn-ea"/>
                          <a:ea typeface="+mn-ea"/>
                        </a:rPr>
                        <a:t>Syngas GCV (VGC-12) LVDT feedback</a:t>
                      </a:r>
                      <a:endParaRPr lang="en-US" sz="1600" b="0" kern="0" spc="0" dirty="0">
                        <a:solidFill>
                          <a:schemeClr val="tx1"/>
                        </a:solidFill>
                        <a:effectLst/>
                        <a:latin typeface="+mn-ea"/>
                        <a:ea typeface="+mn-ea"/>
                      </a:endParaRPr>
                    </a:p>
                  </a:txBody>
                  <a:tcPr marL="64770" marR="64770" marT="17907" marB="17907" anchor="ctr"/>
                </a:tc>
                <a:tc>
                  <a:txBody>
                    <a:bodyPr/>
                    <a:lstStyle/>
                    <a:p>
                      <a:pPr marL="0" marR="0" indent="0" algn="ctr" fontAlgn="base" latinLnBrk="1">
                        <a:lnSpc>
                          <a:spcPct val="100000"/>
                        </a:lnSpc>
                        <a:buNone/>
                      </a:pPr>
                      <a:r>
                        <a:rPr lang="en-US" sz="1200" b="0" kern="0" spc="0" dirty="0">
                          <a:solidFill>
                            <a:schemeClr val="tx1"/>
                          </a:solidFill>
                          <a:effectLst/>
                          <a:latin typeface="+mn-ea"/>
                          <a:ea typeface="+mn-ea"/>
                        </a:rPr>
                        <a:t>%</a:t>
                      </a:r>
                      <a:endParaRPr lang="en-US" sz="1600" b="0" kern="0" spc="0" dirty="0">
                        <a:solidFill>
                          <a:schemeClr val="tx1"/>
                        </a:solidFill>
                        <a:effectLst/>
                        <a:latin typeface="+mn-ea"/>
                        <a:ea typeface="+mn-ea"/>
                      </a:endParaRPr>
                    </a:p>
                  </a:txBody>
                  <a:tcPr marL="64770" marR="64770" marT="17907" marB="17907" anchor="ctr"/>
                </a:tc>
                <a:tc>
                  <a:txBody>
                    <a:bodyPr/>
                    <a:lstStyle/>
                    <a:p>
                      <a:pPr marL="0" marR="0" indent="0" algn="ctr" fontAlgn="base" latinLnBrk="1">
                        <a:lnSpc>
                          <a:spcPct val="100000"/>
                        </a:lnSpc>
                        <a:buNone/>
                      </a:pPr>
                      <a:r>
                        <a:rPr kumimoji="0" lang="ko-KR" altLang="en-US" sz="1200" b="1" i="0" u="none" strike="noStrike" kern="0" cap="none" spc="0" normalizeH="0" baseline="0" noProof="0" dirty="0" err="1">
                          <a:ln>
                            <a:noFill/>
                          </a:ln>
                          <a:solidFill>
                            <a:srgbClr val="00B050"/>
                          </a:solidFill>
                          <a:effectLst/>
                          <a:uLnTx/>
                          <a:uFillTx/>
                          <a:latin typeface="맑은 고딕" panose="020B0503020000020004" pitchFamily="50" charset="-127"/>
                          <a:ea typeface="맑은 고딕" panose="020B0503020000020004" pitchFamily="50" charset="-127"/>
                          <a:cs typeface="+mn-cs"/>
                        </a:rPr>
                        <a:t>흡입구</a:t>
                      </a:r>
                      <a:endParaRPr lang="en-US" sz="1200" b="1" kern="0" spc="0" dirty="0">
                        <a:solidFill>
                          <a:srgbClr val="00B050"/>
                        </a:solidFill>
                        <a:effectLst/>
                        <a:latin typeface="+mn-ea"/>
                        <a:ea typeface="+mn-ea"/>
                      </a:endParaRPr>
                    </a:p>
                  </a:txBody>
                  <a:tcPr marL="64770" marR="64770" marT="17907" marB="17907" anchor="ctr"/>
                </a:tc>
                <a:tc>
                  <a:txBody>
                    <a:bodyPr/>
                    <a:lstStyle/>
                    <a:p>
                      <a:pPr marL="0" marR="0" lvl="0" indent="0" algn="ctr" defTabSz="914400" rtl="0" eaLnBrk="1" fontAlgn="base" latinLnBrk="1" hangingPunct="1">
                        <a:lnSpc>
                          <a:spcPct val="100000"/>
                        </a:lnSpc>
                        <a:spcBef>
                          <a:spcPts val="0"/>
                        </a:spcBef>
                        <a:spcAft>
                          <a:spcPts val="0"/>
                        </a:spcAft>
                        <a:buClrTx/>
                        <a:buSzTx/>
                        <a:buFontTx/>
                        <a:buNone/>
                        <a:tabLst/>
                        <a:defRPr/>
                      </a:pPr>
                      <a:r>
                        <a:rPr kumimoji="0" lang="en-US" altLang="ko-KR" sz="1200" b="0" i="0" u="none" strike="noStrike" kern="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rPr>
                        <a:t>1, 2</a:t>
                      </a:r>
                    </a:p>
                  </a:txBody>
                  <a:tcPr marL="64770" marR="64770" marT="17907" marB="17907" anchor="ctr"/>
                </a:tc>
                <a:extLst>
                  <a:ext uri="{0D108BD9-81ED-4DB2-BD59-A6C34878D82A}">
                    <a16:rowId xmlns:a16="http://schemas.microsoft.com/office/drawing/2014/main" val="3883004477"/>
                  </a:ext>
                </a:extLst>
              </a:tr>
              <a:tr h="444833">
                <a:tc>
                  <a:txBody>
                    <a:bodyPr/>
                    <a:lstStyle/>
                    <a:p>
                      <a:pPr marL="0" marR="0" indent="0" algn="ctr" fontAlgn="base" latinLnBrk="0">
                        <a:lnSpc>
                          <a:spcPct val="100000"/>
                        </a:lnSpc>
                        <a:buNone/>
                      </a:pPr>
                      <a:r>
                        <a:rPr lang="en-US" sz="1200" b="0" kern="0" spc="0">
                          <a:solidFill>
                            <a:schemeClr val="tx1"/>
                          </a:solidFill>
                          <a:effectLst/>
                          <a:latin typeface="+mn-ea"/>
                          <a:ea typeface="+mn-ea"/>
                        </a:rPr>
                        <a:t>10</a:t>
                      </a:r>
                      <a:endParaRPr lang="en-US" sz="1600" b="0" kern="0" spc="0">
                        <a:solidFill>
                          <a:schemeClr val="tx1"/>
                        </a:solidFill>
                        <a:effectLst/>
                        <a:latin typeface="+mn-ea"/>
                        <a:ea typeface="+mn-ea"/>
                      </a:endParaRPr>
                    </a:p>
                  </a:txBody>
                  <a:tcPr marL="64770" marR="64770" marT="17907" marB="17907" anchor="ctr"/>
                </a:tc>
                <a:tc>
                  <a:txBody>
                    <a:bodyPr/>
                    <a:lstStyle/>
                    <a:p>
                      <a:pPr marL="0" marR="0" indent="0" algn="just" fontAlgn="ctr" latinLnBrk="0">
                        <a:lnSpc>
                          <a:spcPct val="100000"/>
                        </a:lnSpc>
                        <a:buNone/>
                      </a:pPr>
                      <a:r>
                        <a:rPr lang="en-US" sz="1200" b="0" kern="0" spc="0">
                          <a:solidFill>
                            <a:schemeClr val="tx1"/>
                          </a:solidFill>
                          <a:effectLst/>
                          <a:latin typeface="+mn-ea"/>
                          <a:ea typeface="+mn-ea"/>
                        </a:rPr>
                        <a:t>IGCC.CC.G1.FPSG3</a:t>
                      </a:r>
                      <a:endParaRPr lang="en-US" sz="2000" b="0" kern="0" spc="0">
                        <a:solidFill>
                          <a:schemeClr val="tx1"/>
                        </a:solidFill>
                        <a:effectLst/>
                        <a:latin typeface="+mn-ea"/>
                        <a:ea typeface="+mn-ea"/>
                      </a:endParaRPr>
                    </a:p>
                  </a:txBody>
                  <a:tcPr marL="64770" marR="64770" marT="17907" marB="17907" anchor="ctr"/>
                </a:tc>
                <a:tc>
                  <a:txBody>
                    <a:bodyPr/>
                    <a:lstStyle/>
                    <a:p>
                      <a:pPr marL="0" marR="0" indent="0" algn="just" fontAlgn="base" latinLnBrk="1">
                        <a:lnSpc>
                          <a:spcPct val="100000"/>
                        </a:lnSpc>
                        <a:buNone/>
                      </a:pPr>
                      <a:r>
                        <a:rPr lang="ko-KR" altLang="en-US" sz="1200" b="0" kern="0" spc="0" dirty="0" err="1">
                          <a:solidFill>
                            <a:schemeClr val="tx1"/>
                          </a:solidFill>
                          <a:effectLst/>
                          <a:latin typeface="+mn-ea"/>
                          <a:ea typeface="+mn-ea"/>
                        </a:rPr>
                        <a:t>연료기</a:t>
                      </a:r>
                      <a:r>
                        <a:rPr lang="ko-KR" altLang="en-US" sz="1200" b="0" kern="0" spc="0" dirty="0">
                          <a:solidFill>
                            <a:schemeClr val="tx1"/>
                          </a:solidFill>
                          <a:effectLst/>
                          <a:latin typeface="+mn-ea"/>
                          <a:ea typeface="+mn-ea"/>
                        </a:rPr>
                        <a:t> 주입 전 연료 압력</a:t>
                      </a:r>
                      <a:endParaRPr lang="ko-KR" altLang="en-US" sz="1600" b="0" kern="0" spc="0" dirty="0">
                        <a:solidFill>
                          <a:schemeClr val="tx1"/>
                        </a:solidFill>
                        <a:effectLst/>
                        <a:latin typeface="+mn-ea"/>
                        <a:ea typeface="+mn-ea"/>
                      </a:endParaRPr>
                    </a:p>
                    <a:p>
                      <a:pPr marL="0" marR="0" indent="0" algn="just" fontAlgn="base" latinLnBrk="1">
                        <a:lnSpc>
                          <a:spcPct val="100000"/>
                        </a:lnSpc>
                        <a:buNone/>
                      </a:pPr>
                      <a:r>
                        <a:rPr lang="en-US" sz="1200" b="0" kern="0" spc="0" dirty="0">
                          <a:solidFill>
                            <a:schemeClr val="tx1"/>
                          </a:solidFill>
                          <a:effectLst/>
                          <a:latin typeface="+mn-ea"/>
                          <a:ea typeface="+mn-ea"/>
                        </a:rPr>
                        <a:t>Secondary Manifold Pressure</a:t>
                      </a:r>
                      <a:endParaRPr lang="en-US" sz="1600" b="0" kern="0" spc="0" dirty="0">
                        <a:solidFill>
                          <a:schemeClr val="tx1"/>
                        </a:solidFill>
                        <a:effectLst/>
                        <a:latin typeface="+mn-ea"/>
                        <a:ea typeface="+mn-ea"/>
                      </a:endParaRPr>
                    </a:p>
                  </a:txBody>
                  <a:tcPr marL="64770" marR="64770" marT="17907" marB="17907" anchor="ctr"/>
                </a:tc>
                <a:tc>
                  <a:txBody>
                    <a:bodyPr/>
                    <a:lstStyle/>
                    <a:p>
                      <a:pPr marL="0" marR="0" indent="0" algn="ctr" fontAlgn="base" latinLnBrk="1">
                        <a:lnSpc>
                          <a:spcPct val="100000"/>
                        </a:lnSpc>
                        <a:buNone/>
                      </a:pPr>
                      <a:r>
                        <a:rPr lang="en-US" sz="1200" b="0" kern="0" spc="0" dirty="0">
                          <a:solidFill>
                            <a:schemeClr val="tx1"/>
                          </a:solidFill>
                          <a:effectLst/>
                          <a:latin typeface="+mn-ea"/>
                          <a:ea typeface="+mn-ea"/>
                        </a:rPr>
                        <a:t>kg/cm2</a:t>
                      </a:r>
                      <a:endParaRPr lang="en-US" sz="1600" b="0" kern="0" spc="0" dirty="0">
                        <a:solidFill>
                          <a:schemeClr val="tx1"/>
                        </a:solidFill>
                        <a:effectLst/>
                        <a:latin typeface="+mn-ea"/>
                        <a:ea typeface="+mn-ea"/>
                      </a:endParaRPr>
                    </a:p>
                  </a:txBody>
                  <a:tcPr marL="64770" marR="64770" marT="17907" marB="17907" anchor="ctr"/>
                </a:tc>
                <a:tc>
                  <a:txBody>
                    <a:bodyPr/>
                    <a:lstStyle/>
                    <a:p>
                      <a:pPr marL="0" marR="0" indent="0" algn="ctr" fontAlgn="base" latinLnBrk="1">
                        <a:lnSpc>
                          <a:spcPct val="100000"/>
                        </a:lnSpc>
                        <a:buNone/>
                      </a:pPr>
                      <a:r>
                        <a:rPr kumimoji="0" lang="ko-KR" altLang="en-US" sz="1200" b="1" i="0" u="none" strike="noStrike" kern="0" cap="none" spc="0" normalizeH="0" baseline="0" noProof="0" dirty="0" err="1">
                          <a:ln>
                            <a:noFill/>
                          </a:ln>
                          <a:solidFill>
                            <a:srgbClr val="00B050"/>
                          </a:solidFill>
                          <a:effectLst/>
                          <a:uLnTx/>
                          <a:uFillTx/>
                          <a:latin typeface="맑은 고딕" panose="020B0503020000020004" pitchFamily="50" charset="-127"/>
                          <a:ea typeface="맑은 고딕" panose="020B0503020000020004" pitchFamily="50" charset="-127"/>
                          <a:cs typeface="+mn-cs"/>
                        </a:rPr>
                        <a:t>흡입구</a:t>
                      </a:r>
                      <a:endParaRPr lang="en-US" sz="1200" b="1" kern="0" spc="0" dirty="0">
                        <a:solidFill>
                          <a:srgbClr val="00B050"/>
                        </a:solidFill>
                        <a:effectLst/>
                        <a:latin typeface="+mn-ea"/>
                        <a:ea typeface="+mn-ea"/>
                      </a:endParaRPr>
                    </a:p>
                  </a:txBody>
                  <a:tcPr marL="64770" marR="64770" marT="17907" marB="17907" anchor="ctr"/>
                </a:tc>
                <a:tc>
                  <a:txBody>
                    <a:bodyPr/>
                    <a:lstStyle/>
                    <a:p>
                      <a:pPr marL="0" marR="0" lvl="0" indent="0" algn="ctr" defTabSz="914400" rtl="0" eaLnBrk="1" fontAlgn="base" latinLnBrk="1" hangingPunct="1">
                        <a:lnSpc>
                          <a:spcPct val="100000"/>
                        </a:lnSpc>
                        <a:spcBef>
                          <a:spcPts val="0"/>
                        </a:spcBef>
                        <a:spcAft>
                          <a:spcPts val="0"/>
                        </a:spcAft>
                        <a:buClrTx/>
                        <a:buSzTx/>
                        <a:buFontTx/>
                        <a:buNone/>
                        <a:tabLst/>
                        <a:defRPr/>
                      </a:pPr>
                      <a:r>
                        <a:rPr kumimoji="0" lang="en-US" altLang="ko-KR" sz="1200" b="0" i="0" u="none" strike="noStrike" kern="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rPr>
                        <a:t>1, 2</a:t>
                      </a:r>
                    </a:p>
                  </a:txBody>
                  <a:tcPr marL="64770" marR="64770" marT="17907" marB="17907" anchor="ctr"/>
                </a:tc>
                <a:extLst>
                  <a:ext uri="{0D108BD9-81ED-4DB2-BD59-A6C34878D82A}">
                    <a16:rowId xmlns:a16="http://schemas.microsoft.com/office/drawing/2014/main" val="2144676472"/>
                  </a:ext>
                </a:extLst>
              </a:tr>
              <a:tr h="444833">
                <a:tc>
                  <a:txBody>
                    <a:bodyPr/>
                    <a:lstStyle/>
                    <a:p>
                      <a:pPr marL="0" marR="0" indent="0" algn="ctr" fontAlgn="base" latinLnBrk="0">
                        <a:lnSpc>
                          <a:spcPct val="100000"/>
                        </a:lnSpc>
                        <a:buNone/>
                      </a:pPr>
                      <a:r>
                        <a:rPr lang="en-US" sz="1200" b="0" kern="0" spc="0">
                          <a:solidFill>
                            <a:schemeClr val="tx1"/>
                          </a:solidFill>
                          <a:effectLst/>
                          <a:latin typeface="+mn-ea"/>
                          <a:ea typeface="+mn-ea"/>
                        </a:rPr>
                        <a:t>11</a:t>
                      </a:r>
                      <a:endParaRPr lang="en-US" sz="1600" b="0" kern="0" spc="0">
                        <a:solidFill>
                          <a:schemeClr val="tx1"/>
                        </a:solidFill>
                        <a:effectLst/>
                        <a:latin typeface="+mn-ea"/>
                        <a:ea typeface="+mn-ea"/>
                      </a:endParaRPr>
                    </a:p>
                  </a:txBody>
                  <a:tcPr marL="64770" marR="64770" marT="17907" marB="17907" anchor="ctr"/>
                </a:tc>
                <a:tc>
                  <a:txBody>
                    <a:bodyPr/>
                    <a:lstStyle/>
                    <a:p>
                      <a:pPr marL="0" marR="0" indent="0" algn="just" fontAlgn="ctr" latinLnBrk="0">
                        <a:lnSpc>
                          <a:spcPct val="100000"/>
                        </a:lnSpc>
                        <a:buNone/>
                      </a:pPr>
                      <a:r>
                        <a:rPr lang="en-US" sz="1200" b="0" kern="0" spc="0">
                          <a:solidFill>
                            <a:schemeClr val="tx1"/>
                          </a:solidFill>
                          <a:effectLst/>
                          <a:latin typeface="+mn-ea"/>
                          <a:ea typeface="+mn-ea"/>
                        </a:rPr>
                        <a:t>IGCC.CC.G1.DWATT</a:t>
                      </a:r>
                      <a:endParaRPr lang="en-US" sz="2000" b="0" kern="0" spc="0">
                        <a:solidFill>
                          <a:schemeClr val="tx1"/>
                        </a:solidFill>
                        <a:effectLst/>
                        <a:latin typeface="+mn-ea"/>
                        <a:ea typeface="+mn-ea"/>
                      </a:endParaRPr>
                    </a:p>
                  </a:txBody>
                  <a:tcPr marL="64770" marR="64770" marT="17907" marB="17907" anchor="ctr"/>
                </a:tc>
                <a:tc>
                  <a:txBody>
                    <a:bodyPr/>
                    <a:lstStyle/>
                    <a:p>
                      <a:pPr marL="0" marR="0" indent="0" algn="just" fontAlgn="base" latinLnBrk="1">
                        <a:lnSpc>
                          <a:spcPct val="100000"/>
                        </a:lnSpc>
                        <a:buNone/>
                      </a:pPr>
                      <a:r>
                        <a:rPr lang="ko-KR" altLang="en-US" sz="1200" b="0" kern="0" spc="0">
                          <a:solidFill>
                            <a:schemeClr val="tx1"/>
                          </a:solidFill>
                          <a:effectLst/>
                          <a:latin typeface="+mn-ea"/>
                          <a:ea typeface="+mn-ea"/>
                        </a:rPr>
                        <a:t>발전기 출력</a:t>
                      </a:r>
                      <a:endParaRPr lang="ko-KR" altLang="en-US" sz="1600" b="0" kern="0" spc="0">
                        <a:solidFill>
                          <a:schemeClr val="tx1"/>
                        </a:solidFill>
                        <a:effectLst/>
                        <a:latin typeface="+mn-ea"/>
                        <a:ea typeface="+mn-ea"/>
                      </a:endParaRPr>
                    </a:p>
                    <a:p>
                      <a:pPr marL="0" marR="0" indent="0" algn="just" fontAlgn="base" latinLnBrk="1">
                        <a:lnSpc>
                          <a:spcPct val="100000"/>
                        </a:lnSpc>
                        <a:buNone/>
                      </a:pPr>
                      <a:r>
                        <a:rPr lang="en-US" sz="1200" b="0" kern="0" spc="0">
                          <a:solidFill>
                            <a:schemeClr val="tx1"/>
                          </a:solidFill>
                          <a:effectLst/>
                          <a:latin typeface="+mn-ea"/>
                          <a:ea typeface="+mn-ea"/>
                        </a:rPr>
                        <a:t>GT Generated Watts Max Selected</a:t>
                      </a:r>
                      <a:endParaRPr lang="en-US" sz="1600" b="0" kern="0" spc="0">
                        <a:solidFill>
                          <a:schemeClr val="tx1"/>
                        </a:solidFill>
                        <a:effectLst/>
                        <a:latin typeface="+mn-ea"/>
                        <a:ea typeface="+mn-ea"/>
                      </a:endParaRPr>
                    </a:p>
                  </a:txBody>
                  <a:tcPr marL="64770" marR="64770" marT="17907" marB="17907" anchor="ctr"/>
                </a:tc>
                <a:tc>
                  <a:txBody>
                    <a:bodyPr/>
                    <a:lstStyle/>
                    <a:p>
                      <a:pPr marL="0" marR="0" indent="0" algn="just" fontAlgn="base" latinLnBrk="1">
                        <a:lnSpc>
                          <a:spcPct val="100000"/>
                        </a:lnSpc>
                        <a:buNone/>
                      </a:pPr>
                      <a:r>
                        <a:rPr lang="en-US" sz="1200" b="0" kern="0" spc="0" dirty="0">
                          <a:solidFill>
                            <a:schemeClr val="tx1"/>
                          </a:solidFill>
                          <a:effectLst/>
                          <a:latin typeface="+mn-ea"/>
                          <a:ea typeface="+mn-ea"/>
                        </a:rPr>
                        <a:t>MW</a:t>
                      </a:r>
                      <a:endParaRPr lang="en-US" sz="1600" b="0" kern="0" spc="0" dirty="0">
                        <a:solidFill>
                          <a:schemeClr val="tx1"/>
                        </a:solidFill>
                        <a:effectLst/>
                        <a:latin typeface="+mn-ea"/>
                        <a:ea typeface="+mn-ea"/>
                      </a:endParaRPr>
                    </a:p>
                  </a:txBody>
                  <a:tcPr marL="64770" marR="64770" marT="17907" marB="17907" anchor="ctr"/>
                </a:tc>
                <a:tc>
                  <a:txBody>
                    <a:bodyPr/>
                    <a:lstStyle/>
                    <a:p>
                      <a:pPr marL="0" marR="0" indent="0" algn="ctr" fontAlgn="base" latinLnBrk="1">
                        <a:lnSpc>
                          <a:spcPct val="100000"/>
                        </a:lnSpc>
                        <a:buNone/>
                      </a:pPr>
                      <a:r>
                        <a:rPr lang="ko-KR" altLang="en-US" sz="1200" b="1" kern="0" spc="0" dirty="0">
                          <a:solidFill>
                            <a:srgbClr val="FF0000"/>
                          </a:solidFill>
                          <a:effectLst/>
                          <a:latin typeface="+mn-ea"/>
                          <a:ea typeface="+mn-ea"/>
                        </a:rPr>
                        <a:t>연소기</a:t>
                      </a:r>
                      <a:endParaRPr lang="en-US" sz="1200" b="1" kern="0" spc="0" dirty="0">
                        <a:solidFill>
                          <a:srgbClr val="FF0000"/>
                        </a:solidFill>
                        <a:effectLst/>
                        <a:latin typeface="+mn-ea"/>
                        <a:ea typeface="+mn-ea"/>
                      </a:endParaRPr>
                    </a:p>
                  </a:txBody>
                  <a:tcPr marL="64770" marR="64770" marT="17907" marB="17907" anchor="ctr"/>
                </a:tc>
                <a:tc>
                  <a:txBody>
                    <a:bodyPr/>
                    <a:lstStyle/>
                    <a:p>
                      <a:pPr marL="0" marR="0" indent="0" algn="ctr" fontAlgn="base" latinLnBrk="1">
                        <a:lnSpc>
                          <a:spcPct val="100000"/>
                        </a:lnSpc>
                        <a:buNone/>
                      </a:pPr>
                      <a:r>
                        <a:rPr lang="en-US" sz="1200" b="0" kern="0" spc="0" dirty="0">
                          <a:solidFill>
                            <a:schemeClr val="tx1"/>
                          </a:solidFill>
                          <a:effectLst/>
                          <a:latin typeface="+mn-ea"/>
                          <a:ea typeface="+mn-ea"/>
                        </a:rPr>
                        <a:t>1</a:t>
                      </a:r>
                    </a:p>
                  </a:txBody>
                  <a:tcPr marL="64770" marR="64770" marT="17907" marB="17907" anchor="ctr"/>
                </a:tc>
                <a:extLst>
                  <a:ext uri="{0D108BD9-81ED-4DB2-BD59-A6C34878D82A}">
                    <a16:rowId xmlns:a16="http://schemas.microsoft.com/office/drawing/2014/main" val="1079801382"/>
                  </a:ext>
                </a:extLst>
              </a:tr>
            </a:tbl>
          </a:graphicData>
        </a:graphic>
      </p:graphicFrame>
      <p:sp>
        <p:nvSpPr>
          <p:cNvPr id="17" name="텍스트 개체 틀 1">
            <a:extLst>
              <a:ext uri="{FF2B5EF4-FFF2-40B4-BE49-F238E27FC236}">
                <a16:creationId xmlns:a16="http://schemas.microsoft.com/office/drawing/2014/main" id="{8680C483-F084-CC79-D242-E9EDCDBEF981}"/>
              </a:ext>
            </a:extLst>
          </p:cNvPr>
          <p:cNvSpPr>
            <a:spLocks noGrp="1"/>
          </p:cNvSpPr>
          <p:nvPr>
            <p:ph type="body" sz="quarter" idx="10"/>
          </p:nvPr>
        </p:nvSpPr>
        <p:spPr>
          <a:xfrm>
            <a:off x="209708" y="572858"/>
            <a:ext cx="9423242" cy="400110"/>
          </a:xfrm>
        </p:spPr>
        <p:txBody>
          <a:bodyPr/>
          <a:lstStyle/>
          <a:p>
            <a:r>
              <a:rPr lang="en-US" altLang="ko-KR" dirty="0"/>
              <a:t>Tag</a:t>
            </a:r>
            <a:r>
              <a:rPr lang="ko-KR" altLang="en-US" dirty="0"/>
              <a:t> </a:t>
            </a:r>
            <a:r>
              <a:rPr lang="en-US" altLang="ko-KR" dirty="0"/>
              <a:t>List</a:t>
            </a:r>
            <a:r>
              <a:rPr lang="ko-KR" altLang="en-US" dirty="0"/>
              <a:t> </a:t>
            </a:r>
            <a:r>
              <a:rPr lang="en-US" altLang="ko-KR" dirty="0"/>
              <a:t>(1/4)</a:t>
            </a:r>
            <a:endParaRPr lang="ko-KR" altLang="en-US" dirty="0"/>
          </a:p>
        </p:txBody>
      </p:sp>
    </p:spTree>
    <p:extLst>
      <p:ext uri="{BB962C8B-B14F-4D97-AF65-F5344CB8AC3E}">
        <p14:creationId xmlns:p14="http://schemas.microsoft.com/office/powerpoint/2010/main" val="39950969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166D96-8387-DE30-9555-BC568B0127F3}"/>
            </a:ext>
          </a:extLst>
        </p:cNvPr>
        <p:cNvGrpSpPr/>
        <p:nvPr/>
      </p:nvGrpSpPr>
      <p:grpSpPr>
        <a:xfrm>
          <a:off x="0" y="0"/>
          <a:ext cx="0" cy="0"/>
          <a:chOff x="0" y="0"/>
          <a:chExt cx="0" cy="0"/>
        </a:xfrm>
      </p:grpSpPr>
      <p:sp>
        <p:nvSpPr>
          <p:cNvPr id="5" name="텍스트 개체 틀 4">
            <a:extLst>
              <a:ext uri="{FF2B5EF4-FFF2-40B4-BE49-F238E27FC236}">
                <a16:creationId xmlns:a16="http://schemas.microsoft.com/office/drawing/2014/main" id="{1175DE7E-EFF2-A322-4254-1BA53AA8D01B}"/>
              </a:ext>
            </a:extLst>
          </p:cNvPr>
          <p:cNvSpPr>
            <a:spLocks noGrp="1"/>
          </p:cNvSpPr>
          <p:nvPr>
            <p:ph type="body" sz="quarter" idx="10"/>
          </p:nvPr>
        </p:nvSpPr>
        <p:spPr/>
        <p:txBody>
          <a:bodyPr/>
          <a:lstStyle/>
          <a:p>
            <a:pPr marL="0" indent="0">
              <a:buNone/>
            </a:pPr>
            <a:r>
              <a:rPr lang="en-US" altLang="ko-KR" dirty="0"/>
              <a:t>next state</a:t>
            </a:r>
            <a:r>
              <a:rPr lang="ko-KR" altLang="en-US" dirty="0"/>
              <a:t>를 어떻게 얻는지</a:t>
            </a:r>
            <a:r>
              <a:rPr lang="en-US" altLang="ko-KR" dirty="0"/>
              <a:t>?</a:t>
            </a:r>
            <a:endParaRPr lang="ko-KR" altLang="en-US" dirty="0"/>
          </a:p>
        </p:txBody>
      </p:sp>
      <p:sp>
        <p:nvSpPr>
          <p:cNvPr id="4" name="제목 3">
            <a:extLst>
              <a:ext uri="{FF2B5EF4-FFF2-40B4-BE49-F238E27FC236}">
                <a16:creationId xmlns:a16="http://schemas.microsoft.com/office/drawing/2014/main" id="{A6349BD7-83E4-2D7D-02FA-669CCCB1A018}"/>
              </a:ext>
            </a:extLst>
          </p:cNvPr>
          <p:cNvSpPr>
            <a:spLocks noGrp="1"/>
          </p:cNvSpPr>
          <p:nvPr>
            <p:ph type="title"/>
          </p:nvPr>
        </p:nvSpPr>
        <p:spPr/>
        <p:txBody>
          <a:bodyPr/>
          <a:lstStyle/>
          <a:p>
            <a:r>
              <a:rPr lang="en-US" altLang="ko-KR" dirty="0"/>
              <a:t>2025. 08. 06 </a:t>
            </a:r>
            <a:r>
              <a:rPr lang="ko-KR" altLang="en-US" dirty="0"/>
              <a:t>수 </a:t>
            </a:r>
            <a:r>
              <a:rPr lang="en-US" altLang="ko-KR" dirty="0"/>
              <a:t>| </a:t>
            </a:r>
            <a:r>
              <a:rPr lang="ko-KR" altLang="en-US" dirty="0"/>
              <a:t>환경 적용문제 </a:t>
            </a:r>
            <a:r>
              <a:rPr lang="en-US" altLang="ko-KR" dirty="0"/>
              <a:t>(DQN, DDPG)</a:t>
            </a:r>
            <a:endParaRPr lang="ko-KR" altLang="en-US" dirty="0"/>
          </a:p>
        </p:txBody>
      </p:sp>
      <p:sp>
        <p:nvSpPr>
          <p:cNvPr id="7" name="텍스트 개체 틀 6">
            <a:extLst>
              <a:ext uri="{FF2B5EF4-FFF2-40B4-BE49-F238E27FC236}">
                <a16:creationId xmlns:a16="http://schemas.microsoft.com/office/drawing/2014/main" id="{EC981846-CABA-8418-9DE9-5D7EFEDE19DA}"/>
              </a:ext>
            </a:extLst>
          </p:cNvPr>
          <p:cNvSpPr>
            <a:spLocks noGrp="1"/>
          </p:cNvSpPr>
          <p:nvPr>
            <p:ph type="body" sz="quarter" idx="12"/>
          </p:nvPr>
        </p:nvSpPr>
        <p:spPr/>
        <p:txBody>
          <a:bodyPr/>
          <a:lstStyle/>
          <a:p>
            <a:r>
              <a:rPr lang="ko-KR" altLang="en-US" dirty="0"/>
              <a:t>강화학습</a:t>
            </a:r>
          </a:p>
        </p:txBody>
      </p:sp>
      <mc:AlternateContent xmlns:mc="http://schemas.openxmlformats.org/markup-compatibility/2006" xmlns:a14="http://schemas.microsoft.com/office/drawing/2010/main">
        <mc:Choice Requires="a14">
          <p:sp>
            <p:nvSpPr>
              <p:cNvPr id="15" name="텍스트 개체 틀 5">
                <a:extLst>
                  <a:ext uri="{FF2B5EF4-FFF2-40B4-BE49-F238E27FC236}">
                    <a16:creationId xmlns:a16="http://schemas.microsoft.com/office/drawing/2014/main" id="{38FB0418-05C7-7FF4-3BAA-C7EE7C68C698}"/>
                  </a:ext>
                </a:extLst>
              </p:cNvPr>
              <p:cNvSpPr>
                <a:spLocks noGrp="1"/>
              </p:cNvSpPr>
              <p:nvPr>
                <p:ph type="body" sz="quarter" idx="11"/>
              </p:nvPr>
            </p:nvSpPr>
            <p:spPr>
              <a:xfrm>
                <a:off x="200470" y="1052953"/>
                <a:ext cx="9686625" cy="1738863"/>
              </a:xfrm>
            </p:spPr>
            <p:txBody>
              <a:bodyPr/>
              <a:lstStyle/>
              <a:p>
                <a:pPr marL="180000" indent="-180000">
                  <a:buFont typeface="Arial" panose="020B0604020202020204" pitchFamily="34" charset="0"/>
                  <a:buChar char="•"/>
                </a:pPr>
                <a:r>
                  <a:rPr lang="en-US" altLang="ko-KR" dirty="0">
                    <a:latin typeface="+mn-ea"/>
                  </a:rPr>
                  <a:t>DQN</a:t>
                </a:r>
                <a:r>
                  <a:rPr lang="ko-KR" altLang="en-US" dirty="0">
                    <a:latin typeface="+mn-ea"/>
                  </a:rPr>
                  <a:t>과</a:t>
                </a:r>
                <a:r>
                  <a:rPr lang="en-US" altLang="ko-KR" dirty="0">
                    <a:latin typeface="+mn-ea"/>
                  </a:rPr>
                  <a:t> DDPG</a:t>
                </a:r>
                <a:r>
                  <a:rPr lang="ko-KR" altLang="en-US" dirty="0">
                    <a:latin typeface="+mn-ea"/>
                  </a:rPr>
                  <a:t>의 </a:t>
                </a:r>
                <a:r>
                  <a:rPr lang="en-US" altLang="ko-KR" dirty="0">
                    <a:latin typeface="+mn-ea"/>
                  </a:rPr>
                  <a:t>pseudo-code</a:t>
                </a:r>
                <a:r>
                  <a:rPr lang="ko-KR" altLang="en-US" dirty="0">
                    <a:latin typeface="+mn-ea"/>
                  </a:rPr>
                  <a:t>에서 </a:t>
                </a:r>
                <a14:m>
                  <m:oMath xmlns:m="http://schemas.openxmlformats.org/officeDocument/2006/math">
                    <m:r>
                      <a:rPr lang="en-US" altLang="ko-KR" i="1" dirty="0" smtClean="0">
                        <a:latin typeface="Cambria Math" panose="02040503050406030204" pitchFamily="18" charset="0"/>
                      </a:rPr>
                      <m:t>𝑠</m:t>
                    </m:r>
                    <m:r>
                      <a:rPr lang="en-US" altLang="ko-KR" i="1" dirty="0" smtClean="0">
                        <a:latin typeface="Cambria Math" panose="02040503050406030204" pitchFamily="18" charset="0"/>
                      </a:rPr>
                      <m:t>’</m:t>
                    </m:r>
                  </m:oMath>
                </a14:m>
                <a:r>
                  <a:rPr lang="en-US" altLang="ko-KR" dirty="0">
                    <a:latin typeface="+mn-ea"/>
                  </a:rPr>
                  <a:t> </a:t>
                </a:r>
                <a:r>
                  <a:rPr lang="ko-KR" altLang="en-US" dirty="0">
                    <a:latin typeface="+mn-ea"/>
                  </a:rPr>
                  <a:t>혹은 </a:t>
                </a:r>
                <a14:m>
                  <m:oMath xmlns:m="http://schemas.openxmlformats.org/officeDocument/2006/math">
                    <m:sSub>
                      <m:sSubPr>
                        <m:ctrlPr>
                          <a:rPr lang="en-US" altLang="ko-KR" i="1" dirty="0" smtClean="0">
                            <a:latin typeface="Cambria Math" panose="02040503050406030204" pitchFamily="18" charset="0"/>
                          </a:rPr>
                        </m:ctrlPr>
                      </m:sSubPr>
                      <m:e>
                        <m:r>
                          <a:rPr lang="en-US" altLang="ko-KR" i="1" dirty="0" smtClean="0">
                            <a:latin typeface="Cambria Math" panose="02040503050406030204" pitchFamily="18" charset="0"/>
                          </a:rPr>
                          <m:t>𝑠</m:t>
                        </m:r>
                      </m:e>
                      <m:sub>
                        <m:r>
                          <a:rPr lang="en-US" altLang="ko-KR" b="0" i="1" dirty="0" smtClean="0">
                            <a:latin typeface="Cambria Math" panose="02040503050406030204" pitchFamily="18" charset="0"/>
                          </a:rPr>
                          <m:t>𝑡</m:t>
                        </m:r>
                        <m:r>
                          <a:rPr lang="en-US" altLang="ko-KR" b="0" i="1" dirty="0" smtClean="0">
                            <a:latin typeface="Cambria Math" panose="02040503050406030204" pitchFamily="18" charset="0"/>
                          </a:rPr>
                          <m:t>+1</m:t>
                        </m:r>
                      </m:sub>
                    </m:sSub>
                  </m:oMath>
                </a14:m>
                <a:r>
                  <a:rPr lang="ko-KR" altLang="en-US" dirty="0">
                    <a:latin typeface="+mn-ea"/>
                  </a:rPr>
                  <a:t>을 </a:t>
                </a:r>
                <a:r>
                  <a:rPr lang="en-US" altLang="ko-KR" dirty="0">
                    <a:latin typeface="+mn-ea"/>
                  </a:rPr>
                  <a:t>observe</a:t>
                </a:r>
                <a:r>
                  <a:rPr lang="ko-KR" altLang="en-US" dirty="0">
                    <a:latin typeface="+mn-ea"/>
                  </a:rPr>
                  <a:t>한다고 되어 있다</a:t>
                </a:r>
                <a:r>
                  <a:rPr lang="en-US" altLang="ko-KR" dirty="0">
                    <a:latin typeface="+mn-ea"/>
                  </a:rPr>
                  <a:t>. DQN </a:t>
                </a:r>
                <a:r>
                  <a:rPr lang="ko-KR" altLang="en-US" dirty="0">
                    <a:latin typeface="+mn-ea"/>
                  </a:rPr>
                  <a:t>논문에서의 </a:t>
                </a:r>
                <a:r>
                  <a:rPr lang="en-US" altLang="ko-KR" dirty="0">
                    <a:latin typeface="+mn-ea"/>
                  </a:rPr>
                  <a:t>DQN</a:t>
                </a:r>
                <a:r>
                  <a:rPr lang="ko-KR" altLang="en-US" dirty="0">
                    <a:latin typeface="+mn-ea"/>
                  </a:rPr>
                  <a:t>은 </a:t>
                </a:r>
                <a:r>
                  <a:rPr lang="en-US" altLang="ko-KR" dirty="0" err="1">
                    <a:latin typeface="+mn-ea"/>
                  </a:rPr>
                  <a:t>atari</a:t>
                </a:r>
                <a:r>
                  <a:rPr lang="en-US" altLang="ko-KR" dirty="0">
                    <a:latin typeface="+mn-ea"/>
                  </a:rPr>
                  <a:t> </a:t>
                </a:r>
                <a:r>
                  <a:rPr lang="ko-KR" altLang="en-US" dirty="0">
                    <a:latin typeface="+mn-ea"/>
                  </a:rPr>
                  <a:t>문제를 푸는 것이므로 바로 다음 순간의 화면을 </a:t>
                </a:r>
                <a:r>
                  <a:rPr lang="en-US" altLang="ko-KR" dirty="0">
                    <a:latin typeface="+mn-ea"/>
                  </a:rPr>
                  <a:t>CNN</a:t>
                </a:r>
                <a:r>
                  <a:rPr lang="ko-KR" altLang="en-US" dirty="0">
                    <a:latin typeface="+mn-ea"/>
                  </a:rPr>
                  <a:t>으로 인식할 수 있고 그렇게 </a:t>
                </a:r>
                <a:r>
                  <a:rPr lang="en-US" altLang="ko-KR" dirty="0">
                    <a:latin typeface="+mn-ea"/>
                  </a:rPr>
                  <a:t>next state</a:t>
                </a:r>
                <a:r>
                  <a:rPr lang="ko-KR" altLang="en-US" dirty="0">
                    <a:latin typeface="+mn-ea"/>
                  </a:rPr>
                  <a:t>를 정하는 식으로 되어 있다</a:t>
                </a:r>
                <a:r>
                  <a:rPr lang="en-US" altLang="ko-KR" dirty="0">
                    <a:latin typeface="+mn-ea"/>
                  </a:rPr>
                  <a:t>. </a:t>
                </a:r>
                <a:r>
                  <a:rPr lang="ko-KR" altLang="en-US" dirty="0">
                    <a:latin typeface="+mn-ea"/>
                  </a:rPr>
                  <a:t>즉 </a:t>
                </a:r>
                <a:r>
                  <a:rPr lang="en-US" altLang="ko-KR" dirty="0">
                    <a:latin typeface="+mn-ea"/>
                  </a:rPr>
                  <a:t>emulator</a:t>
                </a:r>
                <a:r>
                  <a:rPr lang="ko-KR" altLang="en-US" dirty="0">
                    <a:latin typeface="+mn-ea"/>
                  </a:rPr>
                  <a:t>가 있어서 문제가 없다</a:t>
                </a:r>
                <a:r>
                  <a:rPr lang="en-US" altLang="ko-KR" dirty="0">
                    <a:latin typeface="+mn-ea"/>
                  </a:rPr>
                  <a:t>.</a:t>
                </a:r>
              </a:p>
              <a:p>
                <a:pPr marL="180000" indent="-180000">
                  <a:buFont typeface="Arial" panose="020B0604020202020204" pitchFamily="34" charset="0"/>
                  <a:buChar char="•"/>
                </a:pPr>
                <a:r>
                  <a:rPr lang="en-US" altLang="ko-KR" dirty="0">
                    <a:latin typeface="+mn-ea"/>
                  </a:rPr>
                  <a:t>DDQN </a:t>
                </a:r>
                <a:r>
                  <a:rPr lang="ko-KR" altLang="en-US" dirty="0">
                    <a:latin typeface="+mn-ea"/>
                  </a:rPr>
                  <a:t>논문에서는 </a:t>
                </a:r>
                <a:r>
                  <a:rPr lang="en-US" altLang="ko-KR" dirty="0">
                    <a:latin typeface="+mn-ea"/>
                  </a:rPr>
                  <a:t>cartpole, gripper(</a:t>
                </a:r>
                <a:r>
                  <a:rPr lang="ko-KR" altLang="en-US" dirty="0" err="1">
                    <a:latin typeface="+mn-ea"/>
                  </a:rPr>
                  <a:t>로봇팔</a:t>
                </a:r>
                <a:r>
                  <a:rPr lang="en-US" altLang="ko-KR" dirty="0">
                    <a:latin typeface="+mn-ea"/>
                  </a:rPr>
                  <a:t>), puck striking(</a:t>
                </a:r>
                <a:r>
                  <a:rPr lang="ko-KR" altLang="en-US" dirty="0">
                    <a:latin typeface="+mn-ea"/>
                  </a:rPr>
                  <a:t>하키</a:t>
                </a:r>
                <a:r>
                  <a:rPr lang="en-US" altLang="ko-KR" dirty="0">
                    <a:latin typeface="+mn-ea"/>
                  </a:rPr>
                  <a:t>), locomotion(</a:t>
                </a:r>
                <a:r>
                  <a:rPr lang="ko-KR" altLang="en-US" dirty="0">
                    <a:latin typeface="+mn-ea"/>
                  </a:rPr>
                  <a:t>자율보행</a:t>
                </a:r>
                <a:r>
                  <a:rPr lang="en-US" altLang="ko-KR" dirty="0">
                    <a:latin typeface="+mn-ea"/>
                  </a:rPr>
                  <a:t>) </a:t>
                </a:r>
                <a:r>
                  <a:rPr lang="ko-KR" altLang="en-US" dirty="0">
                    <a:latin typeface="+mn-ea"/>
                  </a:rPr>
                  <a:t>등의 문제를 다뤘고 그때 </a:t>
                </a:r>
                <a:r>
                  <a:rPr lang="en-US" altLang="ko-KR" dirty="0">
                    <a:latin typeface="+mn-ea"/>
                  </a:rPr>
                  <a:t>emulator</a:t>
                </a:r>
                <a:r>
                  <a:rPr lang="ko-KR" altLang="en-US" dirty="0">
                    <a:latin typeface="+mn-ea"/>
                  </a:rPr>
                  <a:t>로서 물리엔진 </a:t>
                </a:r>
                <a:r>
                  <a:rPr lang="en-US" altLang="ko-KR" dirty="0" err="1">
                    <a:latin typeface="+mn-ea"/>
                  </a:rPr>
                  <a:t>MuJoCo</a:t>
                </a:r>
                <a:r>
                  <a:rPr lang="ko-KR" altLang="en-US" dirty="0">
                    <a:latin typeface="+mn-ea"/>
                  </a:rPr>
                  <a:t>를 사용했다고 되어 있다</a:t>
                </a:r>
                <a:r>
                  <a:rPr lang="en-US" altLang="ko-KR" dirty="0">
                    <a:latin typeface="+mn-ea"/>
                  </a:rPr>
                  <a:t>.</a:t>
                </a:r>
              </a:p>
              <a:p>
                <a:pPr marL="180000" indent="-180000">
                  <a:buFont typeface="Arial" panose="020B0604020202020204" pitchFamily="34" charset="0"/>
                  <a:buChar char="•"/>
                </a:pPr>
                <a:r>
                  <a:rPr lang="ko-KR" altLang="en-US" dirty="0">
                    <a:latin typeface="+mn-ea"/>
                  </a:rPr>
                  <a:t>하지만 일반적인 공정 문제에서는</a:t>
                </a:r>
                <a:r>
                  <a:rPr lang="en-US" altLang="ko-KR" dirty="0">
                    <a:latin typeface="+mn-ea"/>
                  </a:rPr>
                  <a:t>, next state</a:t>
                </a:r>
                <a:r>
                  <a:rPr lang="ko-KR" altLang="en-US" dirty="0">
                    <a:latin typeface="+mn-ea"/>
                  </a:rPr>
                  <a:t>는 모든 </a:t>
                </a:r>
                <a:r>
                  <a:rPr lang="en-US" altLang="ko-KR" dirty="0">
                    <a:latin typeface="+mn-ea"/>
                  </a:rPr>
                  <a:t>state</a:t>
                </a:r>
                <a:r>
                  <a:rPr lang="ko-KR" altLang="en-US" dirty="0">
                    <a:latin typeface="+mn-ea"/>
                  </a:rPr>
                  <a:t>를 실시간으로 측정하지 않는 이상 </a:t>
                </a:r>
                <a:r>
                  <a:rPr lang="en-US" altLang="ko-KR" dirty="0">
                    <a:latin typeface="+mn-ea"/>
                  </a:rPr>
                  <a:t>next state</a:t>
                </a:r>
                <a:r>
                  <a:rPr lang="ko-KR" altLang="en-US" dirty="0">
                    <a:latin typeface="+mn-ea"/>
                  </a:rPr>
                  <a:t>를 얻을 수 없다</a:t>
                </a:r>
                <a:r>
                  <a:rPr lang="en-US" altLang="ko-KR" dirty="0">
                    <a:latin typeface="+mn-ea"/>
                  </a:rPr>
                  <a:t>. </a:t>
                </a:r>
                <a:r>
                  <a:rPr lang="ko-KR" altLang="en-US" dirty="0">
                    <a:latin typeface="+mn-ea"/>
                  </a:rPr>
                  <a:t>학습 시에는 </a:t>
                </a:r>
                <a:r>
                  <a:rPr lang="ko-KR" altLang="en-US" dirty="0" err="1">
                    <a:latin typeface="+mn-ea"/>
                  </a:rPr>
                  <a:t>쌓여있는</a:t>
                </a:r>
                <a:r>
                  <a:rPr lang="ko-KR" altLang="en-US" dirty="0">
                    <a:latin typeface="+mn-ea"/>
                  </a:rPr>
                  <a:t> </a:t>
                </a:r>
                <a:r>
                  <a:rPr lang="en-US" altLang="ko-KR" dirty="0">
                    <a:latin typeface="+mn-ea"/>
                  </a:rPr>
                  <a:t>next state</a:t>
                </a:r>
                <a:r>
                  <a:rPr lang="ko-KR" altLang="en-US" dirty="0">
                    <a:latin typeface="+mn-ea"/>
                  </a:rPr>
                  <a:t>를 사용할 수 있겠고</a:t>
                </a:r>
                <a:r>
                  <a:rPr lang="en-US" altLang="ko-KR" dirty="0">
                    <a:latin typeface="+mn-ea"/>
                  </a:rPr>
                  <a:t>, </a:t>
                </a:r>
                <a:r>
                  <a:rPr lang="ko-KR" altLang="en-US" dirty="0">
                    <a:latin typeface="+mn-ea"/>
                  </a:rPr>
                  <a:t>이것이 일정 부분 도움이 될 수 있겠지만</a:t>
                </a:r>
                <a:r>
                  <a:rPr lang="en-US" altLang="ko-KR" dirty="0">
                    <a:latin typeface="+mn-ea"/>
                  </a:rPr>
                  <a:t>, test</a:t>
                </a:r>
                <a:r>
                  <a:rPr lang="ko-KR" altLang="en-US" dirty="0">
                    <a:latin typeface="+mn-ea"/>
                  </a:rPr>
                  <a:t>시에는 가능하지 않다</a:t>
                </a:r>
                <a:r>
                  <a:rPr lang="en-US" altLang="ko-KR" dirty="0">
                    <a:latin typeface="+mn-ea"/>
                  </a:rPr>
                  <a:t>.</a:t>
                </a:r>
              </a:p>
            </p:txBody>
          </p:sp>
        </mc:Choice>
        <mc:Fallback xmlns="">
          <p:sp>
            <p:nvSpPr>
              <p:cNvPr id="15" name="텍스트 개체 틀 5">
                <a:extLst>
                  <a:ext uri="{FF2B5EF4-FFF2-40B4-BE49-F238E27FC236}">
                    <a16:creationId xmlns:a16="http://schemas.microsoft.com/office/drawing/2014/main" id="{38FB0418-05C7-7FF4-3BAA-C7EE7C68C698}"/>
                  </a:ext>
                </a:extLst>
              </p:cNvPr>
              <p:cNvSpPr>
                <a:spLocks noGrp="1" noRot="1" noChangeAspect="1" noMove="1" noResize="1" noEditPoints="1" noAdjustHandles="1" noChangeArrowheads="1" noChangeShapeType="1" noTextEdit="1"/>
              </p:cNvSpPr>
              <p:nvPr>
                <p:ph type="body" sz="quarter" idx="11"/>
              </p:nvPr>
            </p:nvSpPr>
            <p:spPr>
              <a:xfrm>
                <a:off x="200470" y="1052953"/>
                <a:ext cx="9686625" cy="1738863"/>
              </a:xfrm>
              <a:blipFill>
                <a:blip r:embed="rId3"/>
                <a:stretch>
                  <a:fillRect l="-315" t="-1404" b="-6667"/>
                </a:stretch>
              </a:blipFill>
            </p:spPr>
            <p:txBody>
              <a:bodyPr/>
              <a:lstStyle/>
              <a:p>
                <a:r>
                  <a:rPr lang="ko-KR" altLang="en-US">
                    <a:noFill/>
                  </a:rPr>
                  <a:t> </a:t>
                </a:r>
              </a:p>
            </p:txBody>
          </p:sp>
        </mc:Fallback>
      </mc:AlternateContent>
      <p:grpSp>
        <p:nvGrpSpPr>
          <p:cNvPr id="23" name="그룹 22">
            <a:extLst>
              <a:ext uri="{FF2B5EF4-FFF2-40B4-BE49-F238E27FC236}">
                <a16:creationId xmlns:a16="http://schemas.microsoft.com/office/drawing/2014/main" id="{B1E43B30-C7FB-67AD-E765-921C48748D1E}"/>
              </a:ext>
            </a:extLst>
          </p:cNvPr>
          <p:cNvGrpSpPr/>
          <p:nvPr/>
        </p:nvGrpSpPr>
        <p:grpSpPr>
          <a:xfrm>
            <a:off x="360747" y="2903640"/>
            <a:ext cx="4284501" cy="2147496"/>
            <a:chOff x="360747" y="2015148"/>
            <a:chExt cx="4284501" cy="2147496"/>
          </a:xfrm>
        </p:grpSpPr>
        <p:pic>
          <p:nvPicPr>
            <p:cNvPr id="10" name="그림 9">
              <a:extLst>
                <a:ext uri="{FF2B5EF4-FFF2-40B4-BE49-F238E27FC236}">
                  <a16:creationId xmlns:a16="http://schemas.microsoft.com/office/drawing/2014/main" id="{2EDB2125-4BFE-7837-A436-DA9C155BAC47}"/>
                </a:ext>
              </a:extLst>
            </p:cNvPr>
            <p:cNvPicPr>
              <a:picLocks noChangeAspect="1"/>
            </p:cNvPicPr>
            <p:nvPr/>
          </p:nvPicPr>
          <p:blipFill>
            <a:blip r:embed="rId4"/>
            <a:stretch>
              <a:fillRect/>
            </a:stretch>
          </p:blipFill>
          <p:spPr>
            <a:xfrm>
              <a:off x="360747" y="2015148"/>
              <a:ext cx="4284501" cy="2147496"/>
            </a:xfrm>
            <a:prstGeom prst="rect">
              <a:avLst/>
            </a:prstGeom>
          </p:spPr>
        </p:pic>
        <p:cxnSp>
          <p:nvCxnSpPr>
            <p:cNvPr id="14" name="직선 연결선 13">
              <a:extLst>
                <a:ext uri="{FF2B5EF4-FFF2-40B4-BE49-F238E27FC236}">
                  <a16:creationId xmlns:a16="http://schemas.microsoft.com/office/drawing/2014/main" id="{6A100345-969B-0BC5-7634-CC3906C197A1}"/>
                </a:ext>
              </a:extLst>
            </p:cNvPr>
            <p:cNvCxnSpPr>
              <a:cxnSpLocks/>
            </p:cNvCxnSpPr>
            <p:nvPr/>
          </p:nvCxnSpPr>
          <p:spPr>
            <a:xfrm>
              <a:off x="2262189" y="3128964"/>
              <a:ext cx="352425"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직선 연결선 17">
              <a:extLst>
                <a:ext uri="{FF2B5EF4-FFF2-40B4-BE49-F238E27FC236}">
                  <a16:creationId xmlns:a16="http://schemas.microsoft.com/office/drawing/2014/main" id="{CE1CA3F1-C7AF-F270-AE69-F8080EFC9697}"/>
                </a:ext>
              </a:extLst>
            </p:cNvPr>
            <p:cNvCxnSpPr>
              <a:cxnSpLocks/>
            </p:cNvCxnSpPr>
            <p:nvPr/>
          </p:nvCxnSpPr>
          <p:spPr>
            <a:xfrm>
              <a:off x="3228979" y="3133727"/>
              <a:ext cx="519109"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31" name="그룹 30">
            <a:extLst>
              <a:ext uri="{FF2B5EF4-FFF2-40B4-BE49-F238E27FC236}">
                <a16:creationId xmlns:a16="http://schemas.microsoft.com/office/drawing/2014/main" id="{A94C31AA-A926-9D9E-0759-F78380B6B1FA}"/>
              </a:ext>
            </a:extLst>
          </p:cNvPr>
          <p:cNvGrpSpPr/>
          <p:nvPr/>
        </p:nvGrpSpPr>
        <p:grpSpPr>
          <a:xfrm>
            <a:off x="4953000" y="2903640"/>
            <a:ext cx="4519155" cy="3667995"/>
            <a:chOff x="4953000" y="2258988"/>
            <a:chExt cx="4519155" cy="3667995"/>
          </a:xfrm>
        </p:grpSpPr>
        <p:grpSp>
          <p:nvGrpSpPr>
            <p:cNvPr id="24" name="그룹 23">
              <a:extLst>
                <a:ext uri="{FF2B5EF4-FFF2-40B4-BE49-F238E27FC236}">
                  <a16:creationId xmlns:a16="http://schemas.microsoft.com/office/drawing/2014/main" id="{D9B63F7B-3A8C-AA80-13AF-0599F6D3D477}"/>
                </a:ext>
              </a:extLst>
            </p:cNvPr>
            <p:cNvGrpSpPr/>
            <p:nvPr/>
          </p:nvGrpSpPr>
          <p:grpSpPr>
            <a:xfrm>
              <a:off x="4953000" y="2258988"/>
              <a:ext cx="4519155" cy="3312314"/>
              <a:chOff x="4953000" y="2015148"/>
              <a:chExt cx="4519155" cy="3312314"/>
            </a:xfrm>
          </p:grpSpPr>
          <p:pic>
            <p:nvPicPr>
              <p:cNvPr id="6" name="그림 5">
                <a:extLst>
                  <a:ext uri="{FF2B5EF4-FFF2-40B4-BE49-F238E27FC236}">
                    <a16:creationId xmlns:a16="http://schemas.microsoft.com/office/drawing/2014/main" id="{A6B4E91F-C2C1-33F2-1ACB-D5702C97B069}"/>
                  </a:ext>
                </a:extLst>
              </p:cNvPr>
              <p:cNvPicPr>
                <a:picLocks noChangeAspect="1"/>
              </p:cNvPicPr>
              <p:nvPr/>
            </p:nvPicPr>
            <p:blipFill>
              <a:blip r:embed="rId5"/>
              <a:stretch>
                <a:fillRect/>
              </a:stretch>
            </p:blipFill>
            <p:spPr>
              <a:xfrm>
                <a:off x="4953000" y="2015148"/>
                <a:ext cx="4519155" cy="3312314"/>
              </a:xfrm>
              <a:prstGeom prst="rect">
                <a:avLst/>
              </a:prstGeom>
            </p:spPr>
          </p:pic>
          <p:cxnSp>
            <p:nvCxnSpPr>
              <p:cNvPr id="20" name="직선 연결선 19">
                <a:extLst>
                  <a:ext uri="{FF2B5EF4-FFF2-40B4-BE49-F238E27FC236}">
                    <a16:creationId xmlns:a16="http://schemas.microsoft.com/office/drawing/2014/main" id="{14F66967-A256-1289-BA92-AF07255CDE96}"/>
                  </a:ext>
                </a:extLst>
              </p:cNvPr>
              <p:cNvCxnSpPr>
                <a:cxnSpLocks/>
              </p:cNvCxnSpPr>
              <p:nvPr/>
            </p:nvCxnSpPr>
            <p:spPr>
              <a:xfrm>
                <a:off x="7316789" y="3397250"/>
                <a:ext cx="1052511"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pic>
          <p:nvPicPr>
            <p:cNvPr id="30" name="그림 29">
              <a:extLst>
                <a:ext uri="{FF2B5EF4-FFF2-40B4-BE49-F238E27FC236}">
                  <a16:creationId xmlns:a16="http://schemas.microsoft.com/office/drawing/2014/main" id="{75DEC712-7E83-85E0-62DD-F7A00F577C28}"/>
                </a:ext>
              </a:extLst>
            </p:cNvPr>
            <p:cNvPicPr>
              <a:picLocks noChangeAspect="1"/>
            </p:cNvPicPr>
            <p:nvPr/>
          </p:nvPicPr>
          <p:blipFill>
            <a:blip r:embed="rId6"/>
            <a:stretch>
              <a:fillRect/>
            </a:stretch>
          </p:blipFill>
          <p:spPr>
            <a:xfrm>
              <a:off x="4963949" y="5683126"/>
              <a:ext cx="4385791" cy="243857"/>
            </a:xfrm>
            <a:prstGeom prst="rect">
              <a:avLst/>
            </a:prstGeom>
          </p:spPr>
        </p:pic>
      </p:grpSp>
    </p:spTree>
    <p:extLst>
      <p:ext uri="{BB962C8B-B14F-4D97-AF65-F5344CB8AC3E}">
        <p14:creationId xmlns:p14="http://schemas.microsoft.com/office/powerpoint/2010/main" val="101457049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D1D342-906F-93FF-8978-9449B73D7798}"/>
            </a:ext>
          </a:extLst>
        </p:cNvPr>
        <p:cNvGrpSpPr/>
        <p:nvPr/>
      </p:nvGrpSpPr>
      <p:grpSpPr>
        <a:xfrm>
          <a:off x="0" y="0"/>
          <a:ext cx="0" cy="0"/>
          <a:chOff x="0" y="0"/>
          <a:chExt cx="0" cy="0"/>
        </a:xfrm>
      </p:grpSpPr>
      <p:sp>
        <p:nvSpPr>
          <p:cNvPr id="4" name="제목 3">
            <a:extLst>
              <a:ext uri="{FF2B5EF4-FFF2-40B4-BE49-F238E27FC236}">
                <a16:creationId xmlns:a16="http://schemas.microsoft.com/office/drawing/2014/main" id="{CE62A181-3BCE-5ED1-CE4B-96AA57EDDC95}"/>
              </a:ext>
            </a:extLst>
          </p:cNvPr>
          <p:cNvSpPr>
            <a:spLocks noGrp="1"/>
          </p:cNvSpPr>
          <p:nvPr>
            <p:ph type="title"/>
          </p:nvPr>
        </p:nvSpPr>
        <p:spPr/>
        <p:txBody>
          <a:bodyPr/>
          <a:lstStyle/>
          <a:p>
            <a:r>
              <a:rPr lang="en-US" altLang="ko-KR" dirty="0">
                <a:latin typeface="+mn-ea"/>
              </a:rPr>
              <a:t>250827 </a:t>
            </a:r>
            <a:r>
              <a:rPr lang="ko-KR" altLang="en-US" dirty="0">
                <a:latin typeface="+mn-ea"/>
              </a:rPr>
              <a:t>수 </a:t>
            </a:r>
            <a:r>
              <a:rPr lang="en-US" altLang="ko-KR" dirty="0">
                <a:latin typeface="+mn-ea"/>
              </a:rPr>
              <a:t>| </a:t>
            </a:r>
            <a:r>
              <a:rPr lang="ko-KR" altLang="en-US" dirty="0">
                <a:latin typeface="+mn-ea"/>
              </a:rPr>
              <a:t>데이터 컬럼 다시 정리</a:t>
            </a:r>
            <a:endParaRPr lang="ko-KR" altLang="en-US" dirty="0"/>
          </a:p>
        </p:txBody>
      </p:sp>
      <p:sp>
        <p:nvSpPr>
          <p:cNvPr id="5" name="텍스트 개체 틀 4">
            <a:extLst>
              <a:ext uri="{FF2B5EF4-FFF2-40B4-BE49-F238E27FC236}">
                <a16:creationId xmlns:a16="http://schemas.microsoft.com/office/drawing/2014/main" id="{8BFEB15E-AC95-CE37-7650-0A31C1D33EB7}"/>
              </a:ext>
            </a:extLst>
          </p:cNvPr>
          <p:cNvSpPr>
            <a:spLocks noGrp="1"/>
          </p:cNvSpPr>
          <p:nvPr>
            <p:ph type="body" sz="quarter" idx="12"/>
          </p:nvPr>
        </p:nvSpPr>
        <p:spPr/>
        <p:txBody>
          <a:bodyPr/>
          <a:lstStyle/>
          <a:p>
            <a:r>
              <a:rPr lang="ko-KR" altLang="en-US" dirty="0"/>
              <a:t>서부발전</a:t>
            </a:r>
          </a:p>
        </p:txBody>
      </p:sp>
      <p:sp>
        <p:nvSpPr>
          <p:cNvPr id="11" name="Rectangle 2">
            <a:extLst>
              <a:ext uri="{FF2B5EF4-FFF2-40B4-BE49-F238E27FC236}">
                <a16:creationId xmlns:a16="http://schemas.microsoft.com/office/drawing/2014/main" id="{C7AA3A6E-B544-43F0-B9D5-7E49A823B5FA}"/>
              </a:ext>
            </a:extLst>
          </p:cNvPr>
          <p:cNvSpPr>
            <a:spLocks noChangeArrowheads="1"/>
          </p:cNvSpPr>
          <p:nvPr/>
        </p:nvSpPr>
        <p:spPr bwMode="auto">
          <a:xfrm>
            <a:off x="-1084636" y="1825625"/>
            <a:ext cx="13964024"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ko-KR" altLang="en-US"/>
          </a:p>
        </p:txBody>
      </p:sp>
      <p:graphicFrame>
        <p:nvGraphicFramePr>
          <p:cNvPr id="14" name="표 13">
            <a:extLst>
              <a:ext uri="{FF2B5EF4-FFF2-40B4-BE49-F238E27FC236}">
                <a16:creationId xmlns:a16="http://schemas.microsoft.com/office/drawing/2014/main" id="{3B953711-AFCA-3E83-88DC-8B83253AA3D8}"/>
              </a:ext>
            </a:extLst>
          </p:cNvPr>
          <p:cNvGraphicFramePr>
            <a:graphicFrameLocks noGrp="1"/>
          </p:cNvGraphicFramePr>
          <p:nvPr>
            <p:extLst>
              <p:ext uri="{D42A27DB-BD31-4B8C-83A1-F6EECF244321}">
                <p14:modId xmlns:p14="http://schemas.microsoft.com/office/powerpoint/2010/main" val="1839029650"/>
              </p:ext>
            </p:extLst>
          </p:nvPr>
        </p:nvGraphicFramePr>
        <p:xfrm>
          <a:off x="632520" y="1052736"/>
          <a:ext cx="8615934" cy="5089448"/>
        </p:xfrm>
        <a:graphic>
          <a:graphicData uri="http://schemas.openxmlformats.org/drawingml/2006/table">
            <a:tbl>
              <a:tblPr firstRow="1" bandRow="1">
                <a:tableStyleId>{5C22544A-7EE6-4342-B048-85BDC9FD1C3A}</a:tableStyleId>
              </a:tblPr>
              <a:tblGrid>
                <a:gridCol w="392235">
                  <a:extLst>
                    <a:ext uri="{9D8B030D-6E8A-4147-A177-3AD203B41FA5}">
                      <a16:colId xmlns:a16="http://schemas.microsoft.com/office/drawing/2014/main" val="3913219204"/>
                    </a:ext>
                  </a:extLst>
                </a:gridCol>
                <a:gridCol w="2015783">
                  <a:extLst>
                    <a:ext uri="{9D8B030D-6E8A-4147-A177-3AD203B41FA5}">
                      <a16:colId xmlns:a16="http://schemas.microsoft.com/office/drawing/2014/main" val="2473178027"/>
                    </a:ext>
                  </a:extLst>
                </a:gridCol>
                <a:gridCol w="3812546">
                  <a:extLst>
                    <a:ext uri="{9D8B030D-6E8A-4147-A177-3AD203B41FA5}">
                      <a16:colId xmlns:a16="http://schemas.microsoft.com/office/drawing/2014/main" val="2161612139"/>
                    </a:ext>
                  </a:extLst>
                </a:gridCol>
                <a:gridCol w="816077">
                  <a:extLst>
                    <a:ext uri="{9D8B030D-6E8A-4147-A177-3AD203B41FA5}">
                      <a16:colId xmlns:a16="http://schemas.microsoft.com/office/drawing/2014/main" val="3803012115"/>
                    </a:ext>
                  </a:extLst>
                </a:gridCol>
                <a:gridCol w="776749">
                  <a:extLst>
                    <a:ext uri="{9D8B030D-6E8A-4147-A177-3AD203B41FA5}">
                      <a16:colId xmlns:a16="http://schemas.microsoft.com/office/drawing/2014/main" val="2135996286"/>
                    </a:ext>
                  </a:extLst>
                </a:gridCol>
                <a:gridCol w="802544">
                  <a:extLst>
                    <a:ext uri="{9D8B030D-6E8A-4147-A177-3AD203B41FA5}">
                      <a16:colId xmlns:a16="http://schemas.microsoft.com/office/drawing/2014/main" val="2963604404"/>
                    </a:ext>
                  </a:extLst>
                </a:gridCol>
              </a:tblGrid>
              <a:tr h="412600">
                <a:tc>
                  <a:txBody>
                    <a:bodyPr/>
                    <a:lstStyle/>
                    <a:p>
                      <a:pPr marL="0" marR="0" indent="0" algn="ctr" fontAlgn="base" latinLnBrk="0">
                        <a:lnSpc>
                          <a:spcPct val="100000"/>
                        </a:lnSpc>
                        <a:buNone/>
                      </a:pPr>
                      <a:r>
                        <a:rPr lang="ko-KR" altLang="en-US" sz="1200" kern="0" spc="0" dirty="0">
                          <a:solidFill>
                            <a:srgbClr val="000000"/>
                          </a:solidFill>
                          <a:effectLst/>
                          <a:latin typeface="+mn-ea"/>
                          <a:ea typeface="+mn-ea"/>
                        </a:rPr>
                        <a:t>순번</a:t>
                      </a:r>
                    </a:p>
                  </a:txBody>
                  <a:tcPr marL="64770" marR="64770" marT="17907" marB="17907" anchor="ctr"/>
                </a:tc>
                <a:tc>
                  <a:txBody>
                    <a:bodyPr/>
                    <a:lstStyle/>
                    <a:p>
                      <a:pPr marL="0" marR="0" indent="0" algn="ctr" fontAlgn="base" latinLnBrk="0">
                        <a:lnSpc>
                          <a:spcPct val="100000"/>
                        </a:lnSpc>
                        <a:buNone/>
                      </a:pPr>
                      <a:r>
                        <a:rPr lang="ko-KR" altLang="en-US" sz="1200" kern="0" spc="0" dirty="0" err="1">
                          <a:solidFill>
                            <a:srgbClr val="000000"/>
                          </a:solidFill>
                          <a:effectLst/>
                          <a:latin typeface="+mn-ea"/>
                          <a:ea typeface="+mn-ea"/>
                        </a:rPr>
                        <a:t>태그명</a:t>
                      </a:r>
                      <a:endParaRPr lang="ko-KR" altLang="en-US" sz="1200" kern="0" spc="0" dirty="0">
                        <a:solidFill>
                          <a:srgbClr val="000000"/>
                        </a:solidFill>
                        <a:effectLst/>
                        <a:latin typeface="+mn-ea"/>
                        <a:ea typeface="+mn-ea"/>
                      </a:endParaRPr>
                    </a:p>
                  </a:txBody>
                  <a:tcPr marL="64770" marR="64770" marT="17907" marB="17907" anchor="ctr"/>
                </a:tc>
                <a:tc>
                  <a:txBody>
                    <a:bodyPr/>
                    <a:lstStyle/>
                    <a:p>
                      <a:pPr marL="0" marR="0" indent="0" algn="ctr" fontAlgn="base" latinLnBrk="0">
                        <a:lnSpc>
                          <a:spcPct val="100000"/>
                        </a:lnSpc>
                        <a:buNone/>
                      </a:pPr>
                      <a:r>
                        <a:rPr lang="ko-KR" altLang="en-US" sz="1200" kern="0" spc="0">
                          <a:solidFill>
                            <a:srgbClr val="000000"/>
                          </a:solidFill>
                          <a:effectLst/>
                          <a:latin typeface="+mn-ea"/>
                          <a:ea typeface="+mn-ea"/>
                        </a:rPr>
                        <a:t>설명</a:t>
                      </a:r>
                    </a:p>
                  </a:txBody>
                  <a:tcPr marL="64770" marR="64770" marT="17907" marB="17907" anchor="ctr"/>
                </a:tc>
                <a:tc>
                  <a:txBody>
                    <a:bodyPr/>
                    <a:lstStyle/>
                    <a:p>
                      <a:pPr marL="0" marR="0" indent="0" algn="ctr" fontAlgn="base" latinLnBrk="0">
                        <a:lnSpc>
                          <a:spcPct val="100000"/>
                        </a:lnSpc>
                        <a:buNone/>
                      </a:pPr>
                      <a:r>
                        <a:rPr lang="ko-KR" altLang="en-US" sz="1200" kern="0" spc="0" dirty="0">
                          <a:solidFill>
                            <a:srgbClr val="000000"/>
                          </a:solidFill>
                          <a:effectLst/>
                          <a:latin typeface="+mn-ea"/>
                          <a:ea typeface="+mn-ea"/>
                        </a:rPr>
                        <a:t>단위</a:t>
                      </a:r>
                    </a:p>
                  </a:txBody>
                  <a:tcPr marL="64770" marR="64770" marT="17907" marB="17907" anchor="ctr"/>
                </a:tc>
                <a:tc>
                  <a:txBody>
                    <a:bodyPr/>
                    <a:lstStyle/>
                    <a:p>
                      <a:pPr marL="0" marR="0" indent="0" algn="ctr" fontAlgn="base" latinLnBrk="0">
                        <a:lnSpc>
                          <a:spcPct val="100000"/>
                        </a:lnSpc>
                        <a:buNone/>
                      </a:pPr>
                      <a:r>
                        <a:rPr lang="ko-KR" altLang="en-US" sz="1200" kern="0" spc="0" dirty="0">
                          <a:solidFill>
                            <a:srgbClr val="000000"/>
                          </a:solidFill>
                          <a:effectLst/>
                          <a:latin typeface="+mn-ea"/>
                          <a:ea typeface="+mn-ea"/>
                        </a:rPr>
                        <a:t>구분</a:t>
                      </a:r>
                    </a:p>
                  </a:txBody>
                  <a:tcPr marL="64770" marR="64770" marT="17907" marB="17907" anchor="ctr"/>
                </a:tc>
                <a:tc>
                  <a:txBody>
                    <a:bodyPr/>
                    <a:lstStyle/>
                    <a:p>
                      <a:pPr marL="0" marR="0" indent="0" algn="ctr" fontAlgn="base" latinLnBrk="0">
                        <a:lnSpc>
                          <a:spcPct val="100000"/>
                        </a:lnSpc>
                        <a:buNone/>
                      </a:pPr>
                      <a:r>
                        <a:rPr lang="ko-KR" altLang="en-US" sz="1200" kern="0" spc="0" dirty="0">
                          <a:solidFill>
                            <a:srgbClr val="000000"/>
                          </a:solidFill>
                          <a:effectLst/>
                          <a:latin typeface="+mn-ea"/>
                          <a:ea typeface="+mn-ea"/>
                        </a:rPr>
                        <a:t>도면번호</a:t>
                      </a:r>
                    </a:p>
                  </a:txBody>
                  <a:tcPr marL="64770" marR="64770" marT="17907" marB="17907" anchor="ctr"/>
                </a:tc>
                <a:extLst>
                  <a:ext uri="{0D108BD9-81ED-4DB2-BD59-A6C34878D82A}">
                    <a16:rowId xmlns:a16="http://schemas.microsoft.com/office/drawing/2014/main" val="1260524702"/>
                  </a:ext>
                </a:extLst>
              </a:tr>
              <a:tr h="425168">
                <a:tc>
                  <a:txBody>
                    <a:bodyPr/>
                    <a:lstStyle/>
                    <a:p>
                      <a:pPr marL="0" marR="0" indent="0" algn="ctr" fontAlgn="base" latinLnBrk="0">
                        <a:lnSpc>
                          <a:spcPct val="100000"/>
                        </a:lnSpc>
                        <a:buNone/>
                      </a:pPr>
                      <a:r>
                        <a:rPr lang="en-US" sz="1200" kern="0" spc="0" dirty="0">
                          <a:solidFill>
                            <a:srgbClr val="000000"/>
                          </a:solidFill>
                          <a:effectLst/>
                          <a:latin typeface="+mn-ea"/>
                          <a:ea typeface="+mn-ea"/>
                        </a:rPr>
                        <a:t>12</a:t>
                      </a:r>
                    </a:p>
                  </a:txBody>
                  <a:tcPr marL="64770" marR="64770" marT="17907" marB="17907" anchor="ctr"/>
                </a:tc>
                <a:tc>
                  <a:txBody>
                    <a:bodyPr/>
                    <a:lstStyle/>
                    <a:p>
                      <a:pPr marL="0" marR="0" indent="0" algn="just" fontAlgn="ctr" latinLnBrk="0">
                        <a:lnSpc>
                          <a:spcPct val="100000"/>
                        </a:lnSpc>
                        <a:buNone/>
                      </a:pPr>
                      <a:r>
                        <a:rPr lang="en-US" sz="1200" kern="0" spc="0">
                          <a:solidFill>
                            <a:srgbClr val="000000"/>
                          </a:solidFill>
                          <a:effectLst/>
                          <a:latin typeface="+mn-ea"/>
                          <a:ea typeface="+mn-ea"/>
                        </a:rPr>
                        <a:t>IGCC.CC.G1.AFDPM</a:t>
                      </a:r>
                    </a:p>
                  </a:txBody>
                  <a:tcPr marL="64770" marR="64770" marT="17907" marB="17907" anchor="ctr"/>
                </a:tc>
                <a:tc>
                  <a:txBody>
                    <a:bodyPr/>
                    <a:lstStyle/>
                    <a:p>
                      <a:pPr marL="0" marR="0" indent="0" algn="just" fontAlgn="base" latinLnBrk="1">
                        <a:lnSpc>
                          <a:spcPct val="100000"/>
                        </a:lnSpc>
                        <a:buNone/>
                      </a:pPr>
                      <a:r>
                        <a:rPr lang="ko-KR" altLang="en-US" sz="1200" kern="0" spc="0" dirty="0">
                          <a:solidFill>
                            <a:srgbClr val="000000"/>
                          </a:solidFill>
                          <a:effectLst/>
                          <a:latin typeface="+mn-ea"/>
                          <a:ea typeface="+mn-ea"/>
                        </a:rPr>
                        <a:t>압축기 필터 차압</a:t>
                      </a:r>
                    </a:p>
                    <a:p>
                      <a:pPr marL="0" marR="0" indent="0" algn="just" fontAlgn="base" latinLnBrk="1">
                        <a:lnSpc>
                          <a:spcPct val="100000"/>
                        </a:lnSpc>
                        <a:buNone/>
                      </a:pPr>
                      <a:r>
                        <a:rPr lang="en-US" sz="1200" kern="0" spc="0" dirty="0">
                          <a:solidFill>
                            <a:srgbClr val="000000"/>
                          </a:solidFill>
                          <a:effectLst/>
                          <a:latin typeface="+mn-ea"/>
                          <a:ea typeface="+mn-ea"/>
                        </a:rPr>
                        <a:t>Turbine Inlet Diff Pressure Transmitter Median Value</a:t>
                      </a:r>
                    </a:p>
                  </a:txBody>
                  <a:tcPr marL="64770" marR="64770" marT="17907" marB="17907" anchor="ctr"/>
                </a:tc>
                <a:tc>
                  <a:txBody>
                    <a:bodyPr/>
                    <a:lstStyle/>
                    <a:p>
                      <a:pPr marL="0" marR="0" indent="0" algn="just" fontAlgn="base" latinLnBrk="1">
                        <a:lnSpc>
                          <a:spcPct val="100000"/>
                        </a:lnSpc>
                        <a:buNone/>
                      </a:pPr>
                      <a:r>
                        <a:rPr lang="en-US" sz="1200" kern="0" spc="0">
                          <a:solidFill>
                            <a:srgbClr val="000000"/>
                          </a:solidFill>
                          <a:effectLst/>
                          <a:latin typeface="+mn-ea"/>
                          <a:ea typeface="+mn-ea"/>
                        </a:rPr>
                        <a:t>mmH2O</a:t>
                      </a:r>
                    </a:p>
                  </a:txBody>
                  <a:tcPr marL="64770" marR="64770" marT="17907" marB="17907" anchor="ctr"/>
                </a:tc>
                <a:tc>
                  <a:txBody>
                    <a:bodyPr/>
                    <a:lstStyle/>
                    <a:p>
                      <a:pPr marL="0" marR="0" indent="0" algn="ctr" fontAlgn="base" latinLnBrk="1">
                        <a:lnSpc>
                          <a:spcPct val="100000"/>
                        </a:lnSpc>
                        <a:buNone/>
                      </a:pPr>
                      <a:r>
                        <a:rPr lang="ko-KR" altLang="en-US" sz="1200" b="1" kern="0" spc="0" dirty="0">
                          <a:solidFill>
                            <a:srgbClr val="FFC000"/>
                          </a:solidFill>
                          <a:effectLst/>
                          <a:latin typeface="+mn-ea"/>
                          <a:ea typeface="+mn-ea"/>
                        </a:rPr>
                        <a:t>압축기</a:t>
                      </a:r>
                      <a:endParaRPr lang="en-US" sz="1200" b="1" kern="0" spc="0" dirty="0">
                        <a:solidFill>
                          <a:srgbClr val="FFC000"/>
                        </a:solidFill>
                        <a:effectLst/>
                        <a:latin typeface="+mn-ea"/>
                        <a:ea typeface="+mn-ea"/>
                      </a:endParaRPr>
                    </a:p>
                  </a:txBody>
                  <a:tcPr marL="64770" marR="64770" marT="17907" marB="17907" anchor="ctr"/>
                </a:tc>
                <a:tc>
                  <a:txBody>
                    <a:bodyPr/>
                    <a:lstStyle/>
                    <a:p>
                      <a:pPr marL="0" marR="0" indent="0" algn="ctr" fontAlgn="base" latinLnBrk="1">
                        <a:lnSpc>
                          <a:spcPct val="100000"/>
                        </a:lnSpc>
                        <a:buNone/>
                      </a:pPr>
                      <a:r>
                        <a:rPr lang="en-US" sz="1200" kern="0" spc="0" dirty="0">
                          <a:solidFill>
                            <a:srgbClr val="000000"/>
                          </a:solidFill>
                          <a:effectLst/>
                          <a:latin typeface="+mn-ea"/>
                          <a:ea typeface="+mn-ea"/>
                        </a:rPr>
                        <a:t>1</a:t>
                      </a:r>
                    </a:p>
                  </a:txBody>
                  <a:tcPr marL="64770" marR="64770" marT="17907" marB="17907" anchor="ctr"/>
                </a:tc>
                <a:extLst>
                  <a:ext uri="{0D108BD9-81ED-4DB2-BD59-A6C34878D82A}">
                    <a16:rowId xmlns:a16="http://schemas.microsoft.com/office/drawing/2014/main" val="3839790293"/>
                  </a:ext>
                </a:extLst>
              </a:tr>
              <a:tr h="425168">
                <a:tc>
                  <a:txBody>
                    <a:bodyPr/>
                    <a:lstStyle/>
                    <a:p>
                      <a:pPr marL="0" marR="0" indent="0" algn="ctr" fontAlgn="base" latinLnBrk="0">
                        <a:lnSpc>
                          <a:spcPct val="100000"/>
                        </a:lnSpc>
                        <a:buNone/>
                      </a:pPr>
                      <a:r>
                        <a:rPr lang="en-US" sz="1200" kern="0" spc="0">
                          <a:solidFill>
                            <a:srgbClr val="000000"/>
                          </a:solidFill>
                          <a:effectLst/>
                          <a:latin typeface="+mn-ea"/>
                          <a:ea typeface="+mn-ea"/>
                        </a:rPr>
                        <a:t>13</a:t>
                      </a:r>
                    </a:p>
                  </a:txBody>
                  <a:tcPr marL="64770" marR="64770" marT="17907" marB="17907" anchor="ctr"/>
                </a:tc>
                <a:tc>
                  <a:txBody>
                    <a:bodyPr/>
                    <a:lstStyle/>
                    <a:p>
                      <a:pPr marL="0" marR="0" indent="0" algn="just" fontAlgn="ctr" latinLnBrk="0">
                        <a:lnSpc>
                          <a:spcPct val="100000"/>
                        </a:lnSpc>
                        <a:buNone/>
                      </a:pPr>
                      <a:r>
                        <a:rPr lang="en-US" sz="1200" kern="0" spc="0" dirty="0">
                          <a:solidFill>
                            <a:srgbClr val="000000"/>
                          </a:solidFill>
                          <a:effectLst/>
                          <a:latin typeface="+mn-ea"/>
                          <a:ea typeface="+mn-ea"/>
                        </a:rPr>
                        <a:t>IGCC.CC.G1.CTIM</a:t>
                      </a:r>
                    </a:p>
                  </a:txBody>
                  <a:tcPr marL="64770" marR="64770" marT="17907" marB="17907" anchor="ctr"/>
                </a:tc>
                <a:tc>
                  <a:txBody>
                    <a:bodyPr/>
                    <a:lstStyle/>
                    <a:p>
                      <a:pPr marL="0" marR="0" indent="0" algn="just" fontAlgn="base" latinLnBrk="1">
                        <a:lnSpc>
                          <a:spcPct val="100000"/>
                        </a:lnSpc>
                        <a:buNone/>
                      </a:pPr>
                      <a:r>
                        <a:rPr lang="ko-KR" altLang="en-US" sz="1200" kern="0" spc="0" dirty="0">
                          <a:solidFill>
                            <a:srgbClr val="000000"/>
                          </a:solidFill>
                          <a:effectLst/>
                          <a:latin typeface="+mn-ea"/>
                          <a:ea typeface="+mn-ea"/>
                        </a:rPr>
                        <a:t>압축기 입구 온도</a:t>
                      </a:r>
                    </a:p>
                    <a:p>
                      <a:pPr marL="0" marR="0" indent="0" algn="just" fontAlgn="base" latinLnBrk="1">
                        <a:lnSpc>
                          <a:spcPct val="100000"/>
                        </a:lnSpc>
                        <a:buNone/>
                      </a:pPr>
                      <a:r>
                        <a:rPr lang="en-US" sz="1200" kern="0" spc="0" dirty="0">
                          <a:solidFill>
                            <a:srgbClr val="000000"/>
                          </a:solidFill>
                          <a:effectLst/>
                          <a:latin typeface="+mn-ea"/>
                          <a:ea typeface="+mn-ea"/>
                        </a:rPr>
                        <a:t>Compressor Inlet Temperature</a:t>
                      </a:r>
                    </a:p>
                  </a:txBody>
                  <a:tcPr marL="64770" marR="64770" marT="17907" marB="17907" anchor="ctr"/>
                </a:tc>
                <a:tc>
                  <a:txBody>
                    <a:bodyPr/>
                    <a:lstStyle/>
                    <a:p>
                      <a:pPr marL="0" marR="0" indent="0" algn="just" fontAlgn="base" latinLnBrk="1">
                        <a:lnSpc>
                          <a:spcPct val="100000"/>
                        </a:lnSpc>
                        <a:buNone/>
                      </a:pPr>
                      <a:r>
                        <a:rPr lang="ko-KR" altLang="en-US" sz="1200" kern="0" spc="0">
                          <a:solidFill>
                            <a:srgbClr val="000000"/>
                          </a:solidFill>
                          <a:effectLst/>
                          <a:latin typeface="+mn-ea"/>
                          <a:ea typeface="+mn-ea"/>
                        </a:rPr>
                        <a:t>℃</a:t>
                      </a:r>
                    </a:p>
                  </a:txBody>
                  <a:tcPr marL="64770" marR="64770" marT="17907" marB="17907" anchor="ctr"/>
                </a:tc>
                <a:tc>
                  <a:txBody>
                    <a:bodyPr/>
                    <a:lstStyle/>
                    <a:p>
                      <a:pPr marL="0" marR="0" lvl="0" indent="0" algn="ctr" defTabSz="914400" rtl="0" eaLnBrk="1" fontAlgn="base" latinLnBrk="1" hangingPunct="1">
                        <a:lnSpc>
                          <a:spcPct val="100000"/>
                        </a:lnSpc>
                        <a:spcBef>
                          <a:spcPts val="0"/>
                        </a:spcBef>
                        <a:spcAft>
                          <a:spcPts val="0"/>
                        </a:spcAft>
                        <a:buClrTx/>
                        <a:buSzTx/>
                        <a:buFontTx/>
                        <a:buNone/>
                        <a:tabLst/>
                        <a:defRPr/>
                      </a:pPr>
                      <a:r>
                        <a:rPr kumimoji="0" lang="ko-KR" altLang="en-US" sz="1200" b="1" i="0" u="none" strike="noStrike" kern="0" cap="none" spc="0" normalizeH="0" baseline="0" noProof="0" dirty="0">
                          <a:ln>
                            <a:noFill/>
                          </a:ln>
                          <a:solidFill>
                            <a:srgbClr val="FFC000"/>
                          </a:solidFill>
                          <a:effectLst/>
                          <a:uLnTx/>
                          <a:uFillTx/>
                          <a:latin typeface="맑은 고딕" panose="020B0503020000020004" pitchFamily="50" charset="-127"/>
                          <a:ea typeface="맑은 고딕" panose="020B0503020000020004" pitchFamily="50" charset="-127"/>
                          <a:cs typeface="+mn-cs"/>
                        </a:rPr>
                        <a:t>압축기</a:t>
                      </a:r>
                      <a:endParaRPr kumimoji="0" lang="en-US" altLang="ko-KR" sz="1200" b="1" i="0" u="none" strike="noStrike" kern="0" cap="none" spc="0" normalizeH="0" baseline="0" noProof="0" dirty="0">
                        <a:ln>
                          <a:noFill/>
                        </a:ln>
                        <a:solidFill>
                          <a:srgbClr val="FFC000"/>
                        </a:solidFill>
                        <a:effectLst/>
                        <a:uLnTx/>
                        <a:uFillTx/>
                        <a:latin typeface="맑은 고딕" panose="020B0503020000020004" pitchFamily="50" charset="-127"/>
                        <a:ea typeface="맑은 고딕" panose="020B0503020000020004" pitchFamily="50" charset="-127"/>
                        <a:cs typeface="+mn-cs"/>
                      </a:endParaRPr>
                    </a:p>
                  </a:txBody>
                  <a:tcPr marL="64770" marR="64770" marT="17907" marB="17907" anchor="ctr"/>
                </a:tc>
                <a:tc>
                  <a:txBody>
                    <a:bodyPr/>
                    <a:lstStyle/>
                    <a:p>
                      <a:pPr marL="0" marR="0" indent="0" algn="ctr" fontAlgn="base" latinLnBrk="1">
                        <a:lnSpc>
                          <a:spcPct val="100000"/>
                        </a:lnSpc>
                        <a:buNone/>
                      </a:pPr>
                      <a:r>
                        <a:rPr lang="en-US" sz="1200" kern="0" spc="0" dirty="0">
                          <a:solidFill>
                            <a:srgbClr val="000000"/>
                          </a:solidFill>
                          <a:effectLst/>
                          <a:latin typeface="+mn-ea"/>
                          <a:ea typeface="+mn-ea"/>
                        </a:rPr>
                        <a:t>1</a:t>
                      </a:r>
                    </a:p>
                  </a:txBody>
                  <a:tcPr marL="64770" marR="64770" marT="17907" marB="17907" anchor="ctr"/>
                </a:tc>
                <a:extLst>
                  <a:ext uri="{0D108BD9-81ED-4DB2-BD59-A6C34878D82A}">
                    <a16:rowId xmlns:a16="http://schemas.microsoft.com/office/drawing/2014/main" val="1634415466"/>
                  </a:ext>
                </a:extLst>
              </a:tr>
              <a:tr h="425168">
                <a:tc>
                  <a:txBody>
                    <a:bodyPr/>
                    <a:lstStyle/>
                    <a:p>
                      <a:pPr marL="0" marR="0" indent="0" algn="ctr" fontAlgn="base" latinLnBrk="0">
                        <a:lnSpc>
                          <a:spcPct val="100000"/>
                        </a:lnSpc>
                        <a:buNone/>
                      </a:pPr>
                      <a:r>
                        <a:rPr lang="en-US" sz="1200" kern="0" spc="0">
                          <a:solidFill>
                            <a:srgbClr val="000000"/>
                          </a:solidFill>
                          <a:effectLst/>
                          <a:latin typeface="+mn-ea"/>
                          <a:ea typeface="+mn-ea"/>
                        </a:rPr>
                        <a:t>14</a:t>
                      </a:r>
                    </a:p>
                  </a:txBody>
                  <a:tcPr marL="64770" marR="64770" marT="17907" marB="17907" anchor="ctr"/>
                </a:tc>
                <a:tc>
                  <a:txBody>
                    <a:bodyPr/>
                    <a:lstStyle/>
                    <a:p>
                      <a:pPr marL="0" marR="0" indent="0" algn="just" fontAlgn="ctr" latinLnBrk="0">
                        <a:lnSpc>
                          <a:spcPct val="100000"/>
                        </a:lnSpc>
                        <a:buNone/>
                      </a:pPr>
                      <a:r>
                        <a:rPr lang="en-US" sz="1200" kern="0" spc="0" dirty="0">
                          <a:solidFill>
                            <a:srgbClr val="000000"/>
                          </a:solidFill>
                          <a:effectLst/>
                          <a:latin typeface="+mn-ea"/>
                          <a:ea typeface="+mn-ea"/>
                        </a:rPr>
                        <a:t>IGCC.CC.G1.afpap</a:t>
                      </a:r>
                    </a:p>
                  </a:txBody>
                  <a:tcPr marL="64770" marR="64770" marT="17907" marB="17907" anchor="ctr"/>
                </a:tc>
                <a:tc>
                  <a:txBody>
                    <a:bodyPr/>
                    <a:lstStyle/>
                    <a:p>
                      <a:pPr marL="0" marR="0" indent="0" algn="just" fontAlgn="base" latinLnBrk="1">
                        <a:lnSpc>
                          <a:spcPct val="100000"/>
                        </a:lnSpc>
                        <a:buNone/>
                      </a:pPr>
                      <a:r>
                        <a:rPr lang="ko-KR" altLang="en-US" sz="1200" kern="0" spc="0" dirty="0">
                          <a:solidFill>
                            <a:srgbClr val="000000"/>
                          </a:solidFill>
                          <a:effectLst/>
                          <a:latin typeface="+mn-ea"/>
                          <a:ea typeface="+mn-ea"/>
                        </a:rPr>
                        <a:t>대기 압력</a:t>
                      </a:r>
                    </a:p>
                    <a:p>
                      <a:pPr marL="0" marR="0" indent="0" algn="just" fontAlgn="base" latinLnBrk="1">
                        <a:lnSpc>
                          <a:spcPct val="100000"/>
                        </a:lnSpc>
                        <a:buNone/>
                      </a:pPr>
                      <a:r>
                        <a:rPr lang="en-US" sz="1200" kern="0" spc="0" dirty="0">
                          <a:solidFill>
                            <a:srgbClr val="000000"/>
                          </a:solidFill>
                          <a:effectLst/>
                          <a:latin typeface="+mn-ea"/>
                          <a:ea typeface="+mn-ea"/>
                        </a:rPr>
                        <a:t>Ambient Pressure</a:t>
                      </a:r>
                    </a:p>
                  </a:txBody>
                  <a:tcPr marL="64770" marR="64770" marT="17907" marB="17907" anchor="ctr"/>
                </a:tc>
                <a:tc>
                  <a:txBody>
                    <a:bodyPr/>
                    <a:lstStyle/>
                    <a:p>
                      <a:pPr marL="0" marR="0" indent="0" algn="just" fontAlgn="base" latinLnBrk="1">
                        <a:lnSpc>
                          <a:spcPct val="100000"/>
                        </a:lnSpc>
                        <a:buNone/>
                      </a:pPr>
                      <a:r>
                        <a:rPr lang="en-US" sz="1200" kern="0" spc="0">
                          <a:solidFill>
                            <a:srgbClr val="000000"/>
                          </a:solidFill>
                          <a:effectLst/>
                          <a:latin typeface="+mn-ea"/>
                          <a:ea typeface="+mn-ea"/>
                        </a:rPr>
                        <a:t>mmHg</a:t>
                      </a:r>
                    </a:p>
                  </a:txBody>
                  <a:tcPr marL="64770" marR="64770" marT="17907" marB="17907" anchor="ctr"/>
                </a:tc>
                <a:tc>
                  <a:txBody>
                    <a:bodyPr/>
                    <a:lstStyle/>
                    <a:p>
                      <a:pPr marL="0" marR="0" lvl="0" indent="0" algn="ctr" defTabSz="914400" rtl="0" eaLnBrk="1" fontAlgn="base" latinLnBrk="1" hangingPunct="1">
                        <a:lnSpc>
                          <a:spcPct val="100000"/>
                        </a:lnSpc>
                        <a:spcBef>
                          <a:spcPts val="0"/>
                        </a:spcBef>
                        <a:spcAft>
                          <a:spcPts val="0"/>
                        </a:spcAft>
                        <a:buClrTx/>
                        <a:buSzTx/>
                        <a:buFontTx/>
                        <a:buNone/>
                        <a:tabLst/>
                        <a:defRPr/>
                      </a:pPr>
                      <a:r>
                        <a:rPr kumimoji="0" lang="ko-KR" altLang="en-US" sz="1200" b="1" i="0" u="none" strike="noStrike" kern="0" cap="none" spc="0" normalizeH="0" baseline="0" noProof="0" dirty="0">
                          <a:ln>
                            <a:noFill/>
                          </a:ln>
                          <a:solidFill>
                            <a:srgbClr val="FFC000"/>
                          </a:solidFill>
                          <a:effectLst/>
                          <a:uLnTx/>
                          <a:uFillTx/>
                          <a:latin typeface="맑은 고딕" panose="020B0503020000020004" pitchFamily="50" charset="-127"/>
                          <a:ea typeface="맑은 고딕" panose="020B0503020000020004" pitchFamily="50" charset="-127"/>
                          <a:cs typeface="+mn-cs"/>
                        </a:rPr>
                        <a:t>압축기</a:t>
                      </a:r>
                      <a:endParaRPr kumimoji="0" lang="en-US" altLang="ko-KR" sz="1200" b="1" i="0" u="none" strike="noStrike" kern="0" cap="none" spc="0" normalizeH="0" baseline="0" noProof="0" dirty="0">
                        <a:ln>
                          <a:noFill/>
                        </a:ln>
                        <a:solidFill>
                          <a:srgbClr val="FFC000"/>
                        </a:solidFill>
                        <a:effectLst/>
                        <a:uLnTx/>
                        <a:uFillTx/>
                        <a:latin typeface="맑은 고딕" panose="020B0503020000020004" pitchFamily="50" charset="-127"/>
                        <a:ea typeface="맑은 고딕" panose="020B0503020000020004" pitchFamily="50" charset="-127"/>
                        <a:cs typeface="+mn-cs"/>
                      </a:endParaRPr>
                    </a:p>
                  </a:txBody>
                  <a:tcPr marL="64770" marR="64770" marT="17907" marB="17907" anchor="ctr"/>
                </a:tc>
                <a:tc>
                  <a:txBody>
                    <a:bodyPr/>
                    <a:lstStyle/>
                    <a:p>
                      <a:pPr marL="0" marR="0" indent="0" algn="ctr" fontAlgn="base" latinLnBrk="1">
                        <a:lnSpc>
                          <a:spcPct val="100000"/>
                        </a:lnSpc>
                        <a:buNone/>
                      </a:pPr>
                      <a:r>
                        <a:rPr lang="en-US" sz="1200" kern="0" spc="0" dirty="0">
                          <a:solidFill>
                            <a:srgbClr val="000000"/>
                          </a:solidFill>
                          <a:effectLst/>
                          <a:latin typeface="+mn-ea"/>
                          <a:ea typeface="+mn-ea"/>
                        </a:rPr>
                        <a:t>1</a:t>
                      </a:r>
                    </a:p>
                  </a:txBody>
                  <a:tcPr marL="64770" marR="64770" marT="17907" marB="17907" anchor="ctr"/>
                </a:tc>
                <a:extLst>
                  <a:ext uri="{0D108BD9-81ED-4DB2-BD59-A6C34878D82A}">
                    <a16:rowId xmlns:a16="http://schemas.microsoft.com/office/drawing/2014/main" val="2769421762"/>
                  </a:ext>
                </a:extLst>
              </a:tr>
              <a:tr h="425168">
                <a:tc>
                  <a:txBody>
                    <a:bodyPr/>
                    <a:lstStyle/>
                    <a:p>
                      <a:pPr marL="0" marR="0" indent="0" algn="ctr" fontAlgn="base" latinLnBrk="0">
                        <a:lnSpc>
                          <a:spcPct val="100000"/>
                        </a:lnSpc>
                        <a:buNone/>
                      </a:pPr>
                      <a:r>
                        <a:rPr lang="en-US" sz="1200" kern="0" spc="0">
                          <a:solidFill>
                            <a:srgbClr val="000000"/>
                          </a:solidFill>
                          <a:effectLst/>
                          <a:latin typeface="+mn-ea"/>
                          <a:ea typeface="+mn-ea"/>
                        </a:rPr>
                        <a:t>15</a:t>
                      </a:r>
                    </a:p>
                  </a:txBody>
                  <a:tcPr marL="64770" marR="64770" marT="17907" marB="17907" anchor="ctr"/>
                </a:tc>
                <a:tc>
                  <a:txBody>
                    <a:bodyPr/>
                    <a:lstStyle/>
                    <a:p>
                      <a:pPr marL="0" marR="0" indent="0" algn="just" fontAlgn="ctr" latinLnBrk="0">
                        <a:lnSpc>
                          <a:spcPct val="100000"/>
                        </a:lnSpc>
                        <a:buNone/>
                      </a:pPr>
                      <a:r>
                        <a:rPr lang="en-US" sz="1200" kern="0" spc="0">
                          <a:solidFill>
                            <a:srgbClr val="000000"/>
                          </a:solidFill>
                          <a:effectLst/>
                          <a:latin typeface="+mn-ea"/>
                          <a:ea typeface="+mn-ea"/>
                        </a:rPr>
                        <a:t>IGCC.CC.G1.csgv</a:t>
                      </a:r>
                    </a:p>
                  </a:txBody>
                  <a:tcPr marL="64770" marR="64770" marT="17907" marB="17907" anchor="ctr"/>
                </a:tc>
                <a:tc>
                  <a:txBody>
                    <a:bodyPr/>
                    <a:lstStyle/>
                    <a:p>
                      <a:pPr marL="0" marR="0" indent="0" algn="just" fontAlgn="base" latinLnBrk="1">
                        <a:lnSpc>
                          <a:spcPct val="100000"/>
                        </a:lnSpc>
                        <a:buNone/>
                      </a:pPr>
                      <a:r>
                        <a:rPr lang="en-US" sz="1200" kern="0" spc="0" dirty="0">
                          <a:solidFill>
                            <a:srgbClr val="000000"/>
                          </a:solidFill>
                          <a:effectLst/>
                          <a:latin typeface="+mn-ea"/>
                          <a:ea typeface="+mn-ea"/>
                        </a:rPr>
                        <a:t>IGV </a:t>
                      </a:r>
                      <a:r>
                        <a:rPr lang="ko-KR" altLang="en-US" sz="1200" kern="0" spc="0" dirty="0">
                          <a:solidFill>
                            <a:srgbClr val="000000"/>
                          </a:solidFill>
                          <a:effectLst/>
                          <a:latin typeface="+mn-ea"/>
                          <a:ea typeface="+mn-ea"/>
                        </a:rPr>
                        <a:t>개도</a:t>
                      </a:r>
                    </a:p>
                    <a:p>
                      <a:pPr marL="0" marR="0" indent="0" algn="just" fontAlgn="base" latinLnBrk="1">
                        <a:lnSpc>
                          <a:spcPct val="100000"/>
                        </a:lnSpc>
                        <a:buNone/>
                      </a:pPr>
                      <a:r>
                        <a:rPr lang="en-US" sz="1200" kern="0" spc="0" dirty="0">
                          <a:solidFill>
                            <a:srgbClr val="000000"/>
                          </a:solidFill>
                          <a:effectLst/>
                          <a:latin typeface="+mn-ea"/>
                          <a:ea typeface="+mn-ea"/>
                        </a:rPr>
                        <a:t>IGV FEEDBACK angle in deg</a:t>
                      </a:r>
                    </a:p>
                  </a:txBody>
                  <a:tcPr marL="64770" marR="64770" marT="17907" marB="17907" anchor="ctr"/>
                </a:tc>
                <a:tc>
                  <a:txBody>
                    <a:bodyPr/>
                    <a:lstStyle/>
                    <a:p>
                      <a:pPr marL="0" marR="0" indent="0" algn="just" fontAlgn="base" latinLnBrk="1">
                        <a:lnSpc>
                          <a:spcPct val="100000"/>
                        </a:lnSpc>
                        <a:buNone/>
                      </a:pPr>
                      <a:r>
                        <a:rPr lang="en-US" sz="1200" kern="0" spc="0">
                          <a:solidFill>
                            <a:srgbClr val="000000"/>
                          </a:solidFill>
                          <a:effectLst/>
                          <a:latin typeface="+mn-ea"/>
                          <a:ea typeface="+mn-ea"/>
                        </a:rPr>
                        <a:t>º</a:t>
                      </a:r>
                    </a:p>
                  </a:txBody>
                  <a:tcPr marL="64770" marR="64770" marT="17907" marB="17907" anchor="ctr"/>
                </a:tc>
                <a:tc>
                  <a:txBody>
                    <a:bodyPr/>
                    <a:lstStyle/>
                    <a:p>
                      <a:pPr marL="0" marR="0" lvl="0" indent="0" algn="ctr" defTabSz="914400" rtl="0" eaLnBrk="1" fontAlgn="base" latinLnBrk="1" hangingPunct="1">
                        <a:lnSpc>
                          <a:spcPct val="100000"/>
                        </a:lnSpc>
                        <a:spcBef>
                          <a:spcPts val="0"/>
                        </a:spcBef>
                        <a:spcAft>
                          <a:spcPts val="0"/>
                        </a:spcAft>
                        <a:buClrTx/>
                        <a:buSzTx/>
                        <a:buFontTx/>
                        <a:buNone/>
                        <a:tabLst/>
                        <a:defRPr/>
                      </a:pPr>
                      <a:r>
                        <a:rPr kumimoji="0" lang="ko-KR" altLang="en-US" sz="1200" b="1" i="0" u="none" strike="noStrike" kern="0" cap="none" spc="0" normalizeH="0" baseline="0" noProof="0" dirty="0">
                          <a:ln>
                            <a:noFill/>
                          </a:ln>
                          <a:solidFill>
                            <a:srgbClr val="FFC000"/>
                          </a:solidFill>
                          <a:effectLst/>
                          <a:uLnTx/>
                          <a:uFillTx/>
                          <a:latin typeface="맑은 고딕" panose="020B0503020000020004" pitchFamily="50" charset="-127"/>
                          <a:ea typeface="맑은 고딕" panose="020B0503020000020004" pitchFamily="50" charset="-127"/>
                          <a:cs typeface="+mn-cs"/>
                        </a:rPr>
                        <a:t>압축기</a:t>
                      </a:r>
                      <a:endParaRPr kumimoji="0" lang="en-US" altLang="ko-KR" sz="1200" b="1" i="0" u="none" strike="noStrike" kern="0" cap="none" spc="0" normalizeH="0" baseline="0" noProof="0" dirty="0">
                        <a:ln>
                          <a:noFill/>
                        </a:ln>
                        <a:solidFill>
                          <a:srgbClr val="FFC000"/>
                        </a:solidFill>
                        <a:effectLst/>
                        <a:uLnTx/>
                        <a:uFillTx/>
                        <a:latin typeface="맑은 고딕" panose="020B0503020000020004" pitchFamily="50" charset="-127"/>
                        <a:ea typeface="맑은 고딕" panose="020B0503020000020004" pitchFamily="50" charset="-127"/>
                        <a:cs typeface="+mn-cs"/>
                      </a:endParaRPr>
                    </a:p>
                  </a:txBody>
                  <a:tcPr marL="64770" marR="64770" marT="17907" marB="17907" anchor="ctr"/>
                </a:tc>
                <a:tc>
                  <a:txBody>
                    <a:bodyPr/>
                    <a:lstStyle/>
                    <a:p>
                      <a:pPr marL="0" marR="0" indent="0" algn="ctr" fontAlgn="base" latinLnBrk="1">
                        <a:lnSpc>
                          <a:spcPct val="100000"/>
                        </a:lnSpc>
                        <a:buNone/>
                      </a:pPr>
                      <a:r>
                        <a:rPr lang="en-US" sz="1200" kern="0" spc="0" dirty="0">
                          <a:solidFill>
                            <a:srgbClr val="000000"/>
                          </a:solidFill>
                          <a:effectLst/>
                          <a:latin typeface="+mn-ea"/>
                          <a:ea typeface="+mn-ea"/>
                        </a:rPr>
                        <a:t>1</a:t>
                      </a:r>
                    </a:p>
                  </a:txBody>
                  <a:tcPr marL="64770" marR="64770" marT="17907" marB="17907" anchor="ctr"/>
                </a:tc>
                <a:extLst>
                  <a:ext uri="{0D108BD9-81ED-4DB2-BD59-A6C34878D82A}">
                    <a16:rowId xmlns:a16="http://schemas.microsoft.com/office/drawing/2014/main" val="1670916146"/>
                  </a:ext>
                </a:extLst>
              </a:tr>
              <a:tr h="425168">
                <a:tc>
                  <a:txBody>
                    <a:bodyPr/>
                    <a:lstStyle/>
                    <a:p>
                      <a:pPr marL="0" marR="0" indent="0" algn="ctr" fontAlgn="base" latinLnBrk="0">
                        <a:lnSpc>
                          <a:spcPct val="100000"/>
                        </a:lnSpc>
                        <a:buNone/>
                      </a:pPr>
                      <a:r>
                        <a:rPr lang="en-US" sz="1200" kern="0" spc="0">
                          <a:solidFill>
                            <a:srgbClr val="000000"/>
                          </a:solidFill>
                          <a:effectLst/>
                          <a:latin typeface="+mn-ea"/>
                          <a:ea typeface="+mn-ea"/>
                        </a:rPr>
                        <a:t>16</a:t>
                      </a:r>
                    </a:p>
                  </a:txBody>
                  <a:tcPr marL="64770" marR="64770" marT="17907" marB="17907" anchor="ctr"/>
                </a:tc>
                <a:tc>
                  <a:txBody>
                    <a:bodyPr/>
                    <a:lstStyle/>
                    <a:p>
                      <a:pPr marL="0" marR="0" indent="0" algn="just" fontAlgn="ctr" latinLnBrk="0">
                        <a:lnSpc>
                          <a:spcPct val="100000"/>
                        </a:lnSpc>
                        <a:buNone/>
                      </a:pPr>
                      <a:r>
                        <a:rPr lang="en-US" sz="1200" kern="0" spc="0">
                          <a:solidFill>
                            <a:srgbClr val="000000"/>
                          </a:solidFill>
                          <a:effectLst/>
                          <a:latin typeface="+mn-ea"/>
                          <a:ea typeface="+mn-ea"/>
                        </a:rPr>
                        <a:t>IGCC.CC.G1.CPD</a:t>
                      </a:r>
                    </a:p>
                  </a:txBody>
                  <a:tcPr marL="64770" marR="64770" marT="17907" marB="17907" anchor="ctr"/>
                </a:tc>
                <a:tc>
                  <a:txBody>
                    <a:bodyPr/>
                    <a:lstStyle/>
                    <a:p>
                      <a:pPr marL="0" marR="0" indent="0" algn="just" fontAlgn="base" latinLnBrk="1">
                        <a:lnSpc>
                          <a:spcPct val="100000"/>
                        </a:lnSpc>
                        <a:buNone/>
                      </a:pPr>
                      <a:r>
                        <a:rPr lang="ko-KR" altLang="en-US" sz="1200" kern="0" spc="0" dirty="0">
                          <a:solidFill>
                            <a:srgbClr val="000000"/>
                          </a:solidFill>
                          <a:effectLst/>
                          <a:latin typeface="+mn-ea"/>
                          <a:ea typeface="+mn-ea"/>
                        </a:rPr>
                        <a:t>가스터빈 압축기 출구 압력</a:t>
                      </a:r>
                    </a:p>
                    <a:p>
                      <a:pPr marL="0" marR="0" indent="0" algn="just" fontAlgn="base" latinLnBrk="1">
                        <a:lnSpc>
                          <a:spcPct val="100000"/>
                        </a:lnSpc>
                        <a:buNone/>
                      </a:pPr>
                      <a:r>
                        <a:rPr lang="en-US" sz="1200" kern="0" spc="0" dirty="0">
                          <a:solidFill>
                            <a:srgbClr val="000000"/>
                          </a:solidFill>
                          <a:effectLst/>
                          <a:latin typeface="+mn-ea"/>
                          <a:ea typeface="+mn-ea"/>
                        </a:rPr>
                        <a:t>Compressor Discharge Pressure</a:t>
                      </a:r>
                    </a:p>
                  </a:txBody>
                  <a:tcPr marL="64770" marR="64770" marT="17907" marB="17907" anchor="ctr"/>
                </a:tc>
                <a:tc>
                  <a:txBody>
                    <a:bodyPr/>
                    <a:lstStyle/>
                    <a:p>
                      <a:pPr marL="0" marR="0" indent="0" algn="just" fontAlgn="base" latinLnBrk="1">
                        <a:lnSpc>
                          <a:spcPct val="100000"/>
                        </a:lnSpc>
                        <a:buNone/>
                      </a:pPr>
                      <a:r>
                        <a:rPr lang="en-US" sz="1200" kern="0" spc="0">
                          <a:solidFill>
                            <a:srgbClr val="000000"/>
                          </a:solidFill>
                          <a:effectLst/>
                          <a:latin typeface="+mn-ea"/>
                          <a:ea typeface="+mn-ea"/>
                        </a:rPr>
                        <a:t>kg/cm2</a:t>
                      </a:r>
                    </a:p>
                  </a:txBody>
                  <a:tcPr marL="64770" marR="64770" marT="17907" marB="17907" anchor="ctr"/>
                </a:tc>
                <a:tc>
                  <a:txBody>
                    <a:bodyPr/>
                    <a:lstStyle/>
                    <a:p>
                      <a:pPr marL="0" marR="0" lvl="0" indent="0" algn="ctr" defTabSz="914400" rtl="0" eaLnBrk="1" fontAlgn="base" latinLnBrk="1" hangingPunct="1">
                        <a:lnSpc>
                          <a:spcPct val="100000"/>
                        </a:lnSpc>
                        <a:spcBef>
                          <a:spcPts val="0"/>
                        </a:spcBef>
                        <a:spcAft>
                          <a:spcPts val="0"/>
                        </a:spcAft>
                        <a:buClrTx/>
                        <a:buSzTx/>
                        <a:buFontTx/>
                        <a:buNone/>
                        <a:tabLst/>
                        <a:defRPr/>
                      </a:pPr>
                      <a:r>
                        <a:rPr kumimoji="0" lang="ko-KR" altLang="en-US" sz="1200" b="1" i="0" u="none" strike="noStrike" kern="0" cap="none" spc="0" normalizeH="0" baseline="0" noProof="0" dirty="0">
                          <a:ln>
                            <a:noFill/>
                          </a:ln>
                          <a:solidFill>
                            <a:srgbClr val="FFC000"/>
                          </a:solidFill>
                          <a:effectLst/>
                          <a:uLnTx/>
                          <a:uFillTx/>
                          <a:latin typeface="맑은 고딕" panose="020B0503020000020004" pitchFamily="50" charset="-127"/>
                          <a:ea typeface="맑은 고딕" panose="020B0503020000020004" pitchFamily="50" charset="-127"/>
                          <a:cs typeface="+mn-cs"/>
                        </a:rPr>
                        <a:t>압축기</a:t>
                      </a:r>
                      <a:endParaRPr kumimoji="0" lang="en-US" altLang="ko-KR" sz="1200" b="1" i="0" u="none" strike="noStrike" kern="0" cap="none" spc="0" normalizeH="0" baseline="0" noProof="0" dirty="0">
                        <a:ln>
                          <a:noFill/>
                        </a:ln>
                        <a:solidFill>
                          <a:srgbClr val="FFC000"/>
                        </a:solidFill>
                        <a:effectLst/>
                        <a:uLnTx/>
                        <a:uFillTx/>
                        <a:latin typeface="맑은 고딕" panose="020B0503020000020004" pitchFamily="50" charset="-127"/>
                        <a:ea typeface="맑은 고딕" panose="020B0503020000020004" pitchFamily="50" charset="-127"/>
                        <a:cs typeface="+mn-cs"/>
                      </a:endParaRPr>
                    </a:p>
                  </a:txBody>
                  <a:tcPr marL="64770" marR="64770" marT="17907" marB="17907" anchor="ctr"/>
                </a:tc>
                <a:tc>
                  <a:txBody>
                    <a:bodyPr/>
                    <a:lstStyle/>
                    <a:p>
                      <a:pPr marL="0" marR="0" indent="0" algn="ctr" fontAlgn="base" latinLnBrk="1">
                        <a:lnSpc>
                          <a:spcPct val="100000"/>
                        </a:lnSpc>
                        <a:buNone/>
                      </a:pPr>
                      <a:r>
                        <a:rPr lang="en-US" sz="1200" kern="0" spc="0" dirty="0">
                          <a:solidFill>
                            <a:srgbClr val="000000"/>
                          </a:solidFill>
                          <a:effectLst/>
                          <a:latin typeface="+mn-ea"/>
                          <a:ea typeface="+mn-ea"/>
                        </a:rPr>
                        <a:t>1</a:t>
                      </a:r>
                    </a:p>
                  </a:txBody>
                  <a:tcPr marL="64770" marR="64770" marT="17907" marB="17907" anchor="ctr"/>
                </a:tc>
                <a:extLst>
                  <a:ext uri="{0D108BD9-81ED-4DB2-BD59-A6C34878D82A}">
                    <a16:rowId xmlns:a16="http://schemas.microsoft.com/office/drawing/2014/main" val="1228527800"/>
                  </a:ext>
                </a:extLst>
              </a:tr>
              <a:tr h="425168">
                <a:tc>
                  <a:txBody>
                    <a:bodyPr/>
                    <a:lstStyle/>
                    <a:p>
                      <a:pPr marL="0" marR="0" indent="0" algn="ctr" fontAlgn="base" latinLnBrk="0">
                        <a:lnSpc>
                          <a:spcPct val="100000"/>
                        </a:lnSpc>
                        <a:buNone/>
                      </a:pPr>
                      <a:r>
                        <a:rPr lang="en-US" sz="1200" kern="0" spc="0">
                          <a:solidFill>
                            <a:srgbClr val="000000"/>
                          </a:solidFill>
                          <a:effectLst/>
                          <a:latin typeface="+mn-ea"/>
                          <a:ea typeface="+mn-ea"/>
                        </a:rPr>
                        <a:t>17</a:t>
                      </a:r>
                    </a:p>
                  </a:txBody>
                  <a:tcPr marL="64770" marR="64770" marT="17907" marB="17907" anchor="ctr"/>
                </a:tc>
                <a:tc>
                  <a:txBody>
                    <a:bodyPr/>
                    <a:lstStyle/>
                    <a:p>
                      <a:pPr marL="0" marR="0" indent="0" algn="just" fontAlgn="ctr" latinLnBrk="0">
                        <a:lnSpc>
                          <a:spcPct val="100000"/>
                        </a:lnSpc>
                        <a:buNone/>
                      </a:pPr>
                      <a:r>
                        <a:rPr lang="en-US" sz="1200" kern="0" spc="0">
                          <a:solidFill>
                            <a:srgbClr val="000000"/>
                          </a:solidFill>
                          <a:effectLst/>
                          <a:latin typeface="+mn-ea"/>
                          <a:ea typeface="+mn-ea"/>
                        </a:rPr>
                        <a:t>IGCC.CC.G1.CTD</a:t>
                      </a:r>
                    </a:p>
                  </a:txBody>
                  <a:tcPr marL="64770" marR="64770" marT="17907" marB="17907" anchor="ctr"/>
                </a:tc>
                <a:tc>
                  <a:txBody>
                    <a:bodyPr/>
                    <a:lstStyle/>
                    <a:p>
                      <a:pPr marL="0" marR="0" indent="0" algn="just" fontAlgn="base" latinLnBrk="1">
                        <a:lnSpc>
                          <a:spcPct val="100000"/>
                        </a:lnSpc>
                        <a:buNone/>
                      </a:pPr>
                      <a:r>
                        <a:rPr lang="ko-KR" altLang="en-US" sz="1200" kern="0" spc="0" dirty="0">
                          <a:solidFill>
                            <a:srgbClr val="000000"/>
                          </a:solidFill>
                          <a:effectLst/>
                          <a:latin typeface="+mn-ea"/>
                          <a:ea typeface="+mn-ea"/>
                        </a:rPr>
                        <a:t>가스터빈 압축기 출구 온도</a:t>
                      </a:r>
                    </a:p>
                    <a:p>
                      <a:pPr marL="0" marR="0" indent="0" algn="just" fontAlgn="base" latinLnBrk="1">
                        <a:lnSpc>
                          <a:spcPct val="100000"/>
                        </a:lnSpc>
                        <a:buNone/>
                      </a:pPr>
                      <a:r>
                        <a:rPr lang="en-US" sz="1200" kern="0" spc="0" dirty="0">
                          <a:solidFill>
                            <a:srgbClr val="000000"/>
                          </a:solidFill>
                          <a:effectLst/>
                          <a:latin typeface="+mn-ea"/>
                          <a:ea typeface="+mn-ea"/>
                        </a:rPr>
                        <a:t>Compressor Discharge Temperature</a:t>
                      </a:r>
                    </a:p>
                  </a:txBody>
                  <a:tcPr marL="64770" marR="64770" marT="17907" marB="17907" anchor="ctr"/>
                </a:tc>
                <a:tc>
                  <a:txBody>
                    <a:bodyPr/>
                    <a:lstStyle/>
                    <a:p>
                      <a:pPr marL="0" marR="0" indent="0" algn="just" fontAlgn="base" latinLnBrk="1">
                        <a:lnSpc>
                          <a:spcPct val="100000"/>
                        </a:lnSpc>
                        <a:buNone/>
                      </a:pPr>
                      <a:r>
                        <a:rPr lang="ko-KR" altLang="en-US" sz="1200" kern="0" spc="0">
                          <a:solidFill>
                            <a:srgbClr val="000000"/>
                          </a:solidFill>
                          <a:effectLst/>
                          <a:latin typeface="+mn-ea"/>
                          <a:ea typeface="+mn-ea"/>
                        </a:rPr>
                        <a:t>℃</a:t>
                      </a:r>
                    </a:p>
                  </a:txBody>
                  <a:tcPr marL="64770" marR="64770" marT="17907" marB="17907" anchor="ctr"/>
                </a:tc>
                <a:tc>
                  <a:txBody>
                    <a:bodyPr/>
                    <a:lstStyle/>
                    <a:p>
                      <a:pPr marL="0" marR="0" lvl="0" indent="0" algn="ctr" defTabSz="914400" rtl="0" eaLnBrk="1" fontAlgn="base" latinLnBrk="1" hangingPunct="1">
                        <a:lnSpc>
                          <a:spcPct val="100000"/>
                        </a:lnSpc>
                        <a:spcBef>
                          <a:spcPts val="0"/>
                        </a:spcBef>
                        <a:spcAft>
                          <a:spcPts val="0"/>
                        </a:spcAft>
                        <a:buClrTx/>
                        <a:buSzTx/>
                        <a:buFontTx/>
                        <a:buNone/>
                        <a:tabLst/>
                        <a:defRPr/>
                      </a:pPr>
                      <a:r>
                        <a:rPr kumimoji="0" lang="ko-KR" altLang="en-US" sz="1200" b="1" i="0" u="none" strike="noStrike" kern="0" cap="none" spc="0" normalizeH="0" baseline="0" noProof="0" dirty="0">
                          <a:ln>
                            <a:noFill/>
                          </a:ln>
                          <a:solidFill>
                            <a:srgbClr val="FFC000"/>
                          </a:solidFill>
                          <a:effectLst/>
                          <a:uLnTx/>
                          <a:uFillTx/>
                          <a:latin typeface="맑은 고딕" panose="020B0503020000020004" pitchFamily="50" charset="-127"/>
                          <a:ea typeface="맑은 고딕" panose="020B0503020000020004" pitchFamily="50" charset="-127"/>
                          <a:cs typeface="+mn-cs"/>
                        </a:rPr>
                        <a:t>압축기</a:t>
                      </a:r>
                      <a:endParaRPr kumimoji="0" lang="en-US" altLang="ko-KR" sz="1200" b="1" i="0" u="none" strike="noStrike" kern="0" cap="none" spc="0" normalizeH="0" baseline="0" noProof="0" dirty="0">
                        <a:ln>
                          <a:noFill/>
                        </a:ln>
                        <a:solidFill>
                          <a:srgbClr val="FFC000"/>
                        </a:solidFill>
                        <a:effectLst/>
                        <a:uLnTx/>
                        <a:uFillTx/>
                        <a:latin typeface="맑은 고딕" panose="020B0503020000020004" pitchFamily="50" charset="-127"/>
                        <a:ea typeface="맑은 고딕" panose="020B0503020000020004" pitchFamily="50" charset="-127"/>
                        <a:cs typeface="+mn-cs"/>
                      </a:endParaRPr>
                    </a:p>
                  </a:txBody>
                  <a:tcPr marL="64770" marR="64770" marT="17907" marB="17907" anchor="ctr"/>
                </a:tc>
                <a:tc>
                  <a:txBody>
                    <a:bodyPr/>
                    <a:lstStyle/>
                    <a:p>
                      <a:pPr marL="0" marR="0" indent="0" algn="ctr" fontAlgn="base" latinLnBrk="1">
                        <a:lnSpc>
                          <a:spcPct val="100000"/>
                        </a:lnSpc>
                        <a:buNone/>
                      </a:pPr>
                      <a:r>
                        <a:rPr lang="en-US" sz="1200" kern="0" spc="0" dirty="0">
                          <a:solidFill>
                            <a:srgbClr val="000000"/>
                          </a:solidFill>
                          <a:effectLst/>
                          <a:latin typeface="+mn-ea"/>
                          <a:ea typeface="+mn-ea"/>
                        </a:rPr>
                        <a:t>1</a:t>
                      </a:r>
                    </a:p>
                  </a:txBody>
                  <a:tcPr marL="64770" marR="64770" marT="17907" marB="17907" anchor="ctr"/>
                </a:tc>
                <a:extLst>
                  <a:ext uri="{0D108BD9-81ED-4DB2-BD59-A6C34878D82A}">
                    <a16:rowId xmlns:a16="http://schemas.microsoft.com/office/drawing/2014/main" val="2922409792"/>
                  </a:ext>
                </a:extLst>
              </a:tr>
              <a:tr h="425168">
                <a:tc>
                  <a:txBody>
                    <a:bodyPr/>
                    <a:lstStyle/>
                    <a:p>
                      <a:pPr marL="0" marR="0" indent="0" algn="ctr" fontAlgn="base" latinLnBrk="0">
                        <a:lnSpc>
                          <a:spcPct val="100000"/>
                        </a:lnSpc>
                        <a:buNone/>
                      </a:pPr>
                      <a:r>
                        <a:rPr lang="en-US" sz="1200" kern="0" spc="0">
                          <a:solidFill>
                            <a:srgbClr val="000000"/>
                          </a:solidFill>
                          <a:effectLst/>
                          <a:latin typeface="+mn-ea"/>
                          <a:ea typeface="+mn-ea"/>
                        </a:rPr>
                        <a:t>18</a:t>
                      </a:r>
                    </a:p>
                  </a:txBody>
                  <a:tcPr marL="64770" marR="64770" marT="17907" marB="17907" anchor="ctr"/>
                </a:tc>
                <a:tc>
                  <a:txBody>
                    <a:bodyPr/>
                    <a:lstStyle/>
                    <a:p>
                      <a:pPr marL="0" marR="0" indent="0" algn="just" fontAlgn="ctr" latinLnBrk="0">
                        <a:lnSpc>
                          <a:spcPct val="100000"/>
                        </a:lnSpc>
                        <a:buNone/>
                      </a:pPr>
                      <a:r>
                        <a:rPr lang="en-US" sz="1200" kern="0" spc="0">
                          <a:solidFill>
                            <a:srgbClr val="000000"/>
                          </a:solidFill>
                          <a:effectLst/>
                          <a:latin typeface="+mn-ea"/>
                          <a:ea typeface="+mn-ea"/>
                        </a:rPr>
                        <a:t>IGCC.CC.G1.CSBHX</a:t>
                      </a:r>
                    </a:p>
                  </a:txBody>
                  <a:tcPr marL="64770" marR="64770" marT="17907" marB="17907" anchor="ctr"/>
                </a:tc>
                <a:tc>
                  <a:txBody>
                    <a:bodyPr/>
                    <a:lstStyle/>
                    <a:p>
                      <a:pPr marL="0" marR="0" indent="0" algn="just" fontAlgn="base" latinLnBrk="1">
                        <a:lnSpc>
                          <a:spcPct val="100000"/>
                        </a:lnSpc>
                        <a:buNone/>
                      </a:pPr>
                      <a:r>
                        <a:rPr lang="en-US" sz="1200" kern="0" spc="0" dirty="0">
                          <a:solidFill>
                            <a:srgbClr val="000000"/>
                          </a:solidFill>
                          <a:effectLst/>
                          <a:latin typeface="+mn-ea"/>
                          <a:ea typeface="+mn-ea"/>
                        </a:rPr>
                        <a:t>IBH </a:t>
                      </a:r>
                      <a:r>
                        <a:rPr lang="ko-KR" altLang="en-US" sz="1200" kern="0" spc="0" dirty="0">
                          <a:solidFill>
                            <a:srgbClr val="000000"/>
                          </a:solidFill>
                          <a:effectLst/>
                          <a:latin typeface="+mn-ea"/>
                          <a:ea typeface="+mn-ea"/>
                        </a:rPr>
                        <a:t>밸브 개도</a:t>
                      </a:r>
                    </a:p>
                    <a:p>
                      <a:pPr marL="0" marR="0" indent="0" algn="just" fontAlgn="base" latinLnBrk="1">
                        <a:lnSpc>
                          <a:spcPct val="100000"/>
                        </a:lnSpc>
                        <a:buNone/>
                      </a:pPr>
                      <a:r>
                        <a:rPr lang="en-US" sz="1200" kern="0" spc="0" dirty="0">
                          <a:solidFill>
                            <a:srgbClr val="000000"/>
                          </a:solidFill>
                          <a:effectLst/>
                          <a:latin typeface="+mn-ea"/>
                          <a:ea typeface="+mn-ea"/>
                        </a:rPr>
                        <a:t>Inlet Heating Control Valve Position</a:t>
                      </a:r>
                    </a:p>
                  </a:txBody>
                  <a:tcPr marL="64770" marR="64770" marT="17907" marB="17907" anchor="ctr"/>
                </a:tc>
                <a:tc>
                  <a:txBody>
                    <a:bodyPr/>
                    <a:lstStyle/>
                    <a:p>
                      <a:pPr marL="0" marR="0" indent="0" algn="just" fontAlgn="base" latinLnBrk="1">
                        <a:lnSpc>
                          <a:spcPct val="100000"/>
                        </a:lnSpc>
                        <a:buNone/>
                      </a:pPr>
                      <a:r>
                        <a:rPr lang="en-US" sz="1200" kern="0" spc="0">
                          <a:solidFill>
                            <a:srgbClr val="000000"/>
                          </a:solidFill>
                          <a:effectLst/>
                          <a:latin typeface="+mn-ea"/>
                          <a:ea typeface="+mn-ea"/>
                        </a:rPr>
                        <a:t>%</a:t>
                      </a:r>
                    </a:p>
                  </a:txBody>
                  <a:tcPr marL="64770" marR="64770" marT="17907" marB="17907" anchor="ctr"/>
                </a:tc>
                <a:tc>
                  <a:txBody>
                    <a:bodyPr/>
                    <a:lstStyle/>
                    <a:p>
                      <a:pPr marL="0" marR="0" lvl="0" indent="0" algn="ctr" defTabSz="914400" rtl="0" eaLnBrk="1" fontAlgn="base" latinLnBrk="1" hangingPunct="1">
                        <a:lnSpc>
                          <a:spcPct val="100000"/>
                        </a:lnSpc>
                        <a:spcBef>
                          <a:spcPts val="0"/>
                        </a:spcBef>
                        <a:spcAft>
                          <a:spcPts val="0"/>
                        </a:spcAft>
                        <a:buClrTx/>
                        <a:buSzTx/>
                        <a:buFontTx/>
                        <a:buNone/>
                        <a:tabLst/>
                        <a:defRPr/>
                      </a:pPr>
                      <a:r>
                        <a:rPr kumimoji="0" lang="ko-KR" altLang="en-US" sz="1200" b="1" i="0" u="none" strike="noStrike" kern="0" cap="none" spc="0" normalizeH="0" baseline="0" noProof="0" dirty="0">
                          <a:ln>
                            <a:noFill/>
                          </a:ln>
                          <a:solidFill>
                            <a:srgbClr val="FFC000"/>
                          </a:solidFill>
                          <a:effectLst/>
                          <a:uLnTx/>
                          <a:uFillTx/>
                          <a:latin typeface="맑은 고딕" panose="020B0503020000020004" pitchFamily="50" charset="-127"/>
                          <a:ea typeface="맑은 고딕" panose="020B0503020000020004" pitchFamily="50" charset="-127"/>
                          <a:cs typeface="+mn-cs"/>
                        </a:rPr>
                        <a:t>압축기</a:t>
                      </a:r>
                      <a:endParaRPr kumimoji="0" lang="en-US" altLang="ko-KR" sz="1200" b="1" i="0" u="none" strike="noStrike" kern="0" cap="none" spc="0" normalizeH="0" baseline="0" noProof="0" dirty="0">
                        <a:ln>
                          <a:noFill/>
                        </a:ln>
                        <a:solidFill>
                          <a:srgbClr val="FFC000"/>
                        </a:solidFill>
                        <a:effectLst/>
                        <a:uLnTx/>
                        <a:uFillTx/>
                        <a:latin typeface="맑은 고딕" panose="020B0503020000020004" pitchFamily="50" charset="-127"/>
                        <a:ea typeface="맑은 고딕" panose="020B0503020000020004" pitchFamily="50" charset="-127"/>
                        <a:cs typeface="+mn-cs"/>
                      </a:endParaRPr>
                    </a:p>
                  </a:txBody>
                  <a:tcPr marL="64770" marR="64770" marT="17907" marB="17907" anchor="ctr"/>
                </a:tc>
                <a:tc>
                  <a:txBody>
                    <a:bodyPr/>
                    <a:lstStyle/>
                    <a:p>
                      <a:pPr marL="0" marR="0" indent="0" algn="ctr" fontAlgn="base" latinLnBrk="1">
                        <a:lnSpc>
                          <a:spcPct val="100000"/>
                        </a:lnSpc>
                        <a:buNone/>
                      </a:pPr>
                      <a:r>
                        <a:rPr lang="en-US" sz="1200" kern="0" spc="0" dirty="0">
                          <a:solidFill>
                            <a:srgbClr val="000000"/>
                          </a:solidFill>
                          <a:effectLst/>
                          <a:latin typeface="+mn-ea"/>
                          <a:ea typeface="+mn-ea"/>
                        </a:rPr>
                        <a:t>1</a:t>
                      </a:r>
                    </a:p>
                  </a:txBody>
                  <a:tcPr marL="64770" marR="64770" marT="17907" marB="17907" anchor="ctr"/>
                </a:tc>
                <a:extLst>
                  <a:ext uri="{0D108BD9-81ED-4DB2-BD59-A6C34878D82A}">
                    <a16:rowId xmlns:a16="http://schemas.microsoft.com/office/drawing/2014/main" val="2494679194"/>
                  </a:ext>
                </a:extLst>
              </a:tr>
              <a:tr h="425168">
                <a:tc>
                  <a:txBody>
                    <a:bodyPr/>
                    <a:lstStyle/>
                    <a:p>
                      <a:pPr marL="0" marR="0" indent="0" algn="ctr" fontAlgn="base" latinLnBrk="0">
                        <a:lnSpc>
                          <a:spcPct val="100000"/>
                        </a:lnSpc>
                        <a:buNone/>
                      </a:pPr>
                      <a:r>
                        <a:rPr lang="en-US" sz="1200" kern="0" spc="0">
                          <a:solidFill>
                            <a:srgbClr val="000000"/>
                          </a:solidFill>
                          <a:effectLst/>
                          <a:latin typeface="+mn-ea"/>
                          <a:ea typeface="+mn-ea"/>
                        </a:rPr>
                        <a:t>19</a:t>
                      </a:r>
                    </a:p>
                  </a:txBody>
                  <a:tcPr marL="64770" marR="64770" marT="17907" marB="17907" anchor="ctr"/>
                </a:tc>
                <a:tc>
                  <a:txBody>
                    <a:bodyPr/>
                    <a:lstStyle/>
                    <a:p>
                      <a:pPr marL="0" marR="0" indent="0" algn="just" fontAlgn="ctr" latinLnBrk="0">
                        <a:lnSpc>
                          <a:spcPct val="100000"/>
                        </a:lnSpc>
                        <a:buNone/>
                      </a:pPr>
                      <a:r>
                        <a:rPr lang="en-US" sz="1200" kern="0" spc="0">
                          <a:solidFill>
                            <a:srgbClr val="000000"/>
                          </a:solidFill>
                          <a:effectLst/>
                          <a:latin typeface="+mn-ea"/>
                          <a:ea typeface="+mn-ea"/>
                        </a:rPr>
                        <a:t>IGCC.CC.G1.tnh_v</a:t>
                      </a:r>
                    </a:p>
                  </a:txBody>
                  <a:tcPr marL="64770" marR="64770" marT="17907" marB="17907" anchor="ctr"/>
                </a:tc>
                <a:tc>
                  <a:txBody>
                    <a:bodyPr/>
                    <a:lstStyle/>
                    <a:p>
                      <a:pPr marL="0" marR="0" indent="0" algn="just" fontAlgn="base" latinLnBrk="1">
                        <a:lnSpc>
                          <a:spcPct val="100000"/>
                        </a:lnSpc>
                        <a:buNone/>
                      </a:pPr>
                      <a:r>
                        <a:rPr lang="ko-KR" altLang="en-US" sz="1200" kern="0" spc="0" dirty="0">
                          <a:solidFill>
                            <a:srgbClr val="000000"/>
                          </a:solidFill>
                          <a:effectLst/>
                          <a:latin typeface="+mn-ea"/>
                          <a:ea typeface="+mn-ea"/>
                        </a:rPr>
                        <a:t>가스터빈 속도 </a:t>
                      </a:r>
                      <a:r>
                        <a:rPr lang="en-US" altLang="ko-KR" sz="1200" kern="0" spc="0" dirty="0">
                          <a:solidFill>
                            <a:srgbClr val="000000"/>
                          </a:solidFill>
                          <a:effectLst/>
                          <a:latin typeface="+mn-ea"/>
                          <a:ea typeface="+mn-ea"/>
                        </a:rPr>
                        <a:t>(</a:t>
                      </a:r>
                      <a:r>
                        <a:rPr lang="en-US" sz="1200" kern="0" spc="0" dirty="0">
                          <a:solidFill>
                            <a:srgbClr val="000000"/>
                          </a:solidFill>
                          <a:effectLst/>
                          <a:latin typeface="+mn-ea"/>
                          <a:ea typeface="+mn-ea"/>
                        </a:rPr>
                        <a:t>rpm)</a:t>
                      </a:r>
                    </a:p>
                    <a:p>
                      <a:pPr marL="0" marR="0" indent="0" algn="just" fontAlgn="base" latinLnBrk="1">
                        <a:lnSpc>
                          <a:spcPct val="100000"/>
                        </a:lnSpc>
                        <a:buNone/>
                      </a:pPr>
                      <a:r>
                        <a:rPr lang="en-US" sz="1200" kern="0" spc="0" dirty="0">
                          <a:solidFill>
                            <a:srgbClr val="000000"/>
                          </a:solidFill>
                          <a:effectLst/>
                          <a:latin typeface="+mn-ea"/>
                          <a:ea typeface="+mn-ea"/>
                        </a:rPr>
                        <a:t>Voted Speed Signal (TMR)</a:t>
                      </a:r>
                    </a:p>
                  </a:txBody>
                  <a:tcPr marL="64770" marR="64770" marT="17907" marB="17907" anchor="ctr"/>
                </a:tc>
                <a:tc>
                  <a:txBody>
                    <a:bodyPr/>
                    <a:lstStyle/>
                    <a:p>
                      <a:pPr marL="0" marR="0" indent="0" algn="just" fontAlgn="base" latinLnBrk="1">
                        <a:lnSpc>
                          <a:spcPct val="100000"/>
                        </a:lnSpc>
                        <a:buNone/>
                      </a:pPr>
                      <a:r>
                        <a:rPr lang="en-US" sz="1200" kern="0" spc="0">
                          <a:solidFill>
                            <a:srgbClr val="000000"/>
                          </a:solidFill>
                          <a:effectLst/>
                          <a:latin typeface="+mn-ea"/>
                          <a:ea typeface="+mn-ea"/>
                        </a:rPr>
                        <a:t>rpm</a:t>
                      </a:r>
                    </a:p>
                  </a:txBody>
                  <a:tcPr marL="64770" marR="64770" marT="17907" marB="17907" anchor="ctr"/>
                </a:tc>
                <a:tc>
                  <a:txBody>
                    <a:bodyPr/>
                    <a:lstStyle/>
                    <a:p>
                      <a:pPr marL="0" marR="0" indent="0" algn="ctr" fontAlgn="base" latinLnBrk="1">
                        <a:lnSpc>
                          <a:spcPct val="100000"/>
                        </a:lnSpc>
                        <a:buNone/>
                      </a:pPr>
                      <a:r>
                        <a:rPr lang="ko-KR" altLang="en-US" sz="1200" b="1" kern="0" spc="0" dirty="0">
                          <a:solidFill>
                            <a:srgbClr val="FF0000"/>
                          </a:solidFill>
                          <a:effectLst/>
                          <a:latin typeface="+mn-ea"/>
                          <a:ea typeface="+mn-ea"/>
                        </a:rPr>
                        <a:t>연소기</a:t>
                      </a:r>
                      <a:endParaRPr lang="en-US" sz="1200" b="1" kern="0" spc="0" dirty="0">
                        <a:solidFill>
                          <a:srgbClr val="FF0000"/>
                        </a:solidFill>
                        <a:effectLst/>
                        <a:latin typeface="+mn-ea"/>
                        <a:ea typeface="+mn-ea"/>
                      </a:endParaRPr>
                    </a:p>
                  </a:txBody>
                  <a:tcPr marL="64770" marR="64770" marT="17907" marB="17907" anchor="ctr"/>
                </a:tc>
                <a:tc>
                  <a:txBody>
                    <a:bodyPr/>
                    <a:lstStyle/>
                    <a:p>
                      <a:pPr marL="0" marR="0" indent="0" algn="ctr" fontAlgn="base" latinLnBrk="1">
                        <a:lnSpc>
                          <a:spcPct val="100000"/>
                        </a:lnSpc>
                        <a:buNone/>
                      </a:pPr>
                      <a:r>
                        <a:rPr lang="en-US" sz="1200" kern="0" spc="0" dirty="0">
                          <a:solidFill>
                            <a:srgbClr val="000000"/>
                          </a:solidFill>
                          <a:effectLst/>
                          <a:latin typeface="+mn-ea"/>
                          <a:ea typeface="+mn-ea"/>
                        </a:rPr>
                        <a:t>1</a:t>
                      </a:r>
                    </a:p>
                  </a:txBody>
                  <a:tcPr marL="64770" marR="64770" marT="17907" marB="17907" anchor="ctr"/>
                </a:tc>
                <a:extLst>
                  <a:ext uri="{0D108BD9-81ED-4DB2-BD59-A6C34878D82A}">
                    <a16:rowId xmlns:a16="http://schemas.microsoft.com/office/drawing/2014/main" val="482690838"/>
                  </a:ext>
                </a:extLst>
              </a:tr>
              <a:tr h="425168">
                <a:tc>
                  <a:txBody>
                    <a:bodyPr/>
                    <a:lstStyle/>
                    <a:p>
                      <a:pPr marL="0" marR="0" indent="0" algn="ctr" fontAlgn="base" latinLnBrk="0">
                        <a:lnSpc>
                          <a:spcPct val="100000"/>
                        </a:lnSpc>
                        <a:buNone/>
                      </a:pPr>
                      <a:r>
                        <a:rPr lang="en-US" sz="1200" kern="0" spc="0">
                          <a:solidFill>
                            <a:srgbClr val="000000"/>
                          </a:solidFill>
                          <a:effectLst/>
                          <a:latin typeface="+mn-ea"/>
                          <a:ea typeface="+mn-ea"/>
                        </a:rPr>
                        <a:t>20</a:t>
                      </a:r>
                    </a:p>
                  </a:txBody>
                  <a:tcPr marL="64770" marR="64770" marT="17907" marB="17907" anchor="ctr"/>
                </a:tc>
                <a:tc>
                  <a:txBody>
                    <a:bodyPr/>
                    <a:lstStyle/>
                    <a:p>
                      <a:pPr marL="0" marR="0" indent="0" algn="just" fontAlgn="ctr" latinLnBrk="0">
                        <a:lnSpc>
                          <a:spcPct val="100000"/>
                        </a:lnSpc>
                        <a:buNone/>
                      </a:pPr>
                      <a:r>
                        <a:rPr lang="en-US" sz="1200" kern="0" spc="0">
                          <a:solidFill>
                            <a:srgbClr val="000000"/>
                          </a:solidFill>
                          <a:effectLst/>
                          <a:latin typeface="+mn-ea"/>
                          <a:ea typeface="+mn-ea"/>
                        </a:rPr>
                        <a:t>IGCC.CC.G1.ATID</a:t>
                      </a:r>
                    </a:p>
                  </a:txBody>
                  <a:tcPr marL="64770" marR="64770" marT="17907" marB="17907" anchor="ctr"/>
                </a:tc>
                <a:tc>
                  <a:txBody>
                    <a:bodyPr/>
                    <a:lstStyle/>
                    <a:p>
                      <a:pPr marL="0" marR="0" indent="0" algn="just" fontAlgn="base" latinLnBrk="1">
                        <a:lnSpc>
                          <a:spcPct val="100000"/>
                        </a:lnSpc>
                        <a:buNone/>
                      </a:pPr>
                      <a:r>
                        <a:rPr lang="ko-KR" altLang="en-US" sz="1200" kern="0" spc="0" dirty="0">
                          <a:solidFill>
                            <a:srgbClr val="000000"/>
                          </a:solidFill>
                          <a:effectLst/>
                          <a:latin typeface="+mn-ea"/>
                          <a:ea typeface="+mn-ea"/>
                        </a:rPr>
                        <a:t>대기온도</a:t>
                      </a:r>
                    </a:p>
                    <a:p>
                      <a:pPr marL="0" marR="0" indent="0" algn="just" fontAlgn="base" latinLnBrk="1">
                        <a:lnSpc>
                          <a:spcPct val="100000"/>
                        </a:lnSpc>
                        <a:buNone/>
                      </a:pPr>
                      <a:r>
                        <a:rPr lang="en-US" sz="1200" kern="0" spc="0" dirty="0">
                          <a:solidFill>
                            <a:srgbClr val="000000"/>
                          </a:solidFill>
                          <a:effectLst/>
                          <a:latin typeface="+mn-ea"/>
                          <a:ea typeface="+mn-ea"/>
                        </a:rPr>
                        <a:t>Median Inlet Duct Temperature</a:t>
                      </a:r>
                    </a:p>
                  </a:txBody>
                  <a:tcPr marL="64770" marR="64770" marT="17907" marB="17907" anchor="ctr"/>
                </a:tc>
                <a:tc>
                  <a:txBody>
                    <a:bodyPr/>
                    <a:lstStyle/>
                    <a:p>
                      <a:pPr marL="0" marR="0" indent="0" algn="just" fontAlgn="base" latinLnBrk="1">
                        <a:lnSpc>
                          <a:spcPct val="100000"/>
                        </a:lnSpc>
                        <a:buNone/>
                      </a:pPr>
                      <a:r>
                        <a:rPr lang="en-US" sz="1200" kern="0" spc="0" dirty="0">
                          <a:solidFill>
                            <a:srgbClr val="000000"/>
                          </a:solidFill>
                          <a:effectLst/>
                          <a:latin typeface="+mn-ea"/>
                          <a:ea typeface="+mn-ea"/>
                        </a:rPr>
                        <a:t>°C</a:t>
                      </a:r>
                    </a:p>
                  </a:txBody>
                  <a:tcPr marL="64770" marR="64770" marT="17907" marB="17907" anchor="ctr"/>
                </a:tc>
                <a:tc>
                  <a:txBody>
                    <a:bodyPr/>
                    <a:lstStyle/>
                    <a:p>
                      <a:pPr marL="0" marR="0" indent="0" algn="ctr" fontAlgn="base" latinLnBrk="1">
                        <a:lnSpc>
                          <a:spcPct val="100000"/>
                        </a:lnSpc>
                        <a:buNone/>
                      </a:pPr>
                      <a:r>
                        <a:rPr lang="ko-KR" altLang="en-US" sz="1200" kern="0" spc="0" dirty="0">
                          <a:solidFill>
                            <a:srgbClr val="000000"/>
                          </a:solidFill>
                          <a:effectLst/>
                          <a:latin typeface="+mn-ea"/>
                          <a:ea typeface="+mn-ea"/>
                        </a:rPr>
                        <a:t>기타</a:t>
                      </a:r>
                      <a:endParaRPr lang="en-US" sz="1200" kern="0" spc="0" dirty="0">
                        <a:solidFill>
                          <a:srgbClr val="000000"/>
                        </a:solidFill>
                        <a:effectLst/>
                        <a:latin typeface="+mn-ea"/>
                        <a:ea typeface="+mn-ea"/>
                      </a:endParaRPr>
                    </a:p>
                  </a:txBody>
                  <a:tcPr marL="64770" marR="64770" marT="17907" marB="17907" anchor="ctr"/>
                </a:tc>
                <a:tc>
                  <a:txBody>
                    <a:bodyPr/>
                    <a:lstStyle/>
                    <a:p>
                      <a:pPr marL="0" marR="0" indent="0" algn="ctr" fontAlgn="base" latinLnBrk="1">
                        <a:lnSpc>
                          <a:spcPct val="100000"/>
                        </a:lnSpc>
                        <a:buNone/>
                      </a:pPr>
                      <a:r>
                        <a:rPr lang="en-US" sz="1200" kern="0" spc="0" dirty="0">
                          <a:solidFill>
                            <a:srgbClr val="000000"/>
                          </a:solidFill>
                          <a:effectLst/>
                          <a:latin typeface="+mn-ea"/>
                          <a:ea typeface="+mn-ea"/>
                        </a:rPr>
                        <a:t>1</a:t>
                      </a:r>
                    </a:p>
                  </a:txBody>
                  <a:tcPr marL="64770" marR="64770" marT="17907" marB="17907" anchor="ctr"/>
                </a:tc>
                <a:extLst>
                  <a:ext uri="{0D108BD9-81ED-4DB2-BD59-A6C34878D82A}">
                    <a16:rowId xmlns:a16="http://schemas.microsoft.com/office/drawing/2014/main" val="3883004477"/>
                  </a:ext>
                </a:extLst>
              </a:tr>
              <a:tr h="425168">
                <a:tc>
                  <a:txBody>
                    <a:bodyPr/>
                    <a:lstStyle/>
                    <a:p>
                      <a:pPr marL="0" marR="0" indent="0" algn="ctr" fontAlgn="base" latinLnBrk="0">
                        <a:lnSpc>
                          <a:spcPct val="100000"/>
                        </a:lnSpc>
                        <a:buNone/>
                      </a:pPr>
                      <a:r>
                        <a:rPr lang="en-US" sz="1200" kern="0" spc="0">
                          <a:solidFill>
                            <a:srgbClr val="000000"/>
                          </a:solidFill>
                          <a:effectLst/>
                          <a:latin typeface="+mn-ea"/>
                          <a:ea typeface="+mn-ea"/>
                        </a:rPr>
                        <a:t>21</a:t>
                      </a:r>
                    </a:p>
                  </a:txBody>
                  <a:tcPr marL="64770" marR="64770" marT="17907" marB="17907" anchor="ctr"/>
                </a:tc>
                <a:tc>
                  <a:txBody>
                    <a:bodyPr/>
                    <a:lstStyle/>
                    <a:p>
                      <a:pPr marL="0" marR="0" indent="0" algn="just" fontAlgn="ctr" latinLnBrk="0">
                        <a:lnSpc>
                          <a:spcPct val="100000"/>
                        </a:lnSpc>
                        <a:buNone/>
                      </a:pPr>
                      <a:r>
                        <a:rPr lang="en-US" sz="1200" kern="0" spc="0">
                          <a:solidFill>
                            <a:srgbClr val="000000"/>
                          </a:solidFill>
                          <a:effectLst/>
                          <a:latin typeface="+mn-ea"/>
                          <a:ea typeface="+mn-ea"/>
                        </a:rPr>
                        <a:t>IGCC.CC.G1.EXHMASS</a:t>
                      </a:r>
                    </a:p>
                  </a:txBody>
                  <a:tcPr marL="64770" marR="64770" marT="17907" marB="17907" anchor="ctr"/>
                </a:tc>
                <a:tc>
                  <a:txBody>
                    <a:bodyPr/>
                    <a:lstStyle/>
                    <a:p>
                      <a:pPr marL="0" marR="0" indent="0" algn="just" fontAlgn="base" latinLnBrk="1">
                        <a:lnSpc>
                          <a:spcPct val="100000"/>
                        </a:lnSpc>
                        <a:buNone/>
                      </a:pPr>
                      <a:r>
                        <a:rPr lang="ko-KR" altLang="en-US" sz="1200" kern="0" spc="0" dirty="0">
                          <a:solidFill>
                            <a:srgbClr val="000000"/>
                          </a:solidFill>
                          <a:effectLst/>
                          <a:latin typeface="+mn-ea"/>
                          <a:ea typeface="+mn-ea"/>
                        </a:rPr>
                        <a:t>배기가스 유량</a:t>
                      </a:r>
                    </a:p>
                    <a:p>
                      <a:pPr marL="0" marR="0" indent="0" algn="just" fontAlgn="base" latinLnBrk="1">
                        <a:lnSpc>
                          <a:spcPct val="100000"/>
                        </a:lnSpc>
                        <a:buNone/>
                      </a:pPr>
                      <a:r>
                        <a:rPr lang="en-US" sz="1200" kern="0" spc="0" dirty="0">
                          <a:solidFill>
                            <a:srgbClr val="000000"/>
                          </a:solidFill>
                          <a:effectLst/>
                          <a:latin typeface="+mn-ea"/>
                          <a:ea typeface="+mn-ea"/>
                        </a:rPr>
                        <a:t>Exhaust Mass Flow</a:t>
                      </a:r>
                    </a:p>
                  </a:txBody>
                  <a:tcPr marL="64770" marR="64770" marT="17907" marB="17907" anchor="ctr"/>
                </a:tc>
                <a:tc>
                  <a:txBody>
                    <a:bodyPr/>
                    <a:lstStyle/>
                    <a:p>
                      <a:pPr marL="0" marR="0" indent="0" algn="just" fontAlgn="base" latinLnBrk="1">
                        <a:lnSpc>
                          <a:spcPct val="100000"/>
                        </a:lnSpc>
                        <a:buNone/>
                      </a:pPr>
                      <a:r>
                        <a:rPr lang="en-US" sz="1200" kern="0" spc="0" dirty="0">
                          <a:solidFill>
                            <a:srgbClr val="000000"/>
                          </a:solidFill>
                          <a:effectLst/>
                          <a:latin typeface="+mn-ea"/>
                          <a:ea typeface="+mn-ea"/>
                        </a:rPr>
                        <a:t>kg/s</a:t>
                      </a:r>
                    </a:p>
                  </a:txBody>
                  <a:tcPr marL="64770" marR="64770" marT="17907" marB="17907" anchor="ctr"/>
                </a:tc>
                <a:tc>
                  <a:txBody>
                    <a:bodyPr/>
                    <a:lstStyle/>
                    <a:p>
                      <a:pPr marL="0" marR="0" indent="0" algn="ctr" fontAlgn="base" latinLnBrk="1">
                        <a:lnSpc>
                          <a:spcPct val="100000"/>
                        </a:lnSpc>
                        <a:buNone/>
                      </a:pPr>
                      <a:r>
                        <a:rPr lang="ko-KR" altLang="en-US" sz="1200" b="1" kern="0" spc="0" dirty="0">
                          <a:solidFill>
                            <a:schemeClr val="accent1"/>
                          </a:solidFill>
                          <a:effectLst/>
                          <a:latin typeface="+mn-ea"/>
                          <a:ea typeface="+mn-ea"/>
                        </a:rPr>
                        <a:t>배출구</a:t>
                      </a:r>
                      <a:endParaRPr lang="en-US" sz="1200" b="1" kern="0" spc="0" dirty="0">
                        <a:solidFill>
                          <a:schemeClr val="accent1"/>
                        </a:solidFill>
                        <a:effectLst/>
                        <a:latin typeface="+mn-ea"/>
                        <a:ea typeface="+mn-ea"/>
                      </a:endParaRPr>
                    </a:p>
                  </a:txBody>
                  <a:tcPr marL="64770" marR="64770" marT="17907" marB="17907" anchor="ctr"/>
                </a:tc>
                <a:tc>
                  <a:txBody>
                    <a:bodyPr/>
                    <a:lstStyle/>
                    <a:p>
                      <a:pPr marL="0" marR="0" indent="0" algn="ctr" fontAlgn="base" latinLnBrk="1">
                        <a:lnSpc>
                          <a:spcPct val="100000"/>
                        </a:lnSpc>
                        <a:buNone/>
                      </a:pPr>
                      <a:r>
                        <a:rPr lang="en-US" sz="1200" kern="0" spc="0" dirty="0">
                          <a:solidFill>
                            <a:srgbClr val="000000"/>
                          </a:solidFill>
                          <a:effectLst/>
                          <a:latin typeface="+mn-ea"/>
                          <a:ea typeface="+mn-ea"/>
                        </a:rPr>
                        <a:t>1</a:t>
                      </a:r>
                    </a:p>
                  </a:txBody>
                  <a:tcPr marL="64770" marR="64770" marT="17907" marB="17907" anchor="ctr"/>
                </a:tc>
                <a:extLst>
                  <a:ext uri="{0D108BD9-81ED-4DB2-BD59-A6C34878D82A}">
                    <a16:rowId xmlns:a16="http://schemas.microsoft.com/office/drawing/2014/main" val="2144676472"/>
                  </a:ext>
                </a:extLst>
              </a:tr>
              <a:tr h="425168">
                <a:tc>
                  <a:txBody>
                    <a:bodyPr/>
                    <a:lstStyle/>
                    <a:p>
                      <a:pPr marL="0" marR="0" indent="0" algn="ctr" fontAlgn="base" latinLnBrk="0">
                        <a:lnSpc>
                          <a:spcPct val="100000"/>
                        </a:lnSpc>
                        <a:buNone/>
                      </a:pPr>
                      <a:r>
                        <a:rPr lang="en-US" sz="1200" kern="0" spc="0">
                          <a:solidFill>
                            <a:srgbClr val="000000"/>
                          </a:solidFill>
                          <a:effectLst/>
                          <a:latin typeface="+mn-ea"/>
                          <a:ea typeface="+mn-ea"/>
                        </a:rPr>
                        <a:t>22</a:t>
                      </a:r>
                    </a:p>
                  </a:txBody>
                  <a:tcPr marL="64770" marR="64770" marT="17907" marB="17907" anchor="ctr"/>
                </a:tc>
                <a:tc>
                  <a:txBody>
                    <a:bodyPr/>
                    <a:lstStyle/>
                    <a:p>
                      <a:pPr marL="0" marR="0" indent="0" algn="just" fontAlgn="ctr" latinLnBrk="0">
                        <a:lnSpc>
                          <a:spcPct val="100000"/>
                        </a:lnSpc>
                        <a:buNone/>
                      </a:pPr>
                      <a:r>
                        <a:rPr lang="en-US" sz="1200" kern="0" spc="0">
                          <a:solidFill>
                            <a:srgbClr val="000000"/>
                          </a:solidFill>
                          <a:effectLst/>
                          <a:latin typeface="+mn-ea"/>
                          <a:ea typeface="+mn-ea"/>
                        </a:rPr>
                        <a:t>IGCC.CC.G1.TTXM</a:t>
                      </a:r>
                    </a:p>
                  </a:txBody>
                  <a:tcPr marL="64770" marR="64770" marT="17907" marB="17907" anchor="ctr"/>
                </a:tc>
                <a:tc>
                  <a:txBody>
                    <a:bodyPr/>
                    <a:lstStyle/>
                    <a:p>
                      <a:pPr marL="0" marR="0" indent="0" algn="just" fontAlgn="base" latinLnBrk="1">
                        <a:lnSpc>
                          <a:spcPct val="100000"/>
                        </a:lnSpc>
                        <a:buNone/>
                      </a:pPr>
                      <a:r>
                        <a:rPr lang="ko-KR" altLang="en-US" sz="1200" kern="0" spc="0" dirty="0">
                          <a:solidFill>
                            <a:srgbClr val="000000"/>
                          </a:solidFill>
                          <a:effectLst/>
                          <a:latin typeface="+mn-ea"/>
                          <a:ea typeface="+mn-ea"/>
                        </a:rPr>
                        <a:t>배기가스 온도</a:t>
                      </a:r>
                    </a:p>
                    <a:p>
                      <a:pPr marL="0" marR="0" indent="0" algn="just" fontAlgn="base" latinLnBrk="1">
                        <a:lnSpc>
                          <a:spcPct val="100000"/>
                        </a:lnSpc>
                        <a:buNone/>
                      </a:pPr>
                      <a:r>
                        <a:rPr lang="en-US" sz="1200" kern="0" spc="0" dirty="0">
                          <a:solidFill>
                            <a:srgbClr val="000000"/>
                          </a:solidFill>
                          <a:effectLst/>
                          <a:latin typeface="+mn-ea"/>
                          <a:ea typeface="+mn-ea"/>
                        </a:rPr>
                        <a:t>Exhaust Temp Median Corrected By Average</a:t>
                      </a:r>
                    </a:p>
                  </a:txBody>
                  <a:tcPr marL="64770" marR="64770" marT="17907" marB="17907" anchor="ctr"/>
                </a:tc>
                <a:tc>
                  <a:txBody>
                    <a:bodyPr/>
                    <a:lstStyle/>
                    <a:p>
                      <a:pPr marL="0" marR="0" indent="0" algn="just" fontAlgn="base" latinLnBrk="1">
                        <a:lnSpc>
                          <a:spcPct val="100000"/>
                        </a:lnSpc>
                        <a:buNone/>
                      </a:pPr>
                      <a:r>
                        <a:rPr lang="en-US" sz="1200" kern="0" spc="0" dirty="0">
                          <a:solidFill>
                            <a:srgbClr val="000000"/>
                          </a:solidFill>
                          <a:effectLst/>
                          <a:latin typeface="+mn-ea"/>
                          <a:ea typeface="+mn-ea"/>
                        </a:rPr>
                        <a:t>°C</a:t>
                      </a:r>
                    </a:p>
                  </a:txBody>
                  <a:tcPr marL="64770" marR="64770" marT="17907" marB="17907" anchor="ctr"/>
                </a:tc>
                <a:tc>
                  <a:txBody>
                    <a:bodyPr/>
                    <a:lstStyle/>
                    <a:p>
                      <a:pPr marL="0" marR="0" indent="0" algn="ctr" fontAlgn="base" latinLnBrk="1">
                        <a:lnSpc>
                          <a:spcPct val="100000"/>
                        </a:lnSpc>
                        <a:buNone/>
                      </a:pPr>
                      <a:r>
                        <a:rPr lang="ko-KR" altLang="en-US" sz="1200" b="1" kern="0" spc="0" dirty="0">
                          <a:solidFill>
                            <a:schemeClr val="accent1"/>
                          </a:solidFill>
                          <a:effectLst/>
                          <a:latin typeface="+mn-ea"/>
                          <a:ea typeface="+mn-ea"/>
                        </a:rPr>
                        <a:t>배출구</a:t>
                      </a:r>
                      <a:endParaRPr lang="en-US" sz="1200" b="1" kern="0" spc="0" dirty="0">
                        <a:solidFill>
                          <a:schemeClr val="accent1"/>
                        </a:solidFill>
                        <a:effectLst/>
                        <a:latin typeface="+mn-ea"/>
                        <a:ea typeface="+mn-ea"/>
                      </a:endParaRPr>
                    </a:p>
                  </a:txBody>
                  <a:tcPr marL="64770" marR="64770" marT="17907" marB="17907" anchor="ctr"/>
                </a:tc>
                <a:tc>
                  <a:txBody>
                    <a:bodyPr/>
                    <a:lstStyle/>
                    <a:p>
                      <a:pPr marL="0" marR="0" indent="0" algn="ctr" fontAlgn="base" latinLnBrk="1">
                        <a:lnSpc>
                          <a:spcPct val="100000"/>
                        </a:lnSpc>
                        <a:buNone/>
                      </a:pPr>
                      <a:r>
                        <a:rPr lang="en-US" sz="1200" kern="0" spc="0" dirty="0">
                          <a:solidFill>
                            <a:srgbClr val="000000"/>
                          </a:solidFill>
                          <a:effectLst/>
                          <a:latin typeface="+mn-ea"/>
                          <a:ea typeface="+mn-ea"/>
                        </a:rPr>
                        <a:t>1</a:t>
                      </a:r>
                    </a:p>
                  </a:txBody>
                  <a:tcPr marL="64770" marR="64770" marT="17907" marB="17907" anchor="ctr"/>
                </a:tc>
                <a:extLst>
                  <a:ext uri="{0D108BD9-81ED-4DB2-BD59-A6C34878D82A}">
                    <a16:rowId xmlns:a16="http://schemas.microsoft.com/office/drawing/2014/main" val="1079801382"/>
                  </a:ext>
                </a:extLst>
              </a:tr>
            </a:tbl>
          </a:graphicData>
        </a:graphic>
      </p:graphicFrame>
      <p:sp>
        <p:nvSpPr>
          <p:cNvPr id="17" name="텍스트 개체 틀 1">
            <a:extLst>
              <a:ext uri="{FF2B5EF4-FFF2-40B4-BE49-F238E27FC236}">
                <a16:creationId xmlns:a16="http://schemas.microsoft.com/office/drawing/2014/main" id="{D9541F90-7CED-C51C-79DD-84493D3FBF67}"/>
              </a:ext>
            </a:extLst>
          </p:cNvPr>
          <p:cNvSpPr>
            <a:spLocks noGrp="1"/>
          </p:cNvSpPr>
          <p:nvPr>
            <p:ph type="body" sz="quarter" idx="10"/>
          </p:nvPr>
        </p:nvSpPr>
        <p:spPr>
          <a:xfrm>
            <a:off x="209708" y="572858"/>
            <a:ext cx="9423242" cy="400110"/>
          </a:xfrm>
        </p:spPr>
        <p:txBody>
          <a:bodyPr/>
          <a:lstStyle/>
          <a:p>
            <a:r>
              <a:rPr lang="en-US" altLang="ko-KR" dirty="0"/>
              <a:t>Tag</a:t>
            </a:r>
            <a:r>
              <a:rPr lang="ko-KR" altLang="en-US" dirty="0"/>
              <a:t> </a:t>
            </a:r>
            <a:r>
              <a:rPr lang="en-US" altLang="ko-KR" dirty="0"/>
              <a:t>List</a:t>
            </a:r>
            <a:r>
              <a:rPr lang="ko-KR" altLang="en-US" dirty="0"/>
              <a:t> </a:t>
            </a:r>
            <a:r>
              <a:rPr lang="en-US" altLang="ko-KR" dirty="0"/>
              <a:t>(2/4)</a:t>
            </a:r>
            <a:endParaRPr lang="ko-KR" altLang="en-US" dirty="0"/>
          </a:p>
        </p:txBody>
      </p:sp>
    </p:spTree>
    <p:extLst>
      <p:ext uri="{BB962C8B-B14F-4D97-AF65-F5344CB8AC3E}">
        <p14:creationId xmlns:p14="http://schemas.microsoft.com/office/powerpoint/2010/main" val="428503772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8F63EE-6ACB-2CFB-E801-A1DC1DBD0393}"/>
            </a:ext>
          </a:extLst>
        </p:cNvPr>
        <p:cNvGrpSpPr/>
        <p:nvPr/>
      </p:nvGrpSpPr>
      <p:grpSpPr>
        <a:xfrm>
          <a:off x="0" y="0"/>
          <a:ext cx="0" cy="0"/>
          <a:chOff x="0" y="0"/>
          <a:chExt cx="0" cy="0"/>
        </a:xfrm>
      </p:grpSpPr>
      <p:sp>
        <p:nvSpPr>
          <p:cNvPr id="4" name="제목 3">
            <a:extLst>
              <a:ext uri="{FF2B5EF4-FFF2-40B4-BE49-F238E27FC236}">
                <a16:creationId xmlns:a16="http://schemas.microsoft.com/office/drawing/2014/main" id="{4C2435AC-DE36-D220-B478-20F92FF4AE4A}"/>
              </a:ext>
            </a:extLst>
          </p:cNvPr>
          <p:cNvSpPr>
            <a:spLocks noGrp="1"/>
          </p:cNvSpPr>
          <p:nvPr>
            <p:ph type="title"/>
          </p:nvPr>
        </p:nvSpPr>
        <p:spPr/>
        <p:txBody>
          <a:bodyPr/>
          <a:lstStyle/>
          <a:p>
            <a:r>
              <a:rPr lang="en-US" altLang="ko-KR" dirty="0">
                <a:latin typeface="+mn-ea"/>
              </a:rPr>
              <a:t>250827 </a:t>
            </a:r>
            <a:r>
              <a:rPr lang="ko-KR" altLang="en-US" dirty="0">
                <a:latin typeface="+mn-ea"/>
              </a:rPr>
              <a:t>수 </a:t>
            </a:r>
            <a:r>
              <a:rPr lang="en-US" altLang="ko-KR" dirty="0">
                <a:latin typeface="+mn-ea"/>
              </a:rPr>
              <a:t>| </a:t>
            </a:r>
            <a:r>
              <a:rPr lang="ko-KR" altLang="en-US" dirty="0">
                <a:latin typeface="+mn-ea"/>
              </a:rPr>
              <a:t>데이터 컬럼 다시 정리</a:t>
            </a:r>
            <a:endParaRPr lang="ko-KR" altLang="en-US" dirty="0"/>
          </a:p>
        </p:txBody>
      </p:sp>
      <p:sp>
        <p:nvSpPr>
          <p:cNvPr id="5" name="텍스트 개체 틀 4">
            <a:extLst>
              <a:ext uri="{FF2B5EF4-FFF2-40B4-BE49-F238E27FC236}">
                <a16:creationId xmlns:a16="http://schemas.microsoft.com/office/drawing/2014/main" id="{9619535A-5B7D-A6F7-D555-57C7FCB9592C}"/>
              </a:ext>
            </a:extLst>
          </p:cNvPr>
          <p:cNvSpPr>
            <a:spLocks noGrp="1"/>
          </p:cNvSpPr>
          <p:nvPr>
            <p:ph type="body" sz="quarter" idx="12"/>
          </p:nvPr>
        </p:nvSpPr>
        <p:spPr/>
        <p:txBody>
          <a:bodyPr/>
          <a:lstStyle/>
          <a:p>
            <a:r>
              <a:rPr lang="ko-KR" altLang="en-US" dirty="0"/>
              <a:t>서부발전</a:t>
            </a:r>
          </a:p>
        </p:txBody>
      </p:sp>
      <p:sp>
        <p:nvSpPr>
          <p:cNvPr id="11" name="Rectangle 2">
            <a:extLst>
              <a:ext uri="{FF2B5EF4-FFF2-40B4-BE49-F238E27FC236}">
                <a16:creationId xmlns:a16="http://schemas.microsoft.com/office/drawing/2014/main" id="{C624412B-B3B3-F766-5A78-C96EDF0CFC8A}"/>
              </a:ext>
            </a:extLst>
          </p:cNvPr>
          <p:cNvSpPr>
            <a:spLocks noChangeArrowheads="1"/>
          </p:cNvSpPr>
          <p:nvPr/>
        </p:nvSpPr>
        <p:spPr bwMode="auto">
          <a:xfrm>
            <a:off x="-1084636" y="1825625"/>
            <a:ext cx="13964024"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ko-KR" altLang="en-US"/>
          </a:p>
        </p:txBody>
      </p:sp>
      <p:graphicFrame>
        <p:nvGraphicFramePr>
          <p:cNvPr id="14" name="표 13">
            <a:extLst>
              <a:ext uri="{FF2B5EF4-FFF2-40B4-BE49-F238E27FC236}">
                <a16:creationId xmlns:a16="http://schemas.microsoft.com/office/drawing/2014/main" id="{9307C31F-8432-C464-256E-4CE6C4BB3608}"/>
              </a:ext>
            </a:extLst>
          </p:cNvPr>
          <p:cNvGraphicFramePr>
            <a:graphicFrameLocks noGrp="1"/>
          </p:cNvGraphicFramePr>
          <p:nvPr/>
        </p:nvGraphicFramePr>
        <p:xfrm>
          <a:off x="632520" y="1052736"/>
          <a:ext cx="8615934" cy="5232405"/>
        </p:xfrm>
        <a:graphic>
          <a:graphicData uri="http://schemas.openxmlformats.org/drawingml/2006/table">
            <a:tbl>
              <a:tblPr firstRow="1" bandRow="1">
                <a:tableStyleId>{5C22544A-7EE6-4342-B048-85BDC9FD1C3A}</a:tableStyleId>
              </a:tblPr>
              <a:tblGrid>
                <a:gridCol w="392235">
                  <a:extLst>
                    <a:ext uri="{9D8B030D-6E8A-4147-A177-3AD203B41FA5}">
                      <a16:colId xmlns:a16="http://schemas.microsoft.com/office/drawing/2014/main" val="3913219204"/>
                    </a:ext>
                  </a:extLst>
                </a:gridCol>
                <a:gridCol w="2015783">
                  <a:extLst>
                    <a:ext uri="{9D8B030D-6E8A-4147-A177-3AD203B41FA5}">
                      <a16:colId xmlns:a16="http://schemas.microsoft.com/office/drawing/2014/main" val="2473178027"/>
                    </a:ext>
                  </a:extLst>
                </a:gridCol>
                <a:gridCol w="3540358">
                  <a:extLst>
                    <a:ext uri="{9D8B030D-6E8A-4147-A177-3AD203B41FA5}">
                      <a16:colId xmlns:a16="http://schemas.microsoft.com/office/drawing/2014/main" val="2161612139"/>
                    </a:ext>
                  </a:extLst>
                </a:gridCol>
                <a:gridCol w="889186">
                  <a:extLst>
                    <a:ext uri="{9D8B030D-6E8A-4147-A177-3AD203B41FA5}">
                      <a16:colId xmlns:a16="http://schemas.microsoft.com/office/drawing/2014/main" val="3803012115"/>
                    </a:ext>
                  </a:extLst>
                </a:gridCol>
                <a:gridCol w="889186">
                  <a:extLst>
                    <a:ext uri="{9D8B030D-6E8A-4147-A177-3AD203B41FA5}">
                      <a16:colId xmlns:a16="http://schemas.microsoft.com/office/drawing/2014/main" val="2236782451"/>
                    </a:ext>
                  </a:extLst>
                </a:gridCol>
                <a:gridCol w="889186">
                  <a:extLst>
                    <a:ext uri="{9D8B030D-6E8A-4147-A177-3AD203B41FA5}">
                      <a16:colId xmlns:a16="http://schemas.microsoft.com/office/drawing/2014/main" val="1733487841"/>
                    </a:ext>
                  </a:extLst>
                </a:gridCol>
              </a:tblGrid>
              <a:tr h="426295">
                <a:tc>
                  <a:txBody>
                    <a:bodyPr/>
                    <a:lstStyle/>
                    <a:p>
                      <a:pPr marL="0" marR="0" indent="0" algn="ctr" fontAlgn="base" latinLnBrk="0">
                        <a:lnSpc>
                          <a:spcPct val="100000"/>
                        </a:lnSpc>
                        <a:buNone/>
                      </a:pPr>
                      <a:r>
                        <a:rPr lang="ko-KR" altLang="en-US" sz="1200" b="0" kern="0" spc="0" dirty="0">
                          <a:solidFill>
                            <a:schemeClr val="tx1"/>
                          </a:solidFill>
                          <a:effectLst/>
                          <a:latin typeface="+mn-ea"/>
                          <a:ea typeface="+mn-ea"/>
                        </a:rPr>
                        <a:t>순번</a:t>
                      </a:r>
                    </a:p>
                  </a:txBody>
                  <a:tcPr marL="64770" marR="64770" marT="17907" marB="17907" anchor="ctr"/>
                </a:tc>
                <a:tc>
                  <a:txBody>
                    <a:bodyPr/>
                    <a:lstStyle/>
                    <a:p>
                      <a:pPr marL="0" marR="0" indent="0" algn="ctr" fontAlgn="base" latinLnBrk="0">
                        <a:lnSpc>
                          <a:spcPct val="100000"/>
                        </a:lnSpc>
                        <a:buNone/>
                      </a:pPr>
                      <a:r>
                        <a:rPr lang="ko-KR" altLang="en-US" sz="1200" b="0" kern="0" spc="0">
                          <a:solidFill>
                            <a:schemeClr val="tx1"/>
                          </a:solidFill>
                          <a:effectLst/>
                          <a:latin typeface="+mn-ea"/>
                          <a:ea typeface="+mn-ea"/>
                        </a:rPr>
                        <a:t>태그명</a:t>
                      </a:r>
                    </a:p>
                  </a:txBody>
                  <a:tcPr marL="64770" marR="64770" marT="17907" marB="17907" anchor="ctr"/>
                </a:tc>
                <a:tc>
                  <a:txBody>
                    <a:bodyPr/>
                    <a:lstStyle/>
                    <a:p>
                      <a:pPr marL="0" marR="0" indent="0" algn="ctr" fontAlgn="base" latinLnBrk="0">
                        <a:lnSpc>
                          <a:spcPct val="100000"/>
                        </a:lnSpc>
                        <a:buNone/>
                      </a:pPr>
                      <a:r>
                        <a:rPr lang="ko-KR" altLang="en-US" sz="1200" b="0" kern="0" spc="0">
                          <a:solidFill>
                            <a:schemeClr val="tx1"/>
                          </a:solidFill>
                          <a:effectLst/>
                          <a:latin typeface="+mn-ea"/>
                          <a:ea typeface="+mn-ea"/>
                        </a:rPr>
                        <a:t>설명</a:t>
                      </a:r>
                    </a:p>
                  </a:txBody>
                  <a:tcPr marL="64770" marR="64770" marT="17907" marB="17907" anchor="ctr"/>
                </a:tc>
                <a:tc>
                  <a:txBody>
                    <a:bodyPr/>
                    <a:lstStyle/>
                    <a:p>
                      <a:pPr marL="0" marR="0" indent="0" algn="ctr" fontAlgn="base" latinLnBrk="0">
                        <a:lnSpc>
                          <a:spcPct val="100000"/>
                        </a:lnSpc>
                        <a:buNone/>
                      </a:pPr>
                      <a:r>
                        <a:rPr lang="ko-KR" altLang="en-US" sz="1200" b="0" kern="0" spc="0" dirty="0">
                          <a:solidFill>
                            <a:schemeClr val="tx1"/>
                          </a:solidFill>
                          <a:effectLst/>
                          <a:latin typeface="+mn-ea"/>
                          <a:ea typeface="+mn-ea"/>
                        </a:rPr>
                        <a:t>단위</a:t>
                      </a:r>
                    </a:p>
                  </a:txBody>
                  <a:tcPr marL="64770" marR="64770" marT="17907" marB="17907" anchor="ctr"/>
                </a:tc>
                <a:tc>
                  <a:txBody>
                    <a:bodyPr/>
                    <a:lstStyle/>
                    <a:p>
                      <a:pPr marL="0" marR="0" indent="0" algn="ctr" fontAlgn="base" latinLnBrk="0">
                        <a:lnSpc>
                          <a:spcPct val="100000"/>
                        </a:lnSpc>
                        <a:buNone/>
                      </a:pPr>
                      <a:r>
                        <a:rPr lang="ko-KR" altLang="en-US" sz="1200" b="0" kern="0" spc="0" dirty="0">
                          <a:solidFill>
                            <a:schemeClr val="tx1"/>
                          </a:solidFill>
                          <a:effectLst/>
                          <a:latin typeface="+mn-ea"/>
                          <a:ea typeface="+mn-ea"/>
                        </a:rPr>
                        <a:t>구분</a:t>
                      </a:r>
                    </a:p>
                  </a:txBody>
                  <a:tcPr marL="64770" marR="64770" marT="17907" marB="17907" anchor="ctr"/>
                </a:tc>
                <a:tc>
                  <a:txBody>
                    <a:bodyPr/>
                    <a:lstStyle/>
                    <a:p>
                      <a:pPr marL="0" marR="0" indent="0" algn="ctr" fontAlgn="base" latinLnBrk="0">
                        <a:lnSpc>
                          <a:spcPct val="100000"/>
                        </a:lnSpc>
                        <a:buNone/>
                      </a:pPr>
                      <a:r>
                        <a:rPr lang="ko-KR" altLang="en-US" sz="1200" b="0" kern="0" spc="0" dirty="0">
                          <a:solidFill>
                            <a:schemeClr val="tx1"/>
                          </a:solidFill>
                          <a:effectLst/>
                          <a:latin typeface="+mn-ea"/>
                          <a:ea typeface="+mn-ea"/>
                        </a:rPr>
                        <a:t>도면번호</a:t>
                      </a:r>
                    </a:p>
                  </a:txBody>
                  <a:tcPr marL="64770" marR="64770" marT="17907" marB="17907" anchor="ctr"/>
                </a:tc>
                <a:extLst>
                  <a:ext uri="{0D108BD9-81ED-4DB2-BD59-A6C34878D82A}">
                    <a16:rowId xmlns:a16="http://schemas.microsoft.com/office/drawing/2014/main" val="1260524702"/>
                  </a:ext>
                </a:extLst>
              </a:tr>
              <a:tr h="426295">
                <a:tc>
                  <a:txBody>
                    <a:bodyPr/>
                    <a:lstStyle/>
                    <a:p>
                      <a:pPr marL="0" marR="0" indent="0" algn="ctr" fontAlgn="base" latinLnBrk="0">
                        <a:lnSpc>
                          <a:spcPct val="100000"/>
                        </a:lnSpc>
                        <a:buNone/>
                      </a:pPr>
                      <a:r>
                        <a:rPr lang="en-US" sz="1200" b="0" kern="0" spc="0" dirty="0">
                          <a:solidFill>
                            <a:schemeClr val="tx1"/>
                          </a:solidFill>
                          <a:effectLst/>
                          <a:latin typeface="+mn-ea"/>
                          <a:ea typeface="+mn-ea"/>
                        </a:rPr>
                        <a:t>23</a:t>
                      </a:r>
                    </a:p>
                  </a:txBody>
                  <a:tcPr marL="64770" marR="64770" marT="17907" marB="17907" anchor="ctr"/>
                </a:tc>
                <a:tc>
                  <a:txBody>
                    <a:bodyPr/>
                    <a:lstStyle/>
                    <a:p>
                      <a:pPr marL="0" marR="0" indent="0" algn="just" fontAlgn="ctr" latinLnBrk="0">
                        <a:lnSpc>
                          <a:spcPct val="100000"/>
                        </a:lnSpc>
                        <a:buNone/>
                      </a:pPr>
                      <a:r>
                        <a:rPr lang="en-US" sz="1200" b="0" kern="0" spc="0" dirty="0">
                          <a:solidFill>
                            <a:schemeClr val="tx1"/>
                          </a:solidFill>
                          <a:effectLst/>
                          <a:latin typeface="+mn-ea"/>
                          <a:ea typeface="+mn-ea"/>
                        </a:rPr>
                        <a:t>IGCC.CC.G1.cpdabs</a:t>
                      </a:r>
                    </a:p>
                  </a:txBody>
                  <a:tcPr marL="64770" marR="64770" marT="17907" marB="17907" anchor="ctr"/>
                </a:tc>
                <a:tc>
                  <a:txBody>
                    <a:bodyPr/>
                    <a:lstStyle/>
                    <a:p>
                      <a:pPr marL="0" marR="0" indent="0" algn="just" fontAlgn="base" latinLnBrk="1">
                        <a:lnSpc>
                          <a:spcPct val="100000"/>
                        </a:lnSpc>
                        <a:buNone/>
                      </a:pPr>
                      <a:r>
                        <a:rPr lang="ko-KR" altLang="en-US" sz="1200" b="0" kern="0" spc="0" dirty="0">
                          <a:solidFill>
                            <a:schemeClr val="tx1"/>
                          </a:solidFill>
                          <a:effectLst/>
                          <a:latin typeface="+mn-ea"/>
                          <a:ea typeface="+mn-ea"/>
                        </a:rPr>
                        <a:t>압축기 출구 절대압력</a:t>
                      </a:r>
                    </a:p>
                  </a:txBody>
                  <a:tcPr marL="64770" marR="64770" marT="17907" marB="17907" anchor="ctr"/>
                </a:tc>
                <a:tc>
                  <a:txBody>
                    <a:bodyPr/>
                    <a:lstStyle/>
                    <a:p>
                      <a:pPr marL="0" marR="0" indent="0" algn="ctr" fontAlgn="base" latinLnBrk="1">
                        <a:lnSpc>
                          <a:spcPct val="100000"/>
                        </a:lnSpc>
                        <a:buNone/>
                      </a:pPr>
                      <a:r>
                        <a:rPr lang="en-US" altLang="ko-KR" sz="1200" b="0" kern="0" spc="0" dirty="0">
                          <a:solidFill>
                            <a:schemeClr val="tx1"/>
                          </a:solidFill>
                          <a:effectLst/>
                          <a:latin typeface="+mn-ea"/>
                          <a:ea typeface="+mn-ea"/>
                        </a:rPr>
                        <a:t>kg/cm2</a:t>
                      </a:r>
                      <a:endParaRPr lang="ko-KR" altLang="en-US" sz="1200" b="0" kern="0" spc="0" dirty="0">
                        <a:solidFill>
                          <a:schemeClr val="tx1"/>
                        </a:solidFill>
                        <a:effectLst/>
                        <a:latin typeface="+mn-ea"/>
                        <a:ea typeface="+mn-ea"/>
                      </a:endParaRPr>
                    </a:p>
                  </a:txBody>
                  <a:tcPr marL="64770" marR="64770" marT="17907" marB="17907" anchor="ctr"/>
                </a:tc>
                <a:tc>
                  <a:txBody>
                    <a:bodyPr/>
                    <a:lstStyle/>
                    <a:p>
                      <a:pPr marL="0" marR="0" indent="0" algn="ctr" fontAlgn="base" latinLnBrk="1">
                        <a:lnSpc>
                          <a:spcPct val="100000"/>
                        </a:lnSpc>
                        <a:buNone/>
                      </a:pPr>
                      <a:r>
                        <a:rPr lang="ko-KR" altLang="en-US" sz="1200" b="1" kern="0" spc="0" dirty="0">
                          <a:solidFill>
                            <a:srgbClr val="FFC000"/>
                          </a:solidFill>
                          <a:effectLst/>
                          <a:latin typeface="+mn-ea"/>
                          <a:ea typeface="+mn-ea"/>
                        </a:rPr>
                        <a:t>압축기</a:t>
                      </a:r>
                      <a:endParaRPr lang="en-US" sz="1200" b="1" kern="0" spc="0" dirty="0">
                        <a:solidFill>
                          <a:srgbClr val="FFC000"/>
                        </a:solidFill>
                        <a:effectLst/>
                        <a:latin typeface="+mn-ea"/>
                        <a:ea typeface="+mn-ea"/>
                      </a:endParaRPr>
                    </a:p>
                  </a:txBody>
                  <a:tcPr marL="64770" marR="64770" marT="17907" marB="17907" anchor="ctr"/>
                </a:tc>
                <a:tc>
                  <a:txBody>
                    <a:bodyPr/>
                    <a:lstStyle/>
                    <a:p>
                      <a:pPr marL="0" marR="0" indent="0" algn="ctr" fontAlgn="base" latinLnBrk="1">
                        <a:lnSpc>
                          <a:spcPct val="100000"/>
                        </a:lnSpc>
                        <a:buNone/>
                      </a:pPr>
                      <a:r>
                        <a:rPr lang="en-US" sz="1200" b="0" kern="0" spc="0" dirty="0">
                          <a:solidFill>
                            <a:schemeClr val="tx1"/>
                          </a:solidFill>
                          <a:effectLst/>
                          <a:latin typeface="+mn-ea"/>
                          <a:ea typeface="+mn-ea"/>
                        </a:rPr>
                        <a:t>2</a:t>
                      </a:r>
                    </a:p>
                  </a:txBody>
                  <a:tcPr marL="64770" marR="64770" marT="17907" marB="17907" anchor="ctr"/>
                </a:tc>
                <a:extLst>
                  <a:ext uri="{0D108BD9-81ED-4DB2-BD59-A6C34878D82A}">
                    <a16:rowId xmlns:a16="http://schemas.microsoft.com/office/drawing/2014/main" val="3839790293"/>
                  </a:ext>
                </a:extLst>
              </a:tr>
              <a:tr h="439280">
                <a:tc>
                  <a:txBody>
                    <a:bodyPr/>
                    <a:lstStyle/>
                    <a:p>
                      <a:pPr marL="0" marR="0" indent="0" algn="ctr" fontAlgn="base" latinLnBrk="0">
                        <a:lnSpc>
                          <a:spcPct val="100000"/>
                        </a:lnSpc>
                        <a:buNone/>
                      </a:pPr>
                      <a:r>
                        <a:rPr lang="en-US" sz="1200" b="0" kern="0" spc="0" dirty="0">
                          <a:solidFill>
                            <a:schemeClr val="tx1"/>
                          </a:solidFill>
                          <a:effectLst/>
                          <a:latin typeface="+mn-ea"/>
                          <a:ea typeface="+mn-ea"/>
                        </a:rPr>
                        <a:t>24</a:t>
                      </a:r>
                    </a:p>
                  </a:txBody>
                  <a:tcPr marL="64770" marR="64770" marT="17907" marB="17907" anchor="ctr"/>
                </a:tc>
                <a:tc>
                  <a:txBody>
                    <a:bodyPr/>
                    <a:lstStyle/>
                    <a:p>
                      <a:pPr marL="0" marR="0" indent="0" algn="just" fontAlgn="ctr" latinLnBrk="0">
                        <a:lnSpc>
                          <a:spcPct val="100000"/>
                        </a:lnSpc>
                        <a:buNone/>
                      </a:pPr>
                      <a:r>
                        <a:rPr lang="en-US" sz="1200" b="0" kern="0" spc="0" dirty="0">
                          <a:solidFill>
                            <a:schemeClr val="tx1"/>
                          </a:solidFill>
                          <a:effectLst/>
                          <a:latin typeface="+mn-ea"/>
                          <a:ea typeface="+mn-ea"/>
                        </a:rPr>
                        <a:t>IGCC.CC.G1.FPGN1_SEL</a:t>
                      </a:r>
                    </a:p>
                  </a:txBody>
                  <a:tcPr marL="64770" marR="64770" marT="17907" marB="17907" anchor="ctr"/>
                </a:tc>
                <a:tc>
                  <a:txBody>
                    <a:bodyPr/>
                    <a:lstStyle/>
                    <a:p>
                      <a:pPr marL="0" marR="0" indent="0" algn="just" fontAlgn="base" latinLnBrk="1">
                        <a:lnSpc>
                          <a:spcPct val="100000"/>
                        </a:lnSpc>
                        <a:buNone/>
                      </a:pPr>
                      <a:r>
                        <a:rPr lang="en-US" sz="1200" b="0" kern="0" spc="0">
                          <a:solidFill>
                            <a:schemeClr val="tx1"/>
                          </a:solidFill>
                          <a:effectLst/>
                          <a:latin typeface="+mn-ea"/>
                          <a:ea typeface="+mn-ea"/>
                        </a:rPr>
                        <a:t>Primary manifold </a:t>
                      </a:r>
                      <a:r>
                        <a:rPr lang="ko-KR" altLang="en-US" sz="1200" b="0" kern="0" spc="0">
                          <a:solidFill>
                            <a:schemeClr val="tx1"/>
                          </a:solidFill>
                          <a:effectLst/>
                          <a:latin typeface="+mn-ea"/>
                          <a:ea typeface="+mn-ea"/>
                        </a:rPr>
                        <a:t>차압</a:t>
                      </a:r>
                    </a:p>
                    <a:p>
                      <a:pPr marL="0" marR="0" indent="0" algn="just" fontAlgn="base" latinLnBrk="1">
                        <a:lnSpc>
                          <a:spcPct val="100000"/>
                        </a:lnSpc>
                        <a:buNone/>
                      </a:pPr>
                      <a:r>
                        <a:rPr lang="en-US" sz="1200" b="0" kern="0" spc="0">
                          <a:solidFill>
                            <a:schemeClr val="tx1"/>
                          </a:solidFill>
                          <a:effectLst/>
                          <a:latin typeface="+mn-ea"/>
                          <a:ea typeface="+mn-ea"/>
                        </a:rPr>
                        <a:t>Primary Manifold Diff. Pressure</a:t>
                      </a:r>
                    </a:p>
                  </a:txBody>
                  <a:tcPr marL="64770" marR="64770" marT="17907" marB="17907" anchor="ctr"/>
                </a:tc>
                <a:tc>
                  <a:txBody>
                    <a:bodyPr/>
                    <a:lstStyle/>
                    <a:p>
                      <a:pPr marL="0" marR="0" indent="0" algn="ctr" fontAlgn="base" latinLnBrk="1">
                        <a:lnSpc>
                          <a:spcPct val="100000"/>
                        </a:lnSpc>
                        <a:buNone/>
                      </a:pPr>
                      <a:r>
                        <a:rPr lang="en-US" sz="1200" b="0" kern="0" spc="0" dirty="0">
                          <a:solidFill>
                            <a:schemeClr val="tx1"/>
                          </a:solidFill>
                          <a:effectLst/>
                          <a:latin typeface="+mn-ea"/>
                          <a:ea typeface="+mn-ea"/>
                        </a:rPr>
                        <a:t>kg/cm2</a:t>
                      </a:r>
                    </a:p>
                  </a:txBody>
                  <a:tcPr marL="64770" marR="64770" marT="17907" marB="17907" anchor="ctr"/>
                </a:tc>
                <a:tc>
                  <a:txBody>
                    <a:bodyPr/>
                    <a:lstStyle/>
                    <a:p>
                      <a:pPr marL="0" marR="0" indent="0" algn="ctr" fontAlgn="base" latinLnBrk="1">
                        <a:lnSpc>
                          <a:spcPct val="100000"/>
                        </a:lnSpc>
                        <a:buNone/>
                      </a:pPr>
                      <a:r>
                        <a:rPr lang="ko-KR" altLang="en-US" sz="1200" b="1" kern="0" spc="0" dirty="0">
                          <a:solidFill>
                            <a:srgbClr val="FF0000"/>
                          </a:solidFill>
                          <a:effectLst/>
                          <a:latin typeface="+mn-ea"/>
                          <a:ea typeface="+mn-ea"/>
                        </a:rPr>
                        <a:t>연소기</a:t>
                      </a:r>
                      <a:endParaRPr lang="en-US" altLang="ko-KR" sz="1200" b="1" kern="0" spc="0" dirty="0">
                        <a:solidFill>
                          <a:srgbClr val="FF0000"/>
                        </a:solidFill>
                        <a:effectLst/>
                        <a:latin typeface="+mn-ea"/>
                        <a:ea typeface="+mn-ea"/>
                      </a:endParaRPr>
                    </a:p>
                  </a:txBody>
                  <a:tcPr marL="64770" marR="64770" marT="17907" marB="17907" anchor="ctr"/>
                </a:tc>
                <a:tc>
                  <a:txBody>
                    <a:bodyPr/>
                    <a:lstStyle/>
                    <a:p>
                      <a:pPr marL="0" marR="0" lvl="0" indent="0" algn="ctr" defTabSz="914400" rtl="0" eaLnBrk="1" fontAlgn="base" latinLnBrk="1" hangingPunct="1">
                        <a:lnSpc>
                          <a:spcPct val="100000"/>
                        </a:lnSpc>
                        <a:spcBef>
                          <a:spcPts val="0"/>
                        </a:spcBef>
                        <a:spcAft>
                          <a:spcPts val="0"/>
                        </a:spcAft>
                        <a:buClrTx/>
                        <a:buSzTx/>
                        <a:buFontTx/>
                        <a:buNone/>
                        <a:tabLst/>
                        <a:defRPr/>
                      </a:pPr>
                      <a:r>
                        <a:rPr kumimoji="0" lang="en-US" altLang="ko-KR" sz="1200" b="0" i="0" u="none" strike="noStrike" kern="0" cap="none" spc="0" normalizeH="0" baseline="0" noProof="0">
                          <a:ln>
                            <a:noFill/>
                          </a:ln>
                          <a:solidFill>
                            <a:schemeClr val="tx1"/>
                          </a:solidFill>
                          <a:effectLst/>
                          <a:uLnTx/>
                          <a:uFillTx/>
                          <a:latin typeface="맑은 고딕" panose="020B0503020000020004" pitchFamily="50" charset="-127"/>
                          <a:ea typeface="맑은 고딕" panose="020B0503020000020004" pitchFamily="50" charset="-127"/>
                          <a:cs typeface="+mn-cs"/>
                        </a:rPr>
                        <a:t>2</a:t>
                      </a:r>
                      <a:endParaRPr kumimoji="0" lang="en-US" altLang="ko-KR" sz="1200" b="0" i="0" u="none" strike="noStrike" kern="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n-cs"/>
                      </a:endParaRPr>
                    </a:p>
                  </a:txBody>
                  <a:tcPr marL="64770" marR="64770" marT="17907" marB="17907" anchor="ctr"/>
                </a:tc>
                <a:extLst>
                  <a:ext uri="{0D108BD9-81ED-4DB2-BD59-A6C34878D82A}">
                    <a16:rowId xmlns:a16="http://schemas.microsoft.com/office/drawing/2014/main" val="1634415466"/>
                  </a:ext>
                </a:extLst>
              </a:tr>
              <a:tr h="439280">
                <a:tc>
                  <a:txBody>
                    <a:bodyPr/>
                    <a:lstStyle/>
                    <a:p>
                      <a:pPr marL="0" marR="0" indent="0" algn="ctr" fontAlgn="base" latinLnBrk="0">
                        <a:lnSpc>
                          <a:spcPct val="100000"/>
                        </a:lnSpc>
                        <a:buNone/>
                      </a:pPr>
                      <a:r>
                        <a:rPr lang="en-US" sz="1200" b="0" kern="0" spc="0" dirty="0">
                          <a:solidFill>
                            <a:schemeClr val="tx1"/>
                          </a:solidFill>
                          <a:effectLst/>
                          <a:latin typeface="+mn-ea"/>
                          <a:ea typeface="+mn-ea"/>
                        </a:rPr>
                        <a:t>25</a:t>
                      </a:r>
                    </a:p>
                  </a:txBody>
                  <a:tcPr marL="64770" marR="64770" marT="17907" marB="17907" anchor="ctr"/>
                </a:tc>
                <a:tc>
                  <a:txBody>
                    <a:bodyPr/>
                    <a:lstStyle/>
                    <a:p>
                      <a:pPr marL="0" marR="0" indent="0" algn="just" fontAlgn="ctr" latinLnBrk="0">
                        <a:lnSpc>
                          <a:spcPct val="100000"/>
                        </a:lnSpc>
                        <a:buNone/>
                      </a:pPr>
                      <a:r>
                        <a:rPr lang="en-US" sz="1200" b="0" kern="0" spc="0">
                          <a:solidFill>
                            <a:schemeClr val="tx1"/>
                          </a:solidFill>
                          <a:effectLst/>
                          <a:latin typeface="+mn-ea"/>
                          <a:ea typeface="+mn-ea"/>
                        </a:rPr>
                        <a:t>IGCC.CC.G1.FPGN2_SEL</a:t>
                      </a:r>
                    </a:p>
                  </a:txBody>
                  <a:tcPr marL="64770" marR="64770" marT="17907" marB="17907" anchor="ctr"/>
                </a:tc>
                <a:tc>
                  <a:txBody>
                    <a:bodyPr/>
                    <a:lstStyle/>
                    <a:p>
                      <a:pPr marL="0" marR="0" indent="0" algn="just" fontAlgn="base" latinLnBrk="1">
                        <a:lnSpc>
                          <a:spcPct val="100000"/>
                        </a:lnSpc>
                        <a:buNone/>
                      </a:pPr>
                      <a:r>
                        <a:rPr lang="en-US" sz="1200" b="0" kern="0" spc="0" dirty="0">
                          <a:solidFill>
                            <a:schemeClr val="tx1"/>
                          </a:solidFill>
                          <a:effectLst/>
                          <a:latin typeface="+mn-ea"/>
                          <a:ea typeface="+mn-ea"/>
                        </a:rPr>
                        <a:t>Secondary manifold </a:t>
                      </a:r>
                      <a:r>
                        <a:rPr lang="ko-KR" altLang="en-US" sz="1200" b="0" kern="0" spc="0" dirty="0">
                          <a:solidFill>
                            <a:schemeClr val="tx1"/>
                          </a:solidFill>
                          <a:effectLst/>
                          <a:latin typeface="+mn-ea"/>
                          <a:ea typeface="+mn-ea"/>
                        </a:rPr>
                        <a:t>차압</a:t>
                      </a:r>
                    </a:p>
                    <a:p>
                      <a:pPr marL="0" marR="0" indent="0" algn="just" fontAlgn="base" latinLnBrk="1">
                        <a:lnSpc>
                          <a:spcPct val="100000"/>
                        </a:lnSpc>
                        <a:buNone/>
                      </a:pPr>
                      <a:r>
                        <a:rPr lang="en-US" sz="1200" b="0" kern="0" spc="0" dirty="0">
                          <a:solidFill>
                            <a:schemeClr val="tx1"/>
                          </a:solidFill>
                          <a:effectLst/>
                          <a:latin typeface="+mn-ea"/>
                          <a:ea typeface="+mn-ea"/>
                        </a:rPr>
                        <a:t>Secondary Manifold Diff. Pressure</a:t>
                      </a:r>
                    </a:p>
                  </a:txBody>
                  <a:tcPr marL="64770" marR="64770" marT="17907" marB="17907" anchor="ctr"/>
                </a:tc>
                <a:tc>
                  <a:txBody>
                    <a:bodyPr/>
                    <a:lstStyle/>
                    <a:p>
                      <a:pPr marL="0" marR="0" indent="0" algn="ctr" fontAlgn="base" latinLnBrk="1">
                        <a:lnSpc>
                          <a:spcPct val="100000"/>
                        </a:lnSpc>
                        <a:buNone/>
                      </a:pPr>
                      <a:r>
                        <a:rPr lang="en-US" sz="1200" b="0" kern="0" spc="0">
                          <a:solidFill>
                            <a:schemeClr val="tx1"/>
                          </a:solidFill>
                          <a:effectLst/>
                          <a:latin typeface="+mn-ea"/>
                          <a:ea typeface="+mn-ea"/>
                        </a:rPr>
                        <a:t>kg/cm2</a:t>
                      </a:r>
                    </a:p>
                  </a:txBody>
                  <a:tcPr marL="64770" marR="64770" marT="17907" marB="17907" anchor="ctr"/>
                </a:tc>
                <a:tc>
                  <a:txBody>
                    <a:bodyPr/>
                    <a:lstStyle/>
                    <a:p>
                      <a:pPr marL="0" marR="0" lvl="0" indent="0" algn="ctr" defTabSz="914400" rtl="0" eaLnBrk="1" fontAlgn="base" latinLnBrk="1" hangingPunct="1">
                        <a:lnSpc>
                          <a:spcPct val="100000"/>
                        </a:lnSpc>
                        <a:spcBef>
                          <a:spcPts val="0"/>
                        </a:spcBef>
                        <a:spcAft>
                          <a:spcPts val="0"/>
                        </a:spcAft>
                        <a:buClrTx/>
                        <a:buSzTx/>
                        <a:buFontTx/>
                        <a:buNone/>
                        <a:tabLst/>
                        <a:defRPr/>
                      </a:pPr>
                      <a:r>
                        <a:rPr kumimoji="0" lang="ko-KR" altLang="en-US" sz="1200" b="1" i="0" u="none" strike="noStrike" kern="0" cap="none" spc="0" normalizeH="0" baseline="0" noProof="0" dirty="0">
                          <a:ln>
                            <a:noFill/>
                          </a:ln>
                          <a:solidFill>
                            <a:srgbClr val="FF0000"/>
                          </a:solidFill>
                          <a:effectLst/>
                          <a:uLnTx/>
                          <a:uFillTx/>
                          <a:latin typeface="맑은 고딕" panose="020B0503020000020004" pitchFamily="50" charset="-127"/>
                          <a:ea typeface="맑은 고딕" panose="020B0503020000020004" pitchFamily="50" charset="-127"/>
                          <a:cs typeface="+mn-cs"/>
                        </a:rPr>
                        <a:t>연소기</a:t>
                      </a:r>
                      <a:endParaRPr kumimoji="0" lang="en-US" altLang="ko-KR" sz="1200" b="1" i="0" u="none" strike="noStrike" kern="0" cap="none" spc="0" normalizeH="0" baseline="0" noProof="0" dirty="0">
                        <a:ln>
                          <a:noFill/>
                        </a:ln>
                        <a:solidFill>
                          <a:srgbClr val="FF0000"/>
                        </a:solidFill>
                        <a:effectLst/>
                        <a:uLnTx/>
                        <a:uFillTx/>
                        <a:latin typeface="맑은 고딕" panose="020B0503020000020004" pitchFamily="50" charset="-127"/>
                        <a:ea typeface="맑은 고딕" panose="020B0503020000020004" pitchFamily="50" charset="-127"/>
                        <a:cs typeface="+mn-cs"/>
                      </a:endParaRPr>
                    </a:p>
                  </a:txBody>
                  <a:tcPr marL="64770" marR="64770" marT="17907" marB="17907" anchor="ctr"/>
                </a:tc>
                <a:tc>
                  <a:txBody>
                    <a:bodyPr/>
                    <a:lstStyle/>
                    <a:p>
                      <a:pPr marL="0" marR="0" lvl="0" indent="0" algn="ctr" defTabSz="914400" rtl="0" eaLnBrk="1" fontAlgn="base" latinLnBrk="1" hangingPunct="1">
                        <a:lnSpc>
                          <a:spcPct val="100000"/>
                        </a:lnSpc>
                        <a:spcBef>
                          <a:spcPts val="0"/>
                        </a:spcBef>
                        <a:spcAft>
                          <a:spcPts val="0"/>
                        </a:spcAft>
                        <a:buClrTx/>
                        <a:buSzTx/>
                        <a:buFontTx/>
                        <a:buNone/>
                        <a:tabLst/>
                        <a:defRPr/>
                      </a:pPr>
                      <a:r>
                        <a:rPr kumimoji="0" lang="en-US" altLang="ko-KR" sz="1200" b="0" i="0" u="none" strike="noStrike" kern="0" cap="none" spc="0" normalizeH="0" baseline="0" noProof="0">
                          <a:ln>
                            <a:noFill/>
                          </a:ln>
                          <a:solidFill>
                            <a:schemeClr val="tx1"/>
                          </a:solidFill>
                          <a:effectLst/>
                          <a:uLnTx/>
                          <a:uFillTx/>
                          <a:latin typeface="맑은 고딕" panose="020B0503020000020004" pitchFamily="50" charset="-127"/>
                          <a:ea typeface="맑은 고딕" panose="020B0503020000020004" pitchFamily="50" charset="-127"/>
                          <a:cs typeface="+mn-cs"/>
                        </a:rPr>
                        <a:t>2</a:t>
                      </a:r>
                      <a:endParaRPr kumimoji="0" lang="en-US" altLang="ko-KR" sz="1200" b="0" i="0" u="none" strike="noStrike" kern="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n-cs"/>
                      </a:endParaRPr>
                    </a:p>
                  </a:txBody>
                  <a:tcPr marL="64770" marR="64770" marT="17907" marB="17907" anchor="ctr"/>
                </a:tc>
                <a:extLst>
                  <a:ext uri="{0D108BD9-81ED-4DB2-BD59-A6C34878D82A}">
                    <a16:rowId xmlns:a16="http://schemas.microsoft.com/office/drawing/2014/main" val="2769421762"/>
                  </a:ext>
                </a:extLst>
              </a:tr>
              <a:tr h="439280">
                <a:tc>
                  <a:txBody>
                    <a:bodyPr/>
                    <a:lstStyle/>
                    <a:p>
                      <a:pPr marL="0" marR="0" indent="0" algn="ctr" fontAlgn="base" latinLnBrk="0">
                        <a:lnSpc>
                          <a:spcPct val="100000"/>
                        </a:lnSpc>
                        <a:buNone/>
                      </a:pPr>
                      <a:r>
                        <a:rPr lang="en-US" sz="1200" b="0" kern="0" spc="0" dirty="0">
                          <a:solidFill>
                            <a:schemeClr val="tx1"/>
                          </a:solidFill>
                          <a:effectLst/>
                          <a:latin typeface="+mn-ea"/>
                          <a:ea typeface="+mn-ea"/>
                        </a:rPr>
                        <a:t>26</a:t>
                      </a:r>
                    </a:p>
                  </a:txBody>
                  <a:tcPr marL="64770" marR="64770" marT="17907" marB="17907" anchor="ctr"/>
                </a:tc>
                <a:tc>
                  <a:txBody>
                    <a:bodyPr/>
                    <a:lstStyle/>
                    <a:p>
                      <a:pPr marL="0" marR="0" indent="0" algn="just" fontAlgn="ctr" latinLnBrk="0">
                        <a:lnSpc>
                          <a:spcPct val="100000"/>
                        </a:lnSpc>
                        <a:buNone/>
                      </a:pPr>
                      <a:r>
                        <a:rPr lang="en-US" sz="1200" b="0" kern="0" spc="0">
                          <a:solidFill>
                            <a:schemeClr val="tx1"/>
                          </a:solidFill>
                          <a:effectLst/>
                          <a:latin typeface="+mn-ea"/>
                          <a:ea typeface="+mn-ea"/>
                        </a:rPr>
                        <a:t>IGCC.CC.G1.ROUTPUT_32</a:t>
                      </a:r>
                    </a:p>
                  </a:txBody>
                  <a:tcPr marL="64770" marR="64770" marT="17907" marB="17907" anchor="ctr"/>
                </a:tc>
                <a:tc>
                  <a:txBody>
                    <a:bodyPr/>
                    <a:lstStyle/>
                    <a:p>
                      <a:pPr marL="0" marR="0" indent="0" algn="just" fontAlgn="base" latinLnBrk="1">
                        <a:lnSpc>
                          <a:spcPct val="100000"/>
                        </a:lnSpc>
                        <a:buNone/>
                      </a:pPr>
                      <a:r>
                        <a:rPr lang="ko-KR" altLang="en-US" sz="1200" b="0" kern="0" spc="0" dirty="0">
                          <a:solidFill>
                            <a:schemeClr val="tx1"/>
                          </a:solidFill>
                          <a:effectLst/>
                          <a:latin typeface="+mn-ea"/>
                          <a:ea typeface="+mn-ea"/>
                        </a:rPr>
                        <a:t>연소기 캔 압력</a:t>
                      </a:r>
                      <a:r>
                        <a:rPr lang="en-US" altLang="ko-KR" sz="1200" b="0" kern="0" spc="0" dirty="0">
                          <a:solidFill>
                            <a:schemeClr val="tx1"/>
                          </a:solidFill>
                          <a:effectLst/>
                          <a:latin typeface="+mn-ea"/>
                          <a:ea typeface="+mn-ea"/>
                        </a:rPr>
                        <a:t>(</a:t>
                      </a:r>
                      <a:r>
                        <a:rPr lang="ko-KR" altLang="en-US" sz="1200" b="0" kern="0" spc="0" dirty="0">
                          <a:solidFill>
                            <a:schemeClr val="tx1"/>
                          </a:solidFill>
                          <a:effectLst/>
                          <a:latin typeface="+mn-ea"/>
                          <a:ea typeface="+mn-ea"/>
                        </a:rPr>
                        <a:t>시뮬레이션 값</a:t>
                      </a:r>
                      <a:r>
                        <a:rPr lang="en-US" altLang="ko-KR" sz="1200" b="0" kern="0" spc="0" dirty="0">
                          <a:solidFill>
                            <a:schemeClr val="tx1"/>
                          </a:solidFill>
                          <a:effectLst/>
                          <a:latin typeface="+mn-ea"/>
                          <a:ea typeface="+mn-ea"/>
                        </a:rPr>
                        <a:t>)</a:t>
                      </a:r>
                      <a:endParaRPr lang="ko-KR" altLang="en-US" sz="1200" b="0" kern="0" spc="0" dirty="0">
                        <a:solidFill>
                          <a:schemeClr val="tx1"/>
                        </a:solidFill>
                        <a:effectLst/>
                        <a:latin typeface="+mn-ea"/>
                        <a:ea typeface="+mn-ea"/>
                      </a:endParaRPr>
                    </a:p>
                    <a:p>
                      <a:pPr marL="0" marR="0" indent="0" algn="just" fontAlgn="base" latinLnBrk="1">
                        <a:lnSpc>
                          <a:spcPct val="100000"/>
                        </a:lnSpc>
                        <a:buNone/>
                      </a:pPr>
                      <a:r>
                        <a:rPr lang="en-US" altLang="ko-KR" sz="1200" b="0" kern="0" spc="0" dirty="0">
                          <a:solidFill>
                            <a:schemeClr val="tx1"/>
                          </a:solidFill>
                          <a:effectLst/>
                          <a:latin typeface="+mn-ea"/>
                          <a:ea typeface="+mn-ea"/>
                        </a:rPr>
                        <a:t>G1.ROUTPUT_32</a:t>
                      </a:r>
                      <a:endParaRPr lang="ko-KR" altLang="en-US" sz="1200" b="0" kern="0" spc="0" dirty="0">
                        <a:solidFill>
                          <a:schemeClr val="tx1"/>
                        </a:solidFill>
                        <a:effectLst/>
                        <a:latin typeface="+mn-ea"/>
                        <a:ea typeface="+mn-ea"/>
                      </a:endParaRPr>
                    </a:p>
                  </a:txBody>
                  <a:tcPr marL="64770" marR="64770" marT="17907" marB="17907" anchor="ctr"/>
                </a:tc>
                <a:tc>
                  <a:txBody>
                    <a:bodyPr/>
                    <a:lstStyle/>
                    <a:p>
                      <a:pPr marL="0" marR="0" indent="0" algn="ctr" fontAlgn="base" latinLnBrk="1">
                        <a:lnSpc>
                          <a:spcPct val="100000"/>
                        </a:lnSpc>
                        <a:buNone/>
                      </a:pPr>
                      <a:r>
                        <a:rPr lang="en-US" altLang="ko-KR" sz="1200" b="0" kern="0" spc="0" dirty="0">
                          <a:solidFill>
                            <a:schemeClr val="tx1"/>
                          </a:solidFill>
                          <a:effectLst/>
                          <a:latin typeface="+mn-ea"/>
                          <a:ea typeface="+mn-ea"/>
                        </a:rPr>
                        <a:t>kg/cm2</a:t>
                      </a:r>
                      <a:endParaRPr lang="ko-KR" altLang="en-US" sz="1200" b="0" kern="0" spc="0" dirty="0">
                        <a:solidFill>
                          <a:schemeClr val="tx1"/>
                        </a:solidFill>
                        <a:effectLst/>
                        <a:latin typeface="+mn-ea"/>
                        <a:ea typeface="+mn-ea"/>
                      </a:endParaRPr>
                    </a:p>
                  </a:txBody>
                  <a:tcPr marL="64770" marR="64770" marT="17907" marB="17907" anchor="ctr"/>
                </a:tc>
                <a:tc>
                  <a:txBody>
                    <a:bodyPr/>
                    <a:lstStyle/>
                    <a:p>
                      <a:pPr marL="0" marR="0" lvl="0" indent="0" algn="ctr" defTabSz="914400" rtl="0" eaLnBrk="1" fontAlgn="base" latinLnBrk="1" hangingPunct="1">
                        <a:lnSpc>
                          <a:spcPct val="100000"/>
                        </a:lnSpc>
                        <a:spcBef>
                          <a:spcPts val="0"/>
                        </a:spcBef>
                        <a:spcAft>
                          <a:spcPts val="0"/>
                        </a:spcAft>
                        <a:buClrTx/>
                        <a:buSzTx/>
                        <a:buFontTx/>
                        <a:buNone/>
                        <a:tabLst/>
                        <a:defRPr/>
                      </a:pPr>
                      <a:r>
                        <a:rPr kumimoji="0" lang="ko-KR" altLang="en-US" sz="1200" b="1" i="0" u="none" strike="noStrike" kern="0" cap="none" spc="0" normalizeH="0" baseline="0" noProof="0" dirty="0">
                          <a:ln>
                            <a:noFill/>
                          </a:ln>
                          <a:solidFill>
                            <a:srgbClr val="FF0000"/>
                          </a:solidFill>
                          <a:effectLst/>
                          <a:uLnTx/>
                          <a:uFillTx/>
                          <a:latin typeface="맑은 고딕" panose="020B0503020000020004" pitchFamily="50" charset="-127"/>
                          <a:ea typeface="맑은 고딕" panose="020B0503020000020004" pitchFamily="50" charset="-127"/>
                          <a:cs typeface="+mn-cs"/>
                        </a:rPr>
                        <a:t>연소기</a:t>
                      </a:r>
                      <a:endParaRPr kumimoji="0" lang="en-US" altLang="ko-KR" sz="1200" b="1" i="0" u="none" strike="noStrike" kern="0" cap="none" spc="0" normalizeH="0" baseline="0" noProof="0" dirty="0">
                        <a:ln>
                          <a:noFill/>
                        </a:ln>
                        <a:solidFill>
                          <a:srgbClr val="FF0000"/>
                        </a:solidFill>
                        <a:effectLst/>
                        <a:uLnTx/>
                        <a:uFillTx/>
                        <a:latin typeface="맑은 고딕" panose="020B0503020000020004" pitchFamily="50" charset="-127"/>
                        <a:ea typeface="맑은 고딕" panose="020B0503020000020004" pitchFamily="50" charset="-127"/>
                        <a:cs typeface="+mn-cs"/>
                      </a:endParaRPr>
                    </a:p>
                  </a:txBody>
                  <a:tcPr marL="64770" marR="64770" marT="17907" marB="17907" anchor="ctr"/>
                </a:tc>
                <a:tc>
                  <a:txBody>
                    <a:bodyPr/>
                    <a:lstStyle/>
                    <a:p>
                      <a:pPr marL="0" marR="0" lvl="0" indent="0" algn="ctr" defTabSz="914400" rtl="0" eaLnBrk="1" fontAlgn="base" latinLnBrk="1" hangingPunct="1">
                        <a:lnSpc>
                          <a:spcPct val="100000"/>
                        </a:lnSpc>
                        <a:spcBef>
                          <a:spcPts val="0"/>
                        </a:spcBef>
                        <a:spcAft>
                          <a:spcPts val="0"/>
                        </a:spcAft>
                        <a:buClrTx/>
                        <a:buSzTx/>
                        <a:buFontTx/>
                        <a:buNone/>
                        <a:tabLst/>
                        <a:defRPr/>
                      </a:pPr>
                      <a:r>
                        <a:rPr kumimoji="0" lang="en-US" altLang="ko-KR" sz="1200" b="0" i="0" u="none" strike="noStrike" kern="0" cap="none" spc="0" normalizeH="0" baseline="0" noProof="0">
                          <a:ln>
                            <a:noFill/>
                          </a:ln>
                          <a:solidFill>
                            <a:schemeClr val="tx1"/>
                          </a:solidFill>
                          <a:effectLst/>
                          <a:uLnTx/>
                          <a:uFillTx/>
                          <a:latin typeface="맑은 고딕" panose="020B0503020000020004" pitchFamily="50" charset="-127"/>
                          <a:ea typeface="맑은 고딕" panose="020B0503020000020004" pitchFamily="50" charset="-127"/>
                          <a:cs typeface="+mn-cs"/>
                        </a:rPr>
                        <a:t>2</a:t>
                      </a:r>
                      <a:endParaRPr kumimoji="0" lang="en-US" altLang="ko-KR" sz="1200" b="0" i="0" u="none" strike="noStrike" kern="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n-cs"/>
                      </a:endParaRPr>
                    </a:p>
                  </a:txBody>
                  <a:tcPr marL="64770" marR="64770" marT="17907" marB="17907" anchor="ctr"/>
                </a:tc>
                <a:extLst>
                  <a:ext uri="{0D108BD9-81ED-4DB2-BD59-A6C34878D82A}">
                    <a16:rowId xmlns:a16="http://schemas.microsoft.com/office/drawing/2014/main" val="1670916146"/>
                  </a:ext>
                </a:extLst>
              </a:tr>
              <a:tr h="439280">
                <a:tc>
                  <a:txBody>
                    <a:bodyPr/>
                    <a:lstStyle/>
                    <a:p>
                      <a:pPr marL="0" marR="0" indent="0" algn="ctr" fontAlgn="base" latinLnBrk="0">
                        <a:lnSpc>
                          <a:spcPct val="100000"/>
                        </a:lnSpc>
                        <a:buNone/>
                      </a:pPr>
                      <a:r>
                        <a:rPr lang="en-US" sz="1200" b="0" kern="0" spc="0" dirty="0">
                          <a:solidFill>
                            <a:schemeClr val="tx1"/>
                          </a:solidFill>
                          <a:effectLst/>
                          <a:latin typeface="+mn-ea"/>
                          <a:ea typeface="+mn-ea"/>
                        </a:rPr>
                        <a:t>27</a:t>
                      </a:r>
                    </a:p>
                  </a:txBody>
                  <a:tcPr marL="64770" marR="64770" marT="17907" marB="17907" anchor="ctr"/>
                </a:tc>
                <a:tc>
                  <a:txBody>
                    <a:bodyPr/>
                    <a:lstStyle/>
                    <a:p>
                      <a:pPr marL="0" marR="0" indent="0" algn="just" fontAlgn="ctr" latinLnBrk="0">
                        <a:lnSpc>
                          <a:spcPct val="100000"/>
                        </a:lnSpc>
                        <a:buNone/>
                      </a:pPr>
                      <a:r>
                        <a:rPr lang="en-US" sz="1200" b="0" kern="0" spc="0" dirty="0">
                          <a:solidFill>
                            <a:schemeClr val="tx1"/>
                          </a:solidFill>
                          <a:effectLst/>
                          <a:latin typeface="+mn-ea"/>
                          <a:ea typeface="+mn-ea"/>
                        </a:rPr>
                        <a:t>IGCC.CC.G1.VNPR_S</a:t>
                      </a:r>
                    </a:p>
                  </a:txBody>
                  <a:tcPr marL="64770" marR="64770" marT="17907" marB="17907" anchor="ctr"/>
                </a:tc>
                <a:tc>
                  <a:txBody>
                    <a:bodyPr/>
                    <a:lstStyle/>
                    <a:p>
                      <a:pPr marL="0" marR="0" indent="0" algn="just" fontAlgn="base" latinLnBrk="1">
                        <a:lnSpc>
                          <a:spcPct val="100000"/>
                        </a:lnSpc>
                        <a:buNone/>
                      </a:pPr>
                      <a:r>
                        <a:rPr lang="en-US" sz="1200" b="0" kern="0" spc="0" dirty="0">
                          <a:solidFill>
                            <a:schemeClr val="tx1"/>
                          </a:solidFill>
                          <a:effectLst/>
                          <a:latin typeface="+mn-ea"/>
                          <a:ea typeface="+mn-ea"/>
                        </a:rPr>
                        <a:t>NPR Secondary manifold</a:t>
                      </a:r>
                    </a:p>
                    <a:p>
                      <a:pPr marL="0" marR="0" indent="0" algn="just" fontAlgn="base" latinLnBrk="1">
                        <a:lnSpc>
                          <a:spcPct val="100000"/>
                        </a:lnSpc>
                        <a:buNone/>
                      </a:pPr>
                      <a:r>
                        <a:rPr lang="en-US" sz="1200" b="0" kern="0" spc="0" dirty="0">
                          <a:solidFill>
                            <a:schemeClr val="tx1"/>
                          </a:solidFill>
                          <a:effectLst/>
                          <a:latin typeface="+mn-ea"/>
                          <a:ea typeface="+mn-ea"/>
                        </a:rPr>
                        <a:t>Nozzle Pressure Ratio in Secondary Manifold</a:t>
                      </a:r>
                    </a:p>
                  </a:txBody>
                  <a:tcPr marL="64770" marR="64770" marT="17907" marB="17907" anchor="ctr"/>
                </a:tc>
                <a:tc>
                  <a:txBody>
                    <a:bodyPr/>
                    <a:lstStyle/>
                    <a:p>
                      <a:pPr marL="0" marR="0" indent="0" algn="ctr" fontAlgn="base" latinLnBrk="1">
                        <a:lnSpc>
                          <a:spcPct val="100000"/>
                        </a:lnSpc>
                        <a:buNone/>
                      </a:pPr>
                      <a:r>
                        <a:rPr lang="en-US" sz="1200" b="0" kern="0" spc="0" dirty="0">
                          <a:solidFill>
                            <a:schemeClr val="tx1"/>
                          </a:solidFill>
                          <a:effectLst/>
                          <a:latin typeface="+mn-ea"/>
                          <a:ea typeface="+mn-ea"/>
                        </a:rPr>
                        <a:t>ratio</a:t>
                      </a:r>
                    </a:p>
                  </a:txBody>
                  <a:tcPr marL="64770" marR="64770" marT="17907" marB="17907" anchor="ctr"/>
                </a:tc>
                <a:tc>
                  <a:txBody>
                    <a:bodyPr/>
                    <a:lstStyle/>
                    <a:p>
                      <a:pPr marL="0" marR="0" lvl="0" indent="0" algn="ctr" defTabSz="914400" rtl="0" eaLnBrk="1" fontAlgn="base" latinLnBrk="1" hangingPunct="1">
                        <a:lnSpc>
                          <a:spcPct val="100000"/>
                        </a:lnSpc>
                        <a:spcBef>
                          <a:spcPts val="0"/>
                        </a:spcBef>
                        <a:spcAft>
                          <a:spcPts val="0"/>
                        </a:spcAft>
                        <a:buClrTx/>
                        <a:buSzTx/>
                        <a:buFontTx/>
                        <a:buNone/>
                        <a:tabLst/>
                        <a:defRPr/>
                      </a:pPr>
                      <a:r>
                        <a:rPr kumimoji="0" lang="ko-KR" altLang="en-US" sz="1200" b="1" i="0" u="none" strike="noStrike" kern="0" cap="none" spc="0" normalizeH="0" baseline="0" noProof="0" dirty="0">
                          <a:ln>
                            <a:noFill/>
                          </a:ln>
                          <a:solidFill>
                            <a:srgbClr val="FF0000"/>
                          </a:solidFill>
                          <a:effectLst/>
                          <a:uLnTx/>
                          <a:uFillTx/>
                          <a:latin typeface="맑은 고딕" panose="020B0503020000020004" pitchFamily="50" charset="-127"/>
                          <a:ea typeface="맑은 고딕" panose="020B0503020000020004" pitchFamily="50" charset="-127"/>
                          <a:cs typeface="+mn-cs"/>
                        </a:rPr>
                        <a:t>연소기</a:t>
                      </a:r>
                      <a:endParaRPr kumimoji="0" lang="en-US" altLang="ko-KR" sz="1200" b="1" i="0" u="none" strike="noStrike" kern="0" cap="none" spc="0" normalizeH="0" baseline="0" noProof="0" dirty="0">
                        <a:ln>
                          <a:noFill/>
                        </a:ln>
                        <a:solidFill>
                          <a:srgbClr val="FF0000"/>
                        </a:solidFill>
                        <a:effectLst/>
                        <a:uLnTx/>
                        <a:uFillTx/>
                        <a:latin typeface="맑은 고딕" panose="020B0503020000020004" pitchFamily="50" charset="-127"/>
                        <a:ea typeface="맑은 고딕" panose="020B0503020000020004" pitchFamily="50" charset="-127"/>
                        <a:cs typeface="+mn-cs"/>
                      </a:endParaRPr>
                    </a:p>
                  </a:txBody>
                  <a:tcPr marL="64770" marR="64770" marT="17907" marB="17907" anchor="ctr"/>
                </a:tc>
                <a:tc>
                  <a:txBody>
                    <a:bodyPr/>
                    <a:lstStyle/>
                    <a:p>
                      <a:pPr marL="0" marR="0" lvl="0" indent="0" algn="ctr" defTabSz="914400" rtl="0" eaLnBrk="1" fontAlgn="base" latinLnBrk="1" hangingPunct="1">
                        <a:lnSpc>
                          <a:spcPct val="100000"/>
                        </a:lnSpc>
                        <a:spcBef>
                          <a:spcPts val="0"/>
                        </a:spcBef>
                        <a:spcAft>
                          <a:spcPts val="0"/>
                        </a:spcAft>
                        <a:buClrTx/>
                        <a:buSzTx/>
                        <a:buFontTx/>
                        <a:buNone/>
                        <a:tabLst/>
                        <a:defRPr/>
                      </a:pPr>
                      <a:r>
                        <a:rPr kumimoji="0" lang="en-US" altLang="ko-KR" sz="1200" b="0" i="0" u="none" strike="noStrike" kern="0" cap="none" spc="0" normalizeH="0" baseline="0" noProof="0">
                          <a:ln>
                            <a:noFill/>
                          </a:ln>
                          <a:solidFill>
                            <a:schemeClr val="tx1"/>
                          </a:solidFill>
                          <a:effectLst/>
                          <a:uLnTx/>
                          <a:uFillTx/>
                          <a:latin typeface="맑은 고딕" panose="020B0503020000020004" pitchFamily="50" charset="-127"/>
                          <a:ea typeface="맑은 고딕" panose="020B0503020000020004" pitchFamily="50" charset="-127"/>
                          <a:cs typeface="+mn-cs"/>
                        </a:rPr>
                        <a:t>2</a:t>
                      </a:r>
                      <a:endParaRPr kumimoji="0" lang="en-US" altLang="ko-KR" sz="1200" b="0" i="0" u="none" strike="noStrike" kern="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n-cs"/>
                      </a:endParaRPr>
                    </a:p>
                  </a:txBody>
                  <a:tcPr marL="64770" marR="64770" marT="17907" marB="17907" anchor="ctr"/>
                </a:tc>
                <a:extLst>
                  <a:ext uri="{0D108BD9-81ED-4DB2-BD59-A6C34878D82A}">
                    <a16:rowId xmlns:a16="http://schemas.microsoft.com/office/drawing/2014/main" val="1228527800"/>
                  </a:ext>
                </a:extLst>
              </a:tr>
              <a:tr h="439280">
                <a:tc>
                  <a:txBody>
                    <a:bodyPr/>
                    <a:lstStyle/>
                    <a:p>
                      <a:pPr marL="0" marR="0" indent="0" algn="ctr" fontAlgn="base" latinLnBrk="0">
                        <a:lnSpc>
                          <a:spcPct val="100000"/>
                        </a:lnSpc>
                        <a:buNone/>
                      </a:pPr>
                      <a:r>
                        <a:rPr lang="en-US" sz="1200" b="0" kern="0" spc="0" dirty="0">
                          <a:solidFill>
                            <a:schemeClr val="tx1"/>
                          </a:solidFill>
                          <a:effectLst/>
                          <a:latin typeface="+mn-ea"/>
                          <a:ea typeface="+mn-ea"/>
                        </a:rPr>
                        <a:t>28</a:t>
                      </a:r>
                    </a:p>
                  </a:txBody>
                  <a:tcPr marL="64770" marR="64770" marT="17907" marB="17907" anchor="ctr"/>
                </a:tc>
                <a:tc>
                  <a:txBody>
                    <a:bodyPr/>
                    <a:lstStyle/>
                    <a:p>
                      <a:pPr marL="0" marR="0" indent="0" algn="just" fontAlgn="ctr" latinLnBrk="0">
                        <a:lnSpc>
                          <a:spcPct val="100000"/>
                        </a:lnSpc>
                        <a:buNone/>
                      </a:pPr>
                      <a:r>
                        <a:rPr lang="en-US" sz="1200" b="0" kern="0" spc="0">
                          <a:solidFill>
                            <a:schemeClr val="tx1"/>
                          </a:solidFill>
                          <a:effectLst/>
                          <a:latin typeface="+mn-ea"/>
                          <a:ea typeface="+mn-ea"/>
                        </a:rPr>
                        <a:t>IGCC.CC.G1.VNPR_P</a:t>
                      </a:r>
                    </a:p>
                  </a:txBody>
                  <a:tcPr marL="64770" marR="64770" marT="17907" marB="17907" anchor="ctr"/>
                </a:tc>
                <a:tc>
                  <a:txBody>
                    <a:bodyPr/>
                    <a:lstStyle/>
                    <a:p>
                      <a:pPr marL="0" marR="0" indent="0" algn="just" fontAlgn="base" latinLnBrk="1">
                        <a:lnSpc>
                          <a:spcPct val="100000"/>
                        </a:lnSpc>
                        <a:buNone/>
                      </a:pPr>
                      <a:r>
                        <a:rPr lang="en-US" sz="1200" b="0" kern="0" spc="0" dirty="0">
                          <a:solidFill>
                            <a:schemeClr val="tx1"/>
                          </a:solidFill>
                          <a:effectLst/>
                          <a:latin typeface="+mn-ea"/>
                          <a:ea typeface="+mn-ea"/>
                        </a:rPr>
                        <a:t>NPR Primary manifold</a:t>
                      </a:r>
                    </a:p>
                    <a:p>
                      <a:pPr marL="0" marR="0" indent="0" algn="just" fontAlgn="base" latinLnBrk="1">
                        <a:lnSpc>
                          <a:spcPct val="100000"/>
                        </a:lnSpc>
                        <a:buNone/>
                      </a:pPr>
                      <a:r>
                        <a:rPr lang="en-US" sz="1200" b="0" kern="0" spc="0" dirty="0">
                          <a:solidFill>
                            <a:schemeClr val="tx1"/>
                          </a:solidFill>
                          <a:effectLst/>
                          <a:latin typeface="+mn-ea"/>
                          <a:ea typeface="+mn-ea"/>
                        </a:rPr>
                        <a:t>Nozzle Pressure Ratio in Primary Manifold</a:t>
                      </a:r>
                    </a:p>
                  </a:txBody>
                  <a:tcPr marL="64770" marR="64770" marT="17907" marB="17907" anchor="ctr"/>
                </a:tc>
                <a:tc>
                  <a:txBody>
                    <a:bodyPr/>
                    <a:lstStyle/>
                    <a:p>
                      <a:pPr marL="0" marR="0" indent="0" algn="ctr" fontAlgn="base" latinLnBrk="1">
                        <a:lnSpc>
                          <a:spcPct val="100000"/>
                        </a:lnSpc>
                        <a:buNone/>
                      </a:pPr>
                      <a:r>
                        <a:rPr lang="en-US" sz="1200" b="0" kern="0" spc="0" dirty="0">
                          <a:solidFill>
                            <a:schemeClr val="tx1"/>
                          </a:solidFill>
                          <a:effectLst/>
                          <a:latin typeface="+mn-ea"/>
                          <a:ea typeface="+mn-ea"/>
                        </a:rPr>
                        <a:t>ratio</a:t>
                      </a:r>
                    </a:p>
                  </a:txBody>
                  <a:tcPr marL="64770" marR="64770" marT="17907" marB="17907" anchor="ctr"/>
                </a:tc>
                <a:tc>
                  <a:txBody>
                    <a:bodyPr/>
                    <a:lstStyle/>
                    <a:p>
                      <a:pPr marL="0" marR="0" lvl="0" indent="0" algn="ctr" defTabSz="914400" rtl="0" eaLnBrk="1" fontAlgn="base" latinLnBrk="1" hangingPunct="1">
                        <a:lnSpc>
                          <a:spcPct val="100000"/>
                        </a:lnSpc>
                        <a:spcBef>
                          <a:spcPts val="0"/>
                        </a:spcBef>
                        <a:spcAft>
                          <a:spcPts val="0"/>
                        </a:spcAft>
                        <a:buClrTx/>
                        <a:buSzTx/>
                        <a:buFontTx/>
                        <a:buNone/>
                        <a:tabLst/>
                        <a:defRPr/>
                      </a:pPr>
                      <a:r>
                        <a:rPr kumimoji="0" lang="ko-KR" altLang="en-US" sz="1200" b="1" i="0" u="none" strike="noStrike" kern="0" cap="none" spc="0" normalizeH="0" baseline="0" noProof="0" dirty="0">
                          <a:ln>
                            <a:noFill/>
                          </a:ln>
                          <a:solidFill>
                            <a:srgbClr val="FF0000"/>
                          </a:solidFill>
                          <a:effectLst/>
                          <a:uLnTx/>
                          <a:uFillTx/>
                          <a:latin typeface="맑은 고딕" panose="020B0503020000020004" pitchFamily="50" charset="-127"/>
                          <a:ea typeface="맑은 고딕" panose="020B0503020000020004" pitchFamily="50" charset="-127"/>
                          <a:cs typeface="+mn-cs"/>
                        </a:rPr>
                        <a:t>연소기</a:t>
                      </a:r>
                      <a:endParaRPr kumimoji="0" lang="en-US" altLang="ko-KR" sz="1200" b="1" i="0" u="none" strike="noStrike" kern="0" cap="none" spc="0" normalizeH="0" baseline="0" noProof="0" dirty="0">
                        <a:ln>
                          <a:noFill/>
                        </a:ln>
                        <a:solidFill>
                          <a:srgbClr val="FF0000"/>
                        </a:solidFill>
                        <a:effectLst/>
                        <a:uLnTx/>
                        <a:uFillTx/>
                        <a:latin typeface="맑은 고딕" panose="020B0503020000020004" pitchFamily="50" charset="-127"/>
                        <a:ea typeface="맑은 고딕" panose="020B0503020000020004" pitchFamily="50" charset="-127"/>
                        <a:cs typeface="+mn-cs"/>
                      </a:endParaRPr>
                    </a:p>
                  </a:txBody>
                  <a:tcPr marL="64770" marR="64770" marT="17907" marB="17907" anchor="ctr"/>
                </a:tc>
                <a:tc>
                  <a:txBody>
                    <a:bodyPr/>
                    <a:lstStyle/>
                    <a:p>
                      <a:pPr marL="0" marR="0" lvl="0" indent="0" algn="ctr" defTabSz="914400" rtl="0" eaLnBrk="1" fontAlgn="base" latinLnBrk="1" hangingPunct="1">
                        <a:lnSpc>
                          <a:spcPct val="100000"/>
                        </a:lnSpc>
                        <a:spcBef>
                          <a:spcPts val="0"/>
                        </a:spcBef>
                        <a:spcAft>
                          <a:spcPts val="0"/>
                        </a:spcAft>
                        <a:buClrTx/>
                        <a:buSzTx/>
                        <a:buFontTx/>
                        <a:buNone/>
                        <a:tabLst/>
                        <a:defRPr/>
                      </a:pPr>
                      <a:r>
                        <a:rPr kumimoji="0" lang="en-US" altLang="ko-KR" sz="1200" b="0" i="0" u="none" strike="noStrike" kern="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n-cs"/>
                        </a:rPr>
                        <a:t>2</a:t>
                      </a:r>
                    </a:p>
                  </a:txBody>
                  <a:tcPr marL="64770" marR="64770" marT="17907" marB="17907" anchor="ctr"/>
                </a:tc>
                <a:extLst>
                  <a:ext uri="{0D108BD9-81ED-4DB2-BD59-A6C34878D82A}">
                    <a16:rowId xmlns:a16="http://schemas.microsoft.com/office/drawing/2014/main" val="2922409792"/>
                  </a:ext>
                </a:extLst>
              </a:tr>
              <a:tr h="439280">
                <a:tc>
                  <a:txBody>
                    <a:bodyPr/>
                    <a:lstStyle/>
                    <a:p>
                      <a:pPr marL="0" marR="0" indent="0" algn="ctr" fontAlgn="base" latinLnBrk="0">
                        <a:lnSpc>
                          <a:spcPct val="100000"/>
                        </a:lnSpc>
                        <a:buNone/>
                      </a:pPr>
                      <a:r>
                        <a:rPr lang="en-US" sz="1200" b="0" kern="0" spc="0" dirty="0">
                          <a:solidFill>
                            <a:schemeClr val="tx1"/>
                          </a:solidFill>
                          <a:effectLst/>
                          <a:latin typeface="+mn-ea"/>
                          <a:ea typeface="+mn-ea"/>
                        </a:rPr>
                        <a:t>29</a:t>
                      </a:r>
                    </a:p>
                  </a:txBody>
                  <a:tcPr marL="64770" marR="64770" marT="17907" marB="17907" anchor="ctr"/>
                </a:tc>
                <a:tc>
                  <a:txBody>
                    <a:bodyPr/>
                    <a:lstStyle/>
                    <a:p>
                      <a:pPr marL="0" marR="0" indent="0" algn="l" fontAlgn="b" latinLnBrk="0">
                        <a:lnSpc>
                          <a:spcPct val="100000"/>
                        </a:lnSpc>
                        <a:buNone/>
                      </a:pPr>
                      <a:r>
                        <a:rPr lang="en-US" sz="1200" b="0" kern="0" spc="0">
                          <a:solidFill>
                            <a:schemeClr val="tx1"/>
                          </a:solidFill>
                          <a:effectLst/>
                          <a:latin typeface="+mn-ea"/>
                          <a:ea typeface="+mn-ea"/>
                        </a:rPr>
                        <a:t>IGCC.CC.G1.NPNJ</a:t>
                      </a:r>
                    </a:p>
                  </a:txBody>
                  <a:tcPr marL="64770" marR="64770" marT="17907" marB="17907" anchor="ctr"/>
                </a:tc>
                <a:tc>
                  <a:txBody>
                    <a:bodyPr/>
                    <a:lstStyle/>
                    <a:p>
                      <a:pPr marL="0" marR="0" indent="0" algn="just" fontAlgn="base" latinLnBrk="1">
                        <a:lnSpc>
                          <a:spcPct val="100000"/>
                        </a:lnSpc>
                        <a:buNone/>
                      </a:pPr>
                      <a:r>
                        <a:rPr lang="en-US" sz="1200" b="0" kern="0" spc="0" dirty="0">
                          <a:solidFill>
                            <a:schemeClr val="tx1"/>
                          </a:solidFill>
                          <a:effectLst/>
                          <a:latin typeface="+mn-ea"/>
                          <a:ea typeface="+mn-ea"/>
                        </a:rPr>
                        <a:t>DGAN Compressor </a:t>
                      </a:r>
                      <a:r>
                        <a:rPr lang="ko-KR" altLang="en-US" sz="1200" b="0" kern="0" spc="0" dirty="0">
                          <a:solidFill>
                            <a:schemeClr val="tx1"/>
                          </a:solidFill>
                          <a:effectLst/>
                          <a:latin typeface="+mn-ea"/>
                          <a:ea typeface="+mn-ea"/>
                        </a:rPr>
                        <a:t>질소가스 압력</a:t>
                      </a:r>
                    </a:p>
                    <a:p>
                      <a:pPr marL="0" marR="0" indent="0" algn="just" fontAlgn="base" latinLnBrk="1">
                        <a:lnSpc>
                          <a:spcPct val="100000"/>
                        </a:lnSpc>
                        <a:buNone/>
                      </a:pPr>
                      <a:r>
                        <a:rPr lang="en-US" sz="1200" b="0" kern="0" spc="0" dirty="0">
                          <a:solidFill>
                            <a:schemeClr val="tx1"/>
                          </a:solidFill>
                          <a:effectLst/>
                          <a:latin typeface="+mn-ea"/>
                          <a:ea typeface="+mn-ea"/>
                        </a:rPr>
                        <a:t>N2 Injection Supply Pressure Transmitter</a:t>
                      </a:r>
                    </a:p>
                  </a:txBody>
                  <a:tcPr marL="64770" marR="64770" marT="17907" marB="17907" anchor="ctr"/>
                </a:tc>
                <a:tc>
                  <a:txBody>
                    <a:bodyPr/>
                    <a:lstStyle/>
                    <a:p>
                      <a:pPr marL="0" marR="0" indent="0" algn="ctr" fontAlgn="base" latinLnBrk="1">
                        <a:lnSpc>
                          <a:spcPct val="100000"/>
                        </a:lnSpc>
                        <a:buNone/>
                      </a:pPr>
                      <a:r>
                        <a:rPr lang="en-US" sz="1200" b="0" kern="0" spc="0" dirty="0">
                          <a:solidFill>
                            <a:schemeClr val="tx1"/>
                          </a:solidFill>
                          <a:effectLst/>
                          <a:latin typeface="+mn-ea"/>
                          <a:ea typeface="+mn-ea"/>
                        </a:rPr>
                        <a:t>kg/cm2</a:t>
                      </a:r>
                    </a:p>
                  </a:txBody>
                  <a:tcPr marL="64770" marR="64770" marT="17907" marB="17907" anchor="ctr"/>
                </a:tc>
                <a:tc>
                  <a:txBody>
                    <a:bodyPr/>
                    <a:lstStyle/>
                    <a:p>
                      <a:pPr marL="0" marR="0" indent="0" algn="ctr" fontAlgn="base" latinLnBrk="1">
                        <a:lnSpc>
                          <a:spcPct val="100000"/>
                        </a:lnSpc>
                        <a:buNone/>
                      </a:pPr>
                      <a:r>
                        <a:rPr lang="ko-KR" altLang="en-US" sz="1200" b="1" kern="0" spc="0" dirty="0" err="1">
                          <a:solidFill>
                            <a:srgbClr val="00B050"/>
                          </a:solidFill>
                          <a:effectLst/>
                          <a:latin typeface="+mn-ea"/>
                          <a:ea typeface="+mn-ea"/>
                        </a:rPr>
                        <a:t>흡입구</a:t>
                      </a:r>
                      <a:endParaRPr lang="en-US" sz="1200" b="1" kern="0" spc="0" dirty="0">
                        <a:solidFill>
                          <a:srgbClr val="00B050"/>
                        </a:solidFill>
                        <a:effectLst/>
                        <a:latin typeface="+mn-ea"/>
                        <a:ea typeface="+mn-ea"/>
                      </a:endParaRPr>
                    </a:p>
                  </a:txBody>
                  <a:tcPr marL="64770" marR="64770" marT="17907" marB="17907" anchor="ctr"/>
                </a:tc>
                <a:tc>
                  <a:txBody>
                    <a:bodyPr/>
                    <a:lstStyle/>
                    <a:p>
                      <a:pPr marL="0" marR="0" indent="0" algn="ctr" fontAlgn="base" latinLnBrk="1">
                        <a:lnSpc>
                          <a:spcPct val="100000"/>
                        </a:lnSpc>
                        <a:buNone/>
                      </a:pPr>
                      <a:r>
                        <a:rPr lang="en-US" sz="1200" b="0" kern="0" spc="0" dirty="0">
                          <a:solidFill>
                            <a:schemeClr val="tx1"/>
                          </a:solidFill>
                          <a:effectLst/>
                          <a:latin typeface="+mn-ea"/>
                          <a:ea typeface="+mn-ea"/>
                        </a:rPr>
                        <a:t>3</a:t>
                      </a:r>
                    </a:p>
                  </a:txBody>
                  <a:tcPr marL="64770" marR="64770" marT="17907" marB="17907" anchor="ctr"/>
                </a:tc>
                <a:extLst>
                  <a:ext uri="{0D108BD9-81ED-4DB2-BD59-A6C34878D82A}">
                    <a16:rowId xmlns:a16="http://schemas.microsoft.com/office/drawing/2014/main" val="2494679194"/>
                  </a:ext>
                </a:extLst>
              </a:tr>
              <a:tr h="439280">
                <a:tc>
                  <a:txBody>
                    <a:bodyPr/>
                    <a:lstStyle/>
                    <a:p>
                      <a:pPr marL="0" marR="0" indent="0" algn="ctr" fontAlgn="base" latinLnBrk="0">
                        <a:lnSpc>
                          <a:spcPct val="100000"/>
                        </a:lnSpc>
                        <a:buNone/>
                      </a:pPr>
                      <a:r>
                        <a:rPr lang="en-US" sz="1200" b="0" kern="0" spc="0" dirty="0">
                          <a:solidFill>
                            <a:schemeClr val="tx1"/>
                          </a:solidFill>
                          <a:effectLst/>
                          <a:latin typeface="+mn-ea"/>
                          <a:ea typeface="+mn-ea"/>
                        </a:rPr>
                        <a:t>30</a:t>
                      </a:r>
                    </a:p>
                  </a:txBody>
                  <a:tcPr marL="64770" marR="64770" marT="17907" marB="17907" anchor="ctr"/>
                </a:tc>
                <a:tc>
                  <a:txBody>
                    <a:bodyPr/>
                    <a:lstStyle/>
                    <a:p>
                      <a:pPr marL="0" marR="0" indent="0" algn="l" fontAlgn="b" latinLnBrk="0">
                        <a:lnSpc>
                          <a:spcPct val="100000"/>
                        </a:lnSpc>
                        <a:buNone/>
                      </a:pPr>
                      <a:r>
                        <a:rPr lang="en-US" sz="1200" b="0" kern="0" spc="0">
                          <a:solidFill>
                            <a:schemeClr val="tx1"/>
                          </a:solidFill>
                          <a:effectLst/>
                          <a:latin typeface="+mn-ea"/>
                          <a:ea typeface="+mn-ea"/>
                        </a:rPr>
                        <a:t>IGCC.CC.G1.NTNJ</a:t>
                      </a:r>
                    </a:p>
                  </a:txBody>
                  <a:tcPr marL="64770" marR="64770" marT="17907" marB="17907" anchor="ctr"/>
                </a:tc>
                <a:tc>
                  <a:txBody>
                    <a:bodyPr/>
                    <a:lstStyle/>
                    <a:p>
                      <a:pPr marL="0" marR="0" indent="0" algn="just" fontAlgn="base" latinLnBrk="1">
                        <a:lnSpc>
                          <a:spcPct val="100000"/>
                        </a:lnSpc>
                        <a:buNone/>
                      </a:pPr>
                      <a:r>
                        <a:rPr lang="en-US" sz="1200" b="0" kern="0" spc="0" dirty="0">
                          <a:solidFill>
                            <a:schemeClr val="tx1"/>
                          </a:solidFill>
                          <a:effectLst/>
                          <a:latin typeface="+mn-ea"/>
                          <a:ea typeface="+mn-ea"/>
                        </a:rPr>
                        <a:t>DGAN Compressor </a:t>
                      </a:r>
                      <a:r>
                        <a:rPr lang="ko-KR" altLang="en-US" sz="1200" b="0" kern="0" spc="0" dirty="0">
                          <a:solidFill>
                            <a:schemeClr val="tx1"/>
                          </a:solidFill>
                          <a:effectLst/>
                          <a:latin typeface="+mn-ea"/>
                          <a:ea typeface="+mn-ea"/>
                        </a:rPr>
                        <a:t>질소가스 온도</a:t>
                      </a:r>
                    </a:p>
                    <a:p>
                      <a:pPr marL="0" marR="0" indent="0" algn="just" fontAlgn="base" latinLnBrk="1">
                        <a:lnSpc>
                          <a:spcPct val="100000"/>
                        </a:lnSpc>
                        <a:buNone/>
                      </a:pPr>
                      <a:r>
                        <a:rPr lang="en-US" sz="1200" b="0" kern="0" spc="0" dirty="0">
                          <a:solidFill>
                            <a:schemeClr val="tx1"/>
                          </a:solidFill>
                          <a:effectLst/>
                          <a:latin typeface="+mn-ea"/>
                          <a:ea typeface="+mn-ea"/>
                        </a:rPr>
                        <a:t>N2 Injection Temperature</a:t>
                      </a:r>
                    </a:p>
                  </a:txBody>
                  <a:tcPr marL="64770" marR="64770" marT="17907" marB="17907" anchor="ctr"/>
                </a:tc>
                <a:tc>
                  <a:txBody>
                    <a:bodyPr/>
                    <a:lstStyle/>
                    <a:p>
                      <a:pPr marL="0" marR="0" indent="0" algn="ctr" fontAlgn="base" latinLnBrk="1">
                        <a:lnSpc>
                          <a:spcPct val="100000"/>
                        </a:lnSpc>
                        <a:buNone/>
                      </a:pPr>
                      <a:r>
                        <a:rPr lang="en-US" sz="1200" b="0" kern="0" spc="0" dirty="0">
                          <a:solidFill>
                            <a:schemeClr val="tx1"/>
                          </a:solidFill>
                          <a:effectLst/>
                          <a:latin typeface="+mn-ea"/>
                          <a:ea typeface="+mn-ea"/>
                        </a:rPr>
                        <a:t>°C</a:t>
                      </a:r>
                    </a:p>
                  </a:txBody>
                  <a:tcPr marL="64770" marR="64770" marT="17907" marB="17907" anchor="ctr"/>
                </a:tc>
                <a:tc>
                  <a:txBody>
                    <a:bodyPr/>
                    <a:lstStyle/>
                    <a:p>
                      <a:pPr marL="0" marR="0" lvl="0" indent="0" algn="ctr" defTabSz="914400" rtl="0" eaLnBrk="1" fontAlgn="base" latinLnBrk="1" hangingPunct="1">
                        <a:lnSpc>
                          <a:spcPct val="100000"/>
                        </a:lnSpc>
                        <a:spcBef>
                          <a:spcPts val="0"/>
                        </a:spcBef>
                        <a:spcAft>
                          <a:spcPts val="0"/>
                        </a:spcAft>
                        <a:buClrTx/>
                        <a:buSzTx/>
                        <a:buFontTx/>
                        <a:buNone/>
                        <a:tabLst/>
                        <a:defRPr/>
                      </a:pPr>
                      <a:r>
                        <a:rPr kumimoji="0" lang="ko-KR" altLang="en-US" sz="1200" b="1" i="0" u="none" strike="noStrike" kern="0" cap="none" spc="0" normalizeH="0" baseline="0" noProof="0" dirty="0" err="1">
                          <a:ln>
                            <a:noFill/>
                          </a:ln>
                          <a:solidFill>
                            <a:srgbClr val="00B050"/>
                          </a:solidFill>
                          <a:effectLst/>
                          <a:uLnTx/>
                          <a:uFillTx/>
                          <a:latin typeface="맑은 고딕" panose="020B0503020000020004" pitchFamily="50" charset="-127"/>
                          <a:ea typeface="맑은 고딕" panose="020B0503020000020004" pitchFamily="50" charset="-127"/>
                          <a:cs typeface="+mn-cs"/>
                        </a:rPr>
                        <a:t>흡입구</a:t>
                      </a:r>
                      <a:endParaRPr kumimoji="0" lang="en-US" altLang="ko-KR" sz="1200" b="1" i="0" u="none" strike="noStrike" kern="0" cap="none" spc="0" normalizeH="0" baseline="0" noProof="0" dirty="0">
                        <a:ln>
                          <a:noFill/>
                        </a:ln>
                        <a:solidFill>
                          <a:srgbClr val="00B050"/>
                        </a:solidFill>
                        <a:effectLst/>
                        <a:uLnTx/>
                        <a:uFillTx/>
                        <a:latin typeface="맑은 고딕" panose="020B0503020000020004" pitchFamily="50" charset="-127"/>
                        <a:ea typeface="맑은 고딕" panose="020B0503020000020004" pitchFamily="50" charset="-127"/>
                        <a:cs typeface="+mn-cs"/>
                      </a:endParaRPr>
                    </a:p>
                  </a:txBody>
                  <a:tcPr marL="64770" marR="64770" marT="17907" marB="17907" anchor="ctr"/>
                </a:tc>
                <a:tc>
                  <a:txBody>
                    <a:bodyPr/>
                    <a:lstStyle/>
                    <a:p>
                      <a:pPr marL="0" marR="0" indent="0" algn="ctr" fontAlgn="base" latinLnBrk="1">
                        <a:lnSpc>
                          <a:spcPct val="100000"/>
                        </a:lnSpc>
                        <a:buNone/>
                      </a:pPr>
                      <a:r>
                        <a:rPr lang="en-US" sz="1200" b="0" kern="0" spc="0" dirty="0">
                          <a:solidFill>
                            <a:schemeClr val="tx1"/>
                          </a:solidFill>
                          <a:effectLst/>
                          <a:latin typeface="+mn-ea"/>
                          <a:ea typeface="+mn-ea"/>
                        </a:rPr>
                        <a:t>3</a:t>
                      </a:r>
                    </a:p>
                  </a:txBody>
                  <a:tcPr marL="64770" marR="64770" marT="17907" marB="17907" anchor="ctr"/>
                </a:tc>
                <a:extLst>
                  <a:ext uri="{0D108BD9-81ED-4DB2-BD59-A6C34878D82A}">
                    <a16:rowId xmlns:a16="http://schemas.microsoft.com/office/drawing/2014/main" val="482690838"/>
                  </a:ext>
                </a:extLst>
              </a:tr>
              <a:tr h="439280">
                <a:tc>
                  <a:txBody>
                    <a:bodyPr/>
                    <a:lstStyle/>
                    <a:p>
                      <a:pPr marL="0" marR="0" indent="0" algn="ctr" fontAlgn="base" latinLnBrk="0">
                        <a:lnSpc>
                          <a:spcPct val="100000"/>
                        </a:lnSpc>
                        <a:buNone/>
                      </a:pPr>
                      <a:r>
                        <a:rPr lang="en-US" sz="1200" b="0" kern="0" spc="0" dirty="0">
                          <a:solidFill>
                            <a:schemeClr val="tx1"/>
                          </a:solidFill>
                          <a:effectLst/>
                          <a:latin typeface="+mn-ea"/>
                          <a:ea typeface="+mn-ea"/>
                        </a:rPr>
                        <a:t>31</a:t>
                      </a:r>
                    </a:p>
                  </a:txBody>
                  <a:tcPr marL="64770" marR="64770" marT="17907" marB="17907" anchor="ctr"/>
                </a:tc>
                <a:tc>
                  <a:txBody>
                    <a:bodyPr/>
                    <a:lstStyle/>
                    <a:p>
                      <a:pPr marL="0" marR="0" indent="0" algn="l" fontAlgn="b" latinLnBrk="0">
                        <a:lnSpc>
                          <a:spcPct val="100000"/>
                        </a:lnSpc>
                        <a:buNone/>
                      </a:pPr>
                      <a:r>
                        <a:rPr lang="en-US" sz="1200" b="0" kern="0" spc="0" dirty="0">
                          <a:solidFill>
                            <a:schemeClr val="tx1"/>
                          </a:solidFill>
                          <a:effectLst/>
                          <a:latin typeface="+mn-ea"/>
                          <a:ea typeface="+mn-ea"/>
                        </a:rPr>
                        <a:t>IGCC.CC.G1.NQJ</a:t>
                      </a:r>
                    </a:p>
                  </a:txBody>
                  <a:tcPr marL="64770" marR="64770" marT="17907" marB="17907" anchor="ctr"/>
                </a:tc>
                <a:tc>
                  <a:txBody>
                    <a:bodyPr/>
                    <a:lstStyle/>
                    <a:p>
                      <a:pPr marL="0" marR="0" indent="0" algn="just" fontAlgn="base" latinLnBrk="1">
                        <a:lnSpc>
                          <a:spcPct val="100000"/>
                        </a:lnSpc>
                        <a:buNone/>
                      </a:pPr>
                      <a:r>
                        <a:rPr lang="en-US" sz="1200" b="0" kern="0" spc="0" dirty="0">
                          <a:solidFill>
                            <a:schemeClr val="tx1"/>
                          </a:solidFill>
                          <a:effectLst/>
                          <a:latin typeface="+mn-ea"/>
                          <a:ea typeface="+mn-ea"/>
                        </a:rPr>
                        <a:t>DGAN Compressor </a:t>
                      </a:r>
                      <a:r>
                        <a:rPr lang="ko-KR" altLang="en-US" sz="1200" b="0" kern="0" spc="0" dirty="0">
                          <a:solidFill>
                            <a:schemeClr val="tx1"/>
                          </a:solidFill>
                          <a:effectLst/>
                          <a:latin typeface="+mn-ea"/>
                          <a:ea typeface="+mn-ea"/>
                        </a:rPr>
                        <a:t>질소가스 유량</a:t>
                      </a:r>
                    </a:p>
                    <a:p>
                      <a:pPr marL="0" marR="0" indent="0" algn="just" fontAlgn="base" latinLnBrk="1">
                        <a:lnSpc>
                          <a:spcPct val="100000"/>
                        </a:lnSpc>
                        <a:buNone/>
                      </a:pPr>
                      <a:r>
                        <a:rPr lang="en-US" sz="1200" b="0" kern="0" spc="0" dirty="0">
                          <a:solidFill>
                            <a:schemeClr val="tx1"/>
                          </a:solidFill>
                          <a:effectLst/>
                          <a:latin typeface="+mn-ea"/>
                          <a:ea typeface="+mn-ea"/>
                        </a:rPr>
                        <a:t>N2 Injection Flow</a:t>
                      </a:r>
                    </a:p>
                  </a:txBody>
                  <a:tcPr marL="64770" marR="64770" marT="17907" marB="17907" anchor="ctr"/>
                </a:tc>
                <a:tc>
                  <a:txBody>
                    <a:bodyPr/>
                    <a:lstStyle/>
                    <a:p>
                      <a:pPr marL="0" marR="0" indent="0" algn="ctr" fontAlgn="base" latinLnBrk="1">
                        <a:lnSpc>
                          <a:spcPct val="100000"/>
                        </a:lnSpc>
                        <a:buNone/>
                      </a:pPr>
                      <a:r>
                        <a:rPr lang="en-US" sz="1200" b="0" kern="0" spc="0">
                          <a:solidFill>
                            <a:schemeClr val="tx1"/>
                          </a:solidFill>
                          <a:effectLst/>
                          <a:latin typeface="+mn-ea"/>
                          <a:ea typeface="+mn-ea"/>
                        </a:rPr>
                        <a:t>kg/s</a:t>
                      </a:r>
                    </a:p>
                  </a:txBody>
                  <a:tcPr marL="64770" marR="64770" marT="17907" marB="17907" anchor="ctr"/>
                </a:tc>
                <a:tc>
                  <a:txBody>
                    <a:bodyPr/>
                    <a:lstStyle/>
                    <a:p>
                      <a:pPr marL="0" marR="0" lvl="0" indent="0" algn="ctr" defTabSz="914400" rtl="0" eaLnBrk="1" fontAlgn="base" latinLnBrk="1" hangingPunct="1">
                        <a:lnSpc>
                          <a:spcPct val="100000"/>
                        </a:lnSpc>
                        <a:spcBef>
                          <a:spcPts val="0"/>
                        </a:spcBef>
                        <a:spcAft>
                          <a:spcPts val="0"/>
                        </a:spcAft>
                        <a:buClrTx/>
                        <a:buSzTx/>
                        <a:buFontTx/>
                        <a:buNone/>
                        <a:tabLst/>
                        <a:defRPr/>
                      </a:pPr>
                      <a:r>
                        <a:rPr kumimoji="0" lang="ko-KR" altLang="en-US" sz="1200" b="1" i="0" u="none" strike="noStrike" kern="0" cap="none" spc="0" normalizeH="0" baseline="0" noProof="0" dirty="0" err="1">
                          <a:ln>
                            <a:noFill/>
                          </a:ln>
                          <a:solidFill>
                            <a:srgbClr val="00B050"/>
                          </a:solidFill>
                          <a:effectLst/>
                          <a:uLnTx/>
                          <a:uFillTx/>
                          <a:latin typeface="맑은 고딕" panose="020B0503020000020004" pitchFamily="50" charset="-127"/>
                          <a:ea typeface="맑은 고딕" panose="020B0503020000020004" pitchFamily="50" charset="-127"/>
                          <a:cs typeface="+mn-cs"/>
                        </a:rPr>
                        <a:t>흡입구</a:t>
                      </a:r>
                      <a:endParaRPr kumimoji="0" lang="en-US" altLang="ko-KR" sz="1200" b="1" i="0" u="none" strike="noStrike" kern="0" cap="none" spc="0" normalizeH="0" baseline="0" noProof="0" dirty="0">
                        <a:ln>
                          <a:noFill/>
                        </a:ln>
                        <a:solidFill>
                          <a:srgbClr val="00B050"/>
                        </a:solidFill>
                        <a:effectLst/>
                        <a:uLnTx/>
                        <a:uFillTx/>
                        <a:latin typeface="맑은 고딕" panose="020B0503020000020004" pitchFamily="50" charset="-127"/>
                        <a:ea typeface="맑은 고딕" panose="020B0503020000020004" pitchFamily="50" charset="-127"/>
                        <a:cs typeface="+mn-cs"/>
                      </a:endParaRPr>
                    </a:p>
                  </a:txBody>
                  <a:tcPr marL="64770" marR="64770" marT="17907" marB="17907" anchor="ctr"/>
                </a:tc>
                <a:tc>
                  <a:txBody>
                    <a:bodyPr/>
                    <a:lstStyle/>
                    <a:p>
                      <a:pPr marL="0" marR="0" indent="0" algn="ctr" fontAlgn="base" latinLnBrk="1">
                        <a:lnSpc>
                          <a:spcPct val="100000"/>
                        </a:lnSpc>
                        <a:buNone/>
                      </a:pPr>
                      <a:r>
                        <a:rPr lang="en-US" sz="1200" b="0" kern="0" spc="0" dirty="0">
                          <a:solidFill>
                            <a:schemeClr val="tx1"/>
                          </a:solidFill>
                          <a:effectLst/>
                          <a:latin typeface="+mn-ea"/>
                          <a:ea typeface="+mn-ea"/>
                        </a:rPr>
                        <a:t>3</a:t>
                      </a:r>
                    </a:p>
                  </a:txBody>
                  <a:tcPr marL="64770" marR="64770" marT="17907" marB="17907" anchor="ctr"/>
                </a:tc>
                <a:extLst>
                  <a:ext uri="{0D108BD9-81ED-4DB2-BD59-A6C34878D82A}">
                    <a16:rowId xmlns:a16="http://schemas.microsoft.com/office/drawing/2014/main" val="3883004477"/>
                  </a:ext>
                </a:extLst>
              </a:tr>
              <a:tr h="439280">
                <a:tc>
                  <a:txBody>
                    <a:bodyPr/>
                    <a:lstStyle/>
                    <a:p>
                      <a:pPr marL="0" marR="0" indent="0" algn="ctr" fontAlgn="base" latinLnBrk="0">
                        <a:lnSpc>
                          <a:spcPct val="100000"/>
                        </a:lnSpc>
                        <a:buNone/>
                      </a:pPr>
                      <a:r>
                        <a:rPr lang="en-US" sz="1200" b="0" kern="0" spc="0" dirty="0">
                          <a:solidFill>
                            <a:schemeClr val="tx1"/>
                          </a:solidFill>
                          <a:effectLst/>
                          <a:latin typeface="+mn-ea"/>
                          <a:ea typeface="+mn-ea"/>
                        </a:rPr>
                        <a:t>32</a:t>
                      </a:r>
                    </a:p>
                  </a:txBody>
                  <a:tcPr marL="64770" marR="64770" marT="17907" marB="17907" anchor="ctr"/>
                </a:tc>
                <a:tc>
                  <a:txBody>
                    <a:bodyPr/>
                    <a:lstStyle/>
                    <a:p>
                      <a:pPr marL="0" marR="0" indent="0" algn="l" fontAlgn="b" latinLnBrk="0">
                        <a:lnSpc>
                          <a:spcPct val="100000"/>
                        </a:lnSpc>
                        <a:buNone/>
                      </a:pPr>
                      <a:r>
                        <a:rPr lang="en-US" sz="1200" b="0" kern="0" spc="0">
                          <a:solidFill>
                            <a:schemeClr val="tx1"/>
                          </a:solidFill>
                          <a:effectLst/>
                          <a:latin typeface="+mn-ea"/>
                          <a:ea typeface="+mn-ea"/>
                        </a:rPr>
                        <a:t>IGCC.CC.G1.NQJO2</a:t>
                      </a:r>
                    </a:p>
                  </a:txBody>
                  <a:tcPr marL="64770" marR="64770" marT="17907" marB="17907" anchor="ctr"/>
                </a:tc>
                <a:tc>
                  <a:txBody>
                    <a:bodyPr/>
                    <a:lstStyle/>
                    <a:p>
                      <a:pPr marL="0" marR="0" indent="0" algn="just" fontAlgn="base" latinLnBrk="1">
                        <a:lnSpc>
                          <a:spcPct val="100000"/>
                        </a:lnSpc>
                        <a:buNone/>
                      </a:pPr>
                      <a:r>
                        <a:rPr lang="ko-KR" altLang="en-US" sz="1200" b="0" kern="0" spc="0" dirty="0">
                          <a:solidFill>
                            <a:schemeClr val="tx1"/>
                          </a:solidFill>
                          <a:effectLst/>
                          <a:latin typeface="+mn-ea"/>
                          <a:ea typeface="+mn-ea"/>
                        </a:rPr>
                        <a:t>질소가스 내 산소 순도</a:t>
                      </a:r>
                    </a:p>
                    <a:p>
                      <a:pPr marL="0" marR="0" indent="0" algn="just" fontAlgn="base" latinLnBrk="1">
                        <a:lnSpc>
                          <a:spcPct val="100000"/>
                        </a:lnSpc>
                        <a:buNone/>
                      </a:pPr>
                      <a:r>
                        <a:rPr lang="en-US" altLang="ko-KR" sz="1200" b="0" kern="0" spc="0" dirty="0">
                          <a:solidFill>
                            <a:schemeClr val="tx1"/>
                          </a:solidFill>
                          <a:effectLst/>
                          <a:latin typeface="+mn-ea"/>
                          <a:ea typeface="+mn-ea"/>
                        </a:rPr>
                        <a:t>Nitrogen Diluent o2 % form ASU</a:t>
                      </a:r>
                      <a:endParaRPr lang="ko-KR" altLang="en-US" sz="1200" b="0" kern="0" spc="0" dirty="0">
                        <a:solidFill>
                          <a:schemeClr val="tx1"/>
                        </a:solidFill>
                        <a:effectLst/>
                        <a:latin typeface="+mn-ea"/>
                        <a:ea typeface="+mn-ea"/>
                      </a:endParaRPr>
                    </a:p>
                  </a:txBody>
                  <a:tcPr marL="64770" marR="64770" marT="17907" marB="17907" anchor="ctr"/>
                </a:tc>
                <a:tc>
                  <a:txBody>
                    <a:bodyPr/>
                    <a:lstStyle/>
                    <a:p>
                      <a:pPr marL="0" marR="0" indent="0" algn="ctr" fontAlgn="base" latinLnBrk="1">
                        <a:lnSpc>
                          <a:spcPct val="100000"/>
                        </a:lnSpc>
                        <a:buNone/>
                      </a:pPr>
                      <a:r>
                        <a:rPr lang="en-US" sz="1200" b="0" kern="0" spc="0" dirty="0">
                          <a:solidFill>
                            <a:schemeClr val="tx1"/>
                          </a:solidFill>
                          <a:effectLst/>
                          <a:latin typeface="+mn-ea"/>
                          <a:ea typeface="+mn-ea"/>
                        </a:rPr>
                        <a:t>% O2</a:t>
                      </a:r>
                    </a:p>
                  </a:txBody>
                  <a:tcPr marL="64770" marR="64770" marT="17907" marB="17907" anchor="ctr"/>
                </a:tc>
                <a:tc>
                  <a:txBody>
                    <a:bodyPr/>
                    <a:lstStyle/>
                    <a:p>
                      <a:pPr marL="0" marR="0" lvl="0" indent="0" algn="ctr" defTabSz="914400" rtl="0" eaLnBrk="1" fontAlgn="base" latinLnBrk="1" hangingPunct="1">
                        <a:lnSpc>
                          <a:spcPct val="100000"/>
                        </a:lnSpc>
                        <a:spcBef>
                          <a:spcPts val="0"/>
                        </a:spcBef>
                        <a:spcAft>
                          <a:spcPts val="0"/>
                        </a:spcAft>
                        <a:buClrTx/>
                        <a:buSzTx/>
                        <a:buFontTx/>
                        <a:buNone/>
                        <a:tabLst/>
                        <a:defRPr/>
                      </a:pPr>
                      <a:r>
                        <a:rPr kumimoji="0" lang="ko-KR" altLang="en-US" sz="1200" b="1" i="0" u="none" strike="noStrike" kern="0" cap="none" spc="0" normalizeH="0" baseline="0" noProof="0" dirty="0" err="1">
                          <a:ln>
                            <a:noFill/>
                          </a:ln>
                          <a:solidFill>
                            <a:srgbClr val="00B050"/>
                          </a:solidFill>
                          <a:effectLst/>
                          <a:uLnTx/>
                          <a:uFillTx/>
                          <a:latin typeface="맑은 고딕" panose="020B0503020000020004" pitchFamily="50" charset="-127"/>
                          <a:ea typeface="맑은 고딕" panose="020B0503020000020004" pitchFamily="50" charset="-127"/>
                          <a:cs typeface="+mn-cs"/>
                        </a:rPr>
                        <a:t>흡입구</a:t>
                      </a:r>
                      <a:endParaRPr kumimoji="0" lang="en-US" altLang="ko-KR" sz="1200" b="1" i="0" u="none" strike="noStrike" kern="0" cap="none" spc="0" normalizeH="0" baseline="0" noProof="0" dirty="0">
                        <a:ln>
                          <a:noFill/>
                        </a:ln>
                        <a:solidFill>
                          <a:srgbClr val="00B050"/>
                        </a:solidFill>
                        <a:effectLst/>
                        <a:uLnTx/>
                        <a:uFillTx/>
                        <a:latin typeface="맑은 고딕" panose="020B0503020000020004" pitchFamily="50" charset="-127"/>
                        <a:ea typeface="맑은 고딕" panose="020B0503020000020004" pitchFamily="50" charset="-127"/>
                        <a:cs typeface="+mn-cs"/>
                      </a:endParaRPr>
                    </a:p>
                  </a:txBody>
                  <a:tcPr marL="64770" marR="64770" marT="17907" marB="17907" anchor="ctr"/>
                </a:tc>
                <a:tc>
                  <a:txBody>
                    <a:bodyPr/>
                    <a:lstStyle/>
                    <a:p>
                      <a:pPr marL="0" marR="0" indent="0" algn="ctr" fontAlgn="base" latinLnBrk="1">
                        <a:lnSpc>
                          <a:spcPct val="100000"/>
                        </a:lnSpc>
                        <a:buNone/>
                      </a:pPr>
                      <a:r>
                        <a:rPr lang="en-US" sz="1200" b="0" kern="0" spc="0" dirty="0">
                          <a:solidFill>
                            <a:schemeClr val="tx1"/>
                          </a:solidFill>
                          <a:effectLst/>
                          <a:latin typeface="+mn-ea"/>
                          <a:ea typeface="+mn-ea"/>
                        </a:rPr>
                        <a:t>3</a:t>
                      </a:r>
                    </a:p>
                  </a:txBody>
                  <a:tcPr marL="64770" marR="64770" marT="17907" marB="17907" anchor="ctr"/>
                </a:tc>
                <a:extLst>
                  <a:ext uri="{0D108BD9-81ED-4DB2-BD59-A6C34878D82A}">
                    <a16:rowId xmlns:a16="http://schemas.microsoft.com/office/drawing/2014/main" val="2144676472"/>
                  </a:ext>
                </a:extLst>
              </a:tr>
              <a:tr h="426295">
                <a:tc>
                  <a:txBody>
                    <a:bodyPr/>
                    <a:lstStyle/>
                    <a:p>
                      <a:pPr marL="0" marR="0" indent="0" algn="ctr" fontAlgn="base" latinLnBrk="0">
                        <a:lnSpc>
                          <a:spcPct val="100000"/>
                        </a:lnSpc>
                        <a:buNone/>
                      </a:pPr>
                      <a:r>
                        <a:rPr lang="en-US" sz="1200" b="0" kern="0" spc="0" dirty="0">
                          <a:solidFill>
                            <a:schemeClr val="tx1"/>
                          </a:solidFill>
                          <a:effectLst/>
                          <a:latin typeface="+mn-ea"/>
                          <a:ea typeface="+mn-ea"/>
                        </a:rPr>
                        <a:t>33</a:t>
                      </a:r>
                    </a:p>
                  </a:txBody>
                  <a:tcPr marL="64770" marR="64770" marT="17907" marB="17907" anchor="ctr"/>
                </a:tc>
                <a:tc>
                  <a:txBody>
                    <a:bodyPr/>
                    <a:lstStyle/>
                    <a:p>
                      <a:pPr marL="0" marR="0" indent="0" algn="l" fontAlgn="b" latinLnBrk="0">
                        <a:lnSpc>
                          <a:spcPct val="100000"/>
                        </a:lnSpc>
                        <a:buNone/>
                      </a:pPr>
                      <a:r>
                        <a:rPr lang="en-US" sz="1200" b="0" kern="0" spc="0">
                          <a:solidFill>
                            <a:schemeClr val="tx1"/>
                          </a:solidFill>
                          <a:effectLst/>
                          <a:latin typeface="+mn-ea"/>
                          <a:ea typeface="+mn-ea"/>
                        </a:rPr>
                        <a:t>IGCC.CC.G1.NPNJ</a:t>
                      </a:r>
                    </a:p>
                  </a:txBody>
                  <a:tcPr marL="64770" marR="64770" marT="17907" marB="17907" anchor="ctr"/>
                </a:tc>
                <a:tc>
                  <a:txBody>
                    <a:bodyPr/>
                    <a:lstStyle/>
                    <a:p>
                      <a:pPr marL="0" marR="0" indent="0" algn="just" fontAlgn="base" latinLnBrk="1">
                        <a:lnSpc>
                          <a:spcPct val="100000"/>
                        </a:lnSpc>
                        <a:buNone/>
                      </a:pPr>
                      <a:r>
                        <a:rPr lang="ko-KR" altLang="en-US" sz="1200" b="0" kern="0" spc="0">
                          <a:solidFill>
                            <a:schemeClr val="tx1"/>
                          </a:solidFill>
                          <a:effectLst/>
                          <a:latin typeface="+mn-ea"/>
                          <a:ea typeface="+mn-ea"/>
                        </a:rPr>
                        <a:t>제어밸브 전단 질소가스 압력</a:t>
                      </a:r>
                    </a:p>
                  </a:txBody>
                  <a:tcPr marL="64770" marR="64770" marT="17907" marB="17907" anchor="ctr"/>
                </a:tc>
                <a:tc>
                  <a:txBody>
                    <a:bodyPr/>
                    <a:lstStyle/>
                    <a:p>
                      <a:pPr marL="0" marR="0" indent="0" algn="ctr" fontAlgn="base" latinLnBrk="1">
                        <a:lnSpc>
                          <a:spcPct val="100000"/>
                        </a:lnSpc>
                        <a:buNone/>
                      </a:pPr>
                      <a:r>
                        <a:rPr lang="en-US" altLang="ko-KR" sz="1200" b="0" kern="0" spc="0" dirty="0">
                          <a:solidFill>
                            <a:schemeClr val="tx1"/>
                          </a:solidFill>
                          <a:effectLst/>
                          <a:latin typeface="+mn-ea"/>
                          <a:ea typeface="+mn-ea"/>
                        </a:rPr>
                        <a:t>kg/cm2</a:t>
                      </a:r>
                      <a:endParaRPr lang="ko-KR" altLang="en-US" sz="1200" b="0" kern="0" spc="0" dirty="0">
                        <a:solidFill>
                          <a:schemeClr val="tx1"/>
                        </a:solidFill>
                        <a:effectLst/>
                        <a:latin typeface="+mn-ea"/>
                        <a:ea typeface="+mn-ea"/>
                      </a:endParaRPr>
                    </a:p>
                  </a:txBody>
                  <a:tcPr marL="64770" marR="64770" marT="17907" marB="17907" anchor="ctr"/>
                </a:tc>
                <a:tc>
                  <a:txBody>
                    <a:bodyPr/>
                    <a:lstStyle/>
                    <a:p>
                      <a:pPr marL="0" marR="0" lvl="0" indent="0" algn="ctr" defTabSz="914400" rtl="0" eaLnBrk="1" fontAlgn="base" latinLnBrk="1" hangingPunct="1">
                        <a:lnSpc>
                          <a:spcPct val="100000"/>
                        </a:lnSpc>
                        <a:spcBef>
                          <a:spcPts val="0"/>
                        </a:spcBef>
                        <a:spcAft>
                          <a:spcPts val="0"/>
                        </a:spcAft>
                        <a:buClrTx/>
                        <a:buSzTx/>
                        <a:buFontTx/>
                        <a:buNone/>
                        <a:tabLst/>
                        <a:defRPr/>
                      </a:pPr>
                      <a:r>
                        <a:rPr kumimoji="0" lang="ko-KR" altLang="en-US" sz="1200" b="1" i="0" u="none" strike="noStrike" kern="0" cap="none" spc="0" normalizeH="0" baseline="0" noProof="0" dirty="0" err="1">
                          <a:ln>
                            <a:noFill/>
                          </a:ln>
                          <a:solidFill>
                            <a:srgbClr val="00B050"/>
                          </a:solidFill>
                          <a:effectLst/>
                          <a:uLnTx/>
                          <a:uFillTx/>
                          <a:latin typeface="맑은 고딕" panose="020B0503020000020004" pitchFamily="50" charset="-127"/>
                          <a:ea typeface="맑은 고딕" panose="020B0503020000020004" pitchFamily="50" charset="-127"/>
                          <a:cs typeface="+mn-cs"/>
                        </a:rPr>
                        <a:t>흡입구</a:t>
                      </a:r>
                      <a:endParaRPr kumimoji="0" lang="en-US" altLang="ko-KR" sz="1200" b="1" i="0" u="none" strike="noStrike" kern="0" cap="none" spc="0" normalizeH="0" baseline="0" noProof="0" dirty="0">
                        <a:ln>
                          <a:noFill/>
                        </a:ln>
                        <a:solidFill>
                          <a:srgbClr val="00B050"/>
                        </a:solidFill>
                        <a:effectLst/>
                        <a:uLnTx/>
                        <a:uFillTx/>
                        <a:latin typeface="맑은 고딕" panose="020B0503020000020004" pitchFamily="50" charset="-127"/>
                        <a:ea typeface="맑은 고딕" panose="020B0503020000020004" pitchFamily="50" charset="-127"/>
                        <a:cs typeface="+mn-cs"/>
                      </a:endParaRPr>
                    </a:p>
                  </a:txBody>
                  <a:tcPr marL="64770" marR="64770" marT="17907" marB="17907" anchor="ctr"/>
                </a:tc>
                <a:tc>
                  <a:txBody>
                    <a:bodyPr/>
                    <a:lstStyle/>
                    <a:p>
                      <a:pPr marL="0" marR="0" indent="0" algn="ctr" fontAlgn="base" latinLnBrk="1">
                        <a:lnSpc>
                          <a:spcPct val="100000"/>
                        </a:lnSpc>
                        <a:buNone/>
                      </a:pPr>
                      <a:r>
                        <a:rPr lang="en-US" sz="1200" b="0" kern="0" spc="0" dirty="0">
                          <a:solidFill>
                            <a:schemeClr val="tx1"/>
                          </a:solidFill>
                          <a:effectLst/>
                          <a:latin typeface="+mn-ea"/>
                          <a:ea typeface="+mn-ea"/>
                        </a:rPr>
                        <a:t>3</a:t>
                      </a:r>
                    </a:p>
                  </a:txBody>
                  <a:tcPr marL="64770" marR="64770" marT="17907" marB="17907" anchor="ctr"/>
                </a:tc>
                <a:extLst>
                  <a:ext uri="{0D108BD9-81ED-4DB2-BD59-A6C34878D82A}">
                    <a16:rowId xmlns:a16="http://schemas.microsoft.com/office/drawing/2014/main" val="1079801382"/>
                  </a:ext>
                </a:extLst>
              </a:tr>
            </a:tbl>
          </a:graphicData>
        </a:graphic>
      </p:graphicFrame>
      <p:sp>
        <p:nvSpPr>
          <p:cNvPr id="17" name="텍스트 개체 틀 1">
            <a:extLst>
              <a:ext uri="{FF2B5EF4-FFF2-40B4-BE49-F238E27FC236}">
                <a16:creationId xmlns:a16="http://schemas.microsoft.com/office/drawing/2014/main" id="{DB4BEAC4-EC10-8031-7780-49BC0F195095}"/>
              </a:ext>
            </a:extLst>
          </p:cNvPr>
          <p:cNvSpPr>
            <a:spLocks noGrp="1"/>
          </p:cNvSpPr>
          <p:nvPr>
            <p:ph type="body" sz="quarter" idx="10"/>
          </p:nvPr>
        </p:nvSpPr>
        <p:spPr>
          <a:xfrm>
            <a:off x="209708" y="572858"/>
            <a:ext cx="9423242" cy="400110"/>
          </a:xfrm>
        </p:spPr>
        <p:txBody>
          <a:bodyPr/>
          <a:lstStyle/>
          <a:p>
            <a:r>
              <a:rPr lang="en-US" altLang="ko-KR" dirty="0"/>
              <a:t>Tag</a:t>
            </a:r>
            <a:r>
              <a:rPr lang="ko-KR" altLang="en-US" dirty="0"/>
              <a:t> </a:t>
            </a:r>
            <a:r>
              <a:rPr lang="en-US" altLang="ko-KR" dirty="0"/>
              <a:t>List</a:t>
            </a:r>
            <a:r>
              <a:rPr lang="ko-KR" altLang="en-US" dirty="0"/>
              <a:t> </a:t>
            </a:r>
            <a:r>
              <a:rPr lang="en-US" altLang="ko-KR" dirty="0"/>
              <a:t>(3/4)</a:t>
            </a:r>
            <a:endParaRPr lang="ko-KR" altLang="en-US" dirty="0"/>
          </a:p>
        </p:txBody>
      </p:sp>
    </p:spTree>
    <p:extLst>
      <p:ext uri="{BB962C8B-B14F-4D97-AF65-F5344CB8AC3E}">
        <p14:creationId xmlns:p14="http://schemas.microsoft.com/office/powerpoint/2010/main" val="22195745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29A4D4-4968-18B7-8700-8EB85F627EE5}"/>
            </a:ext>
          </a:extLst>
        </p:cNvPr>
        <p:cNvGrpSpPr/>
        <p:nvPr/>
      </p:nvGrpSpPr>
      <p:grpSpPr>
        <a:xfrm>
          <a:off x="0" y="0"/>
          <a:ext cx="0" cy="0"/>
          <a:chOff x="0" y="0"/>
          <a:chExt cx="0" cy="0"/>
        </a:xfrm>
      </p:grpSpPr>
      <p:sp>
        <p:nvSpPr>
          <p:cNvPr id="4" name="제목 3">
            <a:extLst>
              <a:ext uri="{FF2B5EF4-FFF2-40B4-BE49-F238E27FC236}">
                <a16:creationId xmlns:a16="http://schemas.microsoft.com/office/drawing/2014/main" id="{C3DC3F6C-F9CB-046E-E931-696876062756}"/>
              </a:ext>
            </a:extLst>
          </p:cNvPr>
          <p:cNvSpPr>
            <a:spLocks noGrp="1"/>
          </p:cNvSpPr>
          <p:nvPr>
            <p:ph type="title"/>
          </p:nvPr>
        </p:nvSpPr>
        <p:spPr/>
        <p:txBody>
          <a:bodyPr/>
          <a:lstStyle/>
          <a:p>
            <a:r>
              <a:rPr lang="en-US" altLang="ko-KR" dirty="0">
                <a:latin typeface="+mn-ea"/>
              </a:rPr>
              <a:t>250827 </a:t>
            </a:r>
            <a:r>
              <a:rPr lang="ko-KR" altLang="en-US" dirty="0">
                <a:latin typeface="+mn-ea"/>
              </a:rPr>
              <a:t>수 </a:t>
            </a:r>
            <a:r>
              <a:rPr lang="en-US" altLang="ko-KR" dirty="0">
                <a:latin typeface="+mn-ea"/>
              </a:rPr>
              <a:t>| </a:t>
            </a:r>
            <a:r>
              <a:rPr lang="ko-KR" altLang="en-US" dirty="0">
                <a:latin typeface="+mn-ea"/>
              </a:rPr>
              <a:t>데이터 컬럼 다시 정리</a:t>
            </a:r>
            <a:endParaRPr lang="ko-KR" altLang="en-US" dirty="0"/>
          </a:p>
        </p:txBody>
      </p:sp>
      <p:sp>
        <p:nvSpPr>
          <p:cNvPr id="5" name="텍스트 개체 틀 4">
            <a:extLst>
              <a:ext uri="{FF2B5EF4-FFF2-40B4-BE49-F238E27FC236}">
                <a16:creationId xmlns:a16="http://schemas.microsoft.com/office/drawing/2014/main" id="{0FEDD112-AE85-1ED3-4B4B-58AE2932DE4D}"/>
              </a:ext>
            </a:extLst>
          </p:cNvPr>
          <p:cNvSpPr>
            <a:spLocks noGrp="1"/>
          </p:cNvSpPr>
          <p:nvPr>
            <p:ph type="body" sz="quarter" idx="12"/>
          </p:nvPr>
        </p:nvSpPr>
        <p:spPr/>
        <p:txBody>
          <a:bodyPr/>
          <a:lstStyle/>
          <a:p>
            <a:r>
              <a:rPr lang="ko-KR" altLang="en-US" dirty="0"/>
              <a:t>서부발전</a:t>
            </a:r>
          </a:p>
        </p:txBody>
      </p:sp>
      <p:sp>
        <p:nvSpPr>
          <p:cNvPr id="11" name="Rectangle 2">
            <a:extLst>
              <a:ext uri="{FF2B5EF4-FFF2-40B4-BE49-F238E27FC236}">
                <a16:creationId xmlns:a16="http://schemas.microsoft.com/office/drawing/2014/main" id="{85AD8BB9-34B9-9EC8-FDD4-CD97C8A1FDEC}"/>
              </a:ext>
            </a:extLst>
          </p:cNvPr>
          <p:cNvSpPr>
            <a:spLocks noChangeArrowheads="1"/>
          </p:cNvSpPr>
          <p:nvPr/>
        </p:nvSpPr>
        <p:spPr bwMode="auto">
          <a:xfrm>
            <a:off x="-1084636" y="1825625"/>
            <a:ext cx="13964024"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ko-KR" altLang="en-US"/>
          </a:p>
        </p:txBody>
      </p:sp>
      <p:graphicFrame>
        <p:nvGraphicFramePr>
          <p:cNvPr id="14" name="표 13">
            <a:extLst>
              <a:ext uri="{FF2B5EF4-FFF2-40B4-BE49-F238E27FC236}">
                <a16:creationId xmlns:a16="http://schemas.microsoft.com/office/drawing/2014/main" id="{7E697D00-4E95-DB5D-28FB-92CAE3AE3F51}"/>
              </a:ext>
            </a:extLst>
          </p:cNvPr>
          <p:cNvGraphicFramePr>
            <a:graphicFrameLocks noGrp="1"/>
          </p:cNvGraphicFramePr>
          <p:nvPr>
            <p:extLst>
              <p:ext uri="{D42A27DB-BD31-4B8C-83A1-F6EECF244321}">
                <p14:modId xmlns:p14="http://schemas.microsoft.com/office/powerpoint/2010/main" val="1646529764"/>
              </p:ext>
            </p:extLst>
          </p:nvPr>
        </p:nvGraphicFramePr>
        <p:xfrm>
          <a:off x="622688" y="1042904"/>
          <a:ext cx="9081751" cy="4939747"/>
        </p:xfrm>
        <a:graphic>
          <a:graphicData uri="http://schemas.openxmlformats.org/drawingml/2006/table">
            <a:tbl>
              <a:tblPr firstRow="1" bandRow="1">
                <a:tableStyleId>{5C22544A-7EE6-4342-B048-85BDC9FD1C3A}</a:tableStyleId>
              </a:tblPr>
              <a:tblGrid>
                <a:gridCol w="392235">
                  <a:extLst>
                    <a:ext uri="{9D8B030D-6E8A-4147-A177-3AD203B41FA5}">
                      <a16:colId xmlns:a16="http://schemas.microsoft.com/office/drawing/2014/main" val="3913219204"/>
                    </a:ext>
                  </a:extLst>
                </a:gridCol>
                <a:gridCol w="2015783">
                  <a:extLst>
                    <a:ext uri="{9D8B030D-6E8A-4147-A177-3AD203B41FA5}">
                      <a16:colId xmlns:a16="http://schemas.microsoft.com/office/drawing/2014/main" val="2473178027"/>
                    </a:ext>
                  </a:extLst>
                </a:gridCol>
                <a:gridCol w="4343488">
                  <a:extLst>
                    <a:ext uri="{9D8B030D-6E8A-4147-A177-3AD203B41FA5}">
                      <a16:colId xmlns:a16="http://schemas.microsoft.com/office/drawing/2014/main" val="2161612139"/>
                    </a:ext>
                  </a:extLst>
                </a:gridCol>
                <a:gridCol w="589935">
                  <a:extLst>
                    <a:ext uri="{9D8B030D-6E8A-4147-A177-3AD203B41FA5}">
                      <a16:colId xmlns:a16="http://schemas.microsoft.com/office/drawing/2014/main" val="3803012115"/>
                    </a:ext>
                  </a:extLst>
                </a:gridCol>
                <a:gridCol w="835742">
                  <a:extLst>
                    <a:ext uri="{9D8B030D-6E8A-4147-A177-3AD203B41FA5}">
                      <a16:colId xmlns:a16="http://schemas.microsoft.com/office/drawing/2014/main" val="3057056545"/>
                    </a:ext>
                  </a:extLst>
                </a:gridCol>
                <a:gridCol w="904568">
                  <a:extLst>
                    <a:ext uri="{9D8B030D-6E8A-4147-A177-3AD203B41FA5}">
                      <a16:colId xmlns:a16="http://schemas.microsoft.com/office/drawing/2014/main" val="126408206"/>
                    </a:ext>
                  </a:extLst>
                </a:gridCol>
              </a:tblGrid>
              <a:tr h="389704">
                <a:tc>
                  <a:txBody>
                    <a:bodyPr/>
                    <a:lstStyle/>
                    <a:p>
                      <a:pPr marL="0" marR="0" indent="0" algn="ctr" fontAlgn="base" latinLnBrk="0">
                        <a:lnSpc>
                          <a:spcPct val="100000"/>
                        </a:lnSpc>
                        <a:buNone/>
                      </a:pPr>
                      <a:r>
                        <a:rPr lang="ko-KR" altLang="en-US" sz="1200" b="0" kern="0" spc="0" dirty="0">
                          <a:solidFill>
                            <a:schemeClr val="tx1"/>
                          </a:solidFill>
                          <a:effectLst/>
                          <a:latin typeface="+mn-ea"/>
                          <a:ea typeface="+mn-ea"/>
                        </a:rPr>
                        <a:t>순번</a:t>
                      </a:r>
                    </a:p>
                  </a:txBody>
                  <a:tcPr marL="64770" marR="64770" marT="17907" marB="17907" anchor="ctr"/>
                </a:tc>
                <a:tc>
                  <a:txBody>
                    <a:bodyPr/>
                    <a:lstStyle/>
                    <a:p>
                      <a:pPr marL="0" marR="0" indent="0" algn="ctr" fontAlgn="base" latinLnBrk="0">
                        <a:lnSpc>
                          <a:spcPct val="100000"/>
                        </a:lnSpc>
                        <a:buNone/>
                      </a:pPr>
                      <a:r>
                        <a:rPr lang="ko-KR" altLang="en-US" sz="1200" b="0" kern="0" spc="0">
                          <a:solidFill>
                            <a:schemeClr val="tx1"/>
                          </a:solidFill>
                          <a:effectLst/>
                          <a:latin typeface="+mn-ea"/>
                          <a:ea typeface="+mn-ea"/>
                        </a:rPr>
                        <a:t>태그명</a:t>
                      </a:r>
                    </a:p>
                  </a:txBody>
                  <a:tcPr marL="64770" marR="64770" marT="17907" marB="17907" anchor="ctr"/>
                </a:tc>
                <a:tc>
                  <a:txBody>
                    <a:bodyPr/>
                    <a:lstStyle/>
                    <a:p>
                      <a:pPr marL="0" marR="0" indent="0" algn="ctr" fontAlgn="base" latinLnBrk="0">
                        <a:lnSpc>
                          <a:spcPct val="100000"/>
                        </a:lnSpc>
                        <a:buNone/>
                      </a:pPr>
                      <a:r>
                        <a:rPr lang="ko-KR" altLang="en-US" sz="1200" b="0" kern="0" spc="0" dirty="0">
                          <a:solidFill>
                            <a:schemeClr val="tx1"/>
                          </a:solidFill>
                          <a:effectLst/>
                          <a:latin typeface="+mn-ea"/>
                          <a:ea typeface="+mn-ea"/>
                        </a:rPr>
                        <a:t>설명</a:t>
                      </a:r>
                    </a:p>
                  </a:txBody>
                  <a:tcPr marL="64770" marR="64770" marT="17907" marB="17907" anchor="ctr"/>
                </a:tc>
                <a:tc>
                  <a:txBody>
                    <a:bodyPr/>
                    <a:lstStyle/>
                    <a:p>
                      <a:pPr marL="0" marR="0" indent="0" algn="ctr" fontAlgn="base" latinLnBrk="0">
                        <a:lnSpc>
                          <a:spcPct val="100000"/>
                        </a:lnSpc>
                        <a:buNone/>
                      </a:pPr>
                      <a:r>
                        <a:rPr lang="ko-KR" altLang="en-US" sz="1200" b="0" kern="0" spc="0" dirty="0">
                          <a:solidFill>
                            <a:schemeClr val="tx1"/>
                          </a:solidFill>
                          <a:effectLst/>
                          <a:latin typeface="+mn-ea"/>
                          <a:ea typeface="+mn-ea"/>
                        </a:rPr>
                        <a:t>단위</a:t>
                      </a:r>
                    </a:p>
                  </a:txBody>
                  <a:tcPr marL="64770" marR="64770" marT="17907" marB="17907" anchor="ctr"/>
                </a:tc>
                <a:tc>
                  <a:txBody>
                    <a:bodyPr/>
                    <a:lstStyle/>
                    <a:p>
                      <a:pPr marL="0" marR="0" indent="0" algn="ctr" fontAlgn="base" latinLnBrk="0">
                        <a:lnSpc>
                          <a:spcPct val="100000"/>
                        </a:lnSpc>
                        <a:buNone/>
                      </a:pPr>
                      <a:r>
                        <a:rPr lang="ko-KR" altLang="en-US" sz="1200" b="0" kern="0" spc="0" dirty="0">
                          <a:solidFill>
                            <a:schemeClr val="tx1"/>
                          </a:solidFill>
                          <a:effectLst/>
                          <a:latin typeface="+mn-ea"/>
                          <a:ea typeface="+mn-ea"/>
                        </a:rPr>
                        <a:t>구분</a:t>
                      </a:r>
                    </a:p>
                  </a:txBody>
                  <a:tcPr marL="64770" marR="64770" marT="17907" marB="17907" anchor="ctr"/>
                </a:tc>
                <a:tc>
                  <a:txBody>
                    <a:bodyPr/>
                    <a:lstStyle/>
                    <a:p>
                      <a:pPr marL="0" marR="0" indent="0" algn="ctr" fontAlgn="base" latinLnBrk="0">
                        <a:lnSpc>
                          <a:spcPct val="100000"/>
                        </a:lnSpc>
                        <a:buNone/>
                      </a:pPr>
                      <a:r>
                        <a:rPr lang="ko-KR" altLang="en-US" sz="1200" b="0" kern="0" spc="0" dirty="0">
                          <a:solidFill>
                            <a:schemeClr val="tx1"/>
                          </a:solidFill>
                          <a:effectLst/>
                          <a:latin typeface="+mn-ea"/>
                          <a:ea typeface="+mn-ea"/>
                        </a:rPr>
                        <a:t>도면번호</a:t>
                      </a:r>
                    </a:p>
                  </a:txBody>
                  <a:tcPr marL="64770" marR="64770" marT="17907" marB="17907" anchor="ctr"/>
                </a:tc>
                <a:extLst>
                  <a:ext uri="{0D108BD9-81ED-4DB2-BD59-A6C34878D82A}">
                    <a16:rowId xmlns:a16="http://schemas.microsoft.com/office/drawing/2014/main" val="1260524702"/>
                  </a:ext>
                </a:extLst>
              </a:tr>
              <a:tr h="389704">
                <a:tc>
                  <a:txBody>
                    <a:bodyPr/>
                    <a:lstStyle/>
                    <a:p>
                      <a:pPr marL="0" marR="0" indent="0" algn="ctr" fontAlgn="base" latinLnBrk="0">
                        <a:lnSpc>
                          <a:spcPct val="100000"/>
                        </a:lnSpc>
                        <a:buNone/>
                      </a:pPr>
                      <a:r>
                        <a:rPr lang="en-US" sz="1200" b="0" kern="0" spc="0" dirty="0">
                          <a:solidFill>
                            <a:schemeClr val="tx1"/>
                          </a:solidFill>
                          <a:effectLst/>
                          <a:latin typeface="+mn-ea"/>
                          <a:ea typeface="+mn-ea"/>
                        </a:rPr>
                        <a:t>34</a:t>
                      </a:r>
                    </a:p>
                  </a:txBody>
                  <a:tcPr marL="64770" marR="64770" marT="17907" marB="17907" anchor="ctr"/>
                </a:tc>
                <a:tc>
                  <a:txBody>
                    <a:bodyPr/>
                    <a:lstStyle/>
                    <a:p>
                      <a:pPr marL="0" marR="0" indent="0" algn="l" fontAlgn="b" latinLnBrk="0">
                        <a:lnSpc>
                          <a:spcPct val="100000"/>
                        </a:lnSpc>
                        <a:buNone/>
                      </a:pPr>
                      <a:r>
                        <a:rPr lang="en-US" sz="1200" b="0" kern="0" spc="0" dirty="0">
                          <a:solidFill>
                            <a:schemeClr val="tx1"/>
                          </a:solidFill>
                          <a:effectLst/>
                          <a:latin typeface="+mn-ea"/>
                          <a:ea typeface="+mn-ea"/>
                        </a:rPr>
                        <a:t>IGCC.CC.G1.nicvs1</a:t>
                      </a:r>
                    </a:p>
                  </a:txBody>
                  <a:tcPr marL="64770" marR="64770" marT="17907" marB="17907" anchor="ctr"/>
                </a:tc>
                <a:tc>
                  <a:txBody>
                    <a:bodyPr/>
                    <a:lstStyle/>
                    <a:p>
                      <a:pPr marL="0" marR="0" indent="0" algn="just" fontAlgn="base" latinLnBrk="1">
                        <a:lnSpc>
                          <a:spcPct val="100000"/>
                        </a:lnSpc>
                        <a:buNone/>
                      </a:pPr>
                      <a:r>
                        <a:rPr lang="ko-KR" altLang="en-US" sz="1200" b="0" kern="0" spc="0" dirty="0">
                          <a:solidFill>
                            <a:schemeClr val="tx1"/>
                          </a:solidFill>
                          <a:effectLst/>
                          <a:latin typeface="+mn-ea"/>
                          <a:ea typeface="+mn-ea"/>
                        </a:rPr>
                        <a:t>질소가스 제어 밸브 개도</a:t>
                      </a:r>
                    </a:p>
                    <a:p>
                      <a:pPr marL="0" marR="0" indent="0" algn="just" fontAlgn="base" latinLnBrk="1">
                        <a:lnSpc>
                          <a:spcPct val="100000"/>
                        </a:lnSpc>
                        <a:buNone/>
                      </a:pPr>
                      <a:r>
                        <a:rPr lang="en-US" sz="1200" b="0" kern="0" spc="0" dirty="0">
                          <a:solidFill>
                            <a:schemeClr val="tx1"/>
                          </a:solidFill>
                          <a:effectLst/>
                          <a:latin typeface="+mn-ea"/>
                          <a:ea typeface="+mn-ea"/>
                        </a:rPr>
                        <a:t>N2 Injection Control Valve #1 Position</a:t>
                      </a:r>
                    </a:p>
                  </a:txBody>
                  <a:tcPr marL="64770" marR="64770" marT="17907" marB="17907" anchor="ctr"/>
                </a:tc>
                <a:tc>
                  <a:txBody>
                    <a:bodyPr/>
                    <a:lstStyle/>
                    <a:p>
                      <a:pPr marL="0" marR="0" indent="0" algn="ctr" fontAlgn="base" latinLnBrk="1">
                        <a:lnSpc>
                          <a:spcPct val="100000"/>
                        </a:lnSpc>
                        <a:buNone/>
                      </a:pPr>
                      <a:r>
                        <a:rPr lang="en-US" sz="1200" b="0" kern="0" spc="0" dirty="0">
                          <a:solidFill>
                            <a:schemeClr val="tx1"/>
                          </a:solidFill>
                          <a:effectLst/>
                          <a:latin typeface="+mn-ea"/>
                          <a:ea typeface="+mn-ea"/>
                        </a:rPr>
                        <a:t>%</a:t>
                      </a:r>
                    </a:p>
                  </a:txBody>
                  <a:tcPr marL="64770" marR="64770" marT="17907" marB="17907" anchor="ctr"/>
                </a:tc>
                <a:tc>
                  <a:txBody>
                    <a:bodyPr/>
                    <a:lstStyle/>
                    <a:p>
                      <a:pPr marL="0" marR="0" indent="0" algn="ctr" fontAlgn="base" latinLnBrk="1">
                        <a:lnSpc>
                          <a:spcPct val="100000"/>
                        </a:lnSpc>
                        <a:buNone/>
                      </a:pPr>
                      <a:r>
                        <a:rPr lang="ko-KR" altLang="en-US" sz="1200" b="1" kern="0" spc="0" dirty="0" err="1">
                          <a:solidFill>
                            <a:srgbClr val="00B050"/>
                          </a:solidFill>
                          <a:effectLst/>
                          <a:latin typeface="+mn-ea"/>
                          <a:ea typeface="+mn-ea"/>
                        </a:rPr>
                        <a:t>흡입구</a:t>
                      </a:r>
                      <a:endParaRPr lang="en-US" sz="1200" b="1" kern="0" spc="0" dirty="0">
                        <a:solidFill>
                          <a:srgbClr val="00B050"/>
                        </a:solidFill>
                        <a:effectLst/>
                        <a:latin typeface="+mn-ea"/>
                        <a:ea typeface="+mn-ea"/>
                      </a:endParaRPr>
                    </a:p>
                  </a:txBody>
                  <a:tcPr marL="64770" marR="64770" marT="17907" marB="17907" anchor="ctr"/>
                </a:tc>
                <a:tc>
                  <a:txBody>
                    <a:bodyPr/>
                    <a:lstStyle/>
                    <a:p>
                      <a:pPr marL="0" marR="0" indent="0" algn="ctr" fontAlgn="base" latinLnBrk="1">
                        <a:lnSpc>
                          <a:spcPct val="100000"/>
                        </a:lnSpc>
                        <a:buNone/>
                      </a:pPr>
                      <a:r>
                        <a:rPr lang="en-US" sz="1200" b="0" kern="0" spc="0" dirty="0">
                          <a:solidFill>
                            <a:schemeClr val="tx1"/>
                          </a:solidFill>
                          <a:effectLst/>
                          <a:latin typeface="+mn-ea"/>
                          <a:ea typeface="+mn-ea"/>
                        </a:rPr>
                        <a:t>3</a:t>
                      </a:r>
                    </a:p>
                  </a:txBody>
                  <a:tcPr marL="64770" marR="64770" marT="17907" marB="17907" anchor="ctr"/>
                </a:tc>
                <a:extLst>
                  <a:ext uri="{0D108BD9-81ED-4DB2-BD59-A6C34878D82A}">
                    <a16:rowId xmlns:a16="http://schemas.microsoft.com/office/drawing/2014/main" val="3839790293"/>
                  </a:ext>
                </a:extLst>
              </a:tr>
              <a:tr h="389704">
                <a:tc>
                  <a:txBody>
                    <a:bodyPr/>
                    <a:lstStyle/>
                    <a:p>
                      <a:pPr marL="0" marR="0" indent="0" algn="ctr" fontAlgn="base" latinLnBrk="0">
                        <a:lnSpc>
                          <a:spcPct val="100000"/>
                        </a:lnSpc>
                        <a:buNone/>
                      </a:pPr>
                      <a:r>
                        <a:rPr lang="en-US" sz="1200" b="0" kern="0" spc="0" dirty="0">
                          <a:solidFill>
                            <a:schemeClr val="tx1"/>
                          </a:solidFill>
                          <a:effectLst/>
                          <a:latin typeface="+mn-ea"/>
                          <a:ea typeface="+mn-ea"/>
                        </a:rPr>
                        <a:t>35</a:t>
                      </a:r>
                    </a:p>
                  </a:txBody>
                  <a:tcPr marL="64770" marR="64770" marT="17907" marB="17907" anchor="ctr"/>
                </a:tc>
                <a:tc>
                  <a:txBody>
                    <a:bodyPr/>
                    <a:lstStyle/>
                    <a:p>
                      <a:pPr marL="0" marR="0" indent="0" algn="l" fontAlgn="b" latinLnBrk="0">
                        <a:lnSpc>
                          <a:spcPct val="100000"/>
                        </a:lnSpc>
                        <a:buNone/>
                      </a:pPr>
                      <a:r>
                        <a:rPr lang="en-US" sz="1200" b="0" kern="0" spc="0" dirty="0">
                          <a:solidFill>
                            <a:schemeClr val="tx1"/>
                          </a:solidFill>
                          <a:effectLst/>
                          <a:latin typeface="+mn-ea"/>
                          <a:ea typeface="+mn-ea"/>
                        </a:rPr>
                        <a:t>IGCC.CC.G1.ndt1</a:t>
                      </a:r>
                    </a:p>
                  </a:txBody>
                  <a:tcPr marL="64770" marR="64770" marT="17907" marB="17907" anchor="ctr"/>
                </a:tc>
                <a:tc>
                  <a:txBody>
                    <a:bodyPr/>
                    <a:lstStyle/>
                    <a:p>
                      <a:pPr marL="0" marR="0" indent="0" algn="just" fontAlgn="base" latinLnBrk="1">
                        <a:lnSpc>
                          <a:spcPct val="100000"/>
                        </a:lnSpc>
                        <a:buNone/>
                      </a:pPr>
                      <a:r>
                        <a:rPr lang="ko-KR" altLang="en-US" sz="1200" b="0" kern="0" spc="0" dirty="0">
                          <a:solidFill>
                            <a:schemeClr val="tx1"/>
                          </a:solidFill>
                          <a:effectLst/>
                          <a:latin typeface="+mn-ea"/>
                          <a:ea typeface="+mn-ea"/>
                        </a:rPr>
                        <a:t>제어밸브 후단 질소가스 온도</a:t>
                      </a:r>
                    </a:p>
                    <a:p>
                      <a:pPr marL="0" marR="0" indent="0" algn="just" fontAlgn="base" latinLnBrk="1">
                        <a:lnSpc>
                          <a:spcPct val="100000"/>
                        </a:lnSpc>
                        <a:buNone/>
                      </a:pPr>
                      <a:r>
                        <a:rPr lang="en-US" sz="1200" b="0" kern="0" spc="0" dirty="0">
                          <a:solidFill>
                            <a:schemeClr val="tx1"/>
                          </a:solidFill>
                          <a:effectLst/>
                          <a:latin typeface="+mn-ea"/>
                          <a:ea typeface="+mn-ea"/>
                        </a:rPr>
                        <a:t>N2 Diluent </a:t>
                      </a:r>
                      <a:r>
                        <a:rPr lang="en-US" sz="1200" b="0" kern="0" spc="0" dirty="0" err="1">
                          <a:solidFill>
                            <a:schemeClr val="tx1"/>
                          </a:solidFill>
                          <a:effectLst/>
                          <a:latin typeface="+mn-ea"/>
                          <a:ea typeface="+mn-ea"/>
                        </a:rPr>
                        <a:t>Intercavity</a:t>
                      </a:r>
                      <a:r>
                        <a:rPr lang="en-US" sz="1200" b="0" kern="0" spc="0" dirty="0">
                          <a:solidFill>
                            <a:schemeClr val="tx1"/>
                          </a:solidFill>
                          <a:effectLst/>
                          <a:latin typeface="+mn-ea"/>
                          <a:ea typeface="+mn-ea"/>
                        </a:rPr>
                        <a:t> Temperature</a:t>
                      </a:r>
                    </a:p>
                  </a:txBody>
                  <a:tcPr marL="64770" marR="64770" marT="17907" marB="17907" anchor="ctr"/>
                </a:tc>
                <a:tc>
                  <a:txBody>
                    <a:bodyPr/>
                    <a:lstStyle/>
                    <a:p>
                      <a:pPr marL="0" marR="0" indent="0" algn="ctr" fontAlgn="base" latinLnBrk="1">
                        <a:lnSpc>
                          <a:spcPct val="100000"/>
                        </a:lnSpc>
                        <a:buNone/>
                      </a:pPr>
                      <a:r>
                        <a:rPr lang="ko-KR" altLang="en-US" sz="1200" b="0" kern="0" spc="0" dirty="0">
                          <a:solidFill>
                            <a:schemeClr val="tx1"/>
                          </a:solidFill>
                          <a:effectLst/>
                          <a:latin typeface="+mn-ea"/>
                          <a:ea typeface="+mn-ea"/>
                        </a:rPr>
                        <a:t>℃</a:t>
                      </a:r>
                    </a:p>
                  </a:txBody>
                  <a:tcPr marL="64770" marR="64770" marT="17907" marB="17907" anchor="ctr"/>
                </a:tc>
                <a:tc>
                  <a:txBody>
                    <a:bodyPr/>
                    <a:lstStyle/>
                    <a:p>
                      <a:pPr marL="0" marR="0" lvl="0" indent="0" algn="ctr" defTabSz="914400" rtl="0" eaLnBrk="1" fontAlgn="base" latinLnBrk="1" hangingPunct="1">
                        <a:lnSpc>
                          <a:spcPct val="100000"/>
                        </a:lnSpc>
                        <a:spcBef>
                          <a:spcPts val="0"/>
                        </a:spcBef>
                        <a:spcAft>
                          <a:spcPts val="0"/>
                        </a:spcAft>
                        <a:buClrTx/>
                        <a:buSzTx/>
                        <a:buFontTx/>
                        <a:buNone/>
                        <a:tabLst/>
                        <a:defRPr/>
                      </a:pPr>
                      <a:r>
                        <a:rPr lang="ko-KR" altLang="en-US" sz="1200" b="1" kern="0" spc="0" dirty="0" err="1">
                          <a:solidFill>
                            <a:srgbClr val="00B050"/>
                          </a:solidFill>
                          <a:effectLst/>
                          <a:latin typeface="+mn-ea"/>
                          <a:ea typeface="+mn-ea"/>
                        </a:rPr>
                        <a:t>흡입구</a:t>
                      </a:r>
                      <a:endParaRPr lang="en-US" altLang="ko-KR" sz="1200" b="1" kern="0" spc="0" dirty="0">
                        <a:solidFill>
                          <a:srgbClr val="00B050"/>
                        </a:solidFill>
                        <a:effectLst/>
                        <a:latin typeface="+mn-ea"/>
                        <a:ea typeface="+mn-ea"/>
                      </a:endParaRPr>
                    </a:p>
                  </a:txBody>
                  <a:tcPr marL="64770" marR="64770" marT="17907" marB="17907" anchor="ctr"/>
                </a:tc>
                <a:tc>
                  <a:txBody>
                    <a:bodyPr/>
                    <a:lstStyle/>
                    <a:p>
                      <a:pPr marL="0" marR="0" indent="0" algn="ctr" fontAlgn="base" latinLnBrk="1">
                        <a:lnSpc>
                          <a:spcPct val="100000"/>
                        </a:lnSpc>
                        <a:buNone/>
                      </a:pPr>
                      <a:r>
                        <a:rPr lang="en-US" sz="1200" b="0" kern="0" spc="0" dirty="0">
                          <a:solidFill>
                            <a:schemeClr val="tx1"/>
                          </a:solidFill>
                          <a:effectLst/>
                          <a:latin typeface="+mn-ea"/>
                          <a:ea typeface="+mn-ea"/>
                        </a:rPr>
                        <a:t>3</a:t>
                      </a:r>
                    </a:p>
                  </a:txBody>
                  <a:tcPr marL="64770" marR="64770" marT="17907" marB="17907" anchor="ctr"/>
                </a:tc>
                <a:extLst>
                  <a:ext uri="{0D108BD9-81ED-4DB2-BD59-A6C34878D82A}">
                    <a16:rowId xmlns:a16="http://schemas.microsoft.com/office/drawing/2014/main" val="1634415466"/>
                  </a:ext>
                </a:extLst>
              </a:tr>
              <a:tr h="421087">
                <a:tc>
                  <a:txBody>
                    <a:bodyPr/>
                    <a:lstStyle/>
                    <a:p>
                      <a:pPr marL="0" marR="0" indent="0" algn="ctr" fontAlgn="base" latinLnBrk="0">
                        <a:lnSpc>
                          <a:spcPct val="100000"/>
                        </a:lnSpc>
                        <a:buNone/>
                      </a:pPr>
                      <a:r>
                        <a:rPr lang="en-US" sz="1200" b="0" kern="0" spc="0" dirty="0">
                          <a:solidFill>
                            <a:schemeClr val="tx1"/>
                          </a:solidFill>
                          <a:effectLst/>
                          <a:latin typeface="+mn-ea"/>
                          <a:ea typeface="+mn-ea"/>
                        </a:rPr>
                        <a:t>36</a:t>
                      </a:r>
                    </a:p>
                  </a:txBody>
                  <a:tcPr marL="64770" marR="64770" marT="17907" marB="17907" anchor="ctr"/>
                </a:tc>
                <a:tc>
                  <a:txBody>
                    <a:bodyPr/>
                    <a:lstStyle/>
                    <a:p>
                      <a:pPr marL="0" marR="0" indent="0" algn="l" fontAlgn="b" latinLnBrk="0">
                        <a:lnSpc>
                          <a:spcPct val="100000"/>
                        </a:lnSpc>
                        <a:buNone/>
                      </a:pPr>
                      <a:r>
                        <a:rPr lang="en-US" sz="1200" b="0" kern="0" spc="0" dirty="0">
                          <a:solidFill>
                            <a:schemeClr val="tx1"/>
                          </a:solidFill>
                          <a:effectLst/>
                          <a:latin typeface="+mn-ea"/>
                          <a:ea typeface="+mn-ea"/>
                        </a:rPr>
                        <a:t>IGCC.CC.G1.NPNJ2</a:t>
                      </a:r>
                    </a:p>
                  </a:txBody>
                  <a:tcPr marL="64770" marR="64770" marT="17907" marB="17907" anchor="ctr"/>
                </a:tc>
                <a:tc>
                  <a:txBody>
                    <a:bodyPr/>
                    <a:lstStyle/>
                    <a:p>
                      <a:pPr marL="0" marR="0" indent="0" algn="just" fontAlgn="base" latinLnBrk="1">
                        <a:lnSpc>
                          <a:spcPct val="100000"/>
                        </a:lnSpc>
                        <a:buNone/>
                      </a:pPr>
                      <a:r>
                        <a:rPr lang="ko-KR" altLang="en-US" sz="1200" b="0" kern="0" spc="0" dirty="0">
                          <a:solidFill>
                            <a:schemeClr val="tx1"/>
                          </a:solidFill>
                          <a:effectLst/>
                          <a:latin typeface="+mn-ea"/>
                          <a:ea typeface="+mn-ea"/>
                        </a:rPr>
                        <a:t>제어밸브 후단 질소가스 압력</a:t>
                      </a:r>
                    </a:p>
                    <a:p>
                      <a:pPr marL="0" marR="0" indent="0" algn="just" fontAlgn="base" latinLnBrk="1">
                        <a:lnSpc>
                          <a:spcPct val="100000"/>
                        </a:lnSpc>
                        <a:buNone/>
                      </a:pPr>
                      <a:r>
                        <a:rPr lang="en-US" sz="1200" b="0" kern="0" spc="0" dirty="0">
                          <a:solidFill>
                            <a:schemeClr val="tx1"/>
                          </a:solidFill>
                          <a:effectLst/>
                          <a:latin typeface="+mn-ea"/>
                          <a:ea typeface="+mn-ea"/>
                        </a:rPr>
                        <a:t>N2 Injection </a:t>
                      </a:r>
                      <a:r>
                        <a:rPr lang="en-US" sz="1200" b="0" kern="0" spc="0" dirty="0" err="1">
                          <a:solidFill>
                            <a:schemeClr val="tx1"/>
                          </a:solidFill>
                          <a:effectLst/>
                          <a:latin typeface="+mn-ea"/>
                          <a:ea typeface="+mn-ea"/>
                        </a:rPr>
                        <a:t>Intercavity</a:t>
                      </a:r>
                      <a:r>
                        <a:rPr lang="en-US" sz="1200" b="0" kern="0" spc="0" dirty="0">
                          <a:solidFill>
                            <a:schemeClr val="tx1"/>
                          </a:solidFill>
                          <a:effectLst/>
                          <a:latin typeface="+mn-ea"/>
                          <a:ea typeface="+mn-ea"/>
                        </a:rPr>
                        <a:t> Pressure Transmitter</a:t>
                      </a:r>
                    </a:p>
                  </a:txBody>
                  <a:tcPr marL="64770" marR="64770" marT="17907" marB="17907" anchor="ctr"/>
                </a:tc>
                <a:tc>
                  <a:txBody>
                    <a:bodyPr/>
                    <a:lstStyle/>
                    <a:p>
                      <a:pPr marL="0" marR="0" indent="0" algn="ctr" fontAlgn="base" latinLnBrk="1">
                        <a:lnSpc>
                          <a:spcPct val="100000"/>
                        </a:lnSpc>
                        <a:buNone/>
                      </a:pPr>
                      <a:r>
                        <a:rPr lang="en-US" sz="1200" b="0" kern="0" spc="0" dirty="0">
                          <a:solidFill>
                            <a:schemeClr val="tx1"/>
                          </a:solidFill>
                          <a:effectLst/>
                          <a:latin typeface="+mn-ea"/>
                          <a:ea typeface="+mn-ea"/>
                        </a:rPr>
                        <a:t>kg/cm2</a:t>
                      </a:r>
                    </a:p>
                  </a:txBody>
                  <a:tcPr marL="64770" marR="64770" marT="17907" marB="17907" anchor="ctr"/>
                </a:tc>
                <a:tc>
                  <a:txBody>
                    <a:bodyPr/>
                    <a:lstStyle/>
                    <a:p>
                      <a:pPr marL="0" marR="0" lvl="0" indent="0" algn="ctr" defTabSz="914400" rtl="0" eaLnBrk="1" fontAlgn="base" latinLnBrk="1" hangingPunct="1">
                        <a:lnSpc>
                          <a:spcPct val="100000"/>
                        </a:lnSpc>
                        <a:spcBef>
                          <a:spcPts val="0"/>
                        </a:spcBef>
                        <a:spcAft>
                          <a:spcPts val="0"/>
                        </a:spcAft>
                        <a:buClrTx/>
                        <a:buSzTx/>
                        <a:buFontTx/>
                        <a:buNone/>
                        <a:tabLst/>
                        <a:defRPr/>
                      </a:pPr>
                      <a:r>
                        <a:rPr lang="ko-KR" altLang="en-US" sz="1200" b="1" kern="0" spc="0" dirty="0" err="1">
                          <a:solidFill>
                            <a:srgbClr val="00B050"/>
                          </a:solidFill>
                          <a:effectLst/>
                          <a:latin typeface="+mn-ea"/>
                          <a:ea typeface="+mn-ea"/>
                        </a:rPr>
                        <a:t>흡입구</a:t>
                      </a:r>
                      <a:endParaRPr lang="en-US" altLang="ko-KR" sz="1200" b="1" kern="0" spc="0" dirty="0">
                        <a:solidFill>
                          <a:srgbClr val="00B050"/>
                        </a:solidFill>
                        <a:effectLst/>
                        <a:latin typeface="+mn-ea"/>
                        <a:ea typeface="+mn-ea"/>
                      </a:endParaRPr>
                    </a:p>
                  </a:txBody>
                  <a:tcPr marL="64770" marR="64770" marT="17907" marB="17907" anchor="ctr"/>
                </a:tc>
                <a:tc>
                  <a:txBody>
                    <a:bodyPr/>
                    <a:lstStyle/>
                    <a:p>
                      <a:pPr marL="0" marR="0" indent="0" algn="ctr" fontAlgn="base" latinLnBrk="1">
                        <a:lnSpc>
                          <a:spcPct val="100000"/>
                        </a:lnSpc>
                        <a:buNone/>
                      </a:pPr>
                      <a:r>
                        <a:rPr lang="en-US" sz="1200" b="0" kern="0" spc="0" dirty="0">
                          <a:solidFill>
                            <a:schemeClr val="tx1"/>
                          </a:solidFill>
                          <a:effectLst/>
                          <a:latin typeface="+mn-ea"/>
                          <a:ea typeface="+mn-ea"/>
                        </a:rPr>
                        <a:t>3</a:t>
                      </a:r>
                    </a:p>
                  </a:txBody>
                  <a:tcPr marL="64770" marR="64770" marT="17907" marB="17907" anchor="ctr"/>
                </a:tc>
                <a:extLst>
                  <a:ext uri="{0D108BD9-81ED-4DB2-BD59-A6C34878D82A}">
                    <a16:rowId xmlns:a16="http://schemas.microsoft.com/office/drawing/2014/main" val="2769421762"/>
                  </a:ext>
                </a:extLst>
              </a:tr>
              <a:tr h="389704">
                <a:tc>
                  <a:txBody>
                    <a:bodyPr/>
                    <a:lstStyle/>
                    <a:p>
                      <a:pPr marL="0" marR="0" indent="0" algn="ctr" fontAlgn="base" latinLnBrk="0">
                        <a:lnSpc>
                          <a:spcPct val="100000"/>
                        </a:lnSpc>
                        <a:buNone/>
                      </a:pPr>
                      <a:r>
                        <a:rPr lang="en-US" sz="1200" b="0" kern="0" spc="0" dirty="0">
                          <a:solidFill>
                            <a:schemeClr val="tx1"/>
                          </a:solidFill>
                          <a:effectLst/>
                          <a:latin typeface="+mn-ea"/>
                          <a:ea typeface="+mn-ea"/>
                        </a:rPr>
                        <a:t>37</a:t>
                      </a:r>
                    </a:p>
                  </a:txBody>
                  <a:tcPr marL="64770" marR="64770" marT="17907" marB="17907" anchor="ctr">
                    <a:solidFill>
                      <a:schemeClr val="accent6">
                        <a:lumMod val="40000"/>
                        <a:lumOff val="60000"/>
                      </a:schemeClr>
                    </a:solidFill>
                  </a:tcPr>
                </a:tc>
                <a:tc>
                  <a:txBody>
                    <a:bodyPr/>
                    <a:lstStyle/>
                    <a:p>
                      <a:pPr marL="0" marR="0" indent="0" algn="l" fontAlgn="b" latinLnBrk="0">
                        <a:lnSpc>
                          <a:spcPct val="100000"/>
                        </a:lnSpc>
                        <a:buNone/>
                      </a:pPr>
                      <a:r>
                        <a:rPr lang="en-US" sz="1200" b="0" kern="0" spc="0" dirty="0">
                          <a:solidFill>
                            <a:schemeClr val="tx1"/>
                          </a:solidFill>
                          <a:effectLst/>
                          <a:latin typeface="+mn-ea"/>
                          <a:ea typeface="+mn-ea"/>
                        </a:rPr>
                        <a:t>IGCC.CC.G1.NQKR3_MONITOR</a:t>
                      </a:r>
                    </a:p>
                  </a:txBody>
                  <a:tcPr marL="64770" marR="64770" marT="17907" marB="17907" anchor="ctr">
                    <a:solidFill>
                      <a:schemeClr val="accent6">
                        <a:lumMod val="40000"/>
                        <a:lumOff val="60000"/>
                      </a:schemeClr>
                    </a:solidFill>
                  </a:tcPr>
                </a:tc>
                <a:tc>
                  <a:txBody>
                    <a:bodyPr/>
                    <a:lstStyle/>
                    <a:p>
                      <a:pPr marL="0" marR="0" indent="0" algn="just" fontAlgn="base" latinLnBrk="1">
                        <a:lnSpc>
                          <a:spcPct val="100000"/>
                        </a:lnSpc>
                        <a:buNone/>
                      </a:pPr>
                      <a:r>
                        <a:rPr lang="ko-KR" altLang="en-US" sz="1200" b="0" kern="0" spc="0" dirty="0">
                          <a:solidFill>
                            <a:schemeClr val="tx1"/>
                          </a:solidFill>
                          <a:effectLst/>
                          <a:latin typeface="+mn-ea"/>
                          <a:ea typeface="+mn-ea"/>
                        </a:rPr>
                        <a:t>연료대비 질소가스 주입 비율</a:t>
                      </a:r>
                    </a:p>
                    <a:p>
                      <a:pPr marL="0" marR="0" indent="0" algn="just" fontAlgn="base" latinLnBrk="1">
                        <a:lnSpc>
                          <a:spcPct val="100000"/>
                        </a:lnSpc>
                        <a:buNone/>
                      </a:pPr>
                      <a:r>
                        <a:rPr lang="en-US" altLang="ko-KR" sz="1200" b="0" kern="0" spc="-40" dirty="0">
                          <a:solidFill>
                            <a:schemeClr val="tx1"/>
                          </a:solidFill>
                          <a:effectLst/>
                          <a:latin typeface="+mn-ea"/>
                          <a:ea typeface="+mn-ea"/>
                        </a:rPr>
                        <a:t>(</a:t>
                      </a:r>
                      <a:r>
                        <a:rPr lang="ko-KR" altLang="en-US" sz="1200" b="0" kern="0" spc="-40" dirty="0">
                          <a:solidFill>
                            <a:schemeClr val="tx1"/>
                          </a:solidFill>
                          <a:effectLst/>
                          <a:latin typeface="+mn-ea"/>
                          <a:ea typeface="+mn-ea"/>
                        </a:rPr>
                        <a:t>제어 조정 값</a:t>
                      </a:r>
                      <a:r>
                        <a:rPr lang="en-US" altLang="ko-KR" sz="1200" b="0" kern="0" spc="-40" dirty="0">
                          <a:solidFill>
                            <a:schemeClr val="tx1"/>
                          </a:solidFill>
                          <a:effectLst/>
                          <a:latin typeface="+mn-ea"/>
                          <a:ea typeface="+mn-ea"/>
                        </a:rPr>
                        <a:t>, -1 </a:t>
                      </a:r>
                      <a:r>
                        <a:rPr lang="ko-KR" altLang="en-US" sz="1200" b="0" kern="0" spc="-40" dirty="0">
                          <a:solidFill>
                            <a:schemeClr val="tx1"/>
                          </a:solidFill>
                          <a:effectLst/>
                          <a:latin typeface="+mn-ea"/>
                          <a:ea typeface="+mn-ea"/>
                        </a:rPr>
                        <a:t>조정 시 연료대비 </a:t>
                      </a:r>
                      <a:r>
                        <a:rPr lang="en-US" altLang="ko-KR" sz="1200" b="0" kern="0" spc="-40" dirty="0">
                          <a:solidFill>
                            <a:schemeClr val="tx1"/>
                          </a:solidFill>
                          <a:effectLst/>
                          <a:latin typeface="+mn-ea"/>
                          <a:ea typeface="+mn-ea"/>
                        </a:rPr>
                        <a:t>1kg/s </a:t>
                      </a:r>
                      <a:r>
                        <a:rPr lang="ko-KR" altLang="en-US" sz="1200" b="0" kern="0" spc="-40" dirty="0">
                          <a:solidFill>
                            <a:schemeClr val="tx1"/>
                          </a:solidFill>
                          <a:effectLst/>
                          <a:latin typeface="+mn-ea"/>
                          <a:ea typeface="+mn-ea"/>
                        </a:rPr>
                        <a:t>적게 주입</a:t>
                      </a:r>
                      <a:r>
                        <a:rPr lang="en-US" altLang="ko-KR" sz="1200" b="0" kern="0" spc="-40" dirty="0">
                          <a:solidFill>
                            <a:schemeClr val="tx1"/>
                          </a:solidFill>
                          <a:effectLst/>
                          <a:latin typeface="+mn-ea"/>
                          <a:ea typeface="+mn-ea"/>
                        </a:rPr>
                        <a:t>)</a:t>
                      </a:r>
                      <a:endParaRPr lang="ko-KR" altLang="en-US" sz="1200" b="0" kern="0" spc="0" dirty="0">
                        <a:solidFill>
                          <a:schemeClr val="tx1"/>
                        </a:solidFill>
                        <a:effectLst/>
                        <a:latin typeface="+mn-ea"/>
                        <a:ea typeface="+mn-ea"/>
                      </a:endParaRPr>
                    </a:p>
                    <a:p>
                      <a:pPr marL="0" marR="0" indent="0" algn="just" fontAlgn="base" latinLnBrk="1">
                        <a:lnSpc>
                          <a:spcPct val="100000"/>
                        </a:lnSpc>
                        <a:buNone/>
                      </a:pPr>
                      <a:r>
                        <a:rPr lang="en-US" altLang="ko-KR" sz="1200" b="0" kern="0" spc="-40" dirty="0">
                          <a:solidFill>
                            <a:schemeClr val="tx1"/>
                          </a:solidFill>
                          <a:effectLst/>
                          <a:latin typeface="+mn-ea"/>
                          <a:ea typeface="+mn-ea"/>
                        </a:rPr>
                        <a:t>G1.NQKR3_MONITOR</a:t>
                      </a:r>
                      <a:endParaRPr lang="ko-KR" altLang="en-US" sz="1200" b="0" kern="0" spc="0" dirty="0">
                        <a:solidFill>
                          <a:schemeClr val="tx1"/>
                        </a:solidFill>
                        <a:effectLst/>
                        <a:latin typeface="+mn-ea"/>
                        <a:ea typeface="+mn-ea"/>
                      </a:endParaRPr>
                    </a:p>
                  </a:txBody>
                  <a:tcPr marL="64770" marR="64770" marT="17907" marB="17907" anchor="ctr">
                    <a:solidFill>
                      <a:schemeClr val="accent6">
                        <a:lumMod val="40000"/>
                        <a:lumOff val="60000"/>
                      </a:schemeClr>
                    </a:solidFill>
                  </a:tcPr>
                </a:tc>
                <a:tc>
                  <a:txBody>
                    <a:bodyPr/>
                    <a:lstStyle/>
                    <a:p>
                      <a:pPr marL="0" marR="0" indent="0" algn="ctr" fontAlgn="base" latinLnBrk="1">
                        <a:lnSpc>
                          <a:spcPct val="100000"/>
                        </a:lnSpc>
                        <a:buNone/>
                      </a:pPr>
                      <a:r>
                        <a:rPr lang="en-US" sz="1200" b="0" kern="0" spc="0" dirty="0">
                          <a:solidFill>
                            <a:schemeClr val="tx1"/>
                          </a:solidFill>
                          <a:effectLst/>
                          <a:latin typeface="+mn-ea"/>
                          <a:ea typeface="+mn-ea"/>
                        </a:rPr>
                        <a:t>kg/s</a:t>
                      </a:r>
                    </a:p>
                  </a:txBody>
                  <a:tcPr marL="64770" marR="64770" marT="17907" marB="17907" anchor="ctr">
                    <a:solidFill>
                      <a:schemeClr val="accent6">
                        <a:lumMod val="40000"/>
                        <a:lumOff val="60000"/>
                      </a:schemeClr>
                    </a:solidFill>
                  </a:tcPr>
                </a:tc>
                <a:tc>
                  <a:txBody>
                    <a:bodyPr/>
                    <a:lstStyle/>
                    <a:p>
                      <a:pPr marL="0" marR="0" lvl="0" indent="0" algn="ctr" defTabSz="914400" rtl="0" eaLnBrk="1" fontAlgn="base" latinLnBrk="1" hangingPunct="1">
                        <a:lnSpc>
                          <a:spcPct val="100000"/>
                        </a:lnSpc>
                        <a:spcBef>
                          <a:spcPts val="0"/>
                        </a:spcBef>
                        <a:spcAft>
                          <a:spcPts val="0"/>
                        </a:spcAft>
                        <a:buClrTx/>
                        <a:buSzTx/>
                        <a:buFontTx/>
                        <a:buNone/>
                        <a:tabLst/>
                        <a:defRPr/>
                      </a:pPr>
                      <a:r>
                        <a:rPr lang="ko-KR" altLang="en-US" sz="1200" b="1" kern="0" spc="0" dirty="0" err="1">
                          <a:solidFill>
                            <a:srgbClr val="00B050"/>
                          </a:solidFill>
                          <a:effectLst/>
                          <a:latin typeface="+mn-ea"/>
                          <a:ea typeface="+mn-ea"/>
                        </a:rPr>
                        <a:t>흡입구</a:t>
                      </a:r>
                      <a:endParaRPr lang="en-US" altLang="ko-KR" sz="1200" b="1" kern="0" spc="0" dirty="0">
                        <a:solidFill>
                          <a:srgbClr val="00B050"/>
                        </a:solidFill>
                        <a:effectLst/>
                        <a:latin typeface="+mn-ea"/>
                        <a:ea typeface="+mn-ea"/>
                      </a:endParaRPr>
                    </a:p>
                  </a:txBody>
                  <a:tcPr marL="64770" marR="64770" marT="17907" marB="17907" anchor="ctr">
                    <a:solidFill>
                      <a:schemeClr val="accent6">
                        <a:lumMod val="40000"/>
                        <a:lumOff val="60000"/>
                      </a:schemeClr>
                    </a:solidFill>
                  </a:tcPr>
                </a:tc>
                <a:tc>
                  <a:txBody>
                    <a:bodyPr/>
                    <a:lstStyle/>
                    <a:p>
                      <a:pPr marL="0" marR="0" indent="0" algn="ctr" fontAlgn="base" latinLnBrk="1">
                        <a:lnSpc>
                          <a:spcPct val="100000"/>
                        </a:lnSpc>
                        <a:buNone/>
                      </a:pPr>
                      <a:r>
                        <a:rPr lang="en-US" sz="1200" b="0" kern="0" spc="0" dirty="0">
                          <a:solidFill>
                            <a:schemeClr val="tx1"/>
                          </a:solidFill>
                          <a:effectLst/>
                          <a:latin typeface="+mn-ea"/>
                          <a:ea typeface="+mn-ea"/>
                        </a:rPr>
                        <a:t>3</a:t>
                      </a:r>
                    </a:p>
                  </a:txBody>
                  <a:tcPr marL="64770" marR="64770" marT="17907" marB="17907" anchor="ctr">
                    <a:solidFill>
                      <a:schemeClr val="accent6">
                        <a:lumMod val="40000"/>
                        <a:lumOff val="60000"/>
                      </a:schemeClr>
                    </a:solidFill>
                  </a:tcPr>
                </a:tc>
                <a:extLst>
                  <a:ext uri="{0D108BD9-81ED-4DB2-BD59-A6C34878D82A}">
                    <a16:rowId xmlns:a16="http://schemas.microsoft.com/office/drawing/2014/main" val="1670916146"/>
                  </a:ext>
                </a:extLst>
              </a:tr>
              <a:tr h="389704">
                <a:tc>
                  <a:txBody>
                    <a:bodyPr/>
                    <a:lstStyle/>
                    <a:p>
                      <a:pPr marL="0" marR="0" indent="0" algn="ctr" fontAlgn="base" latinLnBrk="0">
                        <a:lnSpc>
                          <a:spcPct val="100000"/>
                        </a:lnSpc>
                        <a:buNone/>
                      </a:pPr>
                      <a:r>
                        <a:rPr lang="en-US" sz="1200" b="0" kern="0" spc="0" dirty="0">
                          <a:solidFill>
                            <a:schemeClr val="tx1"/>
                          </a:solidFill>
                          <a:effectLst/>
                          <a:latin typeface="+mn-ea"/>
                          <a:ea typeface="+mn-ea"/>
                        </a:rPr>
                        <a:t>38</a:t>
                      </a:r>
                    </a:p>
                  </a:txBody>
                  <a:tcPr marL="64770" marR="64770" marT="17907" marB="17907" anchor="ctr"/>
                </a:tc>
                <a:tc>
                  <a:txBody>
                    <a:bodyPr/>
                    <a:lstStyle/>
                    <a:p>
                      <a:pPr marL="0" marR="0" indent="0" algn="l" fontAlgn="b" latinLnBrk="0">
                        <a:lnSpc>
                          <a:spcPct val="100000"/>
                        </a:lnSpc>
                        <a:buNone/>
                      </a:pPr>
                      <a:r>
                        <a:rPr lang="en-US" sz="1200" b="0" kern="0" spc="0">
                          <a:solidFill>
                            <a:schemeClr val="tx1"/>
                          </a:solidFill>
                          <a:effectLst/>
                          <a:latin typeface="+mn-ea"/>
                          <a:ea typeface="+mn-ea"/>
                        </a:rPr>
                        <a:t>IGCC.CC.G1.ROUTPUT_6</a:t>
                      </a:r>
                    </a:p>
                  </a:txBody>
                  <a:tcPr marL="64770" marR="64770" marT="17907" marB="17907" anchor="ctr"/>
                </a:tc>
                <a:tc>
                  <a:txBody>
                    <a:bodyPr/>
                    <a:lstStyle/>
                    <a:p>
                      <a:pPr marL="0" marR="0" indent="0" algn="just" fontAlgn="base" latinLnBrk="1">
                        <a:lnSpc>
                          <a:spcPct val="100000"/>
                        </a:lnSpc>
                        <a:buNone/>
                      </a:pPr>
                      <a:r>
                        <a:rPr lang="ko-KR" altLang="en-US" sz="1200" b="0" kern="0" spc="0" dirty="0">
                          <a:solidFill>
                            <a:schemeClr val="tx1"/>
                          </a:solidFill>
                          <a:effectLst/>
                          <a:latin typeface="+mn-ea"/>
                          <a:ea typeface="+mn-ea"/>
                        </a:rPr>
                        <a:t>연소온도 간접 값</a:t>
                      </a:r>
                    </a:p>
                    <a:p>
                      <a:pPr marL="0" marR="0" indent="0" algn="just" fontAlgn="base" latinLnBrk="1">
                        <a:lnSpc>
                          <a:spcPct val="100000"/>
                        </a:lnSpc>
                        <a:buNone/>
                      </a:pPr>
                      <a:r>
                        <a:rPr lang="en-US" sz="1200" b="0" kern="0" spc="0" dirty="0">
                          <a:solidFill>
                            <a:schemeClr val="tx1"/>
                          </a:solidFill>
                          <a:effectLst/>
                          <a:latin typeface="+mn-ea"/>
                          <a:ea typeface="+mn-ea"/>
                        </a:rPr>
                        <a:t>N2 Injection </a:t>
                      </a:r>
                      <a:r>
                        <a:rPr lang="en-US" sz="1200" b="0" kern="0" spc="0" dirty="0" err="1">
                          <a:solidFill>
                            <a:schemeClr val="tx1"/>
                          </a:solidFill>
                          <a:effectLst/>
                          <a:latin typeface="+mn-ea"/>
                          <a:ea typeface="+mn-ea"/>
                        </a:rPr>
                        <a:t>Tfire</a:t>
                      </a:r>
                      <a:endParaRPr lang="en-US" sz="1200" b="0" kern="0" spc="0" dirty="0">
                        <a:solidFill>
                          <a:schemeClr val="tx1"/>
                        </a:solidFill>
                        <a:effectLst/>
                        <a:latin typeface="+mn-ea"/>
                        <a:ea typeface="+mn-ea"/>
                      </a:endParaRPr>
                    </a:p>
                  </a:txBody>
                  <a:tcPr marL="64770" marR="64770" marT="17907" marB="17907" anchor="ctr"/>
                </a:tc>
                <a:tc>
                  <a:txBody>
                    <a:bodyPr/>
                    <a:lstStyle/>
                    <a:p>
                      <a:pPr marL="0" marR="0" lvl="0" indent="0" algn="ctr" defTabSz="914400" rtl="0" eaLnBrk="1" fontAlgn="base" latinLnBrk="1" hangingPunct="1">
                        <a:lnSpc>
                          <a:spcPct val="100000"/>
                        </a:lnSpc>
                        <a:spcBef>
                          <a:spcPts val="0"/>
                        </a:spcBef>
                        <a:spcAft>
                          <a:spcPts val="0"/>
                        </a:spcAft>
                        <a:buClrTx/>
                        <a:buSzTx/>
                        <a:buFontTx/>
                        <a:buNone/>
                        <a:tabLst/>
                        <a:defRPr/>
                      </a:pPr>
                      <a:r>
                        <a:rPr lang="ko-KR" altLang="en-US" sz="1200" b="0" kern="0" spc="0" dirty="0">
                          <a:solidFill>
                            <a:schemeClr val="tx1"/>
                          </a:solidFill>
                          <a:effectLst/>
                          <a:latin typeface="+mn-ea"/>
                          <a:ea typeface="+mn-ea"/>
                        </a:rPr>
                        <a:t>℃</a:t>
                      </a:r>
                    </a:p>
                  </a:txBody>
                  <a:tcPr marL="64770" marR="64770" marT="17907" marB="17907" anchor="ctr"/>
                </a:tc>
                <a:tc>
                  <a:txBody>
                    <a:bodyPr/>
                    <a:lstStyle/>
                    <a:p>
                      <a:pPr marL="0" marR="0" indent="0" algn="ctr" fontAlgn="base" latinLnBrk="1">
                        <a:lnSpc>
                          <a:spcPct val="100000"/>
                        </a:lnSpc>
                        <a:buNone/>
                      </a:pPr>
                      <a:r>
                        <a:rPr lang="ko-KR" altLang="en-US" sz="1200" b="1" kern="0" spc="0" dirty="0">
                          <a:solidFill>
                            <a:srgbClr val="FF0000"/>
                          </a:solidFill>
                          <a:effectLst/>
                          <a:latin typeface="+mn-ea"/>
                          <a:ea typeface="+mn-ea"/>
                        </a:rPr>
                        <a:t>연소기</a:t>
                      </a:r>
                      <a:endParaRPr lang="en-US" sz="1200" b="1" kern="0" spc="0" dirty="0">
                        <a:solidFill>
                          <a:srgbClr val="FF0000"/>
                        </a:solidFill>
                        <a:effectLst/>
                        <a:latin typeface="+mn-ea"/>
                        <a:ea typeface="+mn-ea"/>
                      </a:endParaRPr>
                    </a:p>
                  </a:txBody>
                  <a:tcPr marL="64770" marR="64770" marT="17907" marB="17907" anchor="ctr"/>
                </a:tc>
                <a:tc>
                  <a:txBody>
                    <a:bodyPr/>
                    <a:lstStyle/>
                    <a:p>
                      <a:pPr marL="0" marR="0" indent="0" algn="ctr" fontAlgn="base" latinLnBrk="1">
                        <a:lnSpc>
                          <a:spcPct val="100000"/>
                        </a:lnSpc>
                        <a:buNone/>
                      </a:pPr>
                      <a:r>
                        <a:rPr lang="en-US" sz="1200" b="0" kern="0" spc="0" dirty="0">
                          <a:solidFill>
                            <a:schemeClr val="tx1"/>
                          </a:solidFill>
                          <a:effectLst/>
                          <a:latin typeface="+mn-ea"/>
                          <a:ea typeface="+mn-ea"/>
                        </a:rPr>
                        <a:t>3</a:t>
                      </a:r>
                    </a:p>
                  </a:txBody>
                  <a:tcPr marL="64770" marR="64770" marT="17907" marB="17907" anchor="ctr"/>
                </a:tc>
                <a:extLst>
                  <a:ext uri="{0D108BD9-81ED-4DB2-BD59-A6C34878D82A}">
                    <a16:rowId xmlns:a16="http://schemas.microsoft.com/office/drawing/2014/main" val="1228527800"/>
                  </a:ext>
                </a:extLst>
              </a:tr>
              <a:tr h="389704">
                <a:tc>
                  <a:txBody>
                    <a:bodyPr/>
                    <a:lstStyle/>
                    <a:p>
                      <a:pPr marL="0" marR="0" indent="0" algn="ctr" fontAlgn="base" latinLnBrk="0">
                        <a:lnSpc>
                          <a:spcPct val="100000"/>
                        </a:lnSpc>
                        <a:buNone/>
                      </a:pPr>
                      <a:r>
                        <a:rPr lang="en-US" sz="1200" b="0" kern="0" spc="0" dirty="0">
                          <a:solidFill>
                            <a:schemeClr val="tx1"/>
                          </a:solidFill>
                          <a:effectLst/>
                          <a:latin typeface="+mn-ea"/>
                          <a:ea typeface="+mn-ea"/>
                        </a:rPr>
                        <a:t>39</a:t>
                      </a:r>
                    </a:p>
                  </a:txBody>
                  <a:tcPr marL="64770" marR="64770" marT="17907" marB="17907" anchor="ctr"/>
                </a:tc>
                <a:tc>
                  <a:txBody>
                    <a:bodyPr/>
                    <a:lstStyle/>
                    <a:p>
                      <a:pPr marL="0" marR="0" indent="0" algn="l" fontAlgn="b" latinLnBrk="0">
                        <a:lnSpc>
                          <a:spcPct val="100000"/>
                        </a:lnSpc>
                        <a:buNone/>
                      </a:pPr>
                      <a:r>
                        <a:rPr lang="en-US" sz="1200" b="0" kern="0" spc="0" dirty="0">
                          <a:solidFill>
                            <a:schemeClr val="tx1"/>
                          </a:solidFill>
                          <a:effectLst/>
                          <a:latin typeface="+mn-ea"/>
                          <a:ea typeface="+mn-ea"/>
                        </a:rPr>
                        <a:t>IGCC.IG.PIC7069A.PV</a:t>
                      </a:r>
                    </a:p>
                  </a:txBody>
                  <a:tcPr marL="64770" marR="64770" marT="17907" marB="17907" anchor="ctr"/>
                </a:tc>
                <a:tc>
                  <a:txBody>
                    <a:bodyPr/>
                    <a:lstStyle/>
                    <a:p>
                      <a:pPr marL="0" marR="0" indent="0" algn="just" fontAlgn="base" latinLnBrk="1">
                        <a:lnSpc>
                          <a:spcPct val="100000"/>
                        </a:lnSpc>
                        <a:buNone/>
                      </a:pPr>
                      <a:r>
                        <a:rPr lang="en-US" sz="1200" b="0" kern="0" spc="0" dirty="0">
                          <a:solidFill>
                            <a:schemeClr val="tx1"/>
                          </a:solidFill>
                          <a:effectLst/>
                          <a:latin typeface="+mn-ea"/>
                          <a:ea typeface="+mn-ea"/>
                        </a:rPr>
                        <a:t>DGAN Compressor </a:t>
                      </a:r>
                      <a:r>
                        <a:rPr lang="ko-KR" altLang="en-US" sz="1200" b="0" kern="0" spc="0" dirty="0">
                          <a:solidFill>
                            <a:schemeClr val="tx1"/>
                          </a:solidFill>
                          <a:effectLst/>
                          <a:latin typeface="+mn-ea"/>
                          <a:ea typeface="+mn-ea"/>
                        </a:rPr>
                        <a:t>흡입 전단 질소가스 대기 방출 압력</a:t>
                      </a:r>
                    </a:p>
                    <a:p>
                      <a:pPr marL="0" marR="0" indent="0" algn="just" fontAlgn="base" latinLnBrk="1">
                        <a:lnSpc>
                          <a:spcPct val="100000"/>
                        </a:lnSpc>
                        <a:buNone/>
                      </a:pPr>
                      <a:r>
                        <a:rPr lang="en-US" altLang="ko-KR" sz="1200" b="0" kern="0" spc="0" dirty="0">
                          <a:solidFill>
                            <a:schemeClr val="tx1"/>
                          </a:solidFill>
                          <a:effectLst/>
                          <a:latin typeface="+mn-ea"/>
                          <a:ea typeface="+mn-ea"/>
                        </a:rPr>
                        <a:t>(</a:t>
                      </a:r>
                      <a:r>
                        <a:rPr lang="en-US" sz="1200" b="0" kern="0" spc="0" dirty="0">
                          <a:solidFill>
                            <a:schemeClr val="tx1"/>
                          </a:solidFill>
                          <a:effectLst/>
                          <a:latin typeface="+mn-ea"/>
                          <a:ea typeface="+mn-ea"/>
                        </a:rPr>
                        <a:t>PIC-7069A) DGAN SUC PR CON PV</a:t>
                      </a:r>
                    </a:p>
                  </a:txBody>
                  <a:tcPr marL="64770" marR="64770" marT="17907" marB="17907" anchor="ctr"/>
                </a:tc>
                <a:tc>
                  <a:txBody>
                    <a:bodyPr/>
                    <a:lstStyle/>
                    <a:p>
                      <a:pPr marL="0" marR="0" indent="0" algn="ctr" fontAlgn="base" latinLnBrk="1">
                        <a:lnSpc>
                          <a:spcPct val="100000"/>
                        </a:lnSpc>
                        <a:buNone/>
                      </a:pPr>
                      <a:r>
                        <a:rPr lang="en-US" altLang="ko-KR" sz="1200" b="0" kern="0" spc="0" dirty="0" err="1">
                          <a:solidFill>
                            <a:schemeClr val="tx1"/>
                          </a:solidFill>
                          <a:effectLst/>
                          <a:latin typeface="+mn-ea"/>
                          <a:ea typeface="+mn-ea"/>
                        </a:rPr>
                        <a:t>barg</a:t>
                      </a:r>
                      <a:endParaRPr lang="ko-KR" altLang="en-US" sz="1200" b="0" kern="0" spc="0" dirty="0">
                        <a:solidFill>
                          <a:schemeClr val="tx1"/>
                        </a:solidFill>
                        <a:effectLst/>
                        <a:latin typeface="+mn-ea"/>
                        <a:ea typeface="+mn-ea"/>
                      </a:endParaRPr>
                    </a:p>
                  </a:txBody>
                  <a:tcPr marL="64770" marR="64770" marT="17907" marB="17907" anchor="ctr"/>
                </a:tc>
                <a:tc>
                  <a:txBody>
                    <a:bodyPr/>
                    <a:lstStyle/>
                    <a:p>
                      <a:pPr marL="0" marR="0" indent="0" algn="ctr" fontAlgn="base" latinLnBrk="1">
                        <a:lnSpc>
                          <a:spcPct val="100000"/>
                        </a:lnSpc>
                        <a:buNone/>
                      </a:pPr>
                      <a:r>
                        <a:rPr lang="ko-KR" altLang="en-US" sz="1200" b="0" kern="0" spc="0" dirty="0" err="1">
                          <a:solidFill>
                            <a:schemeClr val="accent1"/>
                          </a:solidFill>
                          <a:effectLst/>
                          <a:latin typeface="+mn-ea"/>
                          <a:ea typeface="+mn-ea"/>
                        </a:rPr>
                        <a:t>방출구</a:t>
                      </a:r>
                      <a:endParaRPr lang="en-US" sz="1200" b="0" kern="0" spc="0" dirty="0">
                        <a:solidFill>
                          <a:schemeClr val="accent1"/>
                        </a:solidFill>
                        <a:effectLst/>
                        <a:latin typeface="+mn-ea"/>
                        <a:ea typeface="+mn-ea"/>
                      </a:endParaRPr>
                    </a:p>
                  </a:txBody>
                  <a:tcPr marL="64770" marR="64770" marT="17907" marB="17907" anchor="ctr"/>
                </a:tc>
                <a:tc>
                  <a:txBody>
                    <a:bodyPr/>
                    <a:lstStyle/>
                    <a:p>
                      <a:pPr marL="0" marR="0" indent="0" algn="ctr" fontAlgn="base" latinLnBrk="1">
                        <a:lnSpc>
                          <a:spcPct val="100000"/>
                        </a:lnSpc>
                        <a:buNone/>
                      </a:pPr>
                      <a:r>
                        <a:rPr lang="en-US" sz="1200" b="0" kern="0" spc="0" dirty="0">
                          <a:solidFill>
                            <a:schemeClr val="tx1"/>
                          </a:solidFill>
                          <a:effectLst/>
                          <a:latin typeface="+mn-ea"/>
                          <a:ea typeface="+mn-ea"/>
                        </a:rPr>
                        <a:t>4</a:t>
                      </a:r>
                    </a:p>
                  </a:txBody>
                  <a:tcPr marL="64770" marR="64770" marT="17907" marB="17907" anchor="ctr"/>
                </a:tc>
                <a:extLst>
                  <a:ext uri="{0D108BD9-81ED-4DB2-BD59-A6C34878D82A}">
                    <a16:rowId xmlns:a16="http://schemas.microsoft.com/office/drawing/2014/main" val="2922409792"/>
                  </a:ext>
                </a:extLst>
              </a:tr>
              <a:tr h="389704">
                <a:tc>
                  <a:txBody>
                    <a:bodyPr/>
                    <a:lstStyle/>
                    <a:p>
                      <a:pPr marL="0" marR="0" indent="0" algn="ctr" fontAlgn="base" latinLnBrk="0">
                        <a:lnSpc>
                          <a:spcPct val="100000"/>
                        </a:lnSpc>
                        <a:buNone/>
                      </a:pPr>
                      <a:r>
                        <a:rPr lang="en-US" sz="1200" b="0" kern="0" spc="0" dirty="0">
                          <a:solidFill>
                            <a:schemeClr val="tx1"/>
                          </a:solidFill>
                          <a:effectLst/>
                          <a:latin typeface="+mn-ea"/>
                          <a:ea typeface="+mn-ea"/>
                        </a:rPr>
                        <a:t>40</a:t>
                      </a:r>
                    </a:p>
                  </a:txBody>
                  <a:tcPr marL="64770" marR="64770" marT="17907" marB="17907" anchor="ctr"/>
                </a:tc>
                <a:tc>
                  <a:txBody>
                    <a:bodyPr/>
                    <a:lstStyle/>
                    <a:p>
                      <a:pPr marL="0" marR="0" indent="0" algn="l" fontAlgn="b" latinLnBrk="0">
                        <a:lnSpc>
                          <a:spcPct val="100000"/>
                        </a:lnSpc>
                        <a:buNone/>
                      </a:pPr>
                      <a:r>
                        <a:rPr lang="en-US" sz="1200" b="0" kern="0" spc="0" dirty="0">
                          <a:solidFill>
                            <a:schemeClr val="tx1"/>
                          </a:solidFill>
                          <a:effectLst/>
                          <a:latin typeface="+mn-ea"/>
                          <a:ea typeface="+mn-ea"/>
                        </a:rPr>
                        <a:t>IGCC.IG.ZT7069B.PV</a:t>
                      </a:r>
                    </a:p>
                  </a:txBody>
                  <a:tcPr marL="64770" marR="64770" marT="17907" marB="17907" anchor="ctr"/>
                </a:tc>
                <a:tc>
                  <a:txBody>
                    <a:bodyPr/>
                    <a:lstStyle/>
                    <a:p>
                      <a:pPr marL="0" marR="0" indent="0" algn="just" fontAlgn="base" latinLnBrk="1">
                        <a:lnSpc>
                          <a:spcPct val="100000"/>
                        </a:lnSpc>
                        <a:buNone/>
                      </a:pPr>
                      <a:r>
                        <a:rPr lang="en-US" sz="1100" b="0" kern="0" spc="0" dirty="0">
                          <a:solidFill>
                            <a:schemeClr val="tx1"/>
                          </a:solidFill>
                          <a:effectLst/>
                          <a:latin typeface="+mn-ea"/>
                          <a:ea typeface="+mn-ea"/>
                        </a:rPr>
                        <a:t>DGAN Compressor </a:t>
                      </a:r>
                      <a:r>
                        <a:rPr lang="ko-KR" altLang="en-US" sz="1100" b="0" kern="0" spc="0" dirty="0">
                          <a:solidFill>
                            <a:schemeClr val="tx1"/>
                          </a:solidFill>
                          <a:effectLst/>
                          <a:latin typeface="+mn-ea"/>
                          <a:ea typeface="+mn-ea"/>
                        </a:rPr>
                        <a:t>흡입 전단 질소가스 대기 방출 제어 밸브 개도</a:t>
                      </a:r>
                    </a:p>
                    <a:p>
                      <a:pPr marL="0" marR="0" indent="0" algn="just" fontAlgn="base" latinLnBrk="1">
                        <a:lnSpc>
                          <a:spcPct val="100000"/>
                        </a:lnSpc>
                        <a:buNone/>
                      </a:pPr>
                      <a:r>
                        <a:rPr lang="en-US" sz="1100" b="0" kern="0" spc="0" dirty="0">
                          <a:solidFill>
                            <a:schemeClr val="tx1"/>
                          </a:solidFill>
                          <a:effectLst/>
                          <a:latin typeface="+mn-ea"/>
                          <a:ea typeface="+mn-ea"/>
                        </a:rPr>
                        <a:t>DGAN TO COMPRESSION PRES CONTROL VV POSITION TRANSMITTER</a:t>
                      </a:r>
                    </a:p>
                  </a:txBody>
                  <a:tcPr marL="64770" marR="64770" marT="17907" marB="17907" anchor="ctr"/>
                </a:tc>
                <a:tc>
                  <a:txBody>
                    <a:bodyPr/>
                    <a:lstStyle/>
                    <a:p>
                      <a:pPr marL="0" marR="0" indent="0" algn="ctr" fontAlgn="base" latinLnBrk="1">
                        <a:lnSpc>
                          <a:spcPct val="100000"/>
                        </a:lnSpc>
                        <a:buNone/>
                      </a:pPr>
                      <a:r>
                        <a:rPr lang="en-US" altLang="ko-KR" sz="1200" b="0" kern="0" spc="0" dirty="0">
                          <a:solidFill>
                            <a:schemeClr val="tx1"/>
                          </a:solidFill>
                          <a:effectLst/>
                          <a:latin typeface="+mn-ea"/>
                          <a:ea typeface="+mn-ea"/>
                        </a:rPr>
                        <a:t>%</a:t>
                      </a:r>
                      <a:endParaRPr lang="ko-KR" altLang="en-US" sz="1200" b="0" kern="0" spc="0" dirty="0">
                        <a:solidFill>
                          <a:schemeClr val="tx1"/>
                        </a:solidFill>
                        <a:effectLst/>
                        <a:latin typeface="+mn-ea"/>
                        <a:ea typeface="+mn-ea"/>
                      </a:endParaRPr>
                    </a:p>
                  </a:txBody>
                  <a:tcPr marL="64770" marR="64770" marT="17907" marB="17907" anchor="ctr"/>
                </a:tc>
                <a:tc>
                  <a:txBody>
                    <a:bodyPr/>
                    <a:lstStyle/>
                    <a:p>
                      <a:pPr marL="0" marR="0" indent="0" algn="ctr" fontAlgn="base" latinLnBrk="1">
                        <a:lnSpc>
                          <a:spcPct val="100000"/>
                        </a:lnSpc>
                        <a:buNone/>
                      </a:pPr>
                      <a:r>
                        <a:rPr lang="ko-KR" altLang="en-US" sz="1200" b="0" kern="0" spc="0" dirty="0" err="1">
                          <a:solidFill>
                            <a:schemeClr val="accent1"/>
                          </a:solidFill>
                          <a:effectLst/>
                          <a:latin typeface="+mn-ea"/>
                          <a:ea typeface="+mn-ea"/>
                        </a:rPr>
                        <a:t>방출구</a:t>
                      </a:r>
                      <a:endParaRPr lang="en-US" sz="1200" b="0" kern="0" spc="0" dirty="0">
                        <a:solidFill>
                          <a:schemeClr val="accent1"/>
                        </a:solidFill>
                        <a:effectLst/>
                        <a:latin typeface="+mn-ea"/>
                        <a:ea typeface="+mn-ea"/>
                      </a:endParaRPr>
                    </a:p>
                  </a:txBody>
                  <a:tcPr marL="64770" marR="64770" marT="17907" marB="17907" anchor="ctr"/>
                </a:tc>
                <a:tc>
                  <a:txBody>
                    <a:bodyPr/>
                    <a:lstStyle/>
                    <a:p>
                      <a:pPr marL="0" marR="0" indent="0" algn="ctr" fontAlgn="base" latinLnBrk="1">
                        <a:lnSpc>
                          <a:spcPct val="100000"/>
                        </a:lnSpc>
                        <a:buNone/>
                      </a:pPr>
                      <a:r>
                        <a:rPr lang="en-US" sz="1200" b="0" kern="0" spc="0" dirty="0">
                          <a:solidFill>
                            <a:schemeClr val="tx1"/>
                          </a:solidFill>
                          <a:effectLst/>
                          <a:latin typeface="+mn-ea"/>
                          <a:ea typeface="+mn-ea"/>
                        </a:rPr>
                        <a:t>4</a:t>
                      </a:r>
                    </a:p>
                  </a:txBody>
                  <a:tcPr marL="64770" marR="64770" marT="17907" marB="17907" anchor="ctr"/>
                </a:tc>
                <a:extLst>
                  <a:ext uri="{0D108BD9-81ED-4DB2-BD59-A6C34878D82A}">
                    <a16:rowId xmlns:a16="http://schemas.microsoft.com/office/drawing/2014/main" val="2494679194"/>
                  </a:ext>
                </a:extLst>
              </a:tr>
              <a:tr h="389704">
                <a:tc>
                  <a:txBody>
                    <a:bodyPr/>
                    <a:lstStyle/>
                    <a:p>
                      <a:pPr marL="0" marR="0" indent="0" algn="ctr" fontAlgn="base" latinLnBrk="0">
                        <a:lnSpc>
                          <a:spcPct val="100000"/>
                        </a:lnSpc>
                        <a:buNone/>
                      </a:pPr>
                      <a:r>
                        <a:rPr lang="en-US" sz="1200" b="0" kern="0" spc="0" dirty="0">
                          <a:solidFill>
                            <a:schemeClr val="tx1"/>
                          </a:solidFill>
                          <a:effectLst/>
                          <a:latin typeface="+mn-ea"/>
                          <a:ea typeface="+mn-ea"/>
                        </a:rPr>
                        <a:t>41</a:t>
                      </a:r>
                    </a:p>
                  </a:txBody>
                  <a:tcPr marL="64770" marR="64770" marT="17907" marB="17907" anchor="ctr">
                    <a:solidFill>
                      <a:schemeClr val="accent6">
                        <a:lumMod val="40000"/>
                        <a:lumOff val="60000"/>
                      </a:schemeClr>
                    </a:solidFill>
                  </a:tcPr>
                </a:tc>
                <a:tc>
                  <a:txBody>
                    <a:bodyPr/>
                    <a:lstStyle/>
                    <a:p>
                      <a:pPr marL="0" marR="0" indent="0" algn="l" fontAlgn="b" latinLnBrk="0">
                        <a:lnSpc>
                          <a:spcPct val="100000"/>
                        </a:lnSpc>
                        <a:buNone/>
                      </a:pPr>
                      <a:r>
                        <a:rPr lang="pt-BR" sz="1200" b="0" kern="0" spc="0" dirty="0">
                          <a:solidFill>
                            <a:schemeClr val="tx1"/>
                          </a:solidFill>
                          <a:effectLst/>
                          <a:latin typeface="+mn-ea"/>
                          <a:ea typeface="+mn-ea"/>
                        </a:rPr>
                        <a:t>IGCC.DeNOX.AT_H1_901_PV</a:t>
                      </a:r>
                    </a:p>
                  </a:txBody>
                  <a:tcPr marL="64770" marR="64770" marT="17907" marB="17907" anchor="ctr">
                    <a:solidFill>
                      <a:schemeClr val="accent6">
                        <a:lumMod val="40000"/>
                        <a:lumOff val="60000"/>
                      </a:schemeClr>
                    </a:solidFill>
                  </a:tcPr>
                </a:tc>
                <a:tc>
                  <a:txBody>
                    <a:bodyPr/>
                    <a:lstStyle/>
                    <a:p>
                      <a:pPr marL="0" marR="0" indent="0" algn="just" fontAlgn="base" latinLnBrk="1">
                        <a:lnSpc>
                          <a:spcPct val="100000"/>
                        </a:lnSpc>
                        <a:buNone/>
                      </a:pPr>
                      <a:r>
                        <a:rPr lang="ko-KR" altLang="en-US" sz="1200" b="0" kern="0" spc="0" dirty="0">
                          <a:solidFill>
                            <a:schemeClr val="tx1"/>
                          </a:solidFill>
                          <a:effectLst/>
                          <a:latin typeface="+mn-ea"/>
                          <a:ea typeface="+mn-ea"/>
                        </a:rPr>
                        <a:t>가스터빈 후단 질소산화물 농도</a:t>
                      </a:r>
                    </a:p>
                    <a:p>
                      <a:pPr marL="0" marR="0" indent="0" algn="just" fontAlgn="base" latinLnBrk="1">
                        <a:lnSpc>
                          <a:spcPct val="100000"/>
                        </a:lnSpc>
                        <a:buNone/>
                      </a:pPr>
                      <a:r>
                        <a:rPr lang="en-US" altLang="ko-KR" sz="1200" b="0" kern="0" spc="0" dirty="0">
                          <a:solidFill>
                            <a:schemeClr val="tx1"/>
                          </a:solidFill>
                          <a:effectLst/>
                          <a:latin typeface="+mn-ea"/>
                          <a:ea typeface="+mn-ea"/>
                        </a:rPr>
                        <a:t>SCR REACTOR INLET NOX ANALYZER</a:t>
                      </a:r>
                      <a:endParaRPr lang="ko-KR" altLang="en-US" sz="1200" b="0" kern="0" spc="0" dirty="0">
                        <a:solidFill>
                          <a:schemeClr val="tx1"/>
                        </a:solidFill>
                        <a:effectLst/>
                        <a:latin typeface="+mn-ea"/>
                        <a:ea typeface="+mn-ea"/>
                      </a:endParaRPr>
                    </a:p>
                  </a:txBody>
                  <a:tcPr marL="64770" marR="64770" marT="17907" marB="17907" anchor="ctr">
                    <a:solidFill>
                      <a:schemeClr val="accent6">
                        <a:lumMod val="40000"/>
                        <a:lumOff val="60000"/>
                      </a:schemeClr>
                    </a:solidFill>
                  </a:tcPr>
                </a:tc>
                <a:tc>
                  <a:txBody>
                    <a:bodyPr/>
                    <a:lstStyle/>
                    <a:p>
                      <a:pPr marL="0" marR="0" indent="0" algn="ctr" fontAlgn="base" latinLnBrk="1">
                        <a:lnSpc>
                          <a:spcPct val="100000"/>
                        </a:lnSpc>
                        <a:buNone/>
                      </a:pPr>
                      <a:r>
                        <a:rPr lang="en-US" sz="1200" b="0" kern="0" spc="0" dirty="0">
                          <a:solidFill>
                            <a:schemeClr val="tx1"/>
                          </a:solidFill>
                          <a:effectLst/>
                          <a:latin typeface="+mn-ea"/>
                          <a:ea typeface="+mn-ea"/>
                        </a:rPr>
                        <a:t>ppm</a:t>
                      </a:r>
                    </a:p>
                  </a:txBody>
                  <a:tcPr marL="64770" marR="64770" marT="17907" marB="17907" anchor="ctr">
                    <a:solidFill>
                      <a:schemeClr val="accent6">
                        <a:lumMod val="40000"/>
                        <a:lumOff val="60000"/>
                      </a:schemeClr>
                    </a:solidFill>
                  </a:tcPr>
                </a:tc>
                <a:tc>
                  <a:txBody>
                    <a:bodyPr/>
                    <a:lstStyle/>
                    <a:p>
                      <a:pPr marL="0" marR="0" indent="0" algn="ctr" fontAlgn="base" latinLnBrk="1">
                        <a:lnSpc>
                          <a:spcPct val="100000"/>
                        </a:lnSpc>
                        <a:buNone/>
                      </a:pPr>
                      <a:r>
                        <a:rPr lang="ko-KR" altLang="en-US" sz="1200" b="1" i="0" kern="0" spc="0" dirty="0" err="1">
                          <a:solidFill>
                            <a:schemeClr val="accent1"/>
                          </a:solidFill>
                          <a:effectLst/>
                          <a:latin typeface="+mn-ea"/>
                          <a:ea typeface="+mn-ea"/>
                        </a:rPr>
                        <a:t>방출구</a:t>
                      </a:r>
                      <a:endParaRPr lang="en-US" sz="1200" b="1" i="0" kern="0" spc="0" dirty="0">
                        <a:solidFill>
                          <a:schemeClr val="accent1"/>
                        </a:solidFill>
                        <a:effectLst/>
                        <a:latin typeface="+mn-ea"/>
                        <a:ea typeface="+mn-ea"/>
                      </a:endParaRPr>
                    </a:p>
                  </a:txBody>
                  <a:tcPr marL="64770" marR="64770" marT="17907" marB="17907" anchor="ctr">
                    <a:solidFill>
                      <a:schemeClr val="accent6">
                        <a:lumMod val="40000"/>
                        <a:lumOff val="60000"/>
                      </a:schemeClr>
                    </a:solidFill>
                  </a:tcPr>
                </a:tc>
                <a:tc>
                  <a:txBody>
                    <a:bodyPr/>
                    <a:lstStyle/>
                    <a:p>
                      <a:pPr marL="0" marR="0" indent="0" algn="ctr" fontAlgn="base" latinLnBrk="1">
                        <a:lnSpc>
                          <a:spcPct val="100000"/>
                        </a:lnSpc>
                        <a:buNone/>
                      </a:pPr>
                      <a:r>
                        <a:rPr lang="en-US" sz="1200" b="0" kern="0" spc="0" dirty="0">
                          <a:solidFill>
                            <a:schemeClr val="tx1"/>
                          </a:solidFill>
                          <a:effectLst/>
                          <a:latin typeface="+mn-ea"/>
                          <a:ea typeface="+mn-ea"/>
                        </a:rPr>
                        <a:t>5</a:t>
                      </a:r>
                    </a:p>
                  </a:txBody>
                  <a:tcPr marL="64770" marR="64770" marT="17907" marB="17907" anchor="ctr">
                    <a:solidFill>
                      <a:schemeClr val="accent6">
                        <a:lumMod val="40000"/>
                        <a:lumOff val="60000"/>
                      </a:schemeClr>
                    </a:solidFill>
                  </a:tcPr>
                </a:tc>
                <a:extLst>
                  <a:ext uri="{0D108BD9-81ED-4DB2-BD59-A6C34878D82A}">
                    <a16:rowId xmlns:a16="http://schemas.microsoft.com/office/drawing/2014/main" val="482690838"/>
                  </a:ext>
                </a:extLst>
              </a:tr>
              <a:tr h="389704">
                <a:tc>
                  <a:txBody>
                    <a:bodyPr/>
                    <a:lstStyle/>
                    <a:p>
                      <a:pPr marL="0" marR="0" indent="0" algn="ctr" fontAlgn="base" latinLnBrk="0">
                        <a:lnSpc>
                          <a:spcPct val="100000"/>
                        </a:lnSpc>
                        <a:buNone/>
                      </a:pPr>
                      <a:r>
                        <a:rPr lang="en-US" sz="1200" b="0" kern="0" spc="0" dirty="0">
                          <a:solidFill>
                            <a:schemeClr val="tx1"/>
                          </a:solidFill>
                          <a:effectLst/>
                          <a:latin typeface="+mn-ea"/>
                          <a:ea typeface="+mn-ea"/>
                        </a:rPr>
                        <a:t>42</a:t>
                      </a:r>
                    </a:p>
                  </a:txBody>
                  <a:tcPr marL="64770" marR="64770" marT="17907" marB="17907" anchor="ctr"/>
                </a:tc>
                <a:tc>
                  <a:txBody>
                    <a:bodyPr/>
                    <a:lstStyle/>
                    <a:p>
                      <a:pPr marL="0" marR="0" indent="0" algn="l" fontAlgn="b" latinLnBrk="0">
                        <a:lnSpc>
                          <a:spcPct val="100000"/>
                        </a:lnSpc>
                        <a:buNone/>
                      </a:pPr>
                      <a:r>
                        <a:rPr lang="en-US" sz="1200" b="0" kern="0" spc="0">
                          <a:solidFill>
                            <a:schemeClr val="tx1"/>
                          </a:solidFill>
                          <a:effectLst/>
                          <a:latin typeface="+mn-ea"/>
                          <a:ea typeface="+mn-ea"/>
                        </a:rPr>
                        <a:t>IGCC.DeNOX.AIT_H1_902</a:t>
                      </a:r>
                    </a:p>
                  </a:txBody>
                  <a:tcPr marL="64770" marR="64770" marT="17907" marB="17907" anchor="ctr"/>
                </a:tc>
                <a:tc>
                  <a:txBody>
                    <a:bodyPr/>
                    <a:lstStyle/>
                    <a:p>
                      <a:pPr marL="0" marR="0" indent="0" algn="just" fontAlgn="base" latinLnBrk="1">
                        <a:lnSpc>
                          <a:spcPct val="100000"/>
                        </a:lnSpc>
                        <a:buNone/>
                      </a:pPr>
                      <a:r>
                        <a:rPr lang="ko-KR" altLang="en-US" sz="1200" b="0" kern="0" spc="0" dirty="0">
                          <a:solidFill>
                            <a:schemeClr val="tx1"/>
                          </a:solidFill>
                          <a:effectLst/>
                          <a:latin typeface="+mn-ea"/>
                          <a:ea typeface="+mn-ea"/>
                        </a:rPr>
                        <a:t>가스터빈 후단 산소 농도</a:t>
                      </a:r>
                    </a:p>
                    <a:p>
                      <a:pPr marL="0" marR="0" indent="0" algn="just" fontAlgn="base" latinLnBrk="1">
                        <a:lnSpc>
                          <a:spcPct val="100000"/>
                        </a:lnSpc>
                        <a:buNone/>
                      </a:pPr>
                      <a:r>
                        <a:rPr lang="en-US" sz="1200" b="0" kern="0" spc="0" dirty="0">
                          <a:solidFill>
                            <a:schemeClr val="tx1"/>
                          </a:solidFill>
                          <a:effectLst/>
                          <a:latin typeface="+mn-ea"/>
                          <a:ea typeface="+mn-ea"/>
                        </a:rPr>
                        <a:t>SCR REACTOR INLET O2 CONTENT</a:t>
                      </a:r>
                    </a:p>
                  </a:txBody>
                  <a:tcPr marL="64770" marR="64770" marT="17907" marB="17907" anchor="ctr"/>
                </a:tc>
                <a:tc>
                  <a:txBody>
                    <a:bodyPr/>
                    <a:lstStyle/>
                    <a:p>
                      <a:pPr marL="0" marR="0" indent="0" algn="ctr" fontAlgn="base" latinLnBrk="1">
                        <a:lnSpc>
                          <a:spcPct val="100000"/>
                        </a:lnSpc>
                        <a:buNone/>
                      </a:pPr>
                      <a:r>
                        <a:rPr lang="en-US" sz="1200" b="0" kern="0" spc="0" dirty="0">
                          <a:solidFill>
                            <a:schemeClr val="tx1"/>
                          </a:solidFill>
                          <a:effectLst/>
                          <a:latin typeface="+mn-ea"/>
                          <a:ea typeface="+mn-ea"/>
                        </a:rPr>
                        <a:t>%</a:t>
                      </a:r>
                    </a:p>
                  </a:txBody>
                  <a:tcPr marL="64770" marR="64770" marT="17907" marB="17907" anchor="ctr"/>
                </a:tc>
                <a:tc>
                  <a:txBody>
                    <a:bodyPr/>
                    <a:lstStyle/>
                    <a:p>
                      <a:pPr marL="0" marR="0" indent="0" algn="ctr" fontAlgn="base" latinLnBrk="1">
                        <a:lnSpc>
                          <a:spcPct val="100000"/>
                        </a:lnSpc>
                        <a:buNone/>
                      </a:pPr>
                      <a:r>
                        <a:rPr lang="ko-KR" altLang="en-US" sz="1200" b="0" kern="0" spc="0" dirty="0" err="1">
                          <a:solidFill>
                            <a:schemeClr val="accent1"/>
                          </a:solidFill>
                          <a:effectLst/>
                          <a:latin typeface="+mn-ea"/>
                          <a:ea typeface="+mn-ea"/>
                        </a:rPr>
                        <a:t>방출구</a:t>
                      </a:r>
                      <a:endParaRPr lang="en-US" sz="1200" b="0" kern="0" spc="0" dirty="0">
                        <a:solidFill>
                          <a:schemeClr val="accent1"/>
                        </a:solidFill>
                        <a:effectLst/>
                        <a:latin typeface="+mn-ea"/>
                        <a:ea typeface="+mn-ea"/>
                      </a:endParaRPr>
                    </a:p>
                  </a:txBody>
                  <a:tcPr marL="64770" marR="64770" marT="17907" marB="17907" anchor="ctr"/>
                </a:tc>
                <a:tc>
                  <a:txBody>
                    <a:bodyPr/>
                    <a:lstStyle/>
                    <a:p>
                      <a:pPr marL="0" marR="0" indent="0" algn="ctr" fontAlgn="base" latinLnBrk="1">
                        <a:lnSpc>
                          <a:spcPct val="100000"/>
                        </a:lnSpc>
                        <a:buNone/>
                      </a:pPr>
                      <a:r>
                        <a:rPr lang="en-US" sz="1200" b="0" kern="0" spc="0" dirty="0">
                          <a:solidFill>
                            <a:schemeClr val="tx1"/>
                          </a:solidFill>
                          <a:effectLst/>
                          <a:latin typeface="+mn-ea"/>
                          <a:ea typeface="+mn-ea"/>
                        </a:rPr>
                        <a:t>5</a:t>
                      </a:r>
                    </a:p>
                  </a:txBody>
                  <a:tcPr marL="64770" marR="64770" marT="17907" marB="17907" anchor="ctr"/>
                </a:tc>
                <a:extLst>
                  <a:ext uri="{0D108BD9-81ED-4DB2-BD59-A6C34878D82A}">
                    <a16:rowId xmlns:a16="http://schemas.microsoft.com/office/drawing/2014/main" val="3883004477"/>
                  </a:ext>
                </a:extLst>
              </a:tr>
              <a:tr h="389704">
                <a:tc>
                  <a:txBody>
                    <a:bodyPr/>
                    <a:lstStyle/>
                    <a:p>
                      <a:pPr marL="0" marR="0" indent="0" algn="ctr" fontAlgn="base" latinLnBrk="0">
                        <a:lnSpc>
                          <a:spcPct val="100000"/>
                        </a:lnSpc>
                        <a:buNone/>
                      </a:pPr>
                      <a:r>
                        <a:rPr lang="en-US" sz="1200" b="0" kern="0" spc="0" dirty="0">
                          <a:solidFill>
                            <a:schemeClr val="tx1"/>
                          </a:solidFill>
                          <a:effectLst/>
                          <a:latin typeface="+mn-ea"/>
                          <a:ea typeface="+mn-ea"/>
                        </a:rPr>
                        <a:t>43</a:t>
                      </a:r>
                    </a:p>
                  </a:txBody>
                  <a:tcPr marL="64770" marR="64770" marT="17907" marB="17907" anchor="ctr"/>
                </a:tc>
                <a:tc>
                  <a:txBody>
                    <a:bodyPr/>
                    <a:lstStyle/>
                    <a:p>
                      <a:pPr marL="0" marR="0" indent="0" algn="l" fontAlgn="b" latinLnBrk="0">
                        <a:lnSpc>
                          <a:spcPct val="100000"/>
                        </a:lnSpc>
                        <a:buNone/>
                      </a:pPr>
                      <a:r>
                        <a:rPr lang="en-US" sz="1200" b="0" kern="0" spc="0">
                          <a:solidFill>
                            <a:schemeClr val="tx1"/>
                          </a:solidFill>
                          <a:effectLst/>
                          <a:latin typeface="+mn-ea"/>
                          <a:ea typeface="+mn-ea"/>
                        </a:rPr>
                        <a:t>IGCC.DeNOX.TT_H1_90123</a:t>
                      </a:r>
                    </a:p>
                  </a:txBody>
                  <a:tcPr marL="64770" marR="64770" marT="17907" marB="17907" anchor="ctr"/>
                </a:tc>
                <a:tc>
                  <a:txBody>
                    <a:bodyPr/>
                    <a:lstStyle/>
                    <a:p>
                      <a:pPr marL="0" marR="0" indent="0" algn="just" fontAlgn="base" latinLnBrk="1">
                        <a:lnSpc>
                          <a:spcPct val="100000"/>
                        </a:lnSpc>
                        <a:buNone/>
                      </a:pPr>
                      <a:r>
                        <a:rPr lang="ko-KR" altLang="en-US" sz="1200" b="0" kern="0" spc="0" dirty="0" err="1">
                          <a:solidFill>
                            <a:schemeClr val="tx1"/>
                          </a:solidFill>
                          <a:effectLst/>
                          <a:latin typeface="+mn-ea"/>
                          <a:ea typeface="+mn-ea"/>
                        </a:rPr>
                        <a:t>탈질</a:t>
                      </a:r>
                      <a:r>
                        <a:rPr lang="ko-KR" altLang="en-US" sz="1200" b="0" kern="0" spc="0" dirty="0">
                          <a:solidFill>
                            <a:schemeClr val="tx1"/>
                          </a:solidFill>
                          <a:effectLst/>
                          <a:latin typeface="+mn-ea"/>
                          <a:ea typeface="+mn-ea"/>
                        </a:rPr>
                        <a:t> 촉매 전단 온도</a:t>
                      </a:r>
                    </a:p>
                    <a:p>
                      <a:pPr marL="0" marR="0" indent="0" algn="just" fontAlgn="base" latinLnBrk="1">
                        <a:lnSpc>
                          <a:spcPct val="100000"/>
                        </a:lnSpc>
                        <a:buNone/>
                      </a:pPr>
                      <a:r>
                        <a:rPr lang="en-US" sz="1200" b="0" kern="0" spc="0" dirty="0">
                          <a:solidFill>
                            <a:schemeClr val="tx1"/>
                          </a:solidFill>
                          <a:effectLst/>
                          <a:latin typeface="+mn-ea"/>
                          <a:ea typeface="+mn-ea"/>
                        </a:rPr>
                        <a:t>SCR REACTOR INLET TEMPERATURE-1/2/3 AVERAGE VALUE</a:t>
                      </a:r>
                    </a:p>
                  </a:txBody>
                  <a:tcPr marL="64770" marR="64770" marT="17907" marB="17907" anchor="ctr"/>
                </a:tc>
                <a:tc>
                  <a:txBody>
                    <a:bodyPr/>
                    <a:lstStyle/>
                    <a:p>
                      <a:pPr marL="0" marR="0" lvl="0" indent="0" algn="ctr" defTabSz="914400" rtl="0" eaLnBrk="1" fontAlgn="base" latinLnBrk="1" hangingPunct="1">
                        <a:lnSpc>
                          <a:spcPct val="100000"/>
                        </a:lnSpc>
                        <a:spcBef>
                          <a:spcPts val="0"/>
                        </a:spcBef>
                        <a:spcAft>
                          <a:spcPts val="0"/>
                        </a:spcAft>
                        <a:buClrTx/>
                        <a:buSzTx/>
                        <a:buFontTx/>
                        <a:buNone/>
                        <a:tabLst/>
                        <a:defRPr/>
                      </a:pPr>
                      <a:r>
                        <a:rPr lang="ko-KR" altLang="en-US" sz="1200" b="0" kern="0" spc="0" dirty="0">
                          <a:solidFill>
                            <a:schemeClr val="tx1"/>
                          </a:solidFill>
                          <a:effectLst/>
                          <a:latin typeface="+mn-ea"/>
                          <a:ea typeface="+mn-ea"/>
                        </a:rPr>
                        <a:t>℃</a:t>
                      </a:r>
                    </a:p>
                  </a:txBody>
                  <a:tcPr marL="64770" marR="64770" marT="17907" marB="17907" anchor="ctr"/>
                </a:tc>
                <a:tc>
                  <a:txBody>
                    <a:bodyPr/>
                    <a:lstStyle/>
                    <a:p>
                      <a:pPr marL="0" marR="0" indent="0" algn="ctr" fontAlgn="base" latinLnBrk="1">
                        <a:lnSpc>
                          <a:spcPct val="100000"/>
                        </a:lnSpc>
                        <a:buNone/>
                      </a:pPr>
                      <a:r>
                        <a:rPr lang="ko-KR" altLang="en-US" sz="1200" b="0" kern="0" spc="0" dirty="0" err="1">
                          <a:solidFill>
                            <a:schemeClr val="accent1"/>
                          </a:solidFill>
                          <a:effectLst/>
                          <a:latin typeface="+mn-ea"/>
                          <a:ea typeface="+mn-ea"/>
                        </a:rPr>
                        <a:t>방출구</a:t>
                      </a:r>
                      <a:endParaRPr lang="en-US" sz="1200" b="0" kern="0" spc="0" dirty="0">
                        <a:solidFill>
                          <a:schemeClr val="accent1"/>
                        </a:solidFill>
                        <a:effectLst/>
                        <a:latin typeface="+mn-ea"/>
                        <a:ea typeface="+mn-ea"/>
                      </a:endParaRPr>
                    </a:p>
                  </a:txBody>
                  <a:tcPr marL="64770" marR="64770" marT="17907" marB="17907" anchor="ctr"/>
                </a:tc>
                <a:tc>
                  <a:txBody>
                    <a:bodyPr/>
                    <a:lstStyle/>
                    <a:p>
                      <a:pPr marL="0" marR="0" indent="0" algn="ctr" fontAlgn="base" latinLnBrk="1">
                        <a:lnSpc>
                          <a:spcPct val="100000"/>
                        </a:lnSpc>
                        <a:buNone/>
                      </a:pPr>
                      <a:r>
                        <a:rPr lang="en-US" sz="1200" b="0" kern="0" spc="0" dirty="0">
                          <a:solidFill>
                            <a:schemeClr val="tx1"/>
                          </a:solidFill>
                          <a:effectLst/>
                          <a:latin typeface="+mn-ea"/>
                          <a:ea typeface="+mn-ea"/>
                        </a:rPr>
                        <a:t>5</a:t>
                      </a:r>
                    </a:p>
                  </a:txBody>
                  <a:tcPr marL="64770" marR="64770" marT="17907" marB="17907" anchor="ctr"/>
                </a:tc>
                <a:extLst>
                  <a:ext uri="{0D108BD9-81ED-4DB2-BD59-A6C34878D82A}">
                    <a16:rowId xmlns:a16="http://schemas.microsoft.com/office/drawing/2014/main" val="2144676472"/>
                  </a:ext>
                </a:extLst>
              </a:tr>
            </a:tbl>
          </a:graphicData>
        </a:graphic>
      </p:graphicFrame>
      <p:sp>
        <p:nvSpPr>
          <p:cNvPr id="17" name="텍스트 개체 틀 1">
            <a:extLst>
              <a:ext uri="{FF2B5EF4-FFF2-40B4-BE49-F238E27FC236}">
                <a16:creationId xmlns:a16="http://schemas.microsoft.com/office/drawing/2014/main" id="{BC0E5475-5404-AB82-2914-354C26CF7ED5}"/>
              </a:ext>
            </a:extLst>
          </p:cNvPr>
          <p:cNvSpPr>
            <a:spLocks noGrp="1"/>
          </p:cNvSpPr>
          <p:nvPr>
            <p:ph type="body" sz="quarter" idx="10"/>
          </p:nvPr>
        </p:nvSpPr>
        <p:spPr>
          <a:xfrm>
            <a:off x="209708" y="572858"/>
            <a:ext cx="9423242" cy="400110"/>
          </a:xfrm>
        </p:spPr>
        <p:txBody>
          <a:bodyPr/>
          <a:lstStyle/>
          <a:p>
            <a:r>
              <a:rPr lang="en-US" altLang="ko-KR" dirty="0"/>
              <a:t>Tag</a:t>
            </a:r>
            <a:r>
              <a:rPr lang="ko-KR" altLang="en-US" dirty="0"/>
              <a:t> </a:t>
            </a:r>
            <a:r>
              <a:rPr lang="en-US" altLang="ko-KR" dirty="0"/>
              <a:t>List</a:t>
            </a:r>
            <a:r>
              <a:rPr lang="ko-KR" altLang="en-US" dirty="0"/>
              <a:t> </a:t>
            </a:r>
            <a:r>
              <a:rPr lang="en-US" altLang="ko-KR" dirty="0"/>
              <a:t>(4/4)</a:t>
            </a:r>
            <a:endParaRPr lang="ko-KR" altLang="en-US" dirty="0"/>
          </a:p>
        </p:txBody>
      </p:sp>
    </p:spTree>
    <p:extLst>
      <p:ext uri="{BB962C8B-B14F-4D97-AF65-F5344CB8AC3E}">
        <p14:creationId xmlns:p14="http://schemas.microsoft.com/office/powerpoint/2010/main" val="266018247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2EAA85-5B68-1D97-2DEE-46770ACBFB8B}"/>
            </a:ext>
          </a:extLst>
        </p:cNvPr>
        <p:cNvGrpSpPr/>
        <p:nvPr/>
      </p:nvGrpSpPr>
      <p:grpSpPr>
        <a:xfrm>
          <a:off x="0" y="0"/>
          <a:ext cx="0" cy="0"/>
          <a:chOff x="0" y="0"/>
          <a:chExt cx="0" cy="0"/>
        </a:xfrm>
      </p:grpSpPr>
      <p:sp>
        <p:nvSpPr>
          <p:cNvPr id="4" name="제목 3">
            <a:extLst>
              <a:ext uri="{FF2B5EF4-FFF2-40B4-BE49-F238E27FC236}">
                <a16:creationId xmlns:a16="http://schemas.microsoft.com/office/drawing/2014/main" id="{685F14E9-A84C-429B-96F3-9E39D5531EC3}"/>
              </a:ext>
            </a:extLst>
          </p:cNvPr>
          <p:cNvSpPr>
            <a:spLocks noGrp="1"/>
          </p:cNvSpPr>
          <p:nvPr>
            <p:ph type="title"/>
          </p:nvPr>
        </p:nvSpPr>
        <p:spPr/>
        <p:txBody>
          <a:bodyPr/>
          <a:lstStyle/>
          <a:p>
            <a:r>
              <a:rPr lang="en-US" altLang="ko-KR" dirty="0">
                <a:latin typeface="+mn-ea"/>
              </a:rPr>
              <a:t>250827 </a:t>
            </a:r>
            <a:r>
              <a:rPr lang="ko-KR" altLang="en-US" dirty="0">
                <a:latin typeface="+mn-ea"/>
              </a:rPr>
              <a:t>수 </a:t>
            </a:r>
            <a:r>
              <a:rPr lang="en-US" altLang="ko-KR" dirty="0">
                <a:latin typeface="+mn-ea"/>
              </a:rPr>
              <a:t>| state</a:t>
            </a:r>
            <a:r>
              <a:rPr lang="ko-KR" altLang="en-US" dirty="0">
                <a:latin typeface="+mn-ea"/>
              </a:rPr>
              <a:t>에 들어갈 주요 컬럼 선정 </a:t>
            </a:r>
            <a:r>
              <a:rPr lang="en-US" altLang="ko-KR" dirty="0">
                <a:latin typeface="+mn-ea"/>
              </a:rPr>
              <a:t>(</a:t>
            </a:r>
            <a:r>
              <a:rPr lang="ko-KR" altLang="en-US" dirty="0">
                <a:latin typeface="+mn-ea"/>
              </a:rPr>
              <a:t>잠정</a:t>
            </a:r>
            <a:r>
              <a:rPr lang="en-US" altLang="ko-KR" dirty="0">
                <a:latin typeface="+mn-ea"/>
              </a:rPr>
              <a:t>)</a:t>
            </a:r>
            <a:endParaRPr lang="ko-KR" altLang="en-US" dirty="0">
              <a:latin typeface="+mn-ea"/>
              <a:ea typeface="+mn-ea"/>
            </a:endParaRPr>
          </a:p>
        </p:txBody>
      </p:sp>
      <p:sp>
        <p:nvSpPr>
          <p:cNvPr id="5" name="텍스트 개체 틀 4">
            <a:extLst>
              <a:ext uri="{FF2B5EF4-FFF2-40B4-BE49-F238E27FC236}">
                <a16:creationId xmlns:a16="http://schemas.microsoft.com/office/drawing/2014/main" id="{888F91B9-C35D-F4B6-AA8C-0788969745E0}"/>
              </a:ext>
            </a:extLst>
          </p:cNvPr>
          <p:cNvSpPr>
            <a:spLocks noGrp="1"/>
          </p:cNvSpPr>
          <p:nvPr>
            <p:ph type="body" sz="quarter" idx="12"/>
          </p:nvPr>
        </p:nvSpPr>
        <p:spPr/>
        <p:txBody>
          <a:bodyPr/>
          <a:lstStyle/>
          <a:p>
            <a:r>
              <a:rPr lang="ko-KR" altLang="en-US" dirty="0">
                <a:latin typeface="+mn-ea"/>
                <a:ea typeface="+mn-ea"/>
              </a:rPr>
              <a:t>서부발전</a:t>
            </a:r>
          </a:p>
        </p:txBody>
      </p:sp>
      <p:sp>
        <p:nvSpPr>
          <p:cNvPr id="15" name="TextBox 14">
            <a:extLst>
              <a:ext uri="{FF2B5EF4-FFF2-40B4-BE49-F238E27FC236}">
                <a16:creationId xmlns:a16="http://schemas.microsoft.com/office/drawing/2014/main" id="{F2AF3E58-733F-1703-780C-8900DC9D3841}"/>
              </a:ext>
            </a:extLst>
          </p:cNvPr>
          <p:cNvSpPr txBox="1"/>
          <p:nvPr/>
        </p:nvSpPr>
        <p:spPr>
          <a:xfrm>
            <a:off x="190310" y="6219993"/>
            <a:ext cx="9442639" cy="415498"/>
          </a:xfrm>
          <a:prstGeom prst="rect">
            <a:avLst/>
          </a:prstGeom>
          <a:noFill/>
        </p:spPr>
        <p:txBody>
          <a:bodyPr wrap="square">
            <a:spAutoFit/>
          </a:bodyPr>
          <a:lstStyle/>
          <a:p>
            <a:r>
              <a:rPr lang="en-US" altLang="ko-KR" sz="1050" dirty="0"/>
              <a:t>* </a:t>
            </a:r>
            <a:r>
              <a:rPr lang="ko-KR" altLang="en-US" sz="1050" dirty="0"/>
              <a:t>자세한 사항은 </a:t>
            </a:r>
            <a:r>
              <a:rPr lang="en-US" altLang="ko-KR" sz="1050" dirty="0"/>
              <a:t>0827_determine_states.ppt </a:t>
            </a:r>
            <a:r>
              <a:rPr lang="ko-KR" altLang="en-US" sz="1050" dirty="0"/>
              <a:t>참고</a:t>
            </a:r>
            <a:endParaRPr lang="en-US" altLang="ko-KR" sz="1050" dirty="0"/>
          </a:p>
          <a:p>
            <a:r>
              <a:rPr lang="en-US" altLang="ko-KR" sz="1050" dirty="0"/>
              <a:t>** </a:t>
            </a:r>
            <a:r>
              <a:rPr lang="ko-KR" altLang="en-US" sz="1050" dirty="0"/>
              <a:t>기존에 사용하던 </a:t>
            </a:r>
            <a:r>
              <a:rPr lang="en-US" altLang="ko-KR" sz="1050" dirty="0"/>
              <a:t>‘</a:t>
            </a:r>
            <a:r>
              <a:rPr lang="ko-KR" altLang="en-US" sz="1050" dirty="0"/>
              <a:t>연료대비 질소가스 주입비율</a:t>
            </a:r>
            <a:r>
              <a:rPr lang="en-US" altLang="ko-KR" sz="1050" dirty="0"/>
              <a:t>＇</a:t>
            </a:r>
            <a:r>
              <a:rPr lang="ko-KR" altLang="en-US" sz="1050" dirty="0"/>
              <a:t>이라는 용어는 잘못되었음</a:t>
            </a:r>
            <a:r>
              <a:rPr lang="en-US" altLang="ko-KR" sz="1050" dirty="0"/>
              <a:t>. </a:t>
            </a:r>
            <a:r>
              <a:rPr lang="ko-KR" altLang="en-US" sz="1050" dirty="0"/>
              <a:t>해당 값은 </a:t>
            </a:r>
            <a:r>
              <a:rPr lang="en-US" altLang="ko-KR" sz="1050" dirty="0"/>
              <a:t>‘</a:t>
            </a:r>
            <a:r>
              <a:rPr lang="ko-KR" altLang="en-US" sz="1050" dirty="0"/>
              <a:t>질소량 </a:t>
            </a:r>
            <a:r>
              <a:rPr lang="en-US" altLang="ko-KR" sz="1050" dirty="0"/>
              <a:t>=</a:t>
            </a:r>
            <a:r>
              <a:rPr lang="ko-KR" altLang="en-US" sz="1050" dirty="0"/>
              <a:t>연료량 </a:t>
            </a:r>
            <a:r>
              <a:rPr lang="en-US" altLang="ko-KR" sz="1050" dirty="0"/>
              <a:t>+ offset’</a:t>
            </a:r>
            <a:r>
              <a:rPr lang="ko-KR" altLang="en-US" sz="1050" dirty="0"/>
              <a:t>이라는 수식에서의 </a:t>
            </a:r>
            <a:r>
              <a:rPr lang="en-US" altLang="ko-KR" sz="1050" dirty="0"/>
              <a:t>offset</a:t>
            </a:r>
            <a:r>
              <a:rPr lang="ko-KR" altLang="en-US" sz="1050" dirty="0"/>
              <a:t>에 해당함</a:t>
            </a:r>
            <a:r>
              <a:rPr lang="en-US" altLang="ko-KR" sz="1050" dirty="0"/>
              <a:t>.</a:t>
            </a:r>
            <a:endParaRPr lang="ko-KR" altLang="en-US" sz="1050" dirty="0"/>
          </a:p>
        </p:txBody>
      </p:sp>
      <p:sp>
        <p:nvSpPr>
          <p:cNvPr id="13" name="텍스트 개체 틀 12">
            <a:extLst>
              <a:ext uri="{FF2B5EF4-FFF2-40B4-BE49-F238E27FC236}">
                <a16:creationId xmlns:a16="http://schemas.microsoft.com/office/drawing/2014/main" id="{05581E6F-C9F4-5DB2-986A-88CF0216D7C8}"/>
              </a:ext>
            </a:extLst>
          </p:cNvPr>
          <p:cNvSpPr>
            <a:spLocks noGrp="1"/>
          </p:cNvSpPr>
          <p:nvPr>
            <p:ph type="body" sz="quarter" idx="10"/>
          </p:nvPr>
        </p:nvSpPr>
        <p:spPr/>
        <p:txBody>
          <a:bodyPr/>
          <a:lstStyle/>
          <a:p>
            <a:r>
              <a:rPr lang="ko-KR" altLang="en-US" dirty="0"/>
              <a:t>강화학습시 사용할 </a:t>
            </a:r>
            <a:r>
              <a:rPr lang="en-US" altLang="ko-KR" dirty="0"/>
              <a:t>state / action </a:t>
            </a:r>
            <a:r>
              <a:rPr lang="ko-KR" altLang="en-US" dirty="0"/>
              <a:t>목록</a:t>
            </a:r>
            <a:r>
              <a:rPr lang="en-US" altLang="ko-KR" dirty="0"/>
              <a:t>*</a:t>
            </a:r>
            <a:endParaRPr lang="ko-KR" altLang="en-US" dirty="0"/>
          </a:p>
        </p:txBody>
      </p:sp>
      <p:graphicFrame>
        <p:nvGraphicFramePr>
          <p:cNvPr id="17" name="표 16">
            <a:extLst>
              <a:ext uri="{FF2B5EF4-FFF2-40B4-BE49-F238E27FC236}">
                <a16:creationId xmlns:a16="http://schemas.microsoft.com/office/drawing/2014/main" id="{9FB5F9E1-84D2-BA76-1887-46ACEE7B4EC3}"/>
              </a:ext>
            </a:extLst>
          </p:cNvPr>
          <p:cNvGraphicFramePr>
            <a:graphicFrameLocks noGrp="1"/>
          </p:cNvGraphicFramePr>
          <p:nvPr>
            <p:extLst>
              <p:ext uri="{D42A27DB-BD31-4B8C-83A1-F6EECF244321}">
                <p14:modId xmlns:p14="http://schemas.microsoft.com/office/powerpoint/2010/main" val="886819351"/>
              </p:ext>
            </p:extLst>
          </p:nvPr>
        </p:nvGraphicFramePr>
        <p:xfrm>
          <a:off x="268688" y="2524485"/>
          <a:ext cx="9562056" cy="3655026"/>
        </p:xfrm>
        <a:graphic>
          <a:graphicData uri="http://schemas.openxmlformats.org/drawingml/2006/table">
            <a:tbl>
              <a:tblPr firstRow="1" bandRow="1">
                <a:tableStyleId>{5C22544A-7EE6-4342-B048-85BDC9FD1C3A}</a:tableStyleId>
              </a:tblPr>
              <a:tblGrid>
                <a:gridCol w="436706">
                  <a:extLst>
                    <a:ext uri="{9D8B030D-6E8A-4147-A177-3AD203B41FA5}">
                      <a16:colId xmlns:a16="http://schemas.microsoft.com/office/drawing/2014/main" val="3913219204"/>
                    </a:ext>
                  </a:extLst>
                </a:gridCol>
                <a:gridCol w="1811383">
                  <a:extLst>
                    <a:ext uri="{9D8B030D-6E8A-4147-A177-3AD203B41FA5}">
                      <a16:colId xmlns:a16="http://schemas.microsoft.com/office/drawing/2014/main" val="2473178027"/>
                    </a:ext>
                  </a:extLst>
                </a:gridCol>
                <a:gridCol w="3735977">
                  <a:extLst>
                    <a:ext uri="{9D8B030D-6E8A-4147-A177-3AD203B41FA5}">
                      <a16:colId xmlns:a16="http://schemas.microsoft.com/office/drawing/2014/main" val="2161612139"/>
                    </a:ext>
                  </a:extLst>
                </a:gridCol>
                <a:gridCol w="539932">
                  <a:extLst>
                    <a:ext uri="{9D8B030D-6E8A-4147-A177-3AD203B41FA5}">
                      <a16:colId xmlns:a16="http://schemas.microsoft.com/office/drawing/2014/main" val="3803012115"/>
                    </a:ext>
                  </a:extLst>
                </a:gridCol>
                <a:gridCol w="644434">
                  <a:extLst>
                    <a:ext uri="{9D8B030D-6E8A-4147-A177-3AD203B41FA5}">
                      <a16:colId xmlns:a16="http://schemas.microsoft.com/office/drawing/2014/main" val="513337379"/>
                    </a:ext>
                  </a:extLst>
                </a:gridCol>
                <a:gridCol w="444137">
                  <a:extLst>
                    <a:ext uri="{9D8B030D-6E8A-4147-A177-3AD203B41FA5}">
                      <a16:colId xmlns:a16="http://schemas.microsoft.com/office/drawing/2014/main" val="475133053"/>
                    </a:ext>
                  </a:extLst>
                </a:gridCol>
                <a:gridCol w="888274">
                  <a:extLst>
                    <a:ext uri="{9D8B030D-6E8A-4147-A177-3AD203B41FA5}">
                      <a16:colId xmlns:a16="http://schemas.microsoft.com/office/drawing/2014/main" val="1162882798"/>
                    </a:ext>
                  </a:extLst>
                </a:gridCol>
                <a:gridCol w="1061213">
                  <a:extLst>
                    <a:ext uri="{9D8B030D-6E8A-4147-A177-3AD203B41FA5}">
                      <a16:colId xmlns:a16="http://schemas.microsoft.com/office/drawing/2014/main" val="418403443"/>
                    </a:ext>
                  </a:extLst>
                </a:gridCol>
              </a:tblGrid>
              <a:tr h="339239">
                <a:tc>
                  <a:txBody>
                    <a:bodyPr/>
                    <a:lstStyle/>
                    <a:p>
                      <a:pPr marL="0" marR="0" indent="0" algn="ctr" fontAlgn="base" latinLnBrk="0">
                        <a:lnSpc>
                          <a:spcPct val="100000"/>
                        </a:lnSpc>
                        <a:buNone/>
                      </a:pPr>
                      <a:r>
                        <a:rPr lang="ko-KR" altLang="en-US" sz="1200" kern="0" spc="0" dirty="0">
                          <a:solidFill>
                            <a:srgbClr val="000000"/>
                          </a:solidFill>
                          <a:effectLst/>
                          <a:latin typeface="+mn-ea"/>
                          <a:ea typeface="+mn-ea"/>
                        </a:rPr>
                        <a:t>순번</a:t>
                      </a:r>
                      <a:endParaRPr lang="ko-KR" altLang="en-US" sz="1600" kern="0" spc="0" dirty="0">
                        <a:solidFill>
                          <a:srgbClr val="000000"/>
                        </a:solidFill>
                        <a:effectLst/>
                        <a:latin typeface="+mn-ea"/>
                        <a:ea typeface="+mn-ea"/>
                      </a:endParaRPr>
                    </a:p>
                  </a:txBody>
                  <a:tcPr marL="64770" marR="64770" marT="17907" marB="17907" anchor="ctr"/>
                </a:tc>
                <a:tc>
                  <a:txBody>
                    <a:bodyPr/>
                    <a:lstStyle/>
                    <a:p>
                      <a:pPr marL="0" marR="0" indent="0" algn="ctr" fontAlgn="base" latinLnBrk="0">
                        <a:lnSpc>
                          <a:spcPct val="100000"/>
                        </a:lnSpc>
                        <a:buNone/>
                      </a:pPr>
                      <a:r>
                        <a:rPr lang="ko-KR" altLang="en-US" sz="1200" kern="0" spc="0" dirty="0" err="1">
                          <a:solidFill>
                            <a:srgbClr val="000000"/>
                          </a:solidFill>
                          <a:effectLst/>
                          <a:latin typeface="+mn-ea"/>
                          <a:ea typeface="+mn-ea"/>
                        </a:rPr>
                        <a:t>태그명</a:t>
                      </a:r>
                      <a:endParaRPr lang="ko-KR" altLang="en-US" sz="1600" kern="0" spc="0" dirty="0">
                        <a:solidFill>
                          <a:srgbClr val="000000"/>
                        </a:solidFill>
                        <a:effectLst/>
                        <a:latin typeface="+mn-ea"/>
                        <a:ea typeface="+mn-ea"/>
                      </a:endParaRPr>
                    </a:p>
                  </a:txBody>
                  <a:tcPr marL="64770" marR="64770" marT="17907" marB="17907" anchor="ctr"/>
                </a:tc>
                <a:tc>
                  <a:txBody>
                    <a:bodyPr/>
                    <a:lstStyle/>
                    <a:p>
                      <a:pPr marL="0" marR="0" indent="0" algn="ctr" fontAlgn="base" latinLnBrk="0">
                        <a:lnSpc>
                          <a:spcPct val="100000"/>
                        </a:lnSpc>
                        <a:buNone/>
                      </a:pPr>
                      <a:r>
                        <a:rPr lang="ko-KR" altLang="en-US" sz="1200" kern="0" spc="0" dirty="0">
                          <a:solidFill>
                            <a:srgbClr val="000000"/>
                          </a:solidFill>
                          <a:effectLst/>
                          <a:latin typeface="+mn-ea"/>
                          <a:ea typeface="+mn-ea"/>
                        </a:rPr>
                        <a:t>설명</a:t>
                      </a:r>
                      <a:endParaRPr lang="ko-KR" altLang="en-US" sz="1600" kern="0" spc="0" dirty="0">
                        <a:solidFill>
                          <a:srgbClr val="000000"/>
                        </a:solidFill>
                        <a:effectLst/>
                        <a:latin typeface="+mn-ea"/>
                        <a:ea typeface="+mn-ea"/>
                      </a:endParaRPr>
                    </a:p>
                  </a:txBody>
                  <a:tcPr marL="64770" marR="64770" marT="17907" marB="17907" anchor="ctr"/>
                </a:tc>
                <a:tc>
                  <a:txBody>
                    <a:bodyPr/>
                    <a:lstStyle/>
                    <a:p>
                      <a:pPr marL="0" marR="0" indent="0" algn="ctr" fontAlgn="base" latinLnBrk="0">
                        <a:lnSpc>
                          <a:spcPct val="100000"/>
                        </a:lnSpc>
                        <a:buNone/>
                      </a:pPr>
                      <a:r>
                        <a:rPr lang="ko-KR" altLang="en-US" sz="1200" kern="0" spc="0" dirty="0">
                          <a:solidFill>
                            <a:srgbClr val="000000"/>
                          </a:solidFill>
                          <a:effectLst/>
                          <a:latin typeface="+mn-ea"/>
                          <a:ea typeface="+mn-ea"/>
                        </a:rPr>
                        <a:t>단위</a:t>
                      </a:r>
                      <a:endParaRPr lang="ko-KR" altLang="en-US" sz="1600" kern="0" spc="0" dirty="0">
                        <a:solidFill>
                          <a:srgbClr val="000000"/>
                        </a:solidFill>
                        <a:effectLst/>
                        <a:latin typeface="+mn-ea"/>
                        <a:ea typeface="+mn-ea"/>
                      </a:endParaRPr>
                    </a:p>
                  </a:txBody>
                  <a:tcPr marL="64770" marR="64770" marT="17907" marB="17907" anchor="ctr"/>
                </a:tc>
                <a:tc>
                  <a:txBody>
                    <a:bodyPr/>
                    <a:lstStyle/>
                    <a:p>
                      <a:pPr marL="0" marR="0" indent="0" algn="ctr" fontAlgn="base" latinLnBrk="0">
                        <a:lnSpc>
                          <a:spcPct val="100000"/>
                        </a:lnSpc>
                        <a:buNone/>
                      </a:pPr>
                      <a:r>
                        <a:rPr lang="ko-KR" altLang="en-US" sz="1200" kern="0" spc="0" dirty="0">
                          <a:solidFill>
                            <a:srgbClr val="000000"/>
                          </a:solidFill>
                          <a:effectLst/>
                          <a:latin typeface="+mn-ea"/>
                          <a:ea typeface="+mn-ea"/>
                        </a:rPr>
                        <a:t>구분</a:t>
                      </a:r>
                    </a:p>
                  </a:txBody>
                  <a:tcPr marL="64770" marR="64770" marT="17907" marB="17907" anchor="ctr"/>
                </a:tc>
                <a:tc>
                  <a:txBody>
                    <a:bodyPr/>
                    <a:lstStyle/>
                    <a:p>
                      <a:pPr marL="0" marR="0" indent="0" algn="ctr" fontAlgn="base" latinLnBrk="0">
                        <a:lnSpc>
                          <a:spcPct val="100000"/>
                        </a:lnSpc>
                        <a:buNone/>
                      </a:pPr>
                      <a:r>
                        <a:rPr lang="ko-KR" altLang="en-US" sz="1200" kern="0" spc="0" dirty="0">
                          <a:solidFill>
                            <a:srgbClr val="000000"/>
                          </a:solidFill>
                          <a:effectLst/>
                          <a:latin typeface="+mn-ea"/>
                          <a:ea typeface="+mn-ea"/>
                        </a:rPr>
                        <a:t>도면번호</a:t>
                      </a:r>
                    </a:p>
                  </a:txBody>
                  <a:tcPr marL="64770" marR="64770" marT="17907" marB="17907" anchor="ctr"/>
                </a:tc>
                <a:tc>
                  <a:txBody>
                    <a:bodyPr/>
                    <a:lstStyle/>
                    <a:p>
                      <a:pPr marL="0" marR="0" indent="0" algn="ctr" fontAlgn="base" latinLnBrk="0">
                        <a:lnSpc>
                          <a:spcPct val="100000"/>
                        </a:lnSpc>
                        <a:buNone/>
                      </a:pPr>
                      <a:r>
                        <a:rPr lang="ko-KR" altLang="en-US" sz="1200" kern="0" spc="0" dirty="0">
                          <a:solidFill>
                            <a:srgbClr val="000000"/>
                          </a:solidFill>
                          <a:effectLst/>
                          <a:latin typeface="+mn-ea"/>
                          <a:ea typeface="+mn-ea"/>
                        </a:rPr>
                        <a:t>비고</a:t>
                      </a:r>
                    </a:p>
                  </a:txBody>
                  <a:tcPr marL="64770" marR="64770" marT="17907" marB="17907" anchor="ctr"/>
                </a:tc>
                <a:tc>
                  <a:txBody>
                    <a:bodyPr/>
                    <a:lstStyle/>
                    <a:p>
                      <a:pPr marL="0" marR="0" indent="0" algn="ctr" fontAlgn="base" latinLnBrk="0">
                        <a:lnSpc>
                          <a:spcPct val="100000"/>
                        </a:lnSpc>
                        <a:buNone/>
                      </a:pPr>
                      <a:r>
                        <a:rPr lang="ko-KR" altLang="en-US" sz="1200" kern="0" spc="0" dirty="0">
                          <a:solidFill>
                            <a:srgbClr val="000000"/>
                          </a:solidFill>
                          <a:effectLst/>
                          <a:latin typeface="+mn-ea"/>
                          <a:ea typeface="+mn-ea"/>
                        </a:rPr>
                        <a:t>약어</a:t>
                      </a:r>
                    </a:p>
                  </a:txBody>
                  <a:tcPr marL="64770" marR="64770" marT="17907" marB="17907" anchor="ctr"/>
                </a:tc>
                <a:extLst>
                  <a:ext uri="{0D108BD9-81ED-4DB2-BD59-A6C34878D82A}">
                    <a16:rowId xmlns:a16="http://schemas.microsoft.com/office/drawing/2014/main" val="1260524702"/>
                  </a:ext>
                </a:extLst>
              </a:tr>
              <a:tr h="444833">
                <a:tc>
                  <a:txBody>
                    <a:bodyPr/>
                    <a:lstStyle/>
                    <a:p>
                      <a:pPr marL="0" marR="0" indent="0" algn="ctr" fontAlgn="base" latinLnBrk="0">
                        <a:lnSpc>
                          <a:spcPct val="100000"/>
                        </a:lnSpc>
                        <a:buNone/>
                      </a:pPr>
                      <a:r>
                        <a:rPr lang="en-US" sz="1200" kern="0" spc="0">
                          <a:solidFill>
                            <a:srgbClr val="000000"/>
                          </a:solidFill>
                          <a:effectLst/>
                          <a:latin typeface="+mn-ea"/>
                          <a:ea typeface="+mn-ea"/>
                        </a:rPr>
                        <a:t>3</a:t>
                      </a:r>
                      <a:endParaRPr lang="en-US" sz="1600" kern="0" spc="0">
                        <a:solidFill>
                          <a:srgbClr val="000000"/>
                        </a:solidFill>
                        <a:effectLst/>
                        <a:latin typeface="+mn-ea"/>
                        <a:ea typeface="+mn-ea"/>
                      </a:endParaRPr>
                    </a:p>
                  </a:txBody>
                  <a:tcPr marL="64770" marR="64770" marT="17907" marB="17907" anchor="ctr"/>
                </a:tc>
                <a:tc>
                  <a:txBody>
                    <a:bodyPr/>
                    <a:lstStyle/>
                    <a:p>
                      <a:pPr marL="0" marR="0" indent="0" algn="just" fontAlgn="ctr" latinLnBrk="0">
                        <a:lnSpc>
                          <a:spcPct val="100000"/>
                        </a:lnSpc>
                        <a:buNone/>
                      </a:pPr>
                      <a:r>
                        <a:rPr lang="en-US" sz="1200" kern="0" spc="0" dirty="0">
                          <a:solidFill>
                            <a:srgbClr val="000000"/>
                          </a:solidFill>
                          <a:effectLst/>
                          <a:latin typeface="+mn-ea"/>
                          <a:ea typeface="+mn-ea"/>
                        </a:rPr>
                        <a:t>IGCC.CC.G1.ca_fqsg_cl</a:t>
                      </a:r>
                      <a:endParaRPr lang="en-US" sz="2000" kern="0" spc="0" dirty="0">
                        <a:solidFill>
                          <a:srgbClr val="000000"/>
                        </a:solidFill>
                        <a:effectLst/>
                        <a:latin typeface="+mn-ea"/>
                        <a:ea typeface="+mn-ea"/>
                      </a:endParaRPr>
                    </a:p>
                  </a:txBody>
                  <a:tcPr marL="64770" marR="64770" marT="17907" marB="17907" anchor="ctr"/>
                </a:tc>
                <a:tc>
                  <a:txBody>
                    <a:bodyPr/>
                    <a:lstStyle/>
                    <a:p>
                      <a:pPr marL="0" marR="0" indent="0" algn="just" fontAlgn="base" latinLnBrk="1">
                        <a:lnSpc>
                          <a:spcPct val="100000"/>
                        </a:lnSpc>
                        <a:buNone/>
                      </a:pPr>
                      <a:r>
                        <a:rPr lang="ko-KR" altLang="en-US" sz="1200" kern="0" spc="0" dirty="0">
                          <a:solidFill>
                            <a:srgbClr val="000000"/>
                          </a:solidFill>
                          <a:effectLst/>
                          <a:latin typeface="+mn-ea"/>
                          <a:ea typeface="+mn-ea"/>
                        </a:rPr>
                        <a:t>합성가스 유량</a:t>
                      </a:r>
                      <a:endParaRPr lang="ko-KR" altLang="en-US" sz="1600" kern="0" spc="0" dirty="0">
                        <a:solidFill>
                          <a:srgbClr val="000000"/>
                        </a:solidFill>
                        <a:effectLst/>
                        <a:latin typeface="+mn-ea"/>
                        <a:ea typeface="+mn-ea"/>
                      </a:endParaRPr>
                    </a:p>
                    <a:p>
                      <a:pPr marL="0" marR="0" indent="0" algn="just" fontAlgn="base" latinLnBrk="1">
                        <a:lnSpc>
                          <a:spcPct val="100000"/>
                        </a:lnSpc>
                        <a:buNone/>
                      </a:pPr>
                      <a:r>
                        <a:rPr lang="en-US" sz="1200" kern="0" spc="0" dirty="0">
                          <a:solidFill>
                            <a:srgbClr val="000000"/>
                          </a:solidFill>
                          <a:effectLst/>
                          <a:latin typeface="+mn-ea"/>
                          <a:ea typeface="+mn-ea"/>
                        </a:rPr>
                        <a:t>Clamped SG Fuel Flow based on Backup Calculation</a:t>
                      </a:r>
                      <a:endParaRPr lang="en-US" sz="1600" kern="0" spc="0" dirty="0">
                        <a:solidFill>
                          <a:srgbClr val="000000"/>
                        </a:solidFill>
                        <a:effectLst/>
                        <a:latin typeface="+mn-ea"/>
                        <a:ea typeface="+mn-ea"/>
                      </a:endParaRPr>
                    </a:p>
                  </a:txBody>
                  <a:tcPr marL="64770" marR="64770" marT="17907" marB="17907" anchor="ctr"/>
                </a:tc>
                <a:tc>
                  <a:txBody>
                    <a:bodyPr/>
                    <a:lstStyle/>
                    <a:p>
                      <a:pPr marL="0" marR="0" indent="0" algn="ctr" fontAlgn="base" latinLnBrk="1">
                        <a:lnSpc>
                          <a:spcPct val="100000"/>
                        </a:lnSpc>
                        <a:buNone/>
                      </a:pPr>
                      <a:r>
                        <a:rPr lang="en-US" sz="1200" kern="0" spc="0" dirty="0">
                          <a:solidFill>
                            <a:srgbClr val="000000"/>
                          </a:solidFill>
                          <a:effectLst/>
                          <a:latin typeface="+mn-ea"/>
                          <a:ea typeface="+mn-ea"/>
                        </a:rPr>
                        <a:t>kg/s</a:t>
                      </a:r>
                      <a:endParaRPr lang="en-US" sz="1600" kern="0" spc="0" dirty="0">
                        <a:solidFill>
                          <a:srgbClr val="000000"/>
                        </a:solidFill>
                        <a:effectLst/>
                        <a:latin typeface="+mn-ea"/>
                        <a:ea typeface="+mn-ea"/>
                      </a:endParaRPr>
                    </a:p>
                  </a:txBody>
                  <a:tcPr marL="64770" marR="64770" marT="17907" marB="17907" anchor="ctr"/>
                </a:tc>
                <a:tc>
                  <a:txBody>
                    <a:bodyPr/>
                    <a:lstStyle/>
                    <a:p>
                      <a:pPr marL="0" marR="0" indent="0" algn="ctr" fontAlgn="base" latinLnBrk="1">
                        <a:lnSpc>
                          <a:spcPct val="100000"/>
                        </a:lnSpc>
                        <a:buNone/>
                      </a:pPr>
                      <a:r>
                        <a:rPr kumimoji="0" lang="ko-KR" altLang="en-US" sz="1200" b="1" i="0" u="none" strike="noStrike" kern="0" cap="none" spc="0" normalizeH="0" baseline="0" noProof="0">
                          <a:ln>
                            <a:noFill/>
                          </a:ln>
                          <a:solidFill>
                            <a:srgbClr val="00B050"/>
                          </a:solidFill>
                          <a:effectLst/>
                          <a:uLnTx/>
                          <a:uFillTx/>
                          <a:latin typeface="맑은 고딕" panose="020B0503020000020004" pitchFamily="50" charset="-127"/>
                          <a:ea typeface="맑은 고딕" panose="020B0503020000020004" pitchFamily="50" charset="-127"/>
                          <a:cs typeface="+mn-cs"/>
                        </a:rPr>
                        <a:t>흡입구</a:t>
                      </a:r>
                      <a:endParaRPr lang="en-US" sz="1200" b="1" kern="0" spc="0" dirty="0">
                        <a:solidFill>
                          <a:srgbClr val="00B050"/>
                        </a:solidFill>
                        <a:effectLst/>
                        <a:latin typeface="+mn-ea"/>
                        <a:ea typeface="+mn-ea"/>
                      </a:endParaRPr>
                    </a:p>
                  </a:txBody>
                  <a:tcPr marL="64770" marR="64770" marT="17907" marB="17907" anchor="ctr"/>
                </a:tc>
                <a:tc>
                  <a:txBody>
                    <a:bodyPr/>
                    <a:lstStyle/>
                    <a:p>
                      <a:pPr marL="0" marR="0" indent="0" algn="ctr" fontAlgn="base" latinLnBrk="1">
                        <a:lnSpc>
                          <a:spcPct val="100000"/>
                        </a:lnSpc>
                        <a:buNone/>
                      </a:pPr>
                      <a:r>
                        <a:rPr lang="en-US" sz="1200" kern="0" spc="0" dirty="0">
                          <a:solidFill>
                            <a:srgbClr val="000000"/>
                          </a:solidFill>
                          <a:effectLst/>
                          <a:latin typeface="+mn-ea"/>
                          <a:ea typeface="+mn-ea"/>
                        </a:rPr>
                        <a:t>1</a:t>
                      </a:r>
                    </a:p>
                  </a:txBody>
                  <a:tcPr marL="64770" marR="64770" marT="17907" marB="17907" anchor="ctr"/>
                </a:tc>
                <a:tc>
                  <a:txBody>
                    <a:bodyPr/>
                    <a:lstStyle/>
                    <a:p>
                      <a:pPr marL="0" marR="0" lvl="0" indent="0" algn="ctr" defTabSz="914400" rtl="0" eaLnBrk="1" fontAlgn="base" latinLnBrk="1" hangingPunct="1">
                        <a:lnSpc>
                          <a:spcPct val="100000"/>
                        </a:lnSpc>
                        <a:spcBef>
                          <a:spcPts val="0"/>
                        </a:spcBef>
                        <a:spcAft>
                          <a:spcPts val="0"/>
                        </a:spcAft>
                        <a:buClrTx/>
                        <a:buSzTx/>
                        <a:buFontTx/>
                        <a:buNone/>
                        <a:tabLst/>
                        <a:defRPr/>
                      </a:pPr>
                      <a:r>
                        <a:rPr kumimoji="0" lang="en-US" altLang="ko-KR" sz="1200" b="0" i="0" u="none" strike="noStrike" kern="0" cap="none" spc="0" normalizeH="0" baseline="0" noProof="0">
                          <a:ln>
                            <a:noFill/>
                          </a:ln>
                          <a:solidFill>
                            <a:srgbClr val="000000"/>
                          </a:solidFill>
                          <a:effectLst/>
                          <a:uLnTx/>
                          <a:uFillTx/>
                          <a:latin typeface="맑은 고딕" panose="020B0503020000020004" pitchFamily="50" charset="-127"/>
                          <a:ea typeface="맑은 고딕" panose="020B0503020000020004" pitchFamily="50" charset="-127"/>
                          <a:cs typeface="+mn-cs"/>
                        </a:rPr>
                        <a:t>state</a:t>
                      </a:r>
                    </a:p>
                    <a:p>
                      <a:pPr marL="0" marR="0" lvl="0" indent="0" algn="ctr" defTabSz="914400" rtl="0" eaLnBrk="1" fontAlgn="base" latinLnBrk="1" hangingPunct="1">
                        <a:lnSpc>
                          <a:spcPct val="100000"/>
                        </a:lnSpc>
                        <a:spcBef>
                          <a:spcPts val="0"/>
                        </a:spcBef>
                        <a:spcAft>
                          <a:spcPts val="0"/>
                        </a:spcAft>
                        <a:buClrTx/>
                        <a:buSzTx/>
                        <a:buFontTx/>
                        <a:buNone/>
                        <a:tabLst/>
                        <a:defRPr/>
                      </a:pPr>
                      <a:r>
                        <a:rPr kumimoji="0" lang="en-US" altLang="ko-KR" sz="1200" b="0" i="0" u="none" strike="noStrike" kern="0" cap="none" spc="0" normalizeH="0" baseline="0" noProof="0">
                          <a:ln>
                            <a:noFill/>
                          </a:ln>
                          <a:solidFill>
                            <a:srgbClr val="000000"/>
                          </a:solidFill>
                          <a:effectLst/>
                          <a:uLnTx/>
                          <a:uFillTx/>
                          <a:latin typeface="맑은 고딕" panose="020B0503020000020004" pitchFamily="50" charset="-127"/>
                          <a:ea typeface="맑은 고딕" panose="020B0503020000020004" pitchFamily="50" charset="-127"/>
                          <a:cs typeface="+mn-cs"/>
                        </a:rPr>
                        <a:t>(</a:t>
                      </a:r>
                      <a:r>
                        <a:rPr kumimoji="0" lang="ko-KR" altLang="en-US" sz="1200" b="0" i="0" u="none" strike="noStrike" kern="0" cap="none" spc="0" normalizeH="0" baseline="0" noProof="0">
                          <a:ln>
                            <a:noFill/>
                          </a:ln>
                          <a:solidFill>
                            <a:srgbClr val="000000"/>
                          </a:solidFill>
                          <a:effectLst/>
                          <a:uLnTx/>
                          <a:uFillTx/>
                          <a:latin typeface="맑은 고딕" panose="020B0503020000020004" pitchFamily="50" charset="-127"/>
                          <a:ea typeface="맑은 고딕" panose="020B0503020000020004" pitchFamily="50" charset="-127"/>
                          <a:cs typeface="+mn-cs"/>
                        </a:rPr>
                        <a:t>상태변수</a:t>
                      </a:r>
                      <a:r>
                        <a:rPr kumimoji="0" lang="en-US" altLang="ko-KR" sz="1200" b="0" i="0" u="none" strike="noStrike" kern="0" cap="none" spc="0" normalizeH="0" baseline="0" noProof="0">
                          <a:ln>
                            <a:noFill/>
                          </a:ln>
                          <a:solidFill>
                            <a:srgbClr val="000000"/>
                          </a:solidFill>
                          <a:effectLst/>
                          <a:uLnTx/>
                          <a:uFillTx/>
                          <a:latin typeface="맑은 고딕" panose="020B0503020000020004" pitchFamily="50" charset="-127"/>
                          <a:ea typeface="맑은 고딕" panose="020B0503020000020004" pitchFamily="50" charset="-127"/>
                          <a:cs typeface="+mn-cs"/>
                        </a:rPr>
                        <a:t>)</a:t>
                      </a:r>
                      <a:endParaRPr kumimoji="0" lang="en-US" altLang="ko-KR" sz="1200" b="0" i="0" u="none" strike="noStrike" kern="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mn-cs"/>
                      </a:endParaRPr>
                    </a:p>
                  </a:txBody>
                  <a:tcPr marL="64770" marR="64770" marT="17907" marB="17907" anchor="ctr"/>
                </a:tc>
                <a:tc>
                  <a:txBody>
                    <a:bodyPr/>
                    <a:lstStyle/>
                    <a:p>
                      <a:pPr marL="0" marR="0" lvl="0" indent="0" algn="ctr" defTabSz="914400" rtl="0" eaLnBrk="1" fontAlgn="base" latinLnBrk="1" hangingPunct="1">
                        <a:lnSpc>
                          <a:spcPct val="100000"/>
                        </a:lnSpc>
                        <a:spcBef>
                          <a:spcPts val="0"/>
                        </a:spcBef>
                        <a:spcAft>
                          <a:spcPts val="0"/>
                        </a:spcAft>
                        <a:buClrTx/>
                        <a:buSzTx/>
                        <a:buFontTx/>
                        <a:buNone/>
                        <a:tabLst/>
                        <a:defRPr/>
                      </a:pPr>
                      <a:r>
                        <a:rPr kumimoji="0" lang="ko-KR" altLang="en-US" sz="1200" b="0" i="0" u="none" strike="noStrike" kern="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mn-cs"/>
                        </a:rPr>
                        <a:t>연료량</a:t>
                      </a:r>
                      <a:endParaRPr kumimoji="0" lang="en-US" altLang="ko-KR" sz="1200" b="0" i="0" u="none" strike="noStrike" kern="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mn-cs"/>
                      </a:endParaRPr>
                    </a:p>
                  </a:txBody>
                  <a:tcPr marL="64770" marR="64770" marT="17907" marB="17907" anchor="ctr"/>
                </a:tc>
                <a:extLst>
                  <a:ext uri="{0D108BD9-81ED-4DB2-BD59-A6C34878D82A}">
                    <a16:rowId xmlns:a16="http://schemas.microsoft.com/office/drawing/2014/main" val="2769421762"/>
                  </a:ext>
                </a:extLst>
              </a:tr>
              <a:tr h="444833">
                <a:tc>
                  <a:txBody>
                    <a:bodyPr/>
                    <a:lstStyle/>
                    <a:p>
                      <a:pPr marL="0" marR="0" indent="0" algn="ctr" fontAlgn="base" latinLnBrk="0">
                        <a:lnSpc>
                          <a:spcPct val="100000"/>
                        </a:lnSpc>
                        <a:buNone/>
                      </a:pPr>
                      <a:r>
                        <a:rPr lang="en-US" sz="1200" b="0" kern="0" spc="0" dirty="0">
                          <a:solidFill>
                            <a:schemeClr val="tx1"/>
                          </a:solidFill>
                          <a:effectLst/>
                          <a:latin typeface="+mn-ea"/>
                          <a:ea typeface="+mn-ea"/>
                        </a:rPr>
                        <a:t>11</a:t>
                      </a:r>
                      <a:endParaRPr lang="en-US" sz="1600" b="0" kern="0" spc="0" dirty="0">
                        <a:solidFill>
                          <a:schemeClr val="tx1"/>
                        </a:solidFill>
                        <a:effectLst/>
                        <a:latin typeface="+mn-ea"/>
                        <a:ea typeface="+mn-ea"/>
                      </a:endParaRPr>
                    </a:p>
                  </a:txBody>
                  <a:tcPr marL="64770" marR="64770" marT="17907" marB="17907" anchor="ctr"/>
                </a:tc>
                <a:tc>
                  <a:txBody>
                    <a:bodyPr/>
                    <a:lstStyle/>
                    <a:p>
                      <a:pPr marL="0" marR="0" indent="0" algn="just" fontAlgn="ctr" latinLnBrk="0">
                        <a:lnSpc>
                          <a:spcPct val="100000"/>
                        </a:lnSpc>
                        <a:buNone/>
                      </a:pPr>
                      <a:r>
                        <a:rPr lang="en-US" sz="1200" b="0" kern="0" spc="0" dirty="0">
                          <a:solidFill>
                            <a:schemeClr val="tx1"/>
                          </a:solidFill>
                          <a:effectLst/>
                          <a:latin typeface="+mn-ea"/>
                          <a:ea typeface="+mn-ea"/>
                        </a:rPr>
                        <a:t>IGCC.CC.G1.DWATT</a:t>
                      </a:r>
                      <a:endParaRPr lang="en-US" sz="2000" b="0" kern="0" spc="0" dirty="0">
                        <a:solidFill>
                          <a:schemeClr val="tx1"/>
                        </a:solidFill>
                        <a:effectLst/>
                        <a:latin typeface="+mn-ea"/>
                        <a:ea typeface="+mn-ea"/>
                      </a:endParaRPr>
                    </a:p>
                  </a:txBody>
                  <a:tcPr marL="64770" marR="64770" marT="17907" marB="17907" anchor="ctr"/>
                </a:tc>
                <a:tc>
                  <a:txBody>
                    <a:bodyPr/>
                    <a:lstStyle/>
                    <a:p>
                      <a:pPr marL="0" marR="0" indent="0" algn="just" fontAlgn="base" latinLnBrk="1">
                        <a:lnSpc>
                          <a:spcPct val="100000"/>
                        </a:lnSpc>
                        <a:buNone/>
                      </a:pPr>
                      <a:r>
                        <a:rPr lang="ko-KR" altLang="en-US" sz="1200" b="0" kern="0" spc="0" dirty="0">
                          <a:solidFill>
                            <a:schemeClr val="tx1"/>
                          </a:solidFill>
                          <a:effectLst/>
                          <a:latin typeface="+mn-ea"/>
                          <a:ea typeface="+mn-ea"/>
                        </a:rPr>
                        <a:t>발전기 출력</a:t>
                      </a:r>
                      <a:endParaRPr lang="ko-KR" altLang="en-US" sz="1600" b="0" kern="0" spc="0" dirty="0">
                        <a:solidFill>
                          <a:schemeClr val="tx1"/>
                        </a:solidFill>
                        <a:effectLst/>
                        <a:latin typeface="+mn-ea"/>
                        <a:ea typeface="+mn-ea"/>
                      </a:endParaRPr>
                    </a:p>
                    <a:p>
                      <a:pPr marL="0" marR="0" indent="0" algn="just" fontAlgn="base" latinLnBrk="1">
                        <a:lnSpc>
                          <a:spcPct val="100000"/>
                        </a:lnSpc>
                        <a:buNone/>
                      </a:pPr>
                      <a:r>
                        <a:rPr lang="en-US" sz="1200" b="0" kern="0" spc="0" dirty="0">
                          <a:solidFill>
                            <a:schemeClr val="tx1"/>
                          </a:solidFill>
                          <a:effectLst/>
                          <a:latin typeface="+mn-ea"/>
                          <a:ea typeface="+mn-ea"/>
                        </a:rPr>
                        <a:t>GT Generated Watts Max Selected</a:t>
                      </a:r>
                      <a:endParaRPr lang="en-US" sz="1600" b="0" kern="0" spc="0" dirty="0">
                        <a:solidFill>
                          <a:schemeClr val="tx1"/>
                        </a:solidFill>
                        <a:effectLst/>
                        <a:latin typeface="+mn-ea"/>
                        <a:ea typeface="+mn-ea"/>
                      </a:endParaRPr>
                    </a:p>
                  </a:txBody>
                  <a:tcPr marL="64770" marR="64770" marT="17907" marB="17907" anchor="ctr"/>
                </a:tc>
                <a:tc>
                  <a:txBody>
                    <a:bodyPr/>
                    <a:lstStyle/>
                    <a:p>
                      <a:pPr marL="0" marR="0" indent="0" algn="ctr" fontAlgn="base" latinLnBrk="1">
                        <a:lnSpc>
                          <a:spcPct val="100000"/>
                        </a:lnSpc>
                        <a:buNone/>
                      </a:pPr>
                      <a:r>
                        <a:rPr lang="en-US" sz="1200" b="0" kern="0" spc="0" dirty="0">
                          <a:solidFill>
                            <a:schemeClr val="tx1"/>
                          </a:solidFill>
                          <a:effectLst/>
                          <a:latin typeface="+mn-ea"/>
                          <a:ea typeface="+mn-ea"/>
                        </a:rPr>
                        <a:t>MW</a:t>
                      </a:r>
                      <a:endParaRPr lang="en-US" sz="1600" b="0" kern="0" spc="0" dirty="0">
                        <a:solidFill>
                          <a:schemeClr val="tx1"/>
                        </a:solidFill>
                        <a:effectLst/>
                        <a:latin typeface="+mn-ea"/>
                        <a:ea typeface="+mn-ea"/>
                      </a:endParaRPr>
                    </a:p>
                  </a:txBody>
                  <a:tcPr marL="64770" marR="64770" marT="17907" marB="17907" anchor="ctr"/>
                </a:tc>
                <a:tc>
                  <a:txBody>
                    <a:bodyPr/>
                    <a:lstStyle/>
                    <a:p>
                      <a:pPr marL="0" marR="0" indent="0" algn="ctr" fontAlgn="base" latinLnBrk="1">
                        <a:lnSpc>
                          <a:spcPct val="100000"/>
                        </a:lnSpc>
                        <a:buNone/>
                      </a:pPr>
                      <a:r>
                        <a:rPr lang="ko-KR" altLang="en-US" sz="1200" b="1" kern="0" spc="0" dirty="0">
                          <a:solidFill>
                            <a:srgbClr val="FF0000"/>
                          </a:solidFill>
                          <a:effectLst/>
                          <a:latin typeface="+mn-ea"/>
                          <a:ea typeface="+mn-ea"/>
                        </a:rPr>
                        <a:t>연소기</a:t>
                      </a:r>
                      <a:endParaRPr lang="en-US" sz="1200" b="1" kern="0" spc="0" dirty="0">
                        <a:solidFill>
                          <a:srgbClr val="FF0000"/>
                        </a:solidFill>
                        <a:effectLst/>
                        <a:latin typeface="+mn-ea"/>
                        <a:ea typeface="+mn-ea"/>
                      </a:endParaRPr>
                    </a:p>
                  </a:txBody>
                  <a:tcPr marL="64770" marR="64770" marT="17907" marB="17907" anchor="ctr"/>
                </a:tc>
                <a:tc>
                  <a:txBody>
                    <a:bodyPr/>
                    <a:lstStyle/>
                    <a:p>
                      <a:pPr marL="0" marR="0" indent="0" algn="ctr" fontAlgn="base" latinLnBrk="1">
                        <a:lnSpc>
                          <a:spcPct val="100000"/>
                        </a:lnSpc>
                        <a:buNone/>
                      </a:pPr>
                      <a:r>
                        <a:rPr lang="en-US" sz="1200" kern="0" spc="0" dirty="0">
                          <a:solidFill>
                            <a:srgbClr val="000000"/>
                          </a:solidFill>
                          <a:effectLst/>
                          <a:latin typeface="+mn-ea"/>
                          <a:ea typeface="+mn-ea"/>
                        </a:rPr>
                        <a:t>1</a:t>
                      </a:r>
                    </a:p>
                  </a:txBody>
                  <a:tcPr marL="64770" marR="64770" marT="17907" marB="17907" anchor="ctr"/>
                </a:tc>
                <a:tc>
                  <a:txBody>
                    <a:bodyPr/>
                    <a:lstStyle/>
                    <a:p>
                      <a:pPr marL="0" marR="0" lvl="0" indent="0" algn="ctr" defTabSz="914400" rtl="0" eaLnBrk="1" fontAlgn="base" latinLnBrk="1" hangingPunct="1">
                        <a:lnSpc>
                          <a:spcPct val="100000"/>
                        </a:lnSpc>
                        <a:spcBef>
                          <a:spcPts val="0"/>
                        </a:spcBef>
                        <a:spcAft>
                          <a:spcPts val="0"/>
                        </a:spcAft>
                        <a:buClrTx/>
                        <a:buSzTx/>
                        <a:buFontTx/>
                        <a:buNone/>
                        <a:tabLst/>
                        <a:defRPr/>
                      </a:pPr>
                      <a:r>
                        <a:rPr kumimoji="0" lang="en-US" altLang="ko-KR" sz="1200" b="0" i="0" u="none" strike="noStrike" kern="0" cap="none" spc="0" normalizeH="0" baseline="0" noProof="0">
                          <a:ln>
                            <a:noFill/>
                          </a:ln>
                          <a:solidFill>
                            <a:srgbClr val="000000"/>
                          </a:solidFill>
                          <a:effectLst/>
                          <a:uLnTx/>
                          <a:uFillTx/>
                          <a:latin typeface="맑은 고딕" panose="020B0503020000020004" pitchFamily="50" charset="-127"/>
                          <a:ea typeface="맑은 고딕" panose="020B0503020000020004" pitchFamily="50" charset="-127"/>
                          <a:cs typeface="+mn-cs"/>
                        </a:rPr>
                        <a:t>state</a:t>
                      </a:r>
                    </a:p>
                    <a:p>
                      <a:pPr marL="0" marR="0" lvl="0" indent="0" algn="ctr" defTabSz="914400" rtl="0" eaLnBrk="1" fontAlgn="base" latinLnBrk="1" hangingPunct="1">
                        <a:lnSpc>
                          <a:spcPct val="100000"/>
                        </a:lnSpc>
                        <a:spcBef>
                          <a:spcPts val="0"/>
                        </a:spcBef>
                        <a:spcAft>
                          <a:spcPts val="0"/>
                        </a:spcAft>
                        <a:buClrTx/>
                        <a:buSzTx/>
                        <a:buFontTx/>
                        <a:buNone/>
                        <a:tabLst/>
                        <a:defRPr/>
                      </a:pPr>
                      <a:r>
                        <a:rPr kumimoji="0" lang="en-US" altLang="ko-KR" sz="1200" b="0" i="0" u="none" strike="noStrike" kern="0" cap="none" spc="0" normalizeH="0" baseline="0" noProof="0">
                          <a:ln>
                            <a:noFill/>
                          </a:ln>
                          <a:solidFill>
                            <a:srgbClr val="000000"/>
                          </a:solidFill>
                          <a:effectLst/>
                          <a:uLnTx/>
                          <a:uFillTx/>
                          <a:latin typeface="맑은 고딕" panose="020B0503020000020004" pitchFamily="50" charset="-127"/>
                          <a:ea typeface="맑은 고딕" panose="020B0503020000020004" pitchFamily="50" charset="-127"/>
                          <a:cs typeface="+mn-cs"/>
                        </a:rPr>
                        <a:t>(</a:t>
                      </a:r>
                      <a:r>
                        <a:rPr kumimoji="0" lang="ko-KR" altLang="en-US" sz="1200" b="0" i="0" u="none" strike="noStrike" kern="0" cap="none" spc="0" normalizeH="0" baseline="0" noProof="0">
                          <a:ln>
                            <a:noFill/>
                          </a:ln>
                          <a:solidFill>
                            <a:srgbClr val="000000"/>
                          </a:solidFill>
                          <a:effectLst/>
                          <a:uLnTx/>
                          <a:uFillTx/>
                          <a:latin typeface="맑은 고딕" panose="020B0503020000020004" pitchFamily="50" charset="-127"/>
                          <a:ea typeface="맑은 고딕" panose="020B0503020000020004" pitchFamily="50" charset="-127"/>
                          <a:cs typeface="+mn-cs"/>
                        </a:rPr>
                        <a:t>상태변수</a:t>
                      </a:r>
                      <a:r>
                        <a:rPr kumimoji="0" lang="en-US" altLang="ko-KR" sz="1200" b="0" i="0" u="none" strike="noStrike" kern="0" cap="none" spc="0" normalizeH="0" baseline="0" noProof="0">
                          <a:ln>
                            <a:noFill/>
                          </a:ln>
                          <a:solidFill>
                            <a:srgbClr val="000000"/>
                          </a:solidFill>
                          <a:effectLst/>
                          <a:uLnTx/>
                          <a:uFillTx/>
                          <a:latin typeface="맑은 고딕" panose="020B0503020000020004" pitchFamily="50" charset="-127"/>
                          <a:ea typeface="맑은 고딕" panose="020B0503020000020004" pitchFamily="50" charset="-127"/>
                          <a:cs typeface="+mn-cs"/>
                        </a:rPr>
                        <a:t>)</a:t>
                      </a:r>
                      <a:endParaRPr kumimoji="0" lang="en-US" altLang="ko-KR" sz="1200" b="0" i="0" u="none" strike="noStrike" kern="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mn-cs"/>
                      </a:endParaRPr>
                    </a:p>
                  </a:txBody>
                  <a:tcPr marL="64770" marR="64770" marT="17907" marB="17907" anchor="ctr"/>
                </a:tc>
                <a:tc>
                  <a:txBody>
                    <a:bodyPr/>
                    <a:lstStyle/>
                    <a:p>
                      <a:pPr marL="0" marR="0" lvl="0" indent="0" algn="ctr" defTabSz="914400" rtl="0" eaLnBrk="1" fontAlgn="base" latinLnBrk="1" hangingPunct="1">
                        <a:lnSpc>
                          <a:spcPct val="100000"/>
                        </a:lnSpc>
                        <a:spcBef>
                          <a:spcPts val="0"/>
                        </a:spcBef>
                        <a:spcAft>
                          <a:spcPts val="0"/>
                        </a:spcAft>
                        <a:buClrTx/>
                        <a:buSzTx/>
                        <a:buFontTx/>
                        <a:buNone/>
                        <a:tabLst/>
                        <a:defRPr/>
                      </a:pPr>
                      <a:r>
                        <a:rPr kumimoji="0" lang="ko-KR" altLang="en-US" sz="1200" b="0" i="0" u="none" strike="noStrike" kern="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mn-cs"/>
                        </a:rPr>
                        <a:t>출력량</a:t>
                      </a:r>
                      <a:endParaRPr kumimoji="0" lang="en-US" altLang="ko-KR" sz="1200" b="0" i="0" u="none" strike="noStrike" kern="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mn-cs"/>
                      </a:endParaRPr>
                    </a:p>
                  </a:txBody>
                  <a:tcPr marL="64770" marR="64770" marT="17907" marB="17907" anchor="ctr"/>
                </a:tc>
                <a:extLst>
                  <a:ext uri="{0D108BD9-81ED-4DB2-BD59-A6C34878D82A}">
                    <a16:rowId xmlns:a16="http://schemas.microsoft.com/office/drawing/2014/main" val="1079801382"/>
                  </a:ext>
                </a:extLst>
              </a:tr>
              <a:tr h="444833">
                <a:tc>
                  <a:txBody>
                    <a:bodyPr/>
                    <a:lstStyle/>
                    <a:p>
                      <a:pPr marL="0" marR="0" indent="0" algn="ctr" fontAlgn="base" latinLnBrk="0">
                        <a:lnSpc>
                          <a:spcPct val="100000"/>
                        </a:lnSpc>
                        <a:buNone/>
                      </a:pPr>
                      <a:r>
                        <a:rPr lang="en-US" sz="1200" b="0" kern="0" spc="0" dirty="0">
                          <a:solidFill>
                            <a:srgbClr val="000000"/>
                          </a:solidFill>
                          <a:effectLst/>
                          <a:latin typeface="+mn-ea"/>
                          <a:ea typeface="+mn-ea"/>
                        </a:rPr>
                        <a:t>27</a:t>
                      </a:r>
                    </a:p>
                  </a:txBody>
                  <a:tcPr marL="64770" marR="64770" marT="17907" marB="17907" anchor="ctr"/>
                </a:tc>
                <a:tc>
                  <a:txBody>
                    <a:bodyPr/>
                    <a:lstStyle/>
                    <a:p>
                      <a:pPr marL="0" marR="0" indent="0" algn="just" fontAlgn="ctr" latinLnBrk="0">
                        <a:lnSpc>
                          <a:spcPct val="100000"/>
                        </a:lnSpc>
                        <a:buNone/>
                      </a:pPr>
                      <a:r>
                        <a:rPr lang="en-US" sz="1200" b="0" kern="0" spc="0" dirty="0">
                          <a:solidFill>
                            <a:schemeClr val="tx1"/>
                          </a:solidFill>
                          <a:effectLst/>
                          <a:latin typeface="+mn-ea"/>
                          <a:ea typeface="+mn-ea"/>
                        </a:rPr>
                        <a:t>IGCC.CC.G1.VNPR_S</a:t>
                      </a:r>
                    </a:p>
                  </a:txBody>
                  <a:tcPr marL="64770" marR="64770" marT="17907" marB="17907" anchor="ctr"/>
                </a:tc>
                <a:tc>
                  <a:txBody>
                    <a:bodyPr/>
                    <a:lstStyle/>
                    <a:p>
                      <a:pPr marL="0" marR="0" indent="0" algn="just" fontAlgn="base" latinLnBrk="1">
                        <a:lnSpc>
                          <a:spcPct val="100000"/>
                        </a:lnSpc>
                        <a:buNone/>
                      </a:pPr>
                      <a:r>
                        <a:rPr lang="en-US" sz="1200" b="0" kern="0" spc="0" dirty="0">
                          <a:solidFill>
                            <a:schemeClr val="tx1"/>
                          </a:solidFill>
                          <a:effectLst/>
                          <a:latin typeface="+mn-ea"/>
                          <a:ea typeface="+mn-ea"/>
                        </a:rPr>
                        <a:t>NPR Secondary manifold</a:t>
                      </a:r>
                    </a:p>
                    <a:p>
                      <a:pPr marL="0" marR="0" indent="0" algn="just" fontAlgn="base" latinLnBrk="1">
                        <a:lnSpc>
                          <a:spcPct val="100000"/>
                        </a:lnSpc>
                        <a:buNone/>
                      </a:pPr>
                      <a:r>
                        <a:rPr lang="en-US" sz="1200" b="0" kern="0" spc="0" dirty="0">
                          <a:solidFill>
                            <a:schemeClr val="tx1"/>
                          </a:solidFill>
                          <a:effectLst/>
                          <a:latin typeface="+mn-ea"/>
                          <a:ea typeface="+mn-ea"/>
                        </a:rPr>
                        <a:t>Nozzle Pressure Ratio in Secondary Manifold</a:t>
                      </a:r>
                    </a:p>
                  </a:txBody>
                  <a:tcPr marL="64770" marR="64770" marT="17907" marB="17907" anchor="ctr"/>
                </a:tc>
                <a:tc>
                  <a:txBody>
                    <a:bodyPr/>
                    <a:lstStyle/>
                    <a:p>
                      <a:pPr marL="0" marR="0" indent="0" algn="ctr" fontAlgn="base" latinLnBrk="1">
                        <a:lnSpc>
                          <a:spcPct val="100000"/>
                        </a:lnSpc>
                        <a:buNone/>
                      </a:pPr>
                      <a:r>
                        <a:rPr lang="en-US" sz="1200" b="0" kern="0" spc="0" dirty="0">
                          <a:solidFill>
                            <a:schemeClr val="tx1"/>
                          </a:solidFill>
                          <a:effectLst/>
                          <a:latin typeface="+mn-ea"/>
                          <a:ea typeface="+mn-ea"/>
                        </a:rPr>
                        <a:t>ratio</a:t>
                      </a:r>
                    </a:p>
                  </a:txBody>
                  <a:tcPr marL="64770" marR="64770" marT="17907" marB="17907" anchor="ctr"/>
                </a:tc>
                <a:tc>
                  <a:txBody>
                    <a:bodyPr/>
                    <a:lstStyle/>
                    <a:p>
                      <a:pPr marL="0" marR="0" lvl="0" indent="0" algn="ctr" defTabSz="914400" rtl="0" eaLnBrk="1" fontAlgn="base" latinLnBrk="1" hangingPunct="1">
                        <a:lnSpc>
                          <a:spcPct val="100000"/>
                        </a:lnSpc>
                        <a:spcBef>
                          <a:spcPts val="0"/>
                        </a:spcBef>
                        <a:spcAft>
                          <a:spcPts val="0"/>
                        </a:spcAft>
                        <a:buClrTx/>
                        <a:buSzTx/>
                        <a:buFontTx/>
                        <a:buNone/>
                        <a:tabLst/>
                        <a:defRPr/>
                      </a:pPr>
                      <a:r>
                        <a:rPr kumimoji="0" lang="ko-KR" altLang="en-US" sz="1200" b="1" i="0" u="none" strike="noStrike" kern="0" cap="none" spc="0" normalizeH="0" baseline="0" noProof="0" dirty="0">
                          <a:ln>
                            <a:noFill/>
                          </a:ln>
                          <a:solidFill>
                            <a:srgbClr val="FF0000"/>
                          </a:solidFill>
                          <a:effectLst/>
                          <a:uLnTx/>
                          <a:uFillTx/>
                          <a:latin typeface="맑은 고딕" panose="020B0503020000020004" pitchFamily="50" charset="-127"/>
                          <a:ea typeface="맑은 고딕" panose="020B0503020000020004" pitchFamily="50" charset="-127"/>
                          <a:cs typeface="+mn-cs"/>
                        </a:rPr>
                        <a:t>연소기</a:t>
                      </a:r>
                      <a:endParaRPr kumimoji="0" lang="en-US" altLang="ko-KR" sz="1200" b="1" i="0" u="none" strike="noStrike" kern="0" cap="none" spc="0" normalizeH="0" baseline="0" noProof="0" dirty="0">
                        <a:ln>
                          <a:noFill/>
                        </a:ln>
                        <a:solidFill>
                          <a:srgbClr val="FF0000"/>
                        </a:solidFill>
                        <a:effectLst/>
                        <a:uLnTx/>
                        <a:uFillTx/>
                        <a:latin typeface="맑은 고딕" panose="020B0503020000020004" pitchFamily="50" charset="-127"/>
                        <a:ea typeface="맑은 고딕" panose="020B0503020000020004" pitchFamily="50" charset="-127"/>
                        <a:cs typeface="+mn-cs"/>
                      </a:endParaRPr>
                    </a:p>
                  </a:txBody>
                  <a:tcPr marL="64770" marR="64770" marT="17907" marB="17907" anchor="ctr"/>
                </a:tc>
                <a:tc>
                  <a:txBody>
                    <a:bodyPr/>
                    <a:lstStyle/>
                    <a:p>
                      <a:pPr marL="0" marR="0" lvl="0" indent="0" algn="ctr" defTabSz="914400" rtl="0" eaLnBrk="1" fontAlgn="base" latinLnBrk="1" hangingPunct="1">
                        <a:lnSpc>
                          <a:spcPct val="100000"/>
                        </a:lnSpc>
                        <a:spcBef>
                          <a:spcPts val="0"/>
                        </a:spcBef>
                        <a:spcAft>
                          <a:spcPts val="0"/>
                        </a:spcAft>
                        <a:buClrTx/>
                        <a:buSzTx/>
                        <a:buFontTx/>
                        <a:buNone/>
                        <a:tabLst/>
                        <a:defRPr/>
                      </a:pPr>
                      <a:r>
                        <a:rPr kumimoji="0" lang="en-US" altLang="ko-KR" sz="1200" b="0" i="0" u="none" strike="noStrike" kern="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mn-cs"/>
                        </a:rPr>
                        <a:t>2</a:t>
                      </a:r>
                    </a:p>
                  </a:txBody>
                  <a:tcPr marL="64770" marR="64770" marT="17907" marB="17907" anchor="ctr"/>
                </a:tc>
                <a:tc>
                  <a:txBody>
                    <a:bodyPr/>
                    <a:lstStyle/>
                    <a:p>
                      <a:pPr marL="0" marR="0" lvl="0" indent="0" algn="ctr" defTabSz="914400" rtl="0" eaLnBrk="1" fontAlgn="base" latinLnBrk="1" hangingPunct="1">
                        <a:lnSpc>
                          <a:spcPct val="100000"/>
                        </a:lnSpc>
                        <a:spcBef>
                          <a:spcPts val="0"/>
                        </a:spcBef>
                        <a:spcAft>
                          <a:spcPts val="0"/>
                        </a:spcAft>
                        <a:buClrTx/>
                        <a:buSzTx/>
                        <a:buFontTx/>
                        <a:buNone/>
                        <a:tabLst/>
                        <a:defRPr/>
                      </a:pPr>
                      <a:r>
                        <a:rPr kumimoji="0" lang="en-US" altLang="ko-KR" sz="1200" b="0" i="0" u="none" strike="noStrike" kern="0" cap="none" spc="0" normalizeH="0" baseline="0" noProof="0">
                          <a:ln>
                            <a:noFill/>
                          </a:ln>
                          <a:solidFill>
                            <a:srgbClr val="000000"/>
                          </a:solidFill>
                          <a:effectLst/>
                          <a:uLnTx/>
                          <a:uFillTx/>
                          <a:latin typeface="맑은 고딕" panose="020B0503020000020004" pitchFamily="50" charset="-127"/>
                          <a:ea typeface="맑은 고딕" panose="020B0503020000020004" pitchFamily="50" charset="-127"/>
                          <a:cs typeface="+mn-cs"/>
                        </a:rPr>
                        <a:t>state</a:t>
                      </a:r>
                    </a:p>
                    <a:p>
                      <a:pPr marL="0" marR="0" lvl="0" indent="0" algn="ctr" defTabSz="914400" rtl="0" eaLnBrk="1" fontAlgn="base" latinLnBrk="1" hangingPunct="1">
                        <a:lnSpc>
                          <a:spcPct val="100000"/>
                        </a:lnSpc>
                        <a:spcBef>
                          <a:spcPts val="0"/>
                        </a:spcBef>
                        <a:spcAft>
                          <a:spcPts val="0"/>
                        </a:spcAft>
                        <a:buClrTx/>
                        <a:buSzTx/>
                        <a:buFontTx/>
                        <a:buNone/>
                        <a:tabLst/>
                        <a:defRPr/>
                      </a:pPr>
                      <a:r>
                        <a:rPr kumimoji="0" lang="en-US" altLang="ko-KR" sz="1200" b="0" i="0" u="none" strike="noStrike" kern="0" cap="none" spc="0" normalizeH="0" baseline="0" noProof="0">
                          <a:ln>
                            <a:noFill/>
                          </a:ln>
                          <a:solidFill>
                            <a:srgbClr val="000000"/>
                          </a:solidFill>
                          <a:effectLst/>
                          <a:uLnTx/>
                          <a:uFillTx/>
                          <a:latin typeface="맑은 고딕" panose="020B0503020000020004" pitchFamily="50" charset="-127"/>
                          <a:ea typeface="맑은 고딕" panose="020B0503020000020004" pitchFamily="50" charset="-127"/>
                          <a:cs typeface="+mn-cs"/>
                        </a:rPr>
                        <a:t>(</a:t>
                      </a:r>
                      <a:r>
                        <a:rPr kumimoji="0" lang="ko-KR" altLang="en-US" sz="1200" b="0" i="0" u="none" strike="noStrike" kern="0" cap="none" spc="0" normalizeH="0" baseline="0" noProof="0">
                          <a:ln>
                            <a:noFill/>
                          </a:ln>
                          <a:solidFill>
                            <a:srgbClr val="000000"/>
                          </a:solidFill>
                          <a:effectLst/>
                          <a:uLnTx/>
                          <a:uFillTx/>
                          <a:latin typeface="맑은 고딕" panose="020B0503020000020004" pitchFamily="50" charset="-127"/>
                          <a:ea typeface="맑은 고딕" panose="020B0503020000020004" pitchFamily="50" charset="-127"/>
                          <a:cs typeface="+mn-cs"/>
                        </a:rPr>
                        <a:t>상태변수</a:t>
                      </a:r>
                      <a:r>
                        <a:rPr kumimoji="0" lang="en-US" altLang="ko-KR" sz="1200" b="0" i="0" u="none" strike="noStrike" kern="0" cap="none" spc="0" normalizeH="0" baseline="0" noProof="0">
                          <a:ln>
                            <a:noFill/>
                          </a:ln>
                          <a:solidFill>
                            <a:srgbClr val="000000"/>
                          </a:solidFill>
                          <a:effectLst/>
                          <a:uLnTx/>
                          <a:uFillTx/>
                          <a:latin typeface="맑은 고딕" panose="020B0503020000020004" pitchFamily="50" charset="-127"/>
                          <a:ea typeface="맑은 고딕" panose="020B0503020000020004" pitchFamily="50" charset="-127"/>
                          <a:cs typeface="+mn-cs"/>
                        </a:rPr>
                        <a:t>)</a:t>
                      </a:r>
                      <a:endParaRPr kumimoji="0" lang="en-US" altLang="ko-KR" sz="1200" b="0" i="0" u="none" strike="noStrike" kern="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mn-cs"/>
                      </a:endParaRPr>
                    </a:p>
                  </a:txBody>
                  <a:tcPr marL="64770" marR="64770" marT="17907" marB="17907" anchor="ctr"/>
                </a:tc>
                <a:tc>
                  <a:txBody>
                    <a:bodyPr/>
                    <a:lstStyle/>
                    <a:p>
                      <a:pPr marL="0" marR="0" lvl="0" indent="0" algn="ctr" defTabSz="914400" rtl="0" eaLnBrk="1" fontAlgn="base" latinLnBrk="1" hangingPunct="1">
                        <a:lnSpc>
                          <a:spcPct val="100000"/>
                        </a:lnSpc>
                        <a:spcBef>
                          <a:spcPts val="0"/>
                        </a:spcBef>
                        <a:spcAft>
                          <a:spcPts val="0"/>
                        </a:spcAft>
                        <a:buClrTx/>
                        <a:buSzTx/>
                        <a:buFontTx/>
                        <a:buNone/>
                        <a:tabLst/>
                        <a:defRPr/>
                      </a:pPr>
                      <a:r>
                        <a:rPr kumimoji="0" lang="en-US" altLang="ko-KR" sz="1200" b="0" i="0" u="none" strike="noStrike" kern="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mn-cs"/>
                        </a:rPr>
                        <a:t>NPR2</a:t>
                      </a:r>
                    </a:p>
                  </a:txBody>
                  <a:tcPr marL="64770" marR="64770" marT="17907" marB="17907" anchor="ctr"/>
                </a:tc>
                <a:extLst>
                  <a:ext uri="{0D108BD9-81ED-4DB2-BD59-A6C34878D82A}">
                    <a16:rowId xmlns:a16="http://schemas.microsoft.com/office/drawing/2014/main" val="2931265100"/>
                  </a:ext>
                </a:extLst>
              </a:tr>
              <a:tr h="444833">
                <a:tc>
                  <a:txBody>
                    <a:bodyPr/>
                    <a:lstStyle/>
                    <a:p>
                      <a:pPr marL="0" marR="0" indent="0" algn="ctr" fontAlgn="base" latinLnBrk="0">
                        <a:lnSpc>
                          <a:spcPct val="100000"/>
                        </a:lnSpc>
                        <a:buNone/>
                      </a:pPr>
                      <a:r>
                        <a:rPr lang="en-US" sz="1200" b="0" kern="0" spc="0" dirty="0">
                          <a:solidFill>
                            <a:srgbClr val="000000"/>
                          </a:solidFill>
                          <a:effectLst/>
                          <a:latin typeface="+mn-ea"/>
                          <a:ea typeface="+mn-ea"/>
                        </a:rPr>
                        <a:t>28</a:t>
                      </a:r>
                    </a:p>
                  </a:txBody>
                  <a:tcPr marL="64770" marR="64770" marT="17907" marB="17907" anchor="ctr"/>
                </a:tc>
                <a:tc>
                  <a:txBody>
                    <a:bodyPr/>
                    <a:lstStyle/>
                    <a:p>
                      <a:pPr marL="0" marR="0" indent="0" algn="just" fontAlgn="ctr" latinLnBrk="0">
                        <a:lnSpc>
                          <a:spcPct val="100000"/>
                        </a:lnSpc>
                        <a:buNone/>
                      </a:pPr>
                      <a:r>
                        <a:rPr lang="en-US" sz="1200" b="0" kern="0" spc="0" dirty="0">
                          <a:solidFill>
                            <a:schemeClr val="tx1"/>
                          </a:solidFill>
                          <a:effectLst/>
                          <a:latin typeface="+mn-ea"/>
                          <a:ea typeface="+mn-ea"/>
                        </a:rPr>
                        <a:t>IGCC.CC.G1.VNPR_P</a:t>
                      </a:r>
                    </a:p>
                  </a:txBody>
                  <a:tcPr marL="64770" marR="64770" marT="17907" marB="17907" anchor="ctr"/>
                </a:tc>
                <a:tc>
                  <a:txBody>
                    <a:bodyPr/>
                    <a:lstStyle/>
                    <a:p>
                      <a:pPr marL="0" marR="0" indent="0" algn="just" fontAlgn="base" latinLnBrk="1">
                        <a:lnSpc>
                          <a:spcPct val="100000"/>
                        </a:lnSpc>
                        <a:buNone/>
                      </a:pPr>
                      <a:r>
                        <a:rPr lang="en-US" sz="1200" b="0" kern="0" spc="0" dirty="0">
                          <a:solidFill>
                            <a:schemeClr val="tx1"/>
                          </a:solidFill>
                          <a:effectLst/>
                          <a:latin typeface="+mn-ea"/>
                          <a:ea typeface="+mn-ea"/>
                        </a:rPr>
                        <a:t>NPR Primary manifold</a:t>
                      </a:r>
                    </a:p>
                    <a:p>
                      <a:pPr marL="0" marR="0" indent="0" algn="just" fontAlgn="base" latinLnBrk="1">
                        <a:lnSpc>
                          <a:spcPct val="100000"/>
                        </a:lnSpc>
                        <a:buNone/>
                      </a:pPr>
                      <a:r>
                        <a:rPr lang="en-US" sz="1200" b="0" kern="0" spc="0" dirty="0">
                          <a:solidFill>
                            <a:schemeClr val="tx1"/>
                          </a:solidFill>
                          <a:effectLst/>
                          <a:latin typeface="+mn-ea"/>
                          <a:ea typeface="+mn-ea"/>
                        </a:rPr>
                        <a:t>Nozzle Pressure Ratio in Primary Manifold</a:t>
                      </a:r>
                    </a:p>
                  </a:txBody>
                  <a:tcPr marL="64770" marR="64770" marT="17907" marB="17907" anchor="ctr"/>
                </a:tc>
                <a:tc>
                  <a:txBody>
                    <a:bodyPr/>
                    <a:lstStyle/>
                    <a:p>
                      <a:pPr marL="0" marR="0" indent="0" algn="ctr" fontAlgn="base" latinLnBrk="1">
                        <a:lnSpc>
                          <a:spcPct val="100000"/>
                        </a:lnSpc>
                        <a:buNone/>
                      </a:pPr>
                      <a:r>
                        <a:rPr lang="en-US" sz="1200" b="0" kern="0" spc="0" dirty="0">
                          <a:solidFill>
                            <a:schemeClr val="tx1"/>
                          </a:solidFill>
                          <a:effectLst/>
                          <a:latin typeface="+mn-ea"/>
                          <a:ea typeface="+mn-ea"/>
                        </a:rPr>
                        <a:t>ratio</a:t>
                      </a:r>
                    </a:p>
                  </a:txBody>
                  <a:tcPr marL="64770" marR="64770" marT="17907" marB="17907" anchor="ctr"/>
                </a:tc>
                <a:tc>
                  <a:txBody>
                    <a:bodyPr/>
                    <a:lstStyle/>
                    <a:p>
                      <a:pPr marL="0" marR="0" lvl="0" indent="0" algn="ctr" defTabSz="914400" rtl="0" eaLnBrk="1" fontAlgn="base" latinLnBrk="1" hangingPunct="1">
                        <a:lnSpc>
                          <a:spcPct val="100000"/>
                        </a:lnSpc>
                        <a:spcBef>
                          <a:spcPts val="0"/>
                        </a:spcBef>
                        <a:spcAft>
                          <a:spcPts val="0"/>
                        </a:spcAft>
                        <a:buClrTx/>
                        <a:buSzTx/>
                        <a:buFontTx/>
                        <a:buNone/>
                        <a:tabLst/>
                        <a:defRPr/>
                      </a:pPr>
                      <a:r>
                        <a:rPr kumimoji="0" lang="ko-KR" altLang="en-US" sz="1200" b="1" i="0" u="none" strike="noStrike" kern="0" cap="none" spc="0" normalizeH="0" baseline="0" noProof="0" dirty="0">
                          <a:ln>
                            <a:noFill/>
                          </a:ln>
                          <a:solidFill>
                            <a:srgbClr val="FF0000"/>
                          </a:solidFill>
                          <a:effectLst/>
                          <a:uLnTx/>
                          <a:uFillTx/>
                          <a:latin typeface="맑은 고딕" panose="020B0503020000020004" pitchFamily="50" charset="-127"/>
                          <a:ea typeface="맑은 고딕" panose="020B0503020000020004" pitchFamily="50" charset="-127"/>
                          <a:cs typeface="+mn-cs"/>
                        </a:rPr>
                        <a:t>연소기</a:t>
                      </a:r>
                      <a:endParaRPr kumimoji="0" lang="en-US" altLang="ko-KR" sz="1200" b="1" i="0" u="none" strike="noStrike" kern="0" cap="none" spc="0" normalizeH="0" baseline="0" noProof="0" dirty="0">
                        <a:ln>
                          <a:noFill/>
                        </a:ln>
                        <a:solidFill>
                          <a:srgbClr val="FF0000"/>
                        </a:solidFill>
                        <a:effectLst/>
                        <a:uLnTx/>
                        <a:uFillTx/>
                        <a:latin typeface="맑은 고딕" panose="020B0503020000020004" pitchFamily="50" charset="-127"/>
                        <a:ea typeface="맑은 고딕" panose="020B0503020000020004" pitchFamily="50" charset="-127"/>
                        <a:cs typeface="+mn-cs"/>
                      </a:endParaRPr>
                    </a:p>
                  </a:txBody>
                  <a:tcPr marL="64770" marR="64770" marT="17907" marB="17907" anchor="ctr"/>
                </a:tc>
                <a:tc>
                  <a:txBody>
                    <a:bodyPr/>
                    <a:lstStyle/>
                    <a:p>
                      <a:pPr marL="0" marR="0" lvl="0" indent="0" algn="ctr" defTabSz="914400" rtl="0" eaLnBrk="1" fontAlgn="base" latinLnBrk="1" hangingPunct="1">
                        <a:lnSpc>
                          <a:spcPct val="100000"/>
                        </a:lnSpc>
                        <a:spcBef>
                          <a:spcPts val="0"/>
                        </a:spcBef>
                        <a:spcAft>
                          <a:spcPts val="0"/>
                        </a:spcAft>
                        <a:buClrTx/>
                        <a:buSzTx/>
                        <a:buFontTx/>
                        <a:buNone/>
                        <a:tabLst/>
                        <a:defRPr/>
                      </a:pPr>
                      <a:r>
                        <a:rPr kumimoji="0" lang="en-US" altLang="ko-KR" sz="1200" b="0" i="0" u="none" strike="noStrike" kern="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mn-cs"/>
                        </a:rPr>
                        <a:t>2</a:t>
                      </a:r>
                    </a:p>
                  </a:txBody>
                  <a:tcPr marL="64770" marR="64770" marT="17907" marB="17907" anchor="ctr"/>
                </a:tc>
                <a:tc>
                  <a:txBody>
                    <a:bodyPr/>
                    <a:lstStyle/>
                    <a:p>
                      <a:pPr marL="0" marR="0" lvl="0" indent="0" algn="ctr" defTabSz="914400" rtl="0" eaLnBrk="1" fontAlgn="base" latinLnBrk="1" hangingPunct="1">
                        <a:lnSpc>
                          <a:spcPct val="100000"/>
                        </a:lnSpc>
                        <a:spcBef>
                          <a:spcPts val="0"/>
                        </a:spcBef>
                        <a:spcAft>
                          <a:spcPts val="0"/>
                        </a:spcAft>
                        <a:buClrTx/>
                        <a:buSzTx/>
                        <a:buFontTx/>
                        <a:buNone/>
                        <a:tabLst/>
                        <a:defRPr/>
                      </a:pPr>
                      <a:r>
                        <a:rPr kumimoji="0" lang="en-US" altLang="ko-KR" sz="1200" b="0" i="0" u="none" strike="noStrike" kern="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mn-cs"/>
                        </a:rPr>
                        <a:t>state</a:t>
                      </a:r>
                    </a:p>
                    <a:p>
                      <a:pPr marL="0" marR="0" lvl="0" indent="0" algn="ctr" defTabSz="914400" rtl="0" eaLnBrk="1" fontAlgn="base" latinLnBrk="1" hangingPunct="1">
                        <a:lnSpc>
                          <a:spcPct val="100000"/>
                        </a:lnSpc>
                        <a:spcBef>
                          <a:spcPts val="0"/>
                        </a:spcBef>
                        <a:spcAft>
                          <a:spcPts val="0"/>
                        </a:spcAft>
                        <a:buClrTx/>
                        <a:buSzTx/>
                        <a:buFontTx/>
                        <a:buNone/>
                        <a:tabLst/>
                        <a:defRPr/>
                      </a:pPr>
                      <a:r>
                        <a:rPr kumimoji="0" lang="en-US" altLang="ko-KR" sz="1200" b="0" i="0" u="none" strike="noStrike" kern="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mn-cs"/>
                        </a:rPr>
                        <a:t>(</a:t>
                      </a:r>
                      <a:r>
                        <a:rPr kumimoji="0" lang="ko-KR" altLang="en-US" sz="1200" b="0" i="0" u="none" strike="noStrike" kern="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mn-cs"/>
                        </a:rPr>
                        <a:t>상태변수</a:t>
                      </a:r>
                      <a:r>
                        <a:rPr kumimoji="0" lang="en-US" altLang="ko-KR" sz="1200" b="0" i="0" u="none" strike="noStrike" kern="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mn-cs"/>
                        </a:rPr>
                        <a:t>)</a:t>
                      </a:r>
                    </a:p>
                  </a:txBody>
                  <a:tcPr marL="64770" marR="64770" marT="17907" marB="17907" anchor="ctr"/>
                </a:tc>
                <a:tc>
                  <a:txBody>
                    <a:bodyPr/>
                    <a:lstStyle/>
                    <a:p>
                      <a:pPr marL="0" marR="0" lvl="0" indent="0" algn="ctr" defTabSz="914400" rtl="0" eaLnBrk="1" fontAlgn="base" latinLnBrk="1" hangingPunct="1">
                        <a:lnSpc>
                          <a:spcPct val="100000"/>
                        </a:lnSpc>
                        <a:spcBef>
                          <a:spcPts val="0"/>
                        </a:spcBef>
                        <a:spcAft>
                          <a:spcPts val="0"/>
                        </a:spcAft>
                        <a:buClrTx/>
                        <a:buSzTx/>
                        <a:buFontTx/>
                        <a:buNone/>
                        <a:tabLst/>
                        <a:defRPr/>
                      </a:pPr>
                      <a:r>
                        <a:rPr kumimoji="0" lang="en-US" altLang="ko-KR" sz="1200" b="0" i="0" u="none" strike="noStrike" kern="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mn-cs"/>
                        </a:rPr>
                        <a:t>NPR1</a:t>
                      </a:r>
                    </a:p>
                  </a:txBody>
                  <a:tcPr marL="64770" marR="64770" marT="17907" marB="17907" anchor="ctr"/>
                </a:tc>
                <a:extLst>
                  <a:ext uri="{0D108BD9-81ED-4DB2-BD59-A6C34878D82A}">
                    <a16:rowId xmlns:a16="http://schemas.microsoft.com/office/drawing/2014/main" val="1508224440"/>
                  </a:ext>
                </a:extLst>
              </a:tr>
              <a:tr h="444833">
                <a:tc>
                  <a:txBody>
                    <a:bodyPr/>
                    <a:lstStyle/>
                    <a:p>
                      <a:pPr marL="0" marR="0" indent="0" algn="ctr" fontAlgn="base" latinLnBrk="0">
                        <a:lnSpc>
                          <a:spcPct val="100000"/>
                        </a:lnSpc>
                        <a:buNone/>
                      </a:pPr>
                      <a:r>
                        <a:rPr lang="en-US" sz="1200" kern="0" spc="0" dirty="0">
                          <a:solidFill>
                            <a:srgbClr val="000000"/>
                          </a:solidFill>
                          <a:effectLst/>
                          <a:latin typeface="+mn-ea"/>
                          <a:ea typeface="+mn-ea"/>
                        </a:rPr>
                        <a:t>31</a:t>
                      </a:r>
                    </a:p>
                  </a:txBody>
                  <a:tcPr marL="64770" marR="64770" marT="17907" marB="17907" anchor="ctr"/>
                </a:tc>
                <a:tc>
                  <a:txBody>
                    <a:bodyPr/>
                    <a:lstStyle/>
                    <a:p>
                      <a:pPr marL="0" marR="0" indent="0" algn="l" fontAlgn="b" latinLnBrk="0">
                        <a:lnSpc>
                          <a:spcPct val="100000"/>
                        </a:lnSpc>
                        <a:buNone/>
                      </a:pPr>
                      <a:r>
                        <a:rPr lang="en-US" sz="1200" kern="0" spc="0" dirty="0">
                          <a:solidFill>
                            <a:srgbClr val="000000"/>
                          </a:solidFill>
                          <a:effectLst/>
                          <a:latin typeface="+mn-ea"/>
                          <a:ea typeface="+mn-ea"/>
                        </a:rPr>
                        <a:t>IGCC.CC.G1.NQJ</a:t>
                      </a:r>
                    </a:p>
                  </a:txBody>
                  <a:tcPr marL="64770" marR="64770" marT="17907" marB="17907" anchor="ctr"/>
                </a:tc>
                <a:tc>
                  <a:txBody>
                    <a:bodyPr/>
                    <a:lstStyle/>
                    <a:p>
                      <a:pPr marL="0" marR="0" indent="0" algn="just" fontAlgn="base" latinLnBrk="1">
                        <a:lnSpc>
                          <a:spcPct val="100000"/>
                        </a:lnSpc>
                        <a:buNone/>
                      </a:pPr>
                      <a:r>
                        <a:rPr lang="en-US" sz="1200" kern="0" spc="0" dirty="0">
                          <a:solidFill>
                            <a:srgbClr val="000000"/>
                          </a:solidFill>
                          <a:effectLst/>
                          <a:latin typeface="+mn-ea"/>
                          <a:ea typeface="+mn-ea"/>
                        </a:rPr>
                        <a:t>DGAN Compressor </a:t>
                      </a:r>
                      <a:r>
                        <a:rPr lang="ko-KR" altLang="en-US" sz="1200" kern="0" spc="0" dirty="0">
                          <a:solidFill>
                            <a:srgbClr val="000000"/>
                          </a:solidFill>
                          <a:effectLst/>
                          <a:latin typeface="+mn-ea"/>
                          <a:ea typeface="+mn-ea"/>
                        </a:rPr>
                        <a:t>질소가스 유량</a:t>
                      </a:r>
                    </a:p>
                    <a:p>
                      <a:pPr marL="0" marR="0" indent="0" algn="just" fontAlgn="base" latinLnBrk="1">
                        <a:lnSpc>
                          <a:spcPct val="100000"/>
                        </a:lnSpc>
                        <a:buNone/>
                      </a:pPr>
                      <a:r>
                        <a:rPr lang="en-US" sz="1200" kern="0" spc="0" dirty="0">
                          <a:solidFill>
                            <a:srgbClr val="000000"/>
                          </a:solidFill>
                          <a:effectLst/>
                          <a:latin typeface="+mn-ea"/>
                          <a:ea typeface="+mn-ea"/>
                        </a:rPr>
                        <a:t>N2 Injection Flow</a:t>
                      </a:r>
                    </a:p>
                  </a:txBody>
                  <a:tcPr marL="64770" marR="64770" marT="17907" marB="17907" anchor="ctr"/>
                </a:tc>
                <a:tc>
                  <a:txBody>
                    <a:bodyPr/>
                    <a:lstStyle/>
                    <a:p>
                      <a:pPr marL="0" marR="0" indent="0" algn="ctr" fontAlgn="base" latinLnBrk="1">
                        <a:lnSpc>
                          <a:spcPct val="100000"/>
                        </a:lnSpc>
                        <a:buNone/>
                      </a:pPr>
                      <a:r>
                        <a:rPr lang="en-US" sz="1200" kern="0" spc="0" dirty="0">
                          <a:solidFill>
                            <a:srgbClr val="000000"/>
                          </a:solidFill>
                          <a:effectLst/>
                          <a:latin typeface="+mn-ea"/>
                          <a:ea typeface="+mn-ea"/>
                        </a:rPr>
                        <a:t>kg/s</a:t>
                      </a:r>
                    </a:p>
                  </a:txBody>
                  <a:tcPr marL="64770" marR="64770" marT="17907" marB="17907" anchor="ctr"/>
                </a:tc>
                <a:tc>
                  <a:txBody>
                    <a:bodyPr/>
                    <a:lstStyle/>
                    <a:p>
                      <a:pPr marL="0" marR="0" lvl="0" indent="0" algn="ctr" defTabSz="914400" rtl="0" eaLnBrk="1" fontAlgn="base" latinLnBrk="1" hangingPunct="1">
                        <a:lnSpc>
                          <a:spcPct val="100000"/>
                        </a:lnSpc>
                        <a:spcBef>
                          <a:spcPts val="0"/>
                        </a:spcBef>
                        <a:spcAft>
                          <a:spcPts val="0"/>
                        </a:spcAft>
                        <a:buClrTx/>
                        <a:buSzTx/>
                        <a:buFontTx/>
                        <a:buNone/>
                        <a:tabLst/>
                        <a:defRPr/>
                      </a:pPr>
                      <a:r>
                        <a:rPr kumimoji="0" lang="ko-KR" altLang="en-US" sz="1200" b="1" i="0" u="none" strike="noStrike" kern="0" cap="none" spc="0" normalizeH="0" baseline="0" noProof="0" dirty="0" err="1">
                          <a:ln>
                            <a:noFill/>
                          </a:ln>
                          <a:solidFill>
                            <a:srgbClr val="00B050"/>
                          </a:solidFill>
                          <a:effectLst/>
                          <a:uLnTx/>
                          <a:uFillTx/>
                          <a:latin typeface="맑은 고딕" panose="020B0503020000020004" pitchFamily="50" charset="-127"/>
                          <a:ea typeface="맑은 고딕" panose="020B0503020000020004" pitchFamily="50" charset="-127"/>
                          <a:cs typeface="+mn-cs"/>
                        </a:rPr>
                        <a:t>흡입구</a:t>
                      </a:r>
                      <a:endParaRPr kumimoji="0" lang="en-US" altLang="ko-KR" sz="1200" b="1" i="0" u="none" strike="noStrike" kern="0" cap="none" spc="0" normalizeH="0" baseline="0" noProof="0" dirty="0">
                        <a:ln>
                          <a:noFill/>
                        </a:ln>
                        <a:solidFill>
                          <a:srgbClr val="00B050"/>
                        </a:solidFill>
                        <a:effectLst/>
                        <a:uLnTx/>
                        <a:uFillTx/>
                        <a:latin typeface="맑은 고딕" panose="020B0503020000020004" pitchFamily="50" charset="-127"/>
                        <a:ea typeface="맑은 고딕" panose="020B0503020000020004" pitchFamily="50" charset="-127"/>
                        <a:cs typeface="+mn-cs"/>
                      </a:endParaRPr>
                    </a:p>
                  </a:txBody>
                  <a:tcPr marL="64770" marR="64770" marT="17907" marB="17907" anchor="ctr"/>
                </a:tc>
                <a:tc>
                  <a:txBody>
                    <a:bodyPr/>
                    <a:lstStyle/>
                    <a:p>
                      <a:pPr marL="0" marR="0" indent="0" algn="ctr" fontAlgn="base" latinLnBrk="1">
                        <a:lnSpc>
                          <a:spcPct val="100000"/>
                        </a:lnSpc>
                        <a:buNone/>
                      </a:pPr>
                      <a:r>
                        <a:rPr lang="en-US" sz="1200" kern="0" spc="0" dirty="0">
                          <a:solidFill>
                            <a:srgbClr val="000000"/>
                          </a:solidFill>
                          <a:effectLst/>
                          <a:latin typeface="+mn-ea"/>
                          <a:ea typeface="+mn-ea"/>
                        </a:rPr>
                        <a:t>3</a:t>
                      </a:r>
                    </a:p>
                  </a:txBody>
                  <a:tcPr marL="64770" marR="64770" marT="17907" marB="17907" anchor="ctr"/>
                </a:tc>
                <a:tc>
                  <a:txBody>
                    <a:bodyPr/>
                    <a:lstStyle/>
                    <a:p>
                      <a:pPr marL="0" marR="0" indent="0" algn="ctr" fontAlgn="base" latinLnBrk="1">
                        <a:lnSpc>
                          <a:spcPct val="100000"/>
                        </a:lnSpc>
                        <a:buNone/>
                      </a:pPr>
                      <a:r>
                        <a:rPr lang="en-US" sz="1200" kern="0" spc="0" dirty="0">
                          <a:solidFill>
                            <a:srgbClr val="000000"/>
                          </a:solidFill>
                          <a:effectLst/>
                          <a:latin typeface="+mn-ea"/>
                          <a:ea typeface="+mn-ea"/>
                        </a:rPr>
                        <a:t>state</a:t>
                      </a:r>
                    </a:p>
                    <a:p>
                      <a:pPr marL="0" marR="0" indent="0" algn="ctr" fontAlgn="base" latinLnBrk="1">
                        <a:lnSpc>
                          <a:spcPct val="100000"/>
                        </a:lnSpc>
                        <a:buNone/>
                      </a:pPr>
                      <a:r>
                        <a:rPr lang="en-US" sz="1200" kern="0" spc="0" dirty="0">
                          <a:solidFill>
                            <a:srgbClr val="000000"/>
                          </a:solidFill>
                          <a:effectLst/>
                          <a:latin typeface="+mn-ea"/>
                          <a:ea typeface="+mn-ea"/>
                        </a:rPr>
                        <a:t>(</a:t>
                      </a:r>
                      <a:r>
                        <a:rPr lang="ko-KR" altLang="en-US" sz="1200" kern="0" spc="0" dirty="0">
                          <a:solidFill>
                            <a:srgbClr val="000000"/>
                          </a:solidFill>
                          <a:effectLst/>
                          <a:latin typeface="+mn-ea"/>
                          <a:ea typeface="+mn-ea"/>
                        </a:rPr>
                        <a:t>상태변수</a:t>
                      </a:r>
                      <a:r>
                        <a:rPr lang="en-US" altLang="ko-KR" sz="1200" kern="0" spc="0" dirty="0">
                          <a:solidFill>
                            <a:srgbClr val="000000"/>
                          </a:solidFill>
                          <a:effectLst/>
                          <a:latin typeface="+mn-ea"/>
                          <a:ea typeface="+mn-ea"/>
                        </a:rPr>
                        <a:t>)</a:t>
                      </a:r>
                      <a:endParaRPr lang="en-US" sz="1200" kern="0" spc="0" dirty="0">
                        <a:solidFill>
                          <a:srgbClr val="000000"/>
                        </a:solidFill>
                        <a:effectLst/>
                        <a:latin typeface="+mn-ea"/>
                        <a:ea typeface="+mn-ea"/>
                      </a:endParaRPr>
                    </a:p>
                  </a:txBody>
                  <a:tcPr marL="64770" marR="64770" marT="17907" marB="17907" anchor="ctr"/>
                </a:tc>
                <a:tc>
                  <a:txBody>
                    <a:bodyPr/>
                    <a:lstStyle/>
                    <a:p>
                      <a:pPr marL="0" marR="0" indent="0" algn="ctr" fontAlgn="base" latinLnBrk="1">
                        <a:lnSpc>
                          <a:spcPct val="100000"/>
                        </a:lnSpc>
                        <a:buNone/>
                      </a:pPr>
                      <a:r>
                        <a:rPr lang="ko-KR" altLang="en-US" sz="1200" kern="0" spc="0" dirty="0" err="1">
                          <a:solidFill>
                            <a:srgbClr val="000000"/>
                          </a:solidFill>
                          <a:effectLst/>
                          <a:latin typeface="+mn-ea"/>
                          <a:ea typeface="+mn-ea"/>
                        </a:rPr>
                        <a:t>희석질소량</a:t>
                      </a:r>
                      <a:endParaRPr lang="en-US" sz="1200" kern="0" spc="0" dirty="0">
                        <a:solidFill>
                          <a:srgbClr val="000000"/>
                        </a:solidFill>
                        <a:effectLst/>
                        <a:latin typeface="+mn-ea"/>
                        <a:ea typeface="+mn-ea"/>
                      </a:endParaRPr>
                    </a:p>
                  </a:txBody>
                  <a:tcPr marL="64770" marR="64770" marT="17907" marB="17907" anchor="ctr"/>
                </a:tc>
                <a:extLst>
                  <a:ext uri="{0D108BD9-81ED-4DB2-BD59-A6C34878D82A}">
                    <a16:rowId xmlns:a16="http://schemas.microsoft.com/office/drawing/2014/main" val="1297915142"/>
                  </a:ext>
                </a:extLst>
              </a:tr>
              <a:tr h="444833">
                <a:tc>
                  <a:txBody>
                    <a:bodyPr/>
                    <a:lstStyle/>
                    <a:p>
                      <a:pPr marL="0" marR="0" indent="0" algn="ctr" fontAlgn="base" latinLnBrk="0">
                        <a:lnSpc>
                          <a:spcPct val="100000"/>
                        </a:lnSpc>
                        <a:buNone/>
                      </a:pPr>
                      <a:r>
                        <a:rPr lang="en-US" sz="1200" kern="0" spc="0" dirty="0">
                          <a:solidFill>
                            <a:srgbClr val="000000"/>
                          </a:solidFill>
                          <a:effectLst/>
                          <a:latin typeface="+mn-ea"/>
                          <a:ea typeface="+mn-ea"/>
                        </a:rPr>
                        <a:t>37</a:t>
                      </a:r>
                    </a:p>
                  </a:txBody>
                  <a:tcPr marL="64770" marR="64770" marT="17907" marB="17907" anchor="ctr"/>
                </a:tc>
                <a:tc>
                  <a:txBody>
                    <a:bodyPr/>
                    <a:lstStyle/>
                    <a:p>
                      <a:pPr marL="0" marR="0" indent="0" algn="l" fontAlgn="b" latinLnBrk="0">
                        <a:lnSpc>
                          <a:spcPct val="100000"/>
                        </a:lnSpc>
                        <a:buNone/>
                      </a:pPr>
                      <a:r>
                        <a:rPr lang="en-US" sz="1200" kern="0" spc="0" dirty="0">
                          <a:solidFill>
                            <a:srgbClr val="000000"/>
                          </a:solidFill>
                          <a:effectLst/>
                          <a:latin typeface="+mn-ea"/>
                          <a:ea typeface="+mn-ea"/>
                        </a:rPr>
                        <a:t>IGCC.CC.G1.NQKR3_MONITOR</a:t>
                      </a:r>
                    </a:p>
                  </a:txBody>
                  <a:tcPr marL="64770" marR="64770" marT="17907" marB="17907" anchor="ctr"/>
                </a:tc>
                <a:tc>
                  <a:txBody>
                    <a:bodyPr/>
                    <a:lstStyle/>
                    <a:p>
                      <a:pPr marL="0" marR="0" indent="0" algn="just" fontAlgn="base" latinLnBrk="1">
                        <a:lnSpc>
                          <a:spcPct val="100000"/>
                        </a:lnSpc>
                        <a:buNone/>
                      </a:pPr>
                      <a:r>
                        <a:rPr lang="ko-KR" altLang="en-US" sz="1200" kern="0" spc="0" dirty="0">
                          <a:solidFill>
                            <a:srgbClr val="000000"/>
                          </a:solidFill>
                          <a:effectLst/>
                          <a:latin typeface="+mn-ea"/>
                          <a:ea typeface="+mn-ea"/>
                        </a:rPr>
                        <a:t>연료대비 질소가스 주입 비율</a:t>
                      </a:r>
                    </a:p>
                    <a:p>
                      <a:pPr marL="0" marR="0" indent="0" algn="just" fontAlgn="base" latinLnBrk="1">
                        <a:lnSpc>
                          <a:spcPct val="100000"/>
                        </a:lnSpc>
                        <a:buNone/>
                      </a:pPr>
                      <a:r>
                        <a:rPr lang="en-US" altLang="ko-KR" sz="1200" kern="0" spc="-40" dirty="0">
                          <a:solidFill>
                            <a:srgbClr val="000000"/>
                          </a:solidFill>
                          <a:effectLst/>
                          <a:latin typeface="+mn-ea"/>
                          <a:ea typeface="+mn-ea"/>
                        </a:rPr>
                        <a:t>(</a:t>
                      </a:r>
                      <a:r>
                        <a:rPr lang="ko-KR" altLang="en-US" sz="1200" kern="0" spc="-40" dirty="0">
                          <a:solidFill>
                            <a:srgbClr val="000000"/>
                          </a:solidFill>
                          <a:effectLst/>
                          <a:latin typeface="+mn-ea"/>
                          <a:ea typeface="+mn-ea"/>
                        </a:rPr>
                        <a:t>제어 조정 값</a:t>
                      </a:r>
                      <a:r>
                        <a:rPr lang="en-US" altLang="ko-KR" sz="1200" kern="0" spc="-40" dirty="0">
                          <a:solidFill>
                            <a:srgbClr val="000000"/>
                          </a:solidFill>
                          <a:effectLst/>
                          <a:latin typeface="+mn-ea"/>
                          <a:ea typeface="+mn-ea"/>
                        </a:rPr>
                        <a:t>, -1 </a:t>
                      </a:r>
                      <a:r>
                        <a:rPr lang="ko-KR" altLang="en-US" sz="1200" kern="0" spc="-40" dirty="0">
                          <a:solidFill>
                            <a:srgbClr val="000000"/>
                          </a:solidFill>
                          <a:effectLst/>
                          <a:latin typeface="+mn-ea"/>
                          <a:ea typeface="+mn-ea"/>
                        </a:rPr>
                        <a:t>조정 시 연료대비 </a:t>
                      </a:r>
                      <a:r>
                        <a:rPr lang="en-US" altLang="ko-KR" sz="1200" kern="0" spc="-40" dirty="0">
                          <a:solidFill>
                            <a:srgbClr val="000000"/>
                          </a:solidFill>
                          <a:effectLst/>
                          <a:latin typeface="+mn-ea"/>
                          <a:ea typeface="+mn-ea"/>
                        </a:rPr>
                        <a:t>1kg/s </a:t>
                      </a:r>
                      <a:r>
                        <a:rPr lang="ko-KR" altLang="en-US" sz="1200" kern="0" spc="-40" dirty="0">
                          <a:solidFill>
                            <a:srgbClr val="000000"/>
                          </a:solidFill>
                          <a:effectLst/>
                          <a:latin typeface="+mn-ea"/>
                          <a:ea typeface="+mn-ea"/>
                        </a:rPr>
                        <a:t>적게 주입</a:t>
                      </a:r>
                      <a:r>
                        <a:rPr lang="en-US" altLang="ko-KR" sz="1200" kern="0" spc="-40" dirty="0">
                          <a:solidFill>
                            <a:srgbClr val="000000"/>
                          </a:solidFill>
                          <a:effectLst/>
                          <a:latin typeface="+mn-ea"/>
                          <a:ea typeface="+mn-ea"/>
                        </a:rPr>
                        <a:t>)</a:t>
                      </a:r>
                      <a:endParaRPr lang="ko-KR" altLang="en-US" sz="1200" kern="0" spc="0" dirty="0">
                        <a:solidFill>
                          <a:srgbClr val="000000"/>
                        </a:solidFill>
                        <a:effectLst/>
                        <a:latin typeface="+mn-ea"/>
                        <a:ea typeface="+mn-ea"/>
                      </a:endParaRPr>
                    </a:p>
                    <a:p>
                      <a:pPr marL="0" marR="0" indent="0" algn="just" fontAlgn="base" latinLnBrk="1">
                        <a:lnSpc>
                          <a:spcPct val="100000"/>
                        </a:lnSpc>
                        <a:buNone/>
                      </a:pPr>
                      <a:r>
                        <a:rPr lang="en-US" altLang="ko-KR" sz="1200" kern="0" spc="-40" dirty="0">
                          <a:solidFill>
                            <a:srgbClr val="000000"/>
                          </a:solidFill>
                          <a:effectLst/>
                          <a:latin typeface="+mn-ea"/>
                          <a:ea typeface="+mn-ea"/>
                        </a:rPr>
                        <a:t>G1.NQKR3_MONITOR</a:t>
                      </a:r>
                      <a:endParaRPr lang="ko-KR" altLang="en-US" sz="1200" kern="0" spc="0" dirty="0">
                        <a:solidFill>
                          <a:srgbClr val="000000"/>
                        </a:solidFill>
                        <a:effectLst/>
                        <a:latin typeface="+mn-ea"/>
                        <a:ea typeface="+mn-ea"/>
                      </a:endParaRPr>
                    </a:p>
                  </a:txBody>
                  <a:tcPr marL="64770" marR="64770" marT="17907" marB="17907" anchor="ctr"/>
                </a:tc>
                <a:tc>
                  <a:txBody>
                    <a:bodyPr/>
                    <a:lstStyle/>
                    <a:p>
                      <a:pPr marL="0" marR="0" indent="0" algn="ctr" fontAlgn="base" latinLnBrk="1">
                        <a:lnSpc>
                          <a:spcPct val="100000"/>
                        </a:lnSpc>
                        <a:buNone/>
                      </a:pPr>
                      <a:r>
                        <a:rPr lang="en-US" sz="1200" kern="0" spc="0" dirty="0">
                          <a:solidFill>
                            <a:srgbClr val="000000"/>
                          </a:solidFill>
                          <a:effectLst/>
                          <a:latin typeface="+mn-ea"/>
                          <a:ea typeface="+mn-ea"/>
                        </a:rPr>
                        <a:t>kg/s</a:t>
                      </a:r>
                    </a:p>
                  </a:txBody>
                  <a:tcPr marL="64770" marR="64770" marT="17907" marB="17907" anchor="ctr"/>
                </a:tc>
                <a:tc>
                  <a:txBody>
                    <a:bodyPr/>
                    <a:lstStyle/>
                    <a:p>
                      <a:pPr marL="0" marR="0" lvl="0" indent="0" algn="ctr" defTabSz="914400" rtl="0" eaLnBrk="1" fontAlgn="base" latinLnBrk="1" hangingPunct="1">
                        <a:lnSpc>
                          <a:spcPct val="100000"/>
                        </a:lnSpc>
                        <a:spcBef>
                          <a:spcPts val="0"/>
                        </a:spcBef>
                        <a:spcAft>
                          <a:spcPts val="0"/>
                        </a:spcAft>
                        <a:buClrTx/>
                        <a:buSzTx/>
                        <a:buFontTx/>
                        <a:buNone/>
                        <a:tabLst/>
                        <a:defRPr/>
                      </a:pPr>
                      <a:r>
                        <a:rPr lang="ko-KR" altLang="en-US" sz="1200" b="1" kern="0" spc="0" dirty="0" err="1">
                          <a:solidFill>
                            <a:srgbClr val="00B050"/>
                          </a:solidFill>
                          <a:effectLst/>
                          <a:latin typeface="+mn-ea"/>
                          <a:ea typeface="+mn-ea"/>
                        </a:rPr>
                        <a:t>흡입구</a:t>
                      </a:r>
                      <a:endParaRPr lang="en-US" altLang="ko-KR" sz="1200" b="1" kern="0" spc="0" dirty="0">
                        <a:solidFill>
                          <a:srgbClr val="00B050"/>
                        </a:solidFill>
                        <a:effectLst/>
                        <a:latin typeface="+mn-ea"/>
                        <a:ea typeface="+mn-ea"/>
                      </a:endParaRPr>
                    </a:p>
                  </a:txBody>
                  <a:tcPr marL="64770" marR="64770" marT="17907" marB="17907" anchor="ctr"/>
                </a:tc>
                <a:tc>
                  <a:txBody>
                    <a:bodyPr/>
                    <a:lstStyle/>
                    <a:p>
                      <a:pPr marL="0" marR="0" indent="0" algn="ctr" fontAlgn="base" latinLnBrk="1">
                        <a:lnSpc>
                          <a:spcPct val="100000"/>
                        </a:lnSpc>
                        <a:buNone/>
                      </a:pPr>
                      <a:r>
                        <a:rPr lang="en-US" sz="1200" kern="0" spc="0" dirty="0">
                          <a:solidFill>
                            <a:srgbClr val="000000"/>
                          </a:solidFill>
                          <a:effectLst/>
                          <a:latin typeface="+mn-ea"/>
                          <a:ea typeface="+mn-ea"/>
                        </a:rPr>
                        <a:t>3</a:t>
                      </a:r>
                    </a:p>
                  </a:txBody>
                  <a:tcPr marL="64770" marR="64770" marT="17907" marB="17907" anchor="ctr"/>
                </a:tc>
                <a:tc>
                  <a:txBody>
                    <a:bodyPr/>
                    <a:lstStyle/>
                    <a:p>
                      <a:pPr marL="0" marR="0" indent="0" algn="ctr" fontAlgn="base" latinLnBrk="1">
                        <a:lnSpc>
                          <a:spcPct val="100000"/>
                        </a:lnSpc>
                        <a:buNone/>
                      </a:pPr>
                      <a:r>
                        <a:rPr lang="en-US" sz="1200" kern="0" spc="0" dirty="0">
                          <a:solidFill>
                            <a:srgbClr val="000000"/>
                          </a:solidFill>
                          <a:effectLst/>
                          <a:latin typeface="+mn-ea"/>
                          <a:ea typeface="+mn-ea"/>
                        </a:rPr>
                        <a:t>action</a:t>
                      </a:r>
                    </a:p>
                    <a:p>
                      <a:pPr marL="0" marR="0" indent="0" algn="ctr" fontAlgn="base" latinLnBrk="1">
                        <a:lnSpc>
                          <a:spcPct val="100000"/>
                        </a:lnSpc>
                        <a:buNone/>
                      </a:pPr>
                      <a:r>
                        <a:rPr lang="en-US" sz="1200" kern="0" spc="0" dirty="0">
                          <a:solidFill>
                            <a:srgbClr val="000000"/>
                          </a:solidFill>
                          <a:effectLst/>
                          <a:latin typeface="+mn-ea"/>
                          <a:ea typeface="+mn-ea"/>
                        </a:rPr>
                        <a:t>(</a:t>
                      </a:r>
                      <a:r>
                        <a:rPr lang="ko-KR" altLang="en-US" sz="1200" kern="0" spc="0" dirty="0">
                          <a:solidFill>
                            <a:srgbClr val="000000"/>
                          </a:solidFill>
                          <a:effectLst/>
                          <a:latin typeface="+mn-ea"/>
                          <a:ea typeface="+mn-ea"/>
                        </a:rPr>
                        <a:t>제어변수</a:t>
                      </a:r>
                      <a:r>
                        <a:rPr lang="en-US" altLang="ko-KR" sz="1200" kern="0" spc="0" dirty="0">
                          <a:solidFill>
                            <a:srgbClr val="000000"/>
                          </a:solidFill>
                          <a:effectLst/>
                          <a:latin typeface="+mn-ea"/>
                          <a:ea typeface="+mn-ea"/>
                        </a:rPr>
                        <a:t>)</a:t>
                      </a:r>
                      <a:endParaRPr lang="en-US" sz="1200" kern="0" spc="0" dirty="0">
                        <a:solidFill>
                          <a:srgbClr val="000000"/>
                        </a:solidFill>
                        <a:effectLst/>
                        <a:latin typeface="+mn-ea"/>
                        <a:ea typeface="+mn-ea"/>
                      </a:endParaRPr>
                    </a:p>
                  </a:txBody>
                  <a:tcPr marL="64770" marR="64770" marT="17907" marB="17907" anchor="ctr"/>
                </a:tc>
                <a:tc>
                  <a:txBody>
                    <a:bodyPr/>
                    <a:lstStyle/>
                    <a:p>
                      <a:pPr marL="0" marR="0" indent="0" algn="ctr" fontAlgn="base" latinLnBrk="1">
                        <a:lnSpc>
                          <a:spcPct val="100000"/>
                        </a:lnSpc>
                        <a:buNone/>
                      </a:pPr>
                      <a:r>
                        <a:rPr lang="ko-KR" altLang="en-US" sz="1200" kern="0" spc="0" dirty="0">
                          <a:solidFill>
                            <a:srgbClr val="000000"/>
                          </a:solidFill>
                          <a:effectLst/>
                          <a:latin typeface="+mn-ea"/>
                          <a:ea typeface="+mn-ea"/>
                        </a:rPr>
                        <a:t>오프셋</a:t>
                      </a:r>
                      <a:endParaRPr lang="en-US" altLang="ko-KR" sz="1200" kern="0" spc="0" dirty="0">
                        <a:solidFill>
                          <a:srgbClr val="000000"/>
                        </a:solidFill>
                        <a:effectLst/>
                        <a:latin typeface="+mn-ea"/>
                        <a:ea typeface="+mn-ea"/>
                      </a:endParaRPr>
                    </a:p>
                    <a:p>
                      <a:pPr marL="0" marR="0" indent="0" algn="ctr" fontAlgn="base" latinLnBrk="1">
                        <a:lnSpc>
                          <a:spcPct val="100000"/>
                        </a:lnSpc>
                        <a:buNone/>
                      </a:pPr>
                      <a:r>
                        <a:rPr lang="en-US" sz="1200" kern="0" spc="0" dirty="0">
                          <a:solidFill>
                            <a:srgbClr val="000000"/>
                          </a:solidFill>
                          <a:effectLst/>
                          <a:latin typeface="+mn-ea"/>
                          <a:ea typeface="+mn-ea"/>
                        </a:rPr>
                        <a:t>(offset)</a:t>
                      </a:r>
                    </a:p>
                  </a:txBody>
                  <a:tcPr marL="64770" marR="64770" marT="17907" marB="17907" anchor="ctr"/>
                </a:tc>
                <a:extLst>
                  <a:ext uri="{0D108BD9-81ED-4DB2-BD59-A6C34878D82A}">
                    <a16:rowId xmlns:a16="http://schemas.microsoft.com/office/drawing/2014/main" val="4127076512"/>
                  </a:ext>
                </a:extLst>
              </a:tr>
              <a:tr h="444833">
                <a:tc>
                  <a:txBody>
                    <a:bodyPr/>
                    <a:lstStyle/>
                    <a:p>
                      <a:pPr marL="0" marR="0" indent="0" algn="ctr" fontAlgn="base" latinLnBrk="0">
                        <a:lnSpc>
                          <a:spcPct val="100000"/>
                        </a:lnSpc>
                        <a:buNone/>
                      </a:pPr>
                      <a:r>
                        <a:rPr lang="en-US" sz="1200" b="0" i="0" kern="0" spc="0" dirty="0">
                          <a:solidFill>
                            <a:schemeClr val="tx1"/>
                          </a:solidFill>
                          <a:effectLst/>
                          <a:latin typeface="+mn-ea"/>
                          <a:ea typeface="+mn-ea"/>
                        </a:rPr>
                        <a:t>41</a:t>
                      </a:r>
                    </a:p>
                  </a:txBody>
                  <a:tcPr marL="64770" marR="64770" marT="17907" marB="17907" anchor="ctr"/>
                </a:tc>
                <a:tc>
                  <a:txBody>
                    <a:bodyPr/>
                    <a:lstStyle/>
                    <a:p>
                      <a:pPr marL="0" marR="0" indent="0" algn="l" fontAlgn="b" latinLnBrk="0">
                        <a:lnSpc>
                          <a:spcPct val="100000"/>
                        </a:lnSpc>
                        <a:buNone/>
                      </a:pPr>
                      <a:r>
                        <a:rPr lang="pt-BR" sz="1200" b="0" i="0" kern="0" spc="0" dirty="0">
                          <a:solidFill>
                            <a:schemeClr val="tx1"/>
                          </a:solidFill>
                          <a:effectLst/>
                          <a:latin typeface="+mn-ea"/>
                          <a:ea typeface="+mn-ea"/>
                        </a:rPr>
                        <a:t>IGCC.DeNOX.AT_H1_901_PV</a:t>
                      </a:r>
                    </a:p>
                  </a:txBody>
                  <a:tcPr marL="64770" marR="64770" marT="17907" marB="17907" anchor="ctr"/>
                </a:tc>
                <a:tc>
                  <a:txBody>
                    <a:bodyPr/>
                    <a:lstStyle/>
                    <a:p>
                      <a:pPr marL="0" marR="0" indent="0" algn="just" fontAlgn="base" latinLnBrk="1">
                        <a:lnSpc>
                          <a:spcPct val="100000"/>
                        </a:lnSpc>
                        <a:buNone/>
                      </a:pPr>
                      <a:r>
                        <a:rPr lang="ko-KR" altLang="en-US" sz="1200" b="0" i="0" kern="0" spc="0" dirty="0">
                          <a:solidFill>
                            <a:schemeClr val="tx1"/>
                          </a:solidFill>
                          <a:effectLst/>
                          <a:latin typeface="+mn-ea"/>
                          <a:ea typeface="+mn-ea"/>
                        </a:rPr>
                        <a:t>가스터빈 후단 질소산화물 농도</a:t>
                      </a:r>
                    </a:p>
                    <a:p>
                      <a:pPr marL="0" marR="0" indent="0" algn="just" fontAlgn="base" latinLnBrk="1">
                        <a:lnSpc>
                          <a:spcPct val="100000"/>
                        </a:lnSpc>
                        <a:buNone/>
                      </a:pPr>
                      <a:r>
                        <a:rPr lang="en-US" altLang="ko-KR" sz="1200" b="0" i="0" kern="0" spc="0" dirty="0">
                          <a:solidFill>
                            <a:schemeClr val="tx1"/>
                          </a:solidFill>
                          <a:effectLst/>
                          <a:latin typeface="+mn-ea"/>
                          <a:ea typeface="+mn-ea"/>
                        </a:rPr>
                        <a:t>SCR REACTOR INLET NOX ANALYZER</a:t>
                      </a:r>
                      <a:endParaRPr lang="ko-KR" altLang="en-US" sz="1200" b="0" i="0" kern="0" spc="0" dirty="0">
                        <a:solidFill>
                          <a:schemeClr val="tx1"/>
                        </a:solidFill>
                        <a:effectLst/>
                        <a:latin typeface="+mn-ea"/>
                        <a:ea typeface="+mn-ea"/>
                      </a:endParaRPr>
                    </a:p>
                  </a:txBody>
                  <a:tcPr marL="64770" marR="64770" marT="17907" marB="17907" anchor="ctr"/>
                </a:tc>
                <a:tc>
                  <a:txBody>
                    <a:bodyPr/>
                    <a:lstStyle/>
                    <a:p>
                      <a:pPr marL="0" marR="0" indent="0" algn="ctr" fontAlgn="base" latinLnBrk="1">
                        <a:lnSpc>
                          <a:spcPct val="100000"/>
                        </a:lnSpc>
                        <a:buNone/>
                      </a:pPr>
                      <a:r>
                        <a:rPr lang="en-US" sz="1200" b="0" i="0" kern="0" spc="0" dirty="0">
                          <a:solidFill>
                            <a:schemeClr val="tx1"/>
                          </a:solidFill>
                          <a:effectLst/>
                          <a:latin typeface="+mn-ea"/>
                          <a:ea typeface="+mn-ea"/>
                        </a:rPr>
                        <a:t>ppm</a:t>
                      </a:r>
                    </a:p>
                  </a:txBody>
                  <a:tcPr marL="64770" marR="64770" marT="17907" marB="17907" anchor="ctr"/>
                </a:tc>
                <a:tc>
                  <a:txBody>
                    <a:bodyPr/>
                    <a:lstStyle/>
                    <a:p>
                      <a:pPr marL="0" marR="0" indent="0" algn="ctr" fontAlgn="base" latinLnBrk="1">
                        <a:lnSpc>
                          <a:spcPct val="100000"/>
                        </a:lnSpc>
                        <a:buNone/>
                      </a:pPr>
                      <a:r>
                        <a:rPr lang="ko-KR" altLang="en-US" sz="1200" b="1" i="0" kern="0" spc="0" dirty="0" err="1">
                          <a:solidFill>
                            <a:schemeClr val="accent1"/>
                          </a:solidFill>
                          <a:effectLst/>
                          <a:latin typeface="+mn-ea"/>
                          <a:ea typeface="+mn-ea"/>
                        </a:rPr>
                        <a:t>방출구</a:t>
                      </a:r>
                      <a:endParaRPr lang="en-US" sz="1200" b="1" i="0" kern="0" spc="0" dirty="0">
                        <a:solidFill>
                          <a:schemeClr val="accent1"/>
                        </a:solidFill>
                        <a:effectLst/>
                        <a:latin typeface="+mn-ea"/>
                        <a:ea typeface="+mn-ea"/>
                      </a:endParaRPr>
                    </a:p>
                  </a:txBody>
                  <a:tcPr marL="64770" marR="64770" marT="17907" marB="17907" anchor="ctr"/>
                </a:tc>
                <a:tc>
                  <a:txBody>
                    <a:bodyPr/>
                    <a:lstStyle/>
                    <a:p>
                      <a:pPr marL="0" marR="0" indent="0" algn="ctr" fontAlgn="base" latinLnBrk="1">
                        <a:lnSpc>
                          <a:spcPct val="100000"/>
                        </a:lnSpc>
                        <a:buNone/>
                      </a:pPr>
                      <a:r>
                        <a:rPr lang="en-US" sz="1200" b="0" i="0" kern="0" spc="0" dirty="0">
                          <a:solidFill>
                            <a:schemeClr val="tx1"/>
                          </a:solidFill>
                          <a:effectLst/>
                          <a:latin typeface="+mn-ea"/>
                          <a:ea typeface="+mn-ea"/>
                        </a:rPr>
                        <a:t>4</a:t>
                      </a:r>
                    </a:p>
                  </a:txBody>
                  <a:tcPr marL="64770" marR="64770" marT="17907" marB="17907" anchor="ctr"/>
                </a:tc>
                <a:tc>
                  <a:txBody>
                    <a:bodyPr/>
                    <a:lstStyle/>
                    <a:p>
                      <a:pPr marL="0" marR="0" indent="0" algn="ctr" fontAlgn="base" latinLnBrk="1">
                        <a:lnSpc>
                          <a:spcPct val="100000"/>
                        </a:lnSpc>
                        <a:buNone/>
                      </a:pPr>
                      <a:r>
                        <a:rPr lang="en-US" sz="1200" b="0" i="0" kern="0" spc="0" dirty="0">
                          <a:solidFill>
                            <a:schemeClr val="tx1"/>
                          </a:solidFill>
                          <a:effectLst/>
                          <a:latin typeface="+mn-ea"/>
                          <a:ea typeface="+mn-ea"/>
                        </a:rPr>
                        <a:t>state</a:t>
                      </a:r>
                    </a:p>
                    <a:p>
                      <a:pPr marL="0" marR="0" indent="0" algn="ctr" fontAlgn="base" latinLnBrk="1">
                        <a:lnSpc>
                          <a:spcPct val="100000"/>
                        </a:lnSpc>
                        <a:buNone/>
                      </a:pPr>
                      <a:r>
                        <a:rPr lang="en-US" sz="1200" b="0" i="0" kern="0" spc="0" dirty="0">
                          <a:solidFill>
                            <a:schemeClr val="tx1"/>
                          </a:solidFill>
                          <a:effectLst/>
                          <a:latin typeface="+mn-ea"/>
                          <a:ea typeface="+mn-ea"/>
                        </a:rPr>
                        <a:t>(</a:t>
                      </a:r>
                      <a:r>
                        <a:rPr lang="ko-KR" altLang="en-US" sz="1200" b="0" i="0" kern="0" spc="0" dirty="0">
                          <a:solidFill>
                            <a:schemeClr val="tx1"/>
                          </a:solidFill>
                          <a:effectLst/>
                          <a:latin typeface="+mn-ea"/>
                          <a:ea typeface="+mn-ea"/>
                        </a:rPr>
                        <a:t>목표변수</a:t>
                      </a:r>
                      <a:r>
                        <a:rPr lang="en-US" altLang="ko-KR" sz="1200" b="0" i="0" kern="0" spc="0" dirty="0">
                          <a:solidFill>
                            <a:schemeClr val="tx1"/>
                          </a:solidFill>
                          <a:effectLst/>
                          <a:latin typeface="+mn-ea"/>
                          <a:ea typeface="+mn-ea"/>
                        </a:rPr>
                        <a:t>)</a:t>
                      </a:r>
                      <a:endParaRPr lang="en-US" sz="1200" b="0" i="0" kern="0" spc="0" dirty="0">
                        <a:solidFill>
                          <a:schemeClr val="tx1"/>
                        </a:solidFill>
                        <a:effectLst/>
                        <a:latin typeface="+mn-ea"/>
                        <a:ea typeface="+mn-ea"/>
                      </a:endParaRPr>
                    </a:p>
                  </a:txBody>
                  <a:tcPr marL="64770" marR="64770" marT="17907" marB="17907" anchor="ctr"/>
                </a:tc>
                <a:tc>
                  <a:txBody>
                    <a:bodyPr/>
                    <a:lstStyle/>
                    <a:p>
                      <a:pPr marL="0" marR="0" indent="0" algn="ctr" fontAlgn="base" latinLnBrk="1">
                        <a:lnSpc>
                          <a:spcPct val="100000"/>
                        </a:lnSpc>
                        <a:buNone/>
                      </a:pPr>
                      <a:r>
                        <a:rPr lang="en-US" sz="1200" b="0" i="0" kern="0" spc="0" dirty="0">
                          <a:solidFill>
                            <a:schemeClr val="tx1"/>
                          </a:solidFill>
                          <a:effectLst/>
                          <a:latin typeface="+mn-ea"/>
                          <a:ea typeface="+mn-ea"/>
                        </a:rPr>
                        <a:t>NOx </a:t>
                      </a:r>
                      <a:r>
                        <a:rPr lang="ko-KR" altLang="en-US" sz="1200" b="0" i="0" kern="0" spc="0" dirty="0">
                          <a:solidFill>
                            <a:schemeClr val="tx1"/>
                          </a:solidFill>
                          <a:effectLst/>
                          <a:latin typeface="+mn-ea"/>
                          <a:ea typeface="+mn-ea"/>
                        </a:rPr>
                        <a:t>농도</a:t>
                      </a:r>
                      <a:endParaRPr lang="en-US" sz="1200" b="0" i="0" kern="0" spc="0" dirty="0">
                        <a:solidFill>
                          <a:schemeClr val="tx1"/>
                        </a:solidFill>
                        <a:effectLst/>
                        <a:latin typeface="+mn-ea"/>
                        <a:ea typeface="+mn-ea"/>
                      </a:endParaRPr>
                    </a:p>
                  </a:txBody>
                  <a:tcPr marL="64770" marR="64770" marT="17907" marB="17907" anchor="ctr"/>
                </a:tc>
                <a:extLst>
                  <a:ext uri="{0D108BD9-81ED-4DB2-BD59-A6C34878D82A}">
                    <a16:rowId xmlns:a16="http://schemas.microsoft.com/office/drawing/2014/main" val="1734540705"/>
                  </a:ext>
                </a:extLst>
              </a:tr>
            </a:tbl>
          </a:graphicData>
        </a:graphic>
      </p:graphicFrame>
      <p:sp>
        <p:nvSpPr>
          <p:cNvPr id="18" name="텍스트 개체 틀 2">
            <a:extLst>
              <a:ext uri="{FF2B5EF4-FFF2-40B4-BE49-F238E27FC236}">
                <a16:creationId xmlns:a16="http://schemas.microsoft.com/office/drawing/2014/main" id="{557918F4-954E-F718-CCEE-73ACE11AB0C3}"/>
              </a:ext>
            </a:extLst>
          </p:cNvPr>
          <p:cNvSpPr>
            <a:spLocks noGrp="1"/>
          </p:cNvSpPr>
          <p:nvPr>
            <p:ph type="body" sz="quarter" idx="11"/>
          </p:nvPr>
        </p:nvSpPr>
        <p:spPr>
          <a:xfrm>
            <a:off x="353600" y="922627"/>
            <a:ext cx="9552400" cy="1611568"/>
          </a:xfrm>
        </p:spPr>
        <p:txBody>
          <a:bodyPr/>
          <a:lstStyle/>
          <a:p>
            <a:pPr marL="171450" indent="-171450">
              <a:buFont typeface="Arial" panose="020B0604020202020204" pitchFamily="34" charset="0"/>
              <a:buChar char="•"/>
            </a:pPr>
            <a:r>
              <a:rPr lang="ko-KR" altLang="en-US" dirty="0"/>
              <a:t>합성가스 유량 </a:t>
            </a:r>
            <a:r>
              <a:rPr lang="en-US" altLang="ko-KR" dirty="0"/>
              <a:t>: </a:t>
            </a:r>
            <a:r>
              <a:rPr lang="ko-KR" altLang="en-US" dirty="0"/>
              <a:t>여러 </a:t>
            </a:r>
            <a:r>
              <a:rPr lang="ko-KR" altLang="en-US" dirty="0" err="1"/>
              <a:t>컬럼들에서의</a:t>
            </a:r>
            <a:r>
              <a:rPr lang="ko-KR" altLang="en-US" dirty="0"/>
              <a:t> 최선행변수</a:t>
            </a:r>
            <a:r>
              <a:rPr lang="en-US" altLang="ko-KR" dirty="0"/>
              <a:t>. </a:t>
            </a:r>
            <a:r>
              <a:rPr lang="ko-KR" altLang="en-US" dirty="0"/>
              <a:t>다만 </a:t>
            </a:r>
            <a:r>
              <a:rPr lang="ko-KR" altLang="en-US" dirty="0" err="1"/>
              <a:t>계산량이라는</a:t>
            </a:r>
            <a:r>
              <a:rPr lang="ko-KR" altLang="en-US" dirty="0"/>
              <a:t> 점은 고려되어야 함</a:t>
            </a:r>
            <a:r>
              <a:rPr lang="en-US" altLang="ko-KR" dirty="0"/>
              <a:t>.</a:t>
            </a:r>
          </a:p>
          <a:p>
            <a:pPr marL="171450" indent="-171450">
              <a:buFont typeface="Arial" panose="020B0604020202020204" pitchFamily="34" charset="0"/>
              <a:buChar char="•"/>
            </a:pPr>
            <a:r>
              <a:rPr lang="ko-KR" altLang="en-US" dirty="0"/>
              <a:t>발전기 출력 </a:t>
            </a:r>
            <a:r>
              <a:rPr lang="en-US" altLang="ko-KR" dirty="0"/>
              <a:t>: </a:t>
            </a:r>
            <a:r>
              <a:rPr lang="ko-KR" altLang="en-US" dirty="0"/>
              <a:t>부하</a:t>
            </a:r>
            <a:r>
              <a:rPr lang="en-US" altLang="ko-KR" dirty="0"/>
              <a:t>. </a:t>
            </a:r>
            <a:r>
              <a:rPr lang="ko-KR" altLang="en-US" dirty="0"/>
              <a:t>얼만큼의 전력이 생산되는지를 나타내는 값</a:t>
            </a:r>
            <a:endParaRPr lang="en-US" altLang="ko-KR" dirty="0"/>
          </a:p>
          <a:p>
            <a:pPr marL="171450" indent="-171450">
              <a:buFont typeface="Arial" panose="020B0604020202020204" pitchFamily="34" charset="0"/>
              <a:buChar char="•"/>
            </a:pPr>
            <a:r>
              <a:rPr lang="en-US" altLang="ko-KR" dirty="0"/>
              <a:t>NPR (Secondary / Primary) manifold : </a:t>
            </a:r>
            <a:r>
              <a:rPr lang="ko-KR" altLang="en-US" dirty="0"/>
              <a:t>군집 전이시 </a:t>
            </a:r>
            <a:r>
              <a:rPr lang="en-US" altLang="ko-KR" dirty="0"/>
              <a:t>contribution</a:t>
            </a:r>
            <a:r>
              <a:rPr lang="ko-KR" altLang="en-US" dirty="0"/>
              <a:t>이 높은 컬럼이었기 때문에 선정했음</a:t>
            </a:r>
            <a:r>
              <a:rPr lang="en-US" altLang="ko-KR" dirty="0"/>
              <a:t>. </a:t>
            </a:r>
            <a:r>
              <a:rPr lang="ko-KR" altLang="en-US" dirty="0"/>
              <a:t>연료분사정도를 나타낸다는 점에서도 중요</a:t>
            </a:r>
            <a:r>
              <a:rPr lang="en-US" altLang="ko-KR" dirty="0"/>
              <a:t>.</a:t>
            </a:r>
          </a:p>
          <a:p>
            <a:pPr marL="171450" indent="-171450">
              <a:buFont typeface="Arial" panose="020B0604020202020204" pitchFamily="34" charset="0"/>
              <a:buChar char="•"/>
            </a:pPr>
            <a:r>
              <a:rPr lang="en-US" altLang="ko-KR" dirty="0"/>
              <a:t>DGAN Compressor </a:t>
            </a:r>
            <a:r>
              <a:rPr lang="ko-KR" altLang="en-US" dirty="0"/>
              <a:t>질소가스 유량 </a:t>
            </a:r>
            <a:r>
              <a:rPr lang="en-US" altLang="ko-KR" dirty="0"/>
              <a:t>: </a:t>
            </a:r>
            <a:r>
              <a:rPr lang="ko-KR" altLang="en-US" dirty="0"/>
              <a:t>실제로 희석질소가 주입된 양</a:t>
            </a:r>
            <a:r>
              <a:rPr lang="en-US" altLang="ko-KR" dirty="0"/>
              <a:t>.</a:t>
            </a:r>
          </a:p>
          <a:p>
            <a:pPr marL="171450" indent="-171450">
              <a:buFont typeface="Arial" panose="020B0604020202020204" pitchFamily="34" charset="0"/>
              <a:buChar char="•"/>
            </a:pPr>
            <a:r>
              <a:rPr lang="ko-KR" altLang="en-US" dirty="0"/>
              <a:t>오프셋</a:t>
            </a:r>
            <a:r>
              <a:rPr lang="en-US" altLang="ko-KR" dirty="0"/>
              <a:t>** :  </a:t>
            </a:r>
            <a:r>
              <a:rPr lang="ko-KR" altLang="en-US" dirty="0"/>
              <a:t>작업자가 수동으로 결정하는 값으로 투입되는 희석질소의 양을 조정함</a:t>
            </a:r>
            <a:r>
              <a:rPr lang="en-US" altLang="ko-KR" dirty="0"/>
              <a:t>. </a:t>
            </a:r>
            <a:r>
              <a:rPr lang="ko-KR" altLang="en-US" dirty="0"/>
              <a:t>제어변수 또는 </a:t>
            </a:r>
            <a:r>
              <a:rPr lang="en-US" altLang="ko-KR" dirty="0"/>
              <a:t>action</a:t>
            </a:r>
            <a:r>
              <a:rPr lang="ko-KR" altLang="en-US" dirty="0"/>
              <a:t>에 해당함</a:t>
            </a:r>
            <a:r>
              <a:rPr lang="en-US" altLang="ko-KR" dirty="0"/>
              <a:t>.</a:t>
            </a:r>
          </a:p>
          <a:p>
            <a:pPr marL="171450" indent="-171450">
              <a:buFont typeface="Arial" panose="020B0604020202020204" pitchFamily="34" charset="0"/>
              <a:buChar char="•"/>
            </a:pPr>
            <a:r>
              <a:rPr lang="ko-KR" altLang="en-US" dirty="0"/>
              <a:t>가스터빈 후단 질소산화물 농도 </a:t>
            </a:r>
            <a:r>
              <a:rPr lang="en-US" altLang="ko-KR" dirty="0"/>
              <a:t>: </a:t>
            </a:r>
            <a:r>
              <a:rPr lang="ko-KR" altLang="en-US" dirty="0"/>
              <a:t>저감하여야 하는 값</a:t>
            </a:r>
            <a:r>
              <a:rPr lang="en-US" altLang="ko-KR" dirty="0"/>
              <a:t>. reward </a:t>
            </a:r>
            <a:r>
              <a:rPr lang="ko-KR" altLang="en-US" dirty="0"/>
              <a:t>식에 포함되는 </a:t>
            </a:r>
            <a:r>
              <a:rPr lang="en-US" altLang="ko-KR" dirty="0"/>
              <a:t>state</a:t>
            </a:r>
            <a:r>
              <a:rPr lang="ko-KR" altLang="en-US" dirty="0"/>
              <a:t>임</a:t>
            </a:r>
            <a:r>
              <a:rPr lang="en-US" altLang="ko-KR" dirty="0"/>
              <a:t>.</a:t>
            </a:r>
          </a:p>
          <a:p>
            <a:endParaRPr lang="ko-KR" altLang="en-US" dirty="0"/>
          </a:p>
        </p:txBody>
      </p:sp>
    </p:spTree>
    <p:extLst>
      <p:ext uri="{BB962C8B-B14F-4D97-AF65-F5344CB8AC3E}">
        <p14:creationId xmlns:p14="http://schemas.microsoft.com/office/powerpoint/2010/main" val="68457802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6A4EE9-C7AE-CF4F-CA92-6BF84BDE6E18}"/>
            </a:ext>
          </a:extLst>
        </p:cNvPr>
        <p:cNvGrpSpPr/>
        <p:nvPr/>
      </p:nvGrpSpPr>
      <p:grpSpPr>
        <a:xfrm>
          <a:off x="0" y="0"/>
          <a:ext cx="0" cy="0"/>
          <a:chOff x="0" y="0"/>
          <a:chExt cx="0" cy="0"/>
        </a:xfrm>
      </p:grpSpPr>
      <p:sp>
        <p:nvSpPr>
          <p:cNvPr id="4" name="제목 3">
            <a:extLst>
              <a:ext uri="{FF2B5EF4-FFF2-40B4-BE49-F238E27FC236}">
                <a16:creationId xmlns:a16="http://schemas.microsoft.com/office/drawing/2014/main" id="{D884C448-8531-8159-FF20-60CDDB5CFD97}"/>
              </a:ext>
            </a:extLst>
          </p:cNvPr>
          <p:cNvSpPr>
            <a:spLocks noGrp="1"/>
          </p:cNvSpPr>
          <p:nvPr>
            <p:ph type="title"/>
          </p:nvPr>
        </p:nvSpPr>
        <p:spPr/>
        <p:txBody>
          <a:bodyPr/>
          <a:lstStyle/>
          <a:p>
            <a:r>
              <a:rPr lang="en-US" altLang="ko-KR" dirty="0">
                <a:latin typeface="+mn-ea"/>
                <a:ea typeface="+mn-ea"/>
              </a:rPr>
              <a:t>250828 </a:t>
            </a:r>
            <a:r>
              <a:rPr lang="ko-KR" altLang="en-US" dirty="0">
                <a:latin typeface="+mn-ea"/>
                <a:ea typeface="+mn-ea"/>
              </a:rPr>
              <a:t>목 </a:t>
            </a:r>
            <a:r>
              <a:rPr lang="en-US" altLang="ko-KR" dirty="0">
                <a:latin typeface="+mn-ea"/>
                <a:ea typeface="+mn-ea"/>
              </a:rPr>
              <a:t>| </a:t>
            </a:r>
            <a:r>
              <a:rPr lang="ko-KR" altLang="en-US" dirty="0">
                <a:latin typeface="+mn-ea"/>
                <a:ea typeface="+mn-ea"/>
              </a:rPr>
              <a:t>공정간 </a:t>
            </a:r>
            <a:r>
              <a:rPr lang="en-US" altLang="ko-KR" dirty="0" err="1">
                <a:latin typeface="+mn-ea"/>
                <a:ea typeface="+mn-ea"/>
              </a:rPr>
              <a:t>Timelag</a:t>
            </a:r>
            <a:r>
              <a:rPr lang="en-US" altLang="ko-KR" dirty="0">
                <a:latin typeface="+mn-ea"/>
                <a:ea typeface="+mn-ea"/>
              </a:rPr>
              <a:t> </a:t>
            </a:r>
            <a:r>
              <a:rPr lang="ko-KR" altLang="en-US" dirty="0">
                <a:latin typeface="+mn-ea"/>
                <a:ea typeface="+mn-ea"/>
              </a:rPr>
              <a:t>측정</a:t>
            </a:r>
          </a:p>
        </p:txBody>
      </p:sp>
      <p:sp>
        <p:nvSpPr>
          <p:cNvPr id="5" name="텍스트 개체 틀 4">
            <a:extLst>
              <a:ext uri="{FF2B5EF4-FFF2-40B4-BE49-F238E27FC236}">
                <a16:creationId xmlns:a16="http://schemas.microsoft.com/office/drawing/2014/main" id="{CDF0A285-B25D-1DEB-4B78-F9767EB6B4AD}"/>
              </a:ext>
            </a:extLst>
          </p:cNvPr>
          <p:cNvSpPr>
            <a:spLocks noGrp="1"/>
          </p:cNvSpPr>
          <p:nvPr>
            <p:ph type="body" sz="quarter" idx="12"/>
          </p:nvPr>
        </p:nvSpPr>
        <p:spPr/>
        <p:txBody>
          <a:bodyPr/>
          <a:lstStyle/>
          <a:p>
            <a:r>
              <a:rPr lang="ko-KR" altLang="en-US" dirty="0">
                <a:latin typeface="+mn-ea"/>
                <a:ea typeface="+mn-ea"/>
              </a:rPr>
              <a:t>서부발전</a:t>
            </a:r>
          </a:p>
        </p:txBody>
      </p:sp>
      <p:sp>
        <p:nvSpPr>
          <p:cNvPr id="3" name="텍스트 개체 틀 2">
            <a:extLst>
              <a:ext uri="{FF2B5EF4-FFF2-40B4-BE49-F238E27FC236}">
                <a16:creationId xmlns:a16="http://schemas.microsoft.com/office/drawing/2014/main" id="{F85C0211-9D48-A944-C862-6ECA6C7A9382}"/>
              </a:ext>
            </a:extLst>
          </p:cNvPr>
          <p:cNvSpPr>
            <a:spLocks noGrp="1"/>
          </p:cNvSpPr>
          <p:nvPr>
            <p:ph type="body" sz="quarter" idx="11"/>
          </p:nvPr>
        </p:nvSpPr>
        <p:spPr>
          <a:xfrm>
            <a:off x="362309" y="922626"/>
            <a:ext cx="9270641" cy="1231828"/>
          </a:xfrm>
        </p:spPr>
        <p:txBody>
          <a:bodyPr/>
          <a:lstStyle/>
          <a:p>
            <a:pPr marL="1588" lvl="1" indent="0" fontAlgn="auto" latinLnBrk="0">
              <a:spcBef>
                <a:spcPts val="0"/>
              </a:spcBef>
              <a:spcAft>
                <a:spcPts val="0"/>
              </a:spcAft>
              <a:buNone/>
            </a:pPr>
            <a:r>
              <a:rPr lang="ko-KR" altLang="en-US" sz="1400" kern="0" dirty="0">
                <a:latin typeface="+mn-ea"/>
              </a:rPr>
              <a:t>앞서 정의한 값들 사이에는 시간 차이가 존재함</a:t>
            </a:r>
            <a:r>
              <a:rPr lang="en-US" altLang="ko-KR" sz="1400" kern="0" dirty="0">
                <a:latin typeface="+mn-ea"/>
              </a:rPr>
              <a:t>. </a:t>
            </a:r>
            <a:r>
              <a:rPr lang="ko-KR" altLang="en-US" sz="1400" b="1" kern="0" dirty="0">
                <a:latin typeface="+mn-ea"/>
              </a:rPr>
              <a:t>연료</a:t>
            </a:r>
            <a:r>
              <a:rPr lang="ko-KR" altLang="en-US" sz="1400" kern="0" dirty="0">
                <a:latin typeface="+mn-ea"/>
              </a:rPr>
              <a:t>와</a:t>
            </a:r>
            <a:r>
              <a:rPr lang="ko-KR" altLang="en-US" sz="1400" b="1" kern="0" dirty="0">
                <a:latin typeface="+mn-ea"/>
              </a:rPr>
              <a:t> 희석질소</a:t>
            </a:r>
            <a:r>
              <a:rPr lang="ko-KR" altLang="en-US" sz="1400" kern="0" dirty="0">
                <a:latin typeface="+mn-ea"/>
              </a:rPr>
              <a:t>가 공급되고 그것이 </a:t>
            </a:r>
            <a:r>
              <a:rPr lang="en-US" altLang="ko-KR" sz="1400" kern="0" dirty="0" err="1">
                <a:latin typeface="+mn-ea"/>
              </a:rPr>
              <a:t>manofold</a:t>
            </a:r>
            <a:r>
              <a:rPr lang="ko-KR" altLang="en-US" sz="1400" kern="0" dirty="0">
                <a:latin typeface="+mn-ea"/>
              </a:rPr>
              <a:t>에서 </a:t>
            </a:r>
            <a:r>
              <a:rPr lang="ko-KR" altLang="en-US" sz="1400" b="1" kern="0" dirty="0">
                <a:latin typeface="+mn-ea"/>
              </a:rPr>
              <a:t>분사</a:t>
            </a:r>
            <a:r>
              <a:rPr lang="ko-KR" altLang="en-US" sz="1400" kern="0" dirty="0">
                <a:latin typeface="+mn-ea"/>
              </a:rPr>
              <a:t>되며 그것이 </a:t>
            </a:r>
            <a:r>
              <a:rPr lang="ko-KR" altLang="en-US" sz="1400" b="1" kern="0" dirty="0">
                <a:latin typeface="+mn-ea"/>
              </a:rPr>
              <a:t>출력</a:t>
            </a:r>
            <a:r>
              <a:rPr lang="ko-KR" altLang="en-US" sz="1400" kern="0" dirty="0">
                <a:latin typeface="+mn-ea"/>
              </a:rPr>
              <a:t>으로 환산되는 데에도 약간의 시간 차이가 나지만 크지는 않을 것이고</a:t>
            </a:r>
            <a:r>
              <a:rPr lang="en-US" altLang="ko-KR" sz="1400" kern="0" dirty="0">
                <a:latin typeface="+mn-ea"/>
              </a:rPr>
              <a:t>, </a:t>
            </a:r>
            <a:r>
              <a:rPr lang="ko-KR" altLang="en-US" sz="1400" kern="0" dirty="0">
                <a:latin typeface="+mn-ea"/>
              </a:rPr>
              <a:t>후단에 가서 </a:t>
            </a:r>
            <a:r>
              <a:rPr lang="en-US" altLang="ko-KR" sz="1400" b="1" kern="0" dirty="0">
                <a:latin typeface="+mn-ea"/>
              </a:rPr>
              <a:t>NOx </a:t>
            </a:r>
            <a:r>
              <a:rPr lang="ko-KR" altLang="en-US" sz="1400" b="1" kern="0" dirty="0">
                <a:latin typeface="+mn-ea"/>
              </a:rPr>
              <a:t>농도</a:t>
            </a:r>
            <a:r>
              <a:rPr lang="ko-KR" altLang="en-US" sz="1400" kern="0" dirty="0">
                <a:latin typeface="+mn-ea"/>
              </a:rPr>
              <a:t>가 계측될 때에는 큰 시간차가 존재할 것이다</a:t>
            </a:r>
            <a:r>
              <a:rPr lang="en-US" altLang="ko-KR" sz="1400" kern="0" dirty="0">
                <a:latin typeface="+mn-ea"/>
              </a:rPr>
              <a:t>. </a:t>
            </a:r>
            <a:r>
              <a:rPr lang="ko-KR" altLang="en-US" sz="1400" kern="0" dirty="0">
                <a:latin typeface="+mn-ea"/>
              </a:rPr>
              <a:t>이러한 시간차이를 알아야 강화학습에서의 </a:t>
            </a:r>
            <a:r>
              <a:rPr lang="en-US" altLang="ko-KR" sz="1400" kern="0" dirty="0">
                <a:latin typeface="+mn-ea"/>
              </a:rPr>
              <a:t>timestep </a:t>
            </a:r>
            <a:r>
              <a:rPr lang="ko-KR" altLang="en-US" sz="1400" kern="0" dirty="0">
                <a:latin typeface="+mn-ea"/>
              </a:rPr>
              <a:t>단위를 결정할 수 있고 모델링에도 활용할 수 있다</a:t>
            </a:r>
            <a:r>
              <a:rPr lang="en-US" altLang="ko-KR" sz="1400" kern="0" dirty="0">
                <a:latin typeface="+mn-ea"/>
              </a:rPr>
              <a:t>.</a:t>
            </a:r>
          </a:p>
        </p:txBody>
      </p:sp>
      <p:sp>
        <p:nvSpPr>
          <p:cNvPr id="12" name="화살표: 오른쪽 11">
            <a:extLst>
              <a:ext uri="{FF2B5EF4-FFF2-40B4-BE49-F238E27FC236}">
                <a16:creationId xmlns:a16="http://schemas.microsoft.com/office/drawing/2014/main" id="{12263F0A-0C28-D629-B848-CCBD2DD9388E}"/>
              </a:ext>
            </a:extLst>
          </p:cNvPr>
          <p:cNvSpPr/>
          <p:nvPr/>
        </p:nvSpPr>
        <p:spPr bwMode="auto">
          <a:xfrm>
            <a:off x="977979" y="3867150"/>
            <a:ext cx="7886700" cy="733425"/>
          </a:xfrm>
          <a:prstGeom prst="rightArrow">
            <a:avLst/>
          </a:prstGeom>
          <a:solidFill>
            <a:srgbClr val="1AA0CA"/>
          </a:solidFill>
          <a:ln>
            <a:noFill/>
          </a:ln>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1896"/>
            <a:endParaRPr lang="ko-KR" altLang="en-US" dirty="0">
              <a:solidFill>
                <a:prstClr val="white"/>
              </a:solidFill>
              <a:latin typeface="맑은 고딕" panose="020B0503020000020004" pitchFamily="50" charset="-127"/>
              <a:ea typeface="맑은 고딕" panose="020B0503020000020004" pitchFamily="50" charset="-127"/>
            </a:endParaRPr>
          </a:p>
        </p:txBody>
      </p:sp>
      <p:cxnSp>
        <p:nvCxnSpPr>
          <p:cNvPr id="16" name="직선 화살표 연결선 15">
            <a:extLst>
              <a:ext uri="{FF2B5EF4-FFF2-40B4-BE49-F238E27FC236}">
                <a16:creationId xmlns:a16="http://schemas.microsoft.com/office/drawing/2014/main" id="{39BD30C6-5975-53BC-A89D-D479A2A43431}"/>
              </a:ext>
            </a:extLst>
          </p:cNvPr>
          <p:cNvCxnSpPr>
            <a:cxnSpLocks/>
          </p:cNvCxnSpPr>
          <p:nvPr/>
        </p:nvCxnSpPr>
        <p:spPr>
          <a:xfrm>
            <a:off x="1657350" y="3600450"/>
            <a:ext cx="0" cy="4381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8BE2D584-3455-A990-5E9D-9D0761BDD7C7}"/>
              </a:ext>
            </a:extLst>
          </p:cNvPr>
          <p:cNvCxnSpPr>
            <a:cxnSpLocks/>
          </p:cNvCxnSpPr>
          <p:nvPr/>
        </p:nvCxnSpPr>
        <p:spPr>
          <a:xfrm flipV="1">
            <a:off x="3028950" y="4486275"/>
            <a:ext cx="0" cy="11239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7FB3D521-C94A-F1FA-6B83-C4A43CBF38C0}"/>
              </a:ext>
            </a:extLst>
          </p:cNvPr>
          <p:cNvSpPr txBox="1"/>
          <p:nvPr/>
        </p:nvSpPr>
        <p:spPr>
          <a:xfrm>
            <a:off x="1205944" y="3316918"/>
            <a:ext cx="902811" cy="307777"/>
          </a:xfrm>
          <a:prstGeom prst="rect">
            <a:avLst/>
          </a:prstGeom>
          <a:noFill/>
        </p:spPr>
        <p:txBody>
          <a:bodyPr wrap="none" rtlCol="0">
            <a:spAutoFit/>
          </a:bodyPr>
          <a:lstStyle/>
          <a:p>
            <a:pPr algn="l"/>
            <a:r>
              <a:rPr lang="ko-KR" altLang="en-US" b="0" dirty="0">
                <a:latin typeface="+mn-ea"/>
                <a:ea typeface="+mn-ea"/>
              </a:rPr>
              <a:t>연료유입</a:t>
            </a:r>
          </a:p>
        </p:txBody>
      </p:sp>
      <p:sp>
        <p:nvSpPr>
          <p:cNvPr id="20" name="TextBox 19">
            <a:extLst>
              <a:ext uri="{FF2B5EF4-FFF2-40B4-BE49-F238E27FC236}">
                <a16:creationId xmlns:a16="http://schemas.microsoft.com/office/drawing/2014/main" id="{6F13C0A7-D80E-3A73-78BC-69C396173330}"/>
              </a:ext>
            </a:extLst>
          </p:cNvPr>
          <p:cNvSpPr txBox="1"/>
          <p:nvPr/>
        </p:nvSpPr>
        <p:spPr>
          <a:xfrm>
            <a:off x="2400299" y="5712023"/>
            <a:ext cx="1261884" cy="307777"/>
          </a:xfrm>
          <a:prstGeom prst="rect">
            <a:avLst/>
          </a:prstGeom>
          <a:noFill/>
        </p:spPr>
        <p:txBody>
          <a:bodyPr wrap="none" rtlCol="0">
            <a:spAutoFit/>
          </a:bodyPr>
          <a:lstStyle/>
          <a:p>
            <a:pPr algn="l"/>
            <a:r>
              <a:rPr lang="ko-KR" altLang="en-US" b="0" dirty="0" err="1">
                <a:latin typeface="+mn-ea"/>
                <a:ea typeface="+mn-ea"/>
              </a:rPr>
              <a:t>희석질소유입</a:t>
            </a:r>
            <a:endParaRPr lang="ko-KR" altLang="en-US" b="0" dirty="0">
              <a:latin typeface="+mn-ea"/>
              <a:ea typeface="+mn-ea"/>
            </a:endParaRPr>
          </a:p>
        </p:txBody>
      </p:sp>
      <p:cxnSp>
        <p:nvCxnSpPr>
          <p:cNvPr id="22" name="직선 화살표 연결선 21">
            <a:extLst>
              <a:ext uri="{FF2B5EF4-FFF2-40B4-BE49-F238E27FC236}">
                <a16:creationId xmlns:a16="http://schemas.microsoft.com/office/drawing/2014/main" id="{80420367-2FF0-E39E-97B8-16DECFC9E383}"/>
              </a:ext>
            </a:extLst>
          </p:cNvPr>
          <p:cNvCxnSpPr/>
          <p:nvPr/>
        </p:nvCxnSpPr>
        <p:spPr>
          <a:xfrm>
            <a:off x="3938408" y="3686175"/>
            <a:ext cx="0" cy="3524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7275E2D9-74F5-D319-CBD9-59AC6EC4BC22}"/>
              </a:ext>
            </a:extLst>
          </p:cNvPr>
          <p:cNvSpPr txBox="1"/>
          <p:nvPr/>
        </p:nvSpPr>
        <p:spPr>
          <a:xfrm>
            <a:off x="2924348" y="3160842"/>
            <a:ext cx="2028119" cy="523220"/>
          </a:xfrm>
          <a:prstGeom prst="rect">
            <a:avLst/>
          </a:prstGeom>
          <a:noFill/>
        </p:spPr>
        <p:txBody>
          <a:bodyPr wrap="none" rtlCol="0">
            <a:spAutoFit/>
          </a:bodyPr>
          <a:lstStyle/>
          <a:p>
            <a:pPr algn="ctr"/>
            <a:r>
              <a:rPr lang="ko-KR" altLang="en-US" b="0" dirty="0">
                <a:latin typeface="+mn-ea"/>
                <a:ea typeface="+mn-ea"/>
              </a:rPr>
              <a:t>연료</a:t>
            </a:r>
            <a:r>
              <a:rPr lang="en-US" altLang="ko-KR" b="0" dirty="0">
                <a:latin typeface="+mn-ea"/>
                <a:ea typeface="+mn-ea"/>
              </a:rPr>
              <a:t>, </a:t>
            </a:r>
            <a:r>
              <a:rPr lang="ko-KR" altLang="en-US" b="0" dirty="0">
                <a:latin typeface="+mn-ea"/>
                <a:ea typeface="+mn-ea"/>
              </a:rPr>
              <a:t>희석질소</a:t>
            </a:r>
            <a:r>
              <a:rPr lang="en-US" altLang="ko-KR" b="0" dirty="0">
                <a:latin typeface="+mn-ea"/>
                <a:ea typeface="+mn-ea"/>
              </a:rPr>
              <a:t> </a:t>
            </a:r>
            <a:r>
              <a:rPr lang="ko-KR" altLang="en-US" b="0" dirty="0">
                <a:latin typeface="+mn-ea"/>
                <a:ea typeface="+mn-ea"/>
              </a:rPr>
              <a:t>등 분사</a:t>
            </a:r>
            <a:endParaRPr lang="en-US" altLang="ko-KR" b="0" dirty="0">
              <a:latin typeface="+mn-ea"/>
              <a:ea typeface="+mn-ea"/>
            </a:endParaRPr>
          </a:p>
          <a:p>
            <a:pPr algn="ctr"/>
            <a:r>
              <a:rPr lang="en-US" altLang="ko-KR" b="0" dirty="0">
                <a:latin typeface="+mn-ea"/>
                <a:ea typeface="+mn-ea"/>
              </a:rPr>
              <a:t>(primary, second)</a:t>
            </a:r>
            <a:endParaRPr lang="ko-KR" altLang="en-US" b="0" dirty="0">
              <a:latin typeface="+mn-ea"/>
              <a:ea typeface="+mn-ea"/>
            </a:endParaRPr>
          </a:p>
        </p:txBody>
      </p:sp>
      <p:cxnSp>
        <p:nvCxnSpPr>
          <p:cNvPr id="26" name="직선 화살표 연결선 25">
            <a:extLst>
              <a:ext uri="{FF2B5EF4-FFF2-40B4-BE49-F238E27FC236}">
                <a16:creationId xmlns:a16="http://schemas.microsoft.com/office/drawing/2014/main" id="{816D6DBE-296F-AFC9-EEB6-065928A29D34}"/>
              </a:ext>
            </a:extLst>
          </p:cNvPr>
          <p:cNvCxnSpPr>
            <a:cxnSpLocks/>
          </p:cNvCxnSpPr>
          <p:nvPr/>
        </p:nvCxnSpPr>
        <p:spPr>
          <a:xfrm flipV="1">
            <a:off x="2476500" y="4476750"/>
            <a:ext cx="0" cy="6286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CE74FBFD-E709-3CDC-FFE3-18495246F0ED}"/>
              </a:ext>
            </a:extLst>
          </p:cNvPr>
          <p:cNvSpPr txBox="1"/>
          <p:nvPr/>
        </p:nvSpPr>
        <p:spPr>
          <a:xfrm>
            <a:off x="1963901" y="5214937"/>
            <a:ext cx="1082348" cy="307777"/>
          </a:xfrm>
          <a:prstGeom prst="rect">
            <a:avLst/>
          </a:prstGeom>
          <a:noFill/>
        </p:spPr>
        <p:txBody>
          <a:bodyPr wrap="none" rtlCol="0">
            <a:spAutoFit/>
          </a:bodyPr>
          <a:lstStyle/>
          <a:p>
            <a:pPr algn="l"/>
            <a:r>
              <a:rPr lang="ko-KR" altLang="en-US" b="0">
                <a:latin typeface="+mn-ea"/>
                <a:ea typeface="+mn-ea"/>
              </a:rPr>
              <a:t>오프셋설정</a:t>
            </a:r>
            <a:endParaRPr lang="ko-KR" altLang="en-US" b="0" dirty="0">
              <a:latin typeface="+mn-ea"/>
              <a:ea typeface="+mn-ea"/>
            </a:endParaRPr>
          </a:p>
        </p:txBody>
      </p:sp>
      <p:cxnSp>
        <p:nvCxnSpPr>
          <p:cNvPr id="30" name="직선 화살표 연결선 29">
            <a:extLst>
              <a:ext uri="{FF2B5EF4-FFF2-40B4-BE49-F238E27FC236}">
                <a16:creationId xmlns:a16="http://schemas.microsoft.com/office/drawing/2014/main" id="{0722DB4A-56C3-FE0F-D4B8-3068B1237E27}"/>
              </a:ext>
            </a:extLst>
          </p:cNvPr>
          <p:cNvCxnSpPr>
            <a:cxnSpLocks/>
          </p:cNvCxnSpPr>
          <p:nvPr/>
        </p:nvCxnSpPr>
        <p:spPr>
          <a:xfrm flipV="1">
            <a:off x="4733925" y="4486275"/>
            <a:ext cx="0" cy="5619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23943DAE-BEC0-8DAF-5AF6-E11FBEFC2762}"/>
              </a:ext>
            </a:extLst>
          </p:cNvPr>
          <p:cNvSpPr txBox="1"/>
          <p:nvPr/>
        </p:nvSpPr>
        <p:spPr>
          <a:xfrm>
            <a:off x="4255383" y="5105400"/>
            <a:ext cx="965329" cy="307777"/>
          </a:xfrm>
          <a:prstGeom prst="rect">
            <a:avLst/>
          </a:prstGeom>
          <a:noFill/>
        </p:spPr>
        <p:txBody>
          <a:bodyPr wrap="none" rtlCol="0">
            <a:spAutoFit/>
          </a:bodyPr>
          <a:lstStyle/>
          <a:p>
            <a:pPr algn="l"/>
            <a:r>
              <a:rPr lang="ko-KR" altLang="en-US" b="0" dirty="0">
                <a:latin typeface="+mn-ea"/>
                <a:ea typeface="+mn-ea"/>
              </a:rPr>
              <a:t>전력 생산</a:t>
            </a:r>
          </a:p>
        </p:txBody>
      </p:sp>
      <p:cxnSp>
        <p:nvCxnSpPr>
          <p:cNvPr id="33" name="직선 화살표 연결선 32">
            <a:extLst>
              <a:ext uri="{FF2B5EF4-FFF2-40B4-BE49-F238E27FC236}">
                <a16:creationId xmlns:a16="http://schemas.microsoft.com/office/drawing/2014/main" id="{BC8E0473-0BC5-5485-0A69-71B622AC94F7}"/>
              </a:ext>
            </a:extLst>
          </p:cNvPr>
          <p:cNvCxnSpPr>
            <a:cxnSpLocks/>
          </p:cNvCxnSpPr>
          <p:nvPr/>
        </p:nvCxnSpPr>
        <p:spPr>
          <a:xfrm>
            <a:off x="7962900" y="3590925"/>
            <a:ext cx="0" cy="4381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90C05E6F-4678-E20A-3F60-DC17E5904477}"/>
              </a:ext>
            </a:extLst>
          </p:cNvPr>
          <p:cNvSpPr txBox="1"/>
          <p:nvPr/>
        </p:nvSpPr>
        <p:spPr>
          <a:xfrm>
            <a:off x="7511494" y="3307393"/>
            <a:ext cx="966931" cy="307777"/>
          </a:xfrm>
          <a:prstGeom prst="rect">
            <a:avLst/>
          </a:prstGeom>
          <a:noFill/>
        </p:spPr>
        <p:txBody>
          <a:bodyPr wrap="none" rtlCol="0">
            <a:spAutoFit/>
          </a:bodyPr>
          <a:lstStyle/>
          <a:p>
            <a:pPr algn="l"/>
            <a:r>
              <a:rPr lang="en-US" altLang="ko-KR" b="0" dirty="0">
                <a:latin typeface="+mn-ea"/>
                <a:ea typeface="+mn-ea"/>
              </a:rPr>
              <a:t>NOx </a:t>
            </a:r>
            <a:r>
              <a:rPr lang="ko-KR" altLang="en-US" b="0" dirty="0">
                <a:latin typeface="+mn-ea"/>
                <a:ea typeface="+mn-ea"/>
              </a:rPr>
              <a:t>농도</a:t>
            </a:r>
          </a:p>
        </p:txBody>
      </p:sp>
    </p:spTree>
    <p:extLst>
      <p:ext uri="{BB962C8B-B14F-4D97-AF65-F5344CB8AC3E}">
        <p14:creationId xmlns:p14="http://schemas.microsoft.com/office/powerpoint/2010/main" val="189388792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2C2FB4-395E-108C-4751-576D3DD26554}"/>
            </a:ext>
          </a:extLst>
        </p:cNvPr>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73A8A09E-5369-CC17-C852-21EA8BAC155B}"/>
              </a:ext>
            </a:extLst>
          </p:cNvPr>
          <p:cNvSpPr>
            <a:spLocks noGrp="1"/>
          </p:cNvSpPr>
          <p:nvPr>
            <p:ph type="body" sz="quarter" idx="10"/>
          </p:nvPr>
        </p:nvSpPr>
        <p:spPr>
          <a:xfrm>
            <a:off x="209708" y="577487"/>
            <a:ext cx="9423242" cy="400110"/>
          </a:xfrm>
        </p:spPr>
        <p:txBody>
          <a:bodyPr/>
          <a:lstStyle/>
          <a:p>
            <a:r>
              <a:rPr lang="ko-KR" altLang="en-US" b="0" dirty="0">
                <a:latin typeface="+mn-ea"/>
              </a:rPr>
              <a:t>두 시계열 간 </a:t>
            </a:r>
            <a:r>
              <a:rPr lang="en-US" altLang="ko-KR" b="0" dirty="0" err="1">
                <a:latin typeface="+mn-ea"/>
              </a:rPr>
              <a:t>Timelag</a:t>
            </a:r>
            <a:r>
              <a:rPr lang="ko-KR" altLang="en-US" b="0" dirty="0">
                <a:latin typeface="+mn-ea"/>
              </a:rPr>
              <a:t>를 측정하는 함수 개발</a:t>
            </a:r>
            <a:r>
              <a:rPr lang="en-US" altLang="ko-KR" b="0" dirty="0">
                <a:latin typeface="+mn-ea"/>
              </a:rPr>
              <a:t>(</a:t>
            </a:r>
            <a:r>
              <a:rPr lang="ko-KR" altLang="en-US" b="0" dirty="0">
                <a:latin typeface="+mn-ea"/>
              </a:rPr>
              <a:t>파이썬</a:t>
            </a:r>
            <a:r>
              <a:rPr lang="en-US" altLang="ko-KR" b="0" dirty="0">
                <a:latin typeface="+mn-ea"/>
              </a:rPr>
              <a:t>)</a:t>
            </a:r>
            <a:endParaRPr lang="ko-KR" altLang="en-US" b="0" dirty="0">
              <a:latin typeface="+mn-ea"/>
            </a:endParaRPr>
          </a:p>
        </p:txBody>
      </p:sp>
      <p:sp>
        <p:nvSpPr>
          <p:cNvPr id="4" name="제목 3">
            <a:extLst>
              <a:ext uri="{FF2B5EF4-FFF2-40B4-BE49-F238E27FC236}">
                <a16:creationId xmlns:a16="http://schemas.microsoft.com/office/drawing/2014/main" id="{3C2DAD56-DBED-3AF7-506C-2A29CCA6A3B9}"/>
              </a:ext>
            </a:extLst>
          </p:cNvPr>
          <p:cNvSpPr>
            <a:spLocks noGrp="1"/>
          </p:cNvSpPr>
          <p:nvPr>
            <p:ph type="title"/>
          </p:nvPr>
        </p:nvSpPr>
        <p:spPr/>
        <p:txBody>
          <a:bodyPr/>
          <a:lstStyle/>
          <a:p>
            <a:r>
              <a:rPr lang="en-US" altLang="ko-KR" dirty="0">
                <a:latin typeface="+mn-ea"/>
                <a:ea typeface="+mn-ea"/>
              </a:rPr>
              <a:t>250828 </a:t>
            </a:r>
            <a:r>
              <a:rPr lang="ko-KR" altLang="en-US" dirty="0">
                <a:latin typeface="+mn-ea"/>
                <a:ea typeface="+mn-ea"/>
              </a:rPr>
              <a:t>목 </a:t>
            </a:r>
            <a:r>
              <a:rPr lang="en-US" altLang="ko-KR" dirty="0">
                <a:latin typeface="+mn-ea"/>
                <a:ea typeface="+mn-ea"/>
              </a:rPr>
              <a:t>| </a:t>
            </a:r>
            <a:r>
              <a:rPr lang="ko-KR" altLang="en-US" dirty="0">
                <a:latin typeface="+mn-ea"/>
                <a:ea typeface="+mn-ea"/>
              </a:rPr>
              <a:t>공정간 </a:t>
            </a:r>
            <a:r>
              <a:rPr lang="en-US" altLang="ko-KR" dirty="0" err="1">
                <a:latin typeface="+mn-ea"/>
                <a:ea typeface="+mn-ea"/>
              </a:rPr>
              <a:t>Timelag</a:t>
            </a:r>
            <a:r>
              <a:rPr lang="en-US" altLang="ko-KR" dirty="0">
                <a:latin typeface="+mn-ea"/>
                <a:ea typeface="+mn-ea"/>
              </a:rPr>
              <a:t> </a:t>
            </a:r>
            <a:r>
              <a:rPr lang="ko-KR" altLang="en-US" dirty="0">
                <a:latin typeface="+mn-ea"/>
                <a:ea typeface="+mn-ea"/>
              </a:rPr>
              <a:t>측정</a:t>
            </a:r>
          </a:p>
        </p:txBody>
      </p:sp>
      <p:sp>
        <p:nvSpPr>
          <p:cNvPr id="5" name="텍스트 개체 틀 4">
            <a:extLst>
              <a:ext uri="{FF2B5EF4-FFF2-40B4-BE49-F238E27FC236}">
                <a16:creationId xmlns:a16="http://schemas.microsoft.com/office/drawing/2014/main" id="{F28AEC1B-23EF-D139-711D-26749C868628}"/>
              </a:ext>
            </a:extLst>
          </p:cNvPr>
          <p:cNvSpPr>
            <a:spLocks noGrp="1"/>
          </p:cNvSpPr>
          <p:nvPr>
            <p:ph type="body" sz="quarter" idx="12"/>
          </p:nvPr>
        </p:nvSpPr>
        <p:spPr/>
        <p:txBody>
          <a:bodyPr/>
          <a:lstStyle/>
          <a:p>
            <a:r>
              <a:rPr lang="ko-KR" altLang="en-US" dirty="0">
                <a:latin typeface="+mn-ea"/>
                <a:ea typeface="+mn-ea"/>
              </a:rPr>
              <a:t>서부발전</a:t>
            </a:r>
          </a:p>
        </p:txBody>
      </p:sp>
      <mc:AlternateContent xmlns:mc="http://schemas.openxmlformats.org/markup-compatibility/2006">
        <mc:Choice xmlns:a14="http://schemas.microsoft.com/office/drawing/2010/main" Requires="a14">
          <p:sp>
            <p:nvSpPr>
              <p:cNvPr id="3" name="텍스트 개체 틀 2">
                <a:extLst>
                  <a:ext uri="{FF2B5EF4-FFF2-40B4-BE49-F238E27FC236}">
                    <a16:creationId xmlns:a16="http://schemas.microsoft.com/office/drawing/2014/main" id="{E9633EE2-E813-7928-31E3-E28453B4EAD5}"/>
                  </a:ext>
                </a:extLst>
              </p:cNvPr>
              <p:cNvSpPr>
                <a:spLocks noGrp="1"/>
              </p:cNvSpPr>
              <p:nvPr>
                <p:ph type="body" sz="quarter" idx="11"/>
              </p:nvPr>
            </p:nvSpPr>
            <p:spPr>
              <a:xfrm>
                <a:off x="362309" y="922626"/>
                <a:ext cx="9270641" cy="2658774"/>
              </a:xfrm>
            </p:spPr>
            <p:txBody>
              <a:bodyPr/>
              <a:lstStyle/>
              <a:p>
                <a:pPr marL="180000" lvl="1" indent="-180000" fontAlgn="auto" latinLnBrk="0">
                  <a:spcBef>
                    <a:spcPts val="0"/>
                  </a:spcBef>
                  <a:spcAft>
                    <a:spcPts val="0"/>
                  </a:spcAft>
                  <a:buFont typeface="Arial" panose="020B0604020202020204" pitchFamily="34" charset="0"/>
                  <a:buChar char="•"/>
                </a:pPr>
                <a:r>
                  <a:rPr lang="ko-KR" altLang="en-US" sz="1400" kern="0" dirty="0">
                    <a:latin typeface="+mn-ea"/>
                  </a:rPr>
                  <a:t>상관관계의 절댓값이 높은 두 시계열 </a:t>
                </a:r>
                <a14:m>
                  <m:oMath xmlns:m="http://schemas.openxmlformats.org/officeDocument/2006/math">
                    <m:r>
                      <a:rPr lang="en-US" altLang="ko-KR" sz="1400" b="0" i="1" kern="0" smtClean="0">
                        <a:latin typeface="Cambria Math" panose="02040503050406030204" pitchFamily="18" charset="0"/>
                      </a:rPr>
                      <m:t>𝑓</m:t>
                    </m:r>
                    <m:r>
                      <a:rPr lang="en-US" altLang="ko-KR" sz="1400" b="0" i="1" kern="0" smtClean="0">
                        <a:latin typeface="Cambria Math" panose="02040503050406030204" pitchFamily="18" charset="0"/>
                      </a:rPr>
                      <m:t>1</m:t>
                    </m:r>
                  </m:oMath>
                </a14:m>
                <a:r>
                  <a:rPr lang="en-US" altLang="ko-KR" sz="1400" kern="0" dirty="0">
                    <a:latin typeface="+mn-ea"/>
                  </a:rPr>
                  <a:t>, </a:t>
                </a:r>
                <a14:m>
                  <m:oMath xmlns:m="http://schemas.openxmlformats.org/officeDocument/2006/math">
                    <m:r>
                      <a:rPr lang="en-US" altLang="ko-KR" sz="1400" b="0" i="1" kern="0" smtClean="0">
                        <a:latin typeface="Cambria Math" panose="02040503050406030204" pitchFamily="18" charset="0"/>
                      </a:rPr>
                      <m:t>𝑓</m:t>
                    </m:r>
                    <m:r>
                      <a:rPr lang="en-US" altLang="ko-KR" sz="1400" b="0" i="1" kern="0" smtClean="0">
                        <a:latin typeface="Cambria Math" panose="02040503050406030204" pitchFamily="18" charset="0"/>
                      </a:rPr>
                      <m:t>2</m:t>
                    </m:r>
                  </m:oMath>
                </a14:m>
                <a:r>
                  <a:rPr lang="ko-KR" altLang="en-US" sz="1400" kern="0" dirty="0">
                    <a:latin typeface="+mn-ea"/>
                  </a:rPr>
                  <a:t>에 대하여 </a:t>
                </a:r>
                <a14:m>
                  <m:oMath xmlns:m="http://schemas.openxmlformats.org/officeDocument/2006/math">
                    <m:r>
                      <a:rPr lang="en-US" altLang="ko-KR" sz="1400" b="0" i="1" kern="0" smtClean="0">
                        <a:latin typeface="Cambria Math" panose="02040503050406030204" pitchFamily="18" charset="0"/>
                      </a:rPr>
                      <m:t>𝑓</m:t>
                    </m:r>
                    <m:r>
                      <a:rPr lang="en-US" altLang="ko-KR" sz="1400" b="0" i="1" kern="0" smtClean="0">
                        <a:latin typeface="Cambria Math" panose="02040503050406030204" pitchFamily="18" charset="0"/>
                      </a:rPr>
                      <m:t>1</m:t>
                    </m:r>
                  </m:oMath>
                </a14:m>
                <a:r>
                  <a:rPr lang="ko-KR" altLang="en-US" sz="1400" kern="0" dirty="0">
                    <a:latin typeface="+mn-ea"/>
                  </a:rPr>
                  <a:t>에 일차변환을 거치면 </a:t>
                </a:r>
                <a14:m>
                  <m:oMath xmlns:m="http://schemas.openxmlformats.org/officeDocument/2006/math">
                    <m:r>
                      <a:rPr lang="en-US" altLang="ko-KR" sz="1400" b="0" i="1" kern="0" smtClean="0">
                        <a:latin typeface="Cambria Math" panose="02040503050406030204" pitchFamily="18" charset="0"/>
                      </a:rPr>
                      <m:t>𝑓</m:t>
                    </m:r>
                    <m:r>
                      <a:rPr lang="en-US" altLang="ko-KR" sz="1400" b="0" i="1" kern="0" smtClean="0">
                        <a:latin typeface="Cambria Math" panose="02040503050406030204" pitchFamily="18" charset="0"/>
                      </a:rPr>
                      <m:t>2</m:t>
                    </m:r>
                  </m:oMath>
                </a14:m>
                <a:r>
                  <a:rPr lang="ko-KR" altLang="en-US" sz="1400" kern="0" dirty="0">
                    <a:latin typeface="+mn-ea"/>
                  </a:rPr>
                  <a:t>와 가까운 시계열이 된다</a:t>
                </a:r>
                <a:r>
                  <a:rPr lang="en-US" altLang="ko-KR" sz="1400" kern="0" dirty="0">
                    <a:latin typeface="+mn-ea"/>
                  </a:rPr>
                  <a:t>. </a:t>
                </a:r>
                <a14:m>
                  <m:oMath xmlns:m="http://schemas.openxmlformats.org/officeDocument/2006/math">
                    <m:r>
                      <a:rPr lang="en-US" altLang="ko-KR" sz="1400" b="0" i="1" kern="0" smtClean="0">
                        <a:latin typeface="Cambria Math" panose="02040503050406030204" pitchFamily="18" charset="0"/>
                      </a:rPr>
                      <m:t>𝑓</m:t>
                    </m:r>
                    <m:r>
                      <a:rPr lang="en-US" altLang="ko-KR" sz="1400" b="0" i="1" kern="0" smtClean="0">
                        <a:latin typeface="Cambria Math" panose="02040503050406030204" pitchFamily="18" charset="0"/>
                      </a:rPr>
                      <m:t>2</m:t>
                    </m:r>
                  </m:oMath>
                </a14:m>
                <a:r>
                  <a:rPr lang="ko-KR" altLang="en-US" sz="1400" kern="0" dirty="0">
                    <a:latin typeface="+mn-ea"/>
                  </a:rPr>
                  <a:t>와 가까워지는 때의 </a:t>
                </a:r>
                <a14:m>
                  <m:oMath xmlns:m="http://schemas.openxmlformats.org/officeDocument/2006/math">
                    <m:r>
                      <a:rPr lang="en-US" altLang="ko-KR" sz="1400" b="0" i="1" kern="0" smtClean="0">
                        <a:latin typeface="Cambria Math" panose="02040503050406030204" pitchFamily="18" charset="0"/>
                      </a:rPr>
                      <m:t>𝑓</m:t>
                    </m:r>
                    <m:r>
                      <a:rPr lang="en-US" altLang="ko-KR" sz="1400" b="0" i="1" kern="0" smtClean="0">
                        <a:latin typeface="Cambria Math" panose="02040503050406030204" pitchFamily="18" charset="0"/>
                      </a:rPr>
                      <m:t>1</m:t>
                    </m:r>
                  </m:oMath>
                </a14:m>
                <a:r>
                  <a:rPr lang="ko-KR" altLang="en-US" sz="1400" kern="0" dirty="0">
                    <a:latin typeface="+mn-ea"/>
                  </a:rPr>
                  <a:t>의 일차변환 결과를 </a:t>
                </a:r>
                <a14:m>
                  <m:oMath xmlns:m="http://schemas.openxmlformats.org/officeDocument/2006/math">
                    <m:acc>
                      <m:accPr>
                        <m:chr m:val="̃"/>
                        <m:ctrlPr>
                          <a:rPr lang="en-US" altLang="ko-KR" sz="1400" b="0" i="1" kern="0" smtClean="0">
                            <a:latin typeface="Cambria Math" panose="02040503050406030204" pitchFamily="18" charset="0"/>
                          </a:rPr>
                        </m:ctrlPr>
                      </m:accPr>
                      <m:e>
                        <m:r>
                          <a:rPr lang="en-US" altLang="ko-KR" sz="1400" b="0" i="1" kern="0" smtClean="0">
                            <a:latin typeface="Cambria Math" panose="02040503050406030204" pitchFamily="18" charset="0"/>
                          </a:rPr>
                          <m:t>𝑓</m:t>
                        </m:r>
                        <m:r>
                          <a:rPr lang="en-US" altLang="ko-KR" sz="1400" b="0" i="1" kern="0" smtClean="0">
                            <a:latin typeface="Cambria Math" panose="02040503050406030204" pitchFamily="18" charset="0"/>
                          </a:rPr>
                          <m:t>1</m:t>
                        </m:r>
                      </m:e>
                    </m:acc>
                  </m:oMath>
                </a14:m>
                <a:r>
                  <a:rPr lang="ko-KR" altLang="en-US" sz="1400" kern="0" dirty="0">
                    <a:latin typeface="+mn-ea"/>
                  </a:rPr>
                  <a:t>이라고 하자</a:t>
                </a:r>
                <a:r>
                  <a:rPr lang="en-US" altLang="ko-KR" sz="1400" kern="0" dirty="0">
                    <a:latin typeface="+mn-ea"/>
                  </a:rPr>
                  <a:t>.</a:t>
                </a:r>
              </a:p>
              <a:p>
                <a:pPr marL="180000" lvl="1" indent="-180000" fontAlgn="auto" latinLnBrk="0">
                  <a:spcBef>
                    <a:spcPts val="0"/>
                  </a:spcBef>
                  <a:spcAft>
                    <a:spcPts val="0"/>
                  </a:spcAft>
                  <a:buFont typeface="Arial" panose="020B0604020202020204" pitchFamily="34" charset="0"/>
                  <a:buChar char="•"/>
                </a:pPr>
                <a:r>
                  <a:rPr lang="ko-KR" altLang="en-US" sz="1400" kern="0" dirty="0">
                    <a:latin typeface="+mn-ea"/>
                  </a:rPr>
                  <a:t>만약 두 시계열 </a:t>
                </a:r>
                <a14:m>
                  <m:oMath xmlns:m="http://schemas.openxmlformats.org/officeDocument/2006/math">
                    <m:r>
                      <a:rPr lang="en-US" altLang="ko-KR" sz="1400" b="0" i="1" kern="0" smtClean="0">
                        <a:latin typeface="Cambria Math" panose="02040503050406030204" pitchFamily="18" charset="0"/>
                      </a:rPr>
                      <m:t>𝐹</m:t>
                    </m:r>
                    <m:r>
                      <a:rPr lang="en-US" altLang="ko-KR" sz="1400" b="0" i="1" kern="0" smtClean="0">
                        <a:latin typeface="Cambria Math" panose="02040503050406030204" pitchFamily="18" charset="0"/>
                      </a:rPr>
                      <m:t>1</m:t>
                    </m:r>
                  </m:oMath>
                </a14:m>
                <a:r>
                  <a:rPr lang="en-US" altLang="ko-KR" sz="1400" kern="0" dirty="0">
                    <a:latin typeface="+mn-ea"/>
                  </a:rPr>
                  <a:t>, </a:t>
                </a:r>
                <a14:m>
                  <m:oMath xmlns:m="http://schemas.openxmlformats.org/officeDocument/2006/math">
                    <m:r>
                      <a:rPr lang="en-US" altLang="ko-KR" sz="1400" i="1" kern="0">
                        <a:latin typeface="Cambria Math" panose="02040503050406030204" pitchFamily="18" charset="0"/>
                      </a:rPr>
                      <m:t>𝐹</m:t>
                    </m:r>
                    <m:r>
                      <a:rPr lang="en-US" altLang="ko-KR" sz="1400" b="0" i="1" kern="0" smtClean="0">
                        <a:latin typeface="Cambria Math" panose="02040503050406030204" pitchFamily="18" charset="0"/>
                      </a:rPr>
                      <m:t>2</m:t>
                    </m:r>
                    <m:r>
                      <a:rPr lang="ko-KR" altLang="en-US" sz="1400" i="1" kern="0">
                        <a:latin typeface="Cambria Math" panose="02040503050406030204" pitchFamily="18" charset="0"/>
                      </a:rPr>
                      <m:t>에</m:t>
                    </m:r>
                  </m:oMath>
                </a14:m>
                <a:r>
                  <a:rPr lang="en-US" altLang="ko-KR" sz="1400" kern="0" dirty="0">
                    <a:latin typeface="+mn-ea"/>
                  </a:rPr>
                  <a:t> </a:t>
                </a:r>
                <a:r>
                  <a:rPr lang="ko-KR" altLang="en-US" sz="1400" kern="0" dirty="0">
                    <a:latin typeface="+mn-ea"/>
                  </a:rPr>
                  <a:t>대하여 </a:t>
                </a:r>
                <a:r>
                  <a:rPr lang="en-US" altLang="ko-KR" sz="1400" kern="0" dirty="0">
                    <a:latin typeface="+mn-ea"/>
                  </a:rPr>
                  <a:t>F2</a:t>
                </a:r>
                <a:r>
                  <a:rPr lang="ko-KR" altLang="en-US" sz="1400" kern="0" dirty="0">
                    <a:latin typeface="+mn-ea"/>
                  </a:rPr>
                  <a:t>가 </a:t>
                </a:r>
                <a:r>
                  <a:rPr lang="en-US" altLang="ko-KR" sz="1400" kern="0" dirty="0">
                    <a:latin typeface="+mn-ea"/>
                  </a:rPr>
                  <a:t>F1</a:t>
                </a:r>
                <a:r>
                  <a:rPr lang="ko-KR" altLang="en-US" sz="1400" kern="0" dirty="0">
                    <a:latin typeface="+mn-ea"/>
                  </a:rPr>
                  <a:t>에 비해 </a:t>
                </a:r>
                <a:r>
                  <a:rPr lang="en-US" altLang="ko-KR" sz="1400" kern="0" dirty="0">
                    <a:latin typeface="+mn-ea"/>
                  </a:rPr>
                  <a:t>10</a:t>
                </a:r>
                <a:r>
                  <a:rPr lang="ko-KR" altLang="en-US" sz="1400" kern="0" dirty="0">
                    <a:latin typeface="+mn-ea"/>
                  </a:rPr>
                  <a:t>초 늦게 발생했을 때 </a:t>
                </a:r>
                <a:r>
                  <a:rPr lang="en-US" altLang="ko-KR" sz="1400" kern="0" dirty="0" err="1">
                    <a:latin typeface="+mn-ea"/>
                  </a:rPr>
                  <a:t>timelag</a:t>
                </a:r>
                <a:r>
                  <a:rPr lang="en-US" altLang="ko-KR" sz="1400" kern="0" dirty="0">
                    <a:latin typeface="+mn-ea"/>
                  </a:rPr>
                  <a:t> </a:t>
                </a:r>
                <a:r>
                  <a:rPr lang="ko-KR" altLang="en-US" sz="1400" kern="0" dirty="0">
                    <a:latin typeface="+mn-ea"/>
                  </a:rPr>
                  <a:t>정답 </a:t>
                </a:r>
                <a:r>
                  <a:rPr lang="en-US" altLang="ko-KR" sz="1400" kern="0" dirty="0">
                    <a:latin typeface="+mn-ea"/>
                  </a:rPr>
                  <a:t>10</a:t>
                </a:r>
                <a:r>
                  <a:rPr lang="ko-KR" altLang="en-US" sz="1400" kern="0" dirty="0">
                    <a:latin typeface="+mn-ea"/>
                  </a:rPr>
                  <a:t>을 찾는 방법은 아래와 같다</a:t>
                </a:r>
                <a:r>
                  <a:rPr lang="en-US" altLang="ko-KR" sz="1400" kern="0" dirty="0">
                    <a:latin typeface="+mn-ea"/>
                  </a:rPr>
                  <a:t>.</a:t>
                </a:r>
              </a:p>
              <a:p>
                <a:pPr marL="360000" lvl="1" indent="-180000" fontAlgn="auto" latinLnBrk="0">
                  <a:spcBef>
                    <a:spcPts val="0"/>
                  </a:spcBef>
                  <a:spcAft>
                    <a:spcPts val="0"/>
                  </a:spcAft>
                  <a:buFont typeface="Arial" panose="020B0604020202020204" pitchFamily="34" charset="0"/>
                  <a:buChar char="•"/>
                </a:pPr>
                <a14:m>
                  <m:oMath xmlns:m="http://schemas.openxmlformats.org/officeDocument/2006/math">
                    <m:r>
                      <a:rPr lang="en-US" altLang="ko-KR" sz="1400" b="0" i="1" kern="0" smtClean="0">
                        <a:latin typeface="Cambria Math" panose="02040503050406030204" pitchFamily="18" charset="0"/>
                      </a:rPr>
                      <m:t>−20≤</m:t>
                    </m:r>
                    <m:r>
                      <a:rPr lang="en-US" altLang="ko-KR" sz="1400" i="1" kern="0" dirty="0" smtClean="0">
                        <a:latin typeface="Cambria Math" panose="02040503050406030204" pitchFamily="18" charset="0"/>
                      </a:rPr>
                      <m:t>𝑡</m:t>
                    </m:r>
                    <m:r>
                      <a:rPr lang="en-US" altLang="ko-KR" sz="1400" i="1" kern="0" dirty="0" smtClean="0">
                        <a:latin typeface="Cambria Math" panose="02040503050406030204" pitchFamily="18" charset="0"/>
                      </a:rPr>
                      <m:t>≤20</m:t>
                    </m:r>
                  </m:oMath>
                </a14:m>
                <a:r>
                  <a:rPr lang="ko-KR" altLang="en-US" sz="1400" kern="0" dirty="0">
                    <a:latin typeface="+mn-ea"/>
                  </a:rPr>
                  <a:t>인 모든 </a:t>
                </a:r>
                <a:r>
                  <a:rPr lang="en-US" altLang="ko-KR" sz="1400" kern="0" dirty="0">
                    <a:latin typeface="+mn-ea"/>
                  </a:rPr>
                  <a:t>t</a:t>
                </a:r>
                <a:r>
                  <a:rPr lang="ko-KR" altLang="en-US" sz="1400" kern="0" dirty="0">
                    <a:latin typeface="+mn-ea"/>
                  </a:rPr>
                  <a:t>에 대하여</a:t>
                </a:r>
                <a:r>
                  <a:rPr lang="en-US" altLang="ko-KR" sz="1400" kern="0" dirty="0">
                    <a:latin typeface="+mn-ea"/>
                  </a:rPr>
                  <a:t> F1</a:t>
                </a:r>
                <a:r>
                  <a:rPr lang="ko-KR" altLang="en-US" sz="1400" kern="0" dirty="0">
                    <a:latin typeface="+mn-ea"/>
                  </a:rPr>
                  <a:t>를 </a:t>
                </a:r>
                <a:r>
                  <a:rPr lang="en-US" altLang="ko-KR" sz="1400" kern="0" dirty="0">
                    <a:latin typeface="+mn-ea"/>
                  </a:rPr>
                  <a:t>t</a:t>
                </a:r>
                <a:r>
                  <a:rPr lang="ko-KR" altLang="en-US" sz="1400" kern="0" dirty="0">
                    <a:latin typeface="+mn-ea"/>
                  </a:rPr>
                  <a:t>만큼 평행이동한 시계열을 </a:t>
                </a:r>
                <a:r>
                  <a:rPr lang="en-US" altLang="ko-KR" sz="1400" kern="0" dirty="0">
                    <a:latin typeface="+mn-ea"/>
                  </a:rPr>
                  <a:t>F1(t)</a:t>
                </a:r>
                <a:r>
                  <a:rPr lang="ko-KR" altLang="en-US" sz="1400" kern="0" dirty="0">
                    <a:latin typeface="+mn-ea"/>
                  </a:rPr>
                  <a:t>라고 하자</a:t>
                </a:r>
                <a:r>
                  <a:rPr lang="en-US" altLang="ko-KR" sz="1400" kern="0" dirty="0">
                    <a:latin typeface="+mn-ea"/>
                  </a:rPr>
                  <a:t>.</a:t>
                </a:r>
              </a:p>
              <a:p>
                <a:pPr marL="360000" lvl="1" indent="-180000" fontAlgn="auto" latinLnBrk="0">
                  <a:spcBef>
                    <a:spcPts val="0"/>
                  </a:spcBef>
                  <a:spcAft>
                    <a:spcPts val="0"/>
                  </a:spcAft>
                  <a:buFont typeface="Arial" panose="020B0604020202020204" pitchFamily="34" charset="0"/>
                  <a:buChar char="•"/>
                </a:pPr>
                <a:r>
                  <a:rPr lang="en-US" altLang="ko-KR" sz="1400" kern="0" dirty="0">
                    <a:latin typeface="+mn-ea"/>
                  </a:rPr>
                  <a:t>F1(t)</a:t>
                </a:r>
                <a:r>
                  <a:rPr lang="ko-KR" altLang="en-US" sz="1400" kern="0" dirty="0">
                    <a:latin typeface="+mn-ea"/>
                  </a:rPr>
                  <a:t>를 </a:t>
                </a:r>
                <a:r>
                  <a:rPr lang="en-US" altLang="ko-KR" sz="1400" kern="0" dirty="0">
                    <a:latin typeface="+mn-ea"/>
                  </a:rPr>
                  <a:t>F2</a:t>
                </a:r>
                <a:r>
                  <a:rPr lang="ko-KR" altLang="en-US" sz="1400" kern="0" dirty="0">
                    <a:latin typeface="+mn-ea"/>
                  </a:rPr>
                  <a:t>에 맞도록 일차변환한 최적의 시계열은 </a:t>
                </a:r>
                <a14:m>
                  <m:oMath xmlns:m="http://schemas.openxmlformats.org/officeDocument/2006/math">
                    <m:acc>
                      <m:accPr>
                        <m:chr m:val="̃"/>
                        <m:ctrlPr>
                          <a:rPr lang="en-US" altLang="ko-KR" sz="1400" b="0" i="1" kern="0" smtClean="0">
                            <a:latin typeface="Cambria Math" panose="02040503050406030204" pitchFamily="18" charset="0"/>
                          </a:rPr>
                        </m:ctrlPr>
                      </m:accPr>
                      <m:e>
                        <m:r>
                          <a:rPr lang="en-US" altLang="ko-KR" sz="1400" b="0" i="1" kern="0" smtClean="0">
                            <a:latin typeface="Cambria Math" panose="02040503050406030204" pitchFamily="18" charset="0"/>
                          </a:rPr>
                          <m:t>𝐹</m:t>
                        </m:r>
                        <m:r>
                          <a:rPr lang="en-US" altLang="ko-KR" sz="1400" b="0" i="1" kern="0" smtClean="0">
                            <a:latin typeface="Cambria Math" panose="02040503050406030204" pitchFamily="18" charset="0"/>
                          </a:rPr>
                          <m:t>1(</m:t>
                        </m:r>
                        <m:r>
                          <a:rPr lang="en-US" altLang="ko-KR" sz="1400" b="0" i="1" kern="0" smtClean="0">
                            <a:latin typeface="Cambria Math" panose="02040503050406030204" pitchFamily="18" charset="0"/>
                          </a:rPr>
                          <m:t>𝑡</m:t>
                        </m:r>
                        <m:r>
                          <a:rPr lang="en-US" altLang="ko-KR" sz="1400" b="0" i="1" kern="0" smtClean="0">
                            <a:latin typeface="Cambria Math" panose="02040503050406030204" pitchFamily="18" charset="0"/>
                          </a:rPr>
                          <m:t>)</m:t>
                        </m:r>
                      </m:e>
                    </m:acc>
                  </m:oMath>
                </a14:m>
                <a:r>
                  <a:rPr lang="ko-KR" altLang="en-US" sz="1400" kern="0" dirty="0">
                    <a:latin typeface="+mn-ea"/>
                  </a:rPr>
                  <a:t>가</a:t>
                </a:r>
                <a:r>
                  <a:rPr lang="en-US" altLang="ko-KR" sz="1400" kern="0" dirty="0">
                    <a:latin typeface="+mn-ea"/>
                  </a:rPr>
                  <a:t> </a:t>
                </a:r>
                <a:r>
                  <a:rPr lang="ko-KR" altLang="en-US" sz="1400" kern="0" dirty="0">
                    <a:latin typeface="+mn-ea"/>
                  </a:rPr>
                  <a:t>된다</a:t>
                </a:r>
                <a:r>
                  <a:rPr lang="en-US" altLang="ko-KR" sz="1400" kern="0" dirty="0">
                    <a:latin typeface="+mn-ea"/>
                  </a:rPr>
                  <a:t>.</a:t>
                </a:r>
              </a:p>
              <a:p>
                <a:pPr marL="360000" lvl="1" indent="-180000" fontAlgn="auto" latinLnBrk="0">
                  <a:spcBef>
                    <a:spcPts val="0"/>
                  </a:spcBef>
                  <a:spcAft>
                    <a:spcPts val="0"/>
                  </a:spcAft>
                  <a:buFont typeface="Arial" panose="020B0604020202020204" pitchFamily="34" charset="0"/>
                  <a:buChar char="•"/>
                </a:pPr>
                <a:r>
                  <a:rPr lang="ko-KR" altLang="en-US" sz="1400" kern="0" dirty="0">
                    <a:latin typeface="+mn-ea"/>
                  </a:rPr>
                  <a:t>이것과 </a:t>
                </a:r>
                <a:r>
                  <a:rPr lang="ko-KR" altLang="en-US" sz="1400" kern="0" dirty="0" err="1">
                    <a:latin typeface="+mn-ea"/>
                  </a:rPr>
                  <a:t>목표값</a:t>
                </a:r>
                <a:r>
                  <a:rPr lang="ko-KR" altLang="en-US" sz="1400" kern="0" dirty="0">
                    <a:latin typeface="+mn-ea"/>
                  </a:rPr>
                  <a:t> </a:t>
                </a:r>
                <a:r>
                  <a:rPr lang="en-US" altLang="ko-KR" sz="1400" kern="0" dirty="0">
                    <a:latin typeface="+mn-ea"/>
                  </a:rPr>
                  <a:t>F2 </a:t>
                </a:r>
                <a:r>
                  <a:rPr lang="ko-KR" altLang="en-US" sz="1400" kern="0" dirty="0">
                    <a:latin typeface="+mn-ea"/>
                  </a:rPr>
                  <a:t>사이의 </a:t>
                </a:r>
                <a:r>
                  <a:rPr lang="en-US" altLang="ko-KR" sz="1400" kern="0" dirty="0">
                    <a:latin typeface="+mn-ea"/>
                  </a:rPr>
                  <a:t>MSE</a:t>
                </a:r>
                <a:r>
                  <a:rPr lang="ko-KR" altLang="en-US" sz="1400" kern="0" dirty="0">
                    <a:latin typeface="+mn-ea"/>
                  </a:rPr>
                  <a:t>를 도출한다 </a:t>
                </a:r>
                <a:r>
                  <a:rPr lang="en-US" altLang="ko-KR" sz="1400" kern="0" dirty="0">
                    <a:latin typeface="+mn-ea"/>
                  </a:rPr>
                  <a:t>: </a:t>
                </a:r>
                <a14:m>
                  <m:oMath xmlns:m="http://schemas.openxmlformats.org/officeDocument/2006/math">
                    <m:r>
                      <a:rPr lang="en-US" altLang="ko-KR" sz="1400" b="0" i="1" kern="0" smtClean="0">
                        <a:latin typeface="Cambria Math" panose="02040503050406030204" pitchFamily="18" charset="0"/>
                      </a:rPr>
                      <m:t>𝑑</m:t>
                    </m:r>
                    <m:d>
                      <m:dPr>
                        <m:ctrlPr>
                          <a:rPr lang="en-US" altLang="ko-KR" sz="1400" b="0" i="1" kern="0" smtClean="0">
                            <a:latin typeface="Cambria Math" panose="02040503050406030204" pitchFamily="18" charset="0"/>
                          </a:rPr>
                        </m:ctrlPr>
                      </m:dPr>
                      <m:e>
                        <m:acc>
                          <m:accPr>
                            <m:chr m:val="̃"/>
                            <m:ctrlPr>
                              <a:rPr lang="en-US" altLang="ko-KR" sz="1400" i="1" kern="0">
                                <a:latin typeface="Cambria Math" panose="02040503050406030204" pitchFamily="18" charset="0"/>
                              </a:rPr>
                            </m:ctrlPr>
                          </m:accPr>
                          <m:e>
                            <m:r>
                              <a:rPr lang="en-US" altLang="ko-KR" sz="1400" i="1" kern="0">
                                <a:latin typeface="Cambria Math" panose="02040503050406030204" pitchFamily="18" charset="0"/>
                              </a:rPr>
                              <m:t>𝐹</m:t>
                            </m:r>
                            <m:r>
                              <a:rPr lang="en-US" altLang="ko-KR" sz="1400" i="1" kern="0">
                                <a:latin typeface="Cambria Math" panose="02040503050406030204" pitchFamily="18" charset="0"/>
                              </a:rPr>
                              <m:t>1(</m:t>
                            </m:r>
                            <m:r>
                              <a:rPr lang="en-US" altLang="ko-KR" sz="1400" i="1" kern="0">
                                <a:latin typeface="Cambria Math" panose="02040503050406030204" pitchFamily="18" charset="0"/>
                              </a:rPr>
                              <m:t>𝑡</m:t>
                            </m:r>
                            <m:r>
                              <a:rPr lang="en-US" altLang="ko-KR" sz="1400" i="1" kern="0">
                                <a:latin typeface="Cambria Math" panose="02040503050406030204" pitchFamily="18" charset="0"/>
                              </a:rPr>
                              <m:t>)</m:t>
                            </m:r>
                          </m:e>
                        </m:acc>
                        <m:r>
                          <a:rPr lang="en-US" altLang="ko-KR" sz="1400" b="0" i="1" kern="0" smtClean="0">
                            <a:latin typeface="Cambria Math" panose="02040503050406030204" pitchFamily="18" charset="0"/>
                          </a:rPr>
                          <m:t>, </m:t>
                        </m:r>
                        <m:r>
                          <a:rPr lang="en-US" altLang="ko-KR" sz="1400" b="0" i="1" kern="0" smtClean="0">
                            <a:latin typeface="Cambria Math" panose="02040503050406030204" pitchFamily="18" charset="0"/>
                          </a:rPr>
                          <m:t>𝐹</m:t>
                        </m:r>
                        <m:r>
                          <a:rPr lang="en-US" altLang="ko-KR" sz="1400" b="0" i="1" kern="0" smtClean="0">
                            <a:latin typeface="Cambria Math" panose="02040503050406030204" pitchFamily="18" charset="0"/>
                          </a:rPr>
                          <m:t>2</m:t>
                        </m:r>
                      </m:e>
                    </m:d>
                  </m:oMath>
                </a14:m>
                <a:endParaRPr lang="en-US" altLang="ko-KR" sz="1400" kern="0" dirty="0">
                  <a:latin typeface="+mn-ea"/>
                </a:endParaRPr>
              </a:p>
              <a:p>
                <a:pPr marL="360000" lvl="1" indent="-180000" fontAlgn="auto" latinLnBrk="0">
                  <a:spcBef>
                    <a:spcPts val="0"/>
                  </a:spcBef>
                  <a:spcAft>
                    <a:spcPts val="0"/>
                  </a:spcAft>
                  <a:buFont typeface="Arial" panose="020B0604020202020204" pitchFamily="34" charset="0"/>
                  <a:buChar char="•"/>
                </a:pPr>
                <a14:m>
                  <m:oMath xmlns:m="http://schemas.openxmlformats.org/officeDocument/2006/math">
                    <m:r>
                      <a:rPr lang="en-US" altLang="ko-KR" sz="1400" i="1" kern="0">
                        <a:latin typeface="Cambria Math" panose="02040503050406030204" pitchFamily="18" charset="0"/>
                      </a:rPr>
                      <m:t>𝑑</m:t>
                    </m:r>
                    <m:d>
                      <m:dPr>
                        <m:ctrlPr>
                          <a:rPr lang="en-US" altLang="ko-KR" sz="1400" i="1" kern="0">
                            <a:latin typeface="Cambria Math" panose="02040503050406030204" pitchFamily="18" charset="0"/>
                          </a:rPr>
                        </m:ctrlPr>
                      </m:dPr>
                      <m:e>
                        <m:acc>
                          <m:accPr>
                            <m:chr m:val="̃"/>
                            <m:ctrlPr>
                              <a:rPr lang="en-US" altLang="ko-KR" sz="1400" i="1" kern="0">
                                <a:latin typeface="Cambria Math" panose="02040503050406030204" pitchFamily="18" charset="0"/>
                              </a:rPr>
                            </m:ctrlPr>
                          </m:accPr>
                          <m:e>
                            <m:r>
                              <a:rPr lang="en-US" altLang="ko-KR" sz="1400" i="1" kern="0">
                                <a:latin typeface="Cambria Math" panose="02040503050406030204" pitchFamily="18" charset="0"/>
                              </a:rPr>
                              <m:t>𝐹</m:t>
                            </m:r>
                            <m:r>
                              <a:rPr lang="en-US" altLang="ko-KR" sz="1400" i="1" kern="0">
                                <a:latin typeface="Cambria Math" panose="02040503050406030204" pitchFamily="18" charset="0"/>
                              </a:rPr>
                              <m:t>1(</m:t>
                            </m:r>
                            <m:r>
                              <a:rPr lang="en-US" altLang="ko-KR" sz="1400" i="1" kern="0">
                                <a:latin typeface="Cambria Math" panose="02040503050406030204" pitchFamily="18" charset="0"/>
                              </a:rPr>
                              <m:t>𝑡</m:t>
                            </m:r>
                            <m:r>
                              <a:rPr lang="en-US" altLang="ko-KR" sz="1400" i="1" kern="0">
                                <a:latin typeface="Cambria Math" panose="02040503050406030204" pitchFamily="18" charset="0"/>
                              </a:rPr>
                              <m:t>)</m:t>
                            </m:r>
                          </m:e>
                        </m:acc>
                        <m:r>
                          <a:rPr lang="en-US" altLang="ko-KR" sz="1400" i="1" kern="0">
                            <a:latin typeface="Cambria Math" panose="02040503050406030204" pitchFamily="18" charset="0"/>
                          </a:rPr>
                          <m:t>, </m:t>
                        </m:r>
                        <m:r>
                          <a:rPr lang="en-US" altLang="ko-KR" sz="1400" i="1" kern="0">
                            <a:latin typeface="Cambria Math" panose="02040503050406030204" pitchFamily="18" charset="0"/>
                          </a:rPr>
                          <m:t>𝐹</m:t>
                        </m:r>
                        <m:r>
                          <a:rPr lang="en-US" altLang="ko-KR" sz="1400" i="1" kern="0">
                            <a:latin typeface="Cambria Math" panose="02040503050406030204" pitchFamily="18" charset="0"/>
                          </a:rPr>
                          <m:t>2</m:t>
                        </m:r>
                      </m:e>
                    </m:d>
                  </m:oMath>
                </a14:m>
                <a:r>
                  <a:rPr lang="en-US" altLang="ko-KR" sz="1400" kern="0" dirty="0">
                    <a:latin typeface="+mn-ea"/>
                  </a:rPr>
                  <a:t> </a:t>
                </a:r>
                <a:r>
                  <a:rPr lang="ko-KR" altLang="en-US" sz="1400" kern="0" dirty="0">
                    <a:latin typeface="+mn-ea"/>
                  </a:rPr>
                  <a:t>값이 가장 적은 </a:t>
                </a:r>
                <a14:m>
                  <m:oMath xmlns:m="http://schemas.openxmlformats.org/officeDocument/2006/math">
                    <m:r>
                      <a:rPr lang="en-US" altLang="ko-KR" sz="1400" b="0" i="1" kern="0" smtClean="0">
                        <a:latin typeface="Cambria Math" panose="02040503050406030204" pitchFamily="18" charset="0"/>
                      </a:rPr>
                      <m:t>𝑡</m:t>
                    </m:r>
                  </m:oMath>
                </a14:m>
                <a:r>
                  <a:rPr lang="ko-KR" altLang="en-US" sz="1400" kern="0" dirty="0">
                    <a:latin typeface="+mn-ea"/>
                  </a:rPr>
                  <a:t>값을 </a:t>
                </a:r>
                <a:r>
                  <a:rPr lang="en-US" altLang="ko-KR" sz="1400" kern="0" dirty="0" err="1">
                    <a:latin typeface="+mn-ea"/>
                  </a:rPr>
                  <a:t>timelag</a:t>
                </a:r>
                <a:r>
                  <a:rPr lang="ko-KR" altLang="en-US" sz="1400" kern="0" dirty="0">
                    <a:latin typeface="+mn-ea"/>
                  </a:rPr>
                  <a:t>로 정한다</a:t>
                </a:r>
                <a:r>
                  <a:rPr lang="en-US" altLang="ko-KR" sz="1400" kern="0" dirty="0">
                    <a:latin typeface="+mn-ea"/>
                  </a:rPr>
                  <a:t>.</a:t>
                </a:r>
              </a:p>
            </p:txBody>
          </p:sp>
        </mc:Choice>
        <mc:Fallback>
          <p:sp>
            <p:nvSpPr>
              <p:cNvPr id="3" name="텍스트 개체 틀 2">
                <a:extLst>
                  <a:ext uri="{FF2B5EF4-FFF2-40B4-BE49-F238E27FC236}">
                    <a16:creationId xmlns:a16="http://schemas.microsoft.com/office/drawing/2014/main" id="{E9633EE2-E813-7928-31E3-E28453B4EAD5}"/>
                  </a:ext>
                </a:extLst>
              </p:cNvPr>
              <p:cNvSpPr>
                <a:spLocks noGrp="1" noRot="1" noChangeAspect="1" noMove="1" noResize="1" noEditPoints="1" noAdjustHandles="1" noChangeArrowheads="1" noChangeShapeType="1" noTextEdit="1"/>
              </p:cNvSpPr>
              <p:nvPr>
                <p:ph type="body" sz="quarter" idx="11"/>
              </p:nvPr>
            </p:nvSpPr>
            <p:spPr>
              <a:xfrm>
                <a:off x="362309" y="922626"/>
                <a:ext cx="9270641" cy="2658774"/>
              </a:xfrm>
              <a:blipFill>
                <a:blip r:embed="rId2"/>
                <a:stretch>
                  <a:fillRect l="-263" t="-686"/>
                </a:stretch>
              </a:blipFill>
            </p:spPr>
            <p:txBody>
              <a:bodyPr/>
              <a:lstStyle/>
              <a:p>
                <a:r>
                  <a:rPr lang="ko-KR" altLang="en-US">
                    <a:noFill/>
                  </a:rPr>
                  <a:t> </a:t>
                </a:r>
              </a:p>
            </p:txBody>
          </p:sp>
        </mc:Fallback>
      </mc:AlternateContent>
      <p:sp>
        <p:nvSpPr>
          <p:cNvPr id="35" name="TextBox 34">
            <a:extLst>
              <a:ext uri="{FF2B5EF4-FFF2-40B4-BE49-F238E27FC236}">
                <a16:creationId xmlns:a16="http://schemas.microsoft.com/office/drawing/2014/main" id="{1DF59916-5D64-902F-C544-072042163F0B}"/>
              </a:ext>
            </a:extLst>
          </p:cNvPr>
          <p:cNvSpPr txBox="1"/>
          <p:nvPr/>
        </p:nvSpPr>
        <p:spPr>
          <a:xfrm>
            <a:off x="190310" y="6219993"/>
            <a:ext cx="9442639" cy="253916"/>
          </a:xfrm>
          <a:prstGeom prst="rect">
            <a:avLst/>
          </a:prstGeom>
          <a:noFill/>
        </p:spPr>
        <p:txBody>
          <a:bodyPr wrap="square">
            <a:spAutoFit/>
          </a:bodyPr>
          <a:lstStyle/>
          <a:p>
            <a:r>
              <a:rPr lang="en-US" altLang="ko-KR" sz="1050" dirty="0"/>
              <a:t>* </a:t>
            </a:r>
            <a:r>
              <a:rPr lang="ko-KR" altLang="en-US" sz="1050" dirty="0"/>
              <a:t>자세한 사항은 </a:t>
            </a:r>
            <a:r>
              <a:rPr lang="en-US" altLang="ko-KR" sz="1050" dirty="0"/>
              <a:t>0824_timelag/timelag_02.ipynb </a:t>
            </a:r>
            <a:r>
              <a:rPr lang="ko-KR" altLang="en-US" sz="1050" dirty="0"/>
              <a:t>참고</a:t>
            </a:r>
          </a:p>
        </p:txBody>
      </p:sp>
      <p:pic>
        <p:nvPicPr>
          <p:cNvPr id="42" name="그림 41">
            <a:extLst>
              <a:ext uri="{FF2B5EF4-FFF2-40B4-BE49-F238E27FC236}">
                <a16:creationId xmlns:a16="http://schemas.microsoft.com/office/drawing/2014/main" id="{DE00C586-07DC-5A96-D0D3-F092ED519B73}"/>
              </a:ext>
            </a:extLst>
          </p:cNvPr>
          <p:cNvPicPr>
            <a:picLocks noChangeAspect="1"/>
          </p:cNvPicPr>
          <p:nvPr/>
        </p:nvPicPr>
        <p:blipFill>
          <a:blip r:embed="rId3"/>
          <a:stretch>
            <a:fillRect/>
          </a:stretch>
        </p:blipFill>
        <p:spPr>
          <a:xfrm>
            <a:off x="1605156" y="2816987"/>
            <a:ext cx="5734555" cy="3403006"/>
          </a:xfrm>
          <a:prstGeom prst="rect">
            <a:avLst/>
          </a:prstGeom>
        </p:spPr>
      </p:pic>
    </p:spTree>
    <p:extLst>
      <p:ext uri="{BB962C8B-B14F-4D97-AF65-F5344CB8AC3E}">
        <p14:creationId xmlns:p14="http://schemas.microsoft.com/office/powerpoint/2010/main" val="396656240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777CC0-60E7-A810-97A0-897A55CF49A0}"/>
            </a:ext>
          </a:extLst>
        </p:cNvPr>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706B0DA2-4D7E-3632-B3D8-B28CAA5A2E63}"/>
              </a:ext>
            </a:extLst>
          </p:cNvPr>
          <p:cNvSpPr>
            <a:spLocks noGrp="1"/>
          </p:cNvSpPr>
          <p:nvPr>
            <p:ph type="body" sz="quarter" idx="10"/>
          </p:nvPr>
        </p:nvSpPr>
        <p:spPr>
          <a:xfrm>
            <a:off x="209708" y="577487"/>
            <a:ext cx="9423242" cy="400110"/>
          </a:xfrm>
        </p:spPr>
        <p:txBody>
          <a:bodyPr/>
          <a:lstStyle/>
          <a:p>
            <a:r>
              <a:rPr lang="ko-KR" altLang="en-US" b="0" dirty="0">
                <a:latin typeface="+mn-ea"/>
              </a:rPr>
              <a:t>두 시계열 간 </a:t>
            </a:r>
            <a:r>
              <a:rPr lang="en-US" altLang="ko-KR" b="0" dirty="0" err="1">
                <a:latin typeface="+mn-ea"/>
              </a:rPr>
              <a:t>Timelag</a:t>
            </a:r>
            <a:r>
              <a:rPr lang="ko-KR" altLang="en-US" b="0" dirty="0">
                <a:latin typeface="+mn-ea"/>
              </a:rPr>
              <a:t>를 측정하는 함수 테스트</a:t>
            </a:r>
          </a:p>
        </p:txBody>
      </p:sp>
      <p:sp>
        <p:nvSpPr>
          <p:cNvPr id="4" name="제목 3">
            <a:extLst>
              <a:ext uri="{FF2B5EF4-FFF2-40B4-BE49-F238E27FC236}">
                <a16:creationId xmlns:a16="http://schemas.microsoft.com/office/drawing/2014/main" id="{B8882D15-B5D7-41A9-8D94-CC5FFD133AA6}"/>
              </a:ext>
            </a:extLst>
          </p:cNvPr>
          <p:cNvSpPr>
            <a:spLocks noGrp="1"/>
          </p:cNvSpPr>
          <p:nvPr>
            <p:ph type="title"/>
          </p:nvPr>
        </p:nvSpPr>
        <p:spPr/>
        <p:txBody>
          <a:bodyPr/>
          <a:lstStyle/>
          <a:p>
            <a:r>
              <a:rPr lang="en-US" altLang="ko-KR" dirty="0">
                <a:latin typeface="+mn-ea"/>
                <a:ea typeface="+mn-ea"/>
              </a:rPr>
              <a:t>250828 </a:t>
            </a:r>
            <a:r>
              <a:rPr lang="ko-KR" altLang="en-US" dirty="0">
                <a:latin typeface="+mn-ea"/>
                <a:ea typeface="+mn-ea"/>
              </a:rPr>
              <a:t>목 </a:t>
            </a:r>
            <a:r>
              <a:rPr lang="en-US" altLang="ko-KR" dirty="0">
                <a:latin typeface="+mn-ea"/>
                <a:ea typeface="+mn-ea"/>
              </a:rPr>
              <a:t>| </a:t>
            </a:r>
            <a:r>
              <a:rPr lang="ko-KR" altLang="en-US" dirty="0">
                <a:latin typeface="+mn-ea"/>
                <a:ea typeface="+mn-ea"/>
              </a:rPr>
              <a:t>공정간 </a:t>
            </a:r>
            <a:r>
              <a:rPr lang="en-US" altLang="ko-KR" dirty="0" err="1">
                <a:latin typeface="+mn-ea"/>
                <a:ea typeface="+mn-ea"/>
              </a:rPr>
              <a:t>Timelag</a:t>
            </a:r>
            <a:r>
              <a:rPr lang="en-US" altLang="ko-KR" dirty="0">
                <a:latin typeface="+mn-ea"/>
                <a:ea typeface="+mn-ea"/>
              </a:rPr>
              <a:t> </a:t>
            </a:r>
            <a:r>
              <a:rPr lang="ko-KR" altLang="en-US" dirty="0">
                <a:latin typeface="+mn-ea"/>
                <a:ea typeface="+mn-ea"/>
              </a:rPr>
              <a:t>측정</a:t>
            </a:r>
          </a:p>
        </p:txBody>
      </p:sp>
      <p:sp>
        <p:nvSpPr>
          <p:cNvPr id="5" name="텍스트 개체 틀 4">
            <a:extLst>
              <a:ext uri="{FF2B5EF4-FFF2-40B4-BE49-F238E27FC236}">
                <a16:creationId xmlns:a16="http://schemas.microsoft.com/office/drawing/2014/main" id="{2053E5CD-69F4-24A9-CF59-69FFC0EAB7D0}"/>
              </a:ext>
            </a:extLst>
          </p:cNvPr>
          <p:cNvSpPr>
            <a:spLocks noGrp="1"/>
          </p:cNvSpPr>
          <p:nvPr>
            <p:ph type="body" sz="quarter" idx="12"/>
          </p:nvPr>
        </p:nvSpPr>
        <p:spPr/>
        <p:txBody>
          <a:bodyPr/>
          <a:lstStyle/>
          <a:p>
            <a:r>
              <a:rPr lang="ko-KR" altLang="en-US" dirty="0">
                <a:latin typeface="+mn-ea"/>
                <a:ea typeface="+mn-ea"/>
              </a:rPr>
              <a:t>서부발전</a:t>
            </a:r>
          </a:p>
        </p:txBody>
      </p:sp>
      <p:sp>
        <p:nvSpPr>
          <p:cNvPr id="3" name="텍스트 개체 틀 2">
            <a:extLst>
              <a:ext uri="{FF2B5EF4-FFF2-40B4-BE49-F238E27FC236}">
                <a16:creationId xmlns:a16="http://schemas.microsoft.com/office/drawing/2014/main" id="{FE44CD9E-EE7C-8EF1-245A-DAE6B7702B25}"/>
              </a:ext>
            </a:extLst>
          </p:cNvPr>
          <p:cNvSpPr>
            <a:spLocks noGrp="1"/>
          </p:cNvSpPr>
          <p:nvPr>
            <p:ph type="body" sz="quarter" idx="11"/>
          </p:nvPr>
        </p:nvSpPr>
        <p:spPr>
          <a:xfrm>
            <a:off x="362309" y="922626"/>
            <a:ext cx="9270641" cy="2658774"/>
          </a:xfrm>
        </p:spPr>
        <p:txBody>
          <a:bodyPr/>
          <a:lstStyle/>
          <a:p>
            <a:pPr marL="180000" lvl="1" indent="-180000" fontAlgn="auto" latinLnBrk="0">
              <a:spcBef>
                <a:spcPts val="0"/>
              </a:spcBef>
              <a:spcAft>
                <a:spcPts val="0"/>
              </a:spcAft>
              <a:buFont typeface="Arial" panose="020B0604020202020204" pitchFamily="34" charset="0"/>
              <a:buChar char="•"/>
            </a:pPr>
            <a:r>
              <a:rPr lang="en-US" altLang="ko-KR" sz="1400" kern="0" dirty="0">
                <a:latin typeface="+mn-ea"/>
              </a:rPr>
              <a:t>F1 : AR(1)</a:t>
            </a:r>
            <a:r>
              <a:rPr lang="ko-KR" altLang="en-US" sz="1400" kern="0" dirty="0">
                <a:latin typeface="+mn-ea"/>
              </a:rPr>
              <a:t>으로 만든 시계열</a:t>
            </a:r>
            <a:endParaRPr lang="en-US" altLang="ko-KR" sz="1400" kern="0" dirty="0">
              <a:latin typeface="+mn-ea"/>
            </a:endParaRPr>
          </a:p>
          <a:p>
            <a:pPr marL="180000" lvl="1" indent="-180000" fontAlgn="auto" latinLnBrk="0">
              <a:spcBef>
                <a:spcPts val="0"/>
              </a:spcBef>
              <a:spcAft>
                <a:spcPts val="0"/>
              </a:spcAft>
              <a:buFont typeface="Arial" panose="020B0604020202020204" pitchFamily="34" charset="0"/>
              <a:buChar char="•"/>
            </a:pPr>
            <a:r>
              <a:rPr lang="en-US" altLang="ko-KR" sz="1400" kern="0" dirty="0">
                <a:latin typeface="+mn-ea"/>
              </a:rPr>
              <a:t>F2 : F1</a:t>
            </a:r>
            <a:r>
              <a:rPr lang="ko-KR" altLang="en-US" sz="1400" kern="0" dirty="0">
                <a:latin typeface="+mn-ea"/>
              </a:rPr>
              <a:t>에 양수를 곱하고 적당한 값을 더하고 노이즈를 준 뒤 오른쪽으로 </a:t>
            </a:r>
            <a:r>
              <a:rPr lang="en-US" altLang="ko-KR" sz="1400" kern="0" dirty="0">
                <a:latin typeface="+mn-ea"/>
              </a:rPr>
              <a:t>5</a:t>
            </a:r>
            <a:r>
              <a:rPr lang="ko-KR" altLang="en-US" sz="1400" kern="0" dirty="0">
                <a:latin typeface="+mn-ea"/>
              </a:rPr>
              <a:t>만큼 이동한 시계열</a:t>
            </a:r>
            <a:endParaRPr lang="en-US" altLang="ko-KR" sz="1400" kern="0" dirty="0">
              <a:latin typeface="+mn-ea"/>
            </a:endParaRPr>
          </a:p>
          <a:p>
            <a:pPr marL="180000" lvl="1" indent="-180000" fontAlgn="auto" latinLnBrk="0">
              <a:spcBef>
                <a:spcPts val="0"/>
              </a:spcBef>
              <a:spcAft>
                <a:spcPts val="0"/>
              </a:spcAft>
              <a:buFont typeface="Arial" panose="020B0604020202020204" pitchFamily="34" charset="0"/>
              <a:buChar char="•"/>
            </a:pPr>
            <a:r>
              <a:rPr lang="en-US" altLang="ko-KR" sz="1400" kern="0" dirty="0">
                <a:latin typeface="+mn-ea"/>
              </a:rPr>
              <a:t>F3 : F1</a:t>
            </a:r>
            <a:r>
              <a:rPr lang="ko-KR" altLang="en-US" sz="1400" kern="0" dirty="0">
                <a:latin typeface="+mn-ea"/>
              </a:rPr>
              <a:t>에 음수를 곱하고 적당한 값을 더하고 노이즈를 준 뒤 왼쪽으로 </a:t>
            </a:r>
            <a:r>
              <a:rPr lang="en-US" altLang="ko-KR" sz="1400" kern="0" dirty="0">
                <a:latin typeface="+mn-ea"/>
              </a:rPr>
              <a:t>3</a:t>
            </a:r>
            <a:r>
              <a:rPr lang="ko-KR" altLang="en-US" sz="1400" kern="0" dirty="0">
                <a:latin typeface="+mn-ea"/>
              </a:rPr>
              <a:t>만큼 이동한 시계열</a:t>
            </a:r>
            <a:endParaRPr lang="en-US" altLang="ko-KR" sz="1400" kern="0" dirty="0">
              <a:latin typeface="+mn-ea"/>
            </a:endParaRPr>
          </a:p>
          <a:p>
            <a:pPr marL="180000" lvl="1" indent="-180000" fontAlgn="auto" latinLnBrk="0">
              <a:spcBef>
                <a:spcPts val="0"/>
              </a:spcBef>
              <a:spcAft>
                <a:spcPts val="0"/>
              </a:spcAft>
              <a:buFont typeface="Arial" panose="020B0604020202020204" pitchFamily="34" charset="0"/>
              <a:buChar char="•"/>
            </a:pPr>
            <a:endParaRPr lang="en-US" altLang="ko-KR" sz="1400" kern="0" dirty="0">
              <a:latin typeface="+mn-ea"/>
            </a:endParaRPr>
          </a:p>
          <a:p>
            <a:pPr marL="180000" lvl="1" indent="-180000" fontAlgn="auto" latinLnBrk="0">
              <a:spcBef>
                <a:spcPts val="0"/>
              </a:spcBef>
              <a:spcAft>
                <a:spcPts val="0"/>
              </a:spcAft>
              <a:buFont typeface="Arial" panose="020B0604020202020204" pitchFamily="34" charset="0"/>
              <a:buChar char="•"/>
            </a:pPr>
            <a:r>
              <a:rPr lang="ko-KR" altLang="en-US" sz="1400" kern="0" dirty="0">
                <a:latin typeface="+mn-ea"/>
              </a:rPr>
              <a:t>실험결과</a:t>
            </a:r>
            <a:r>
              <a:rPr lang="en-US" altLang="ko-KR" sz="1400" kern="0" dirty="0">
                <a:latin typeface="+mn-ea"/>
              </a:rPr>
              <a:t> : </a:t>
            </a:r>
            <a:r>
              <a:rPr lang="en-US" altLang="ko-KR" sz="1400" kern="0" dirty="0" err="1">
                <a:latin typeface="+mn-ea"/>
              </a:rPr>
              <a:t>timelag</a:t>
            </a:r>
            <a:r>
              <a:rPr lang="ko-KR" altLang="en-US" sz="1400" kern="0" dirty="0">
                <a:latin typeface="+mn-ea"/>
              </a:rPr>
              <a:t>를 올바르게 포착함</a:t>
            </a:r>
            <a:endParaRPr lang="en-US" altLang="ko-KR" sz="1400" kern="0" dirty="0">
              <a:latin typeface="+mn-ea"/>
            </a:endParaRPr>
          </a:p>
          <a:p>
            <a:pPr marL="180000" lvl="1" indent="-180000" fontAlgn="auto" latinLnBrk="0">
              <a:spcBef>
                <a:spcPts val="0"/>
              </a:spcBef>
              <a:spcAft>
                <a:spcPts val="0"/>
              </a:spcAft>
              <a:buFont typeface="Arial" panose="020B0604020202020204" pitchFamily="34" charset="0"/>
              <a:buChar char="•"/>
            </a:pPr>
            <a:endParaRPr lang="en-US" altLang="ko-KR" sz="1400" kern="0" dirty="0">
              <a:latin typeface="+mn-ea"/>
            </a:endParaRPr>
          </a:p>
        </p:txBody>
      </p:sp>
      <p:sp>
        <p:nvSpPr>
          <p:cNvPr id="35" name="TextBox 34">
            <a:extLst>
              <a:ext uri="{FF2B5EF4-FFF2-40B4-BE49-F238E27FC236}">
                <a16:creationId xmlns:a16="http://schemas.microsoft.com/office/drawing/2014/main" id="{072F3240-7C8A-6736-25AA-262B620A4466}"/>
              </a:ext>
            </a:extLst>
          </p:cNvPr>
          <p:cNvSpPr txBox="1"/>
          <p:nvPr/>
        </p:nvSpPr>
        <p:spPr>
          <a:xfrm>
            <a:off x="190310" y="6219993"/>
            <a:ext cx="9442639" cy="253916"/>
          </a:xfrm>
          <a:prstGeom prst="rect">
            <a:avLst/>
          </a:prstGeom>
          <a:noFill/>
        </p:spPr>
        <p:txBody>
          <a:bodyPr wrap="square">
            <a:spAutoFit/>
          </a:bodyPr>
          <a:lstStyle/>
          <a:p>
            <a:r>
              <a:rPr lang="en-US" altLang="ko-KR" sz="1050" dirty="0"/>
              <a:t>* </a:t>
            </a:r>
            <a:r>
              <a:rPr lang="ko-KR" altLang="en-US" sz="1050" dirty="0"/>
              <a:t>자세한 사항은 </a:t>
            </a:r>
            <a:r>
              <a:rPr lang="en-US" altLang="ko-KR" sz="1050" dirty="0"/>
              <a:t>0824_timelag/timelag_02.ipynb </a:t>
            </a:r>
            <a:r>
              <a:rPr lang="ko-KR" altLang="en-US" sz="1050" dirty="0"/>
              <a:t>참고</a:t>
            </a:r>
          </a:p>
        </p:txBody>
      </p:sp>
      <p:pic>
        <p:nvPicPr>
          <p:cNvPr id="7" name="그림 6">
            <a:extLst>
              <a:ext uri="{FF2B5EF4-FFF2-40B4-BE49-F238E27FC236}">
                <a16:creationId xmlns:a16="http://schemas.microsoft.com/office/drawing/2014/main" id="{D3D1E9B9-FB20-4EFE-A323-74BBA07CB6C8}"/>
              </a:ext>
            </a:extLst>
          </p:cNvPr>
          <p:cNvPicPr>
            <a:picLocks noChangeAspect="1"/>
          </p:cNvPicPr>
          <p:nvPr/>
        </p:nvPicPr>
        <p:blipFill>
          <a:blip r:embed="rId2"/>
          <a:stretch>
            <a:fillRect/>
          </a:stretch>
        </p:blipFill>
        <p:spPr>
          <a:xfrm>
            <a:off x="4584901" y="1647908"/>
            <a:ext cx="5200650" cy="3962400"/>
          </a:xfrm>
          <a:prstGeom prst="rect">
            <a:avLst/>
          </a:prstGeom>
        </p:spPr>
      </p:pic>
      <p:pic>
        <p:nvPicPr>
          <p:cNvPr id="9" name="그림 8">
            <a:extLst>
              <a:ext uri="{FF2B5EF4-FFF2-40B4-BE49-F238E27FC236}">
                <a16:creationId xmlns:a16="http://schemas.microsoft.com/office/drawing/2014/main" id="{7F6350C2-45E9-2E55-BEDF-88DFF104C60E}"/>
              </a:ext>
            </a:extLst>
          </p:cNvPr>
          <p:cNvPicPr>
            <a:picLocks noChangeAspect="1"/>
          </p:cNvPicPr>
          <p:nvPr/>
        </p:nvPicPr>
        <p:blipFill>
          <a:blip r:embed="rId3"/>
          <a:stretch>
            <a:fillRect/>
          </a:stretch>
        </p:blipFill>
        <p:spPr>
          <a:xfrm>
            <a:off x="3984016" y="5562068"/>
            <a:ext cx="5801535" cy="1219370"/>
          </a:xfrm>
          <a:prstGeom prst="rect">
            <a:avLst/>
          </a:prstGeom>
        </p:spPr>
      </p:pic>
    </p:spTree>
    <p:extLst>
      <p:ext uri="{BB962C8B-B14F-4D97-AF65-F5344CB8AC3E}">
        <p14:creationId xmlns:p14="http://schemas.microsoft.com/office/powerpoint/2010/main" val="313964539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2ED32A-6E08-4D75-9133-FBF6B0939D8F}"/>
            </a:ext>
          </a:extLst>
        </p:cNvPr>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6C380AF5-3173-AE34-1B3C-7E19119B990F}"/>
              </a:ext>
            </a:extLst>
          </p:cNvPr>
          <p:cNvSpPr>
            <a:spLocks noGrp="1"/>
          </p:cNvSpPr>
          <p:nvPr>
            <p:ph type="body" sz="quarter" idx="10"/>
          </p:nvPr>
        </p:nvSpPr>
        <p:spPr>
          <a:xfrm>
            <a:off x="209708" y="577487"/>
            <a:ext cx="9423242" cy="400110"/>
          </a:xfrm>
        </p:spPr>
        <p:txBody>
          <a:bodyPr/>
          <a:lstStyle/>
          <a:p>
            <a:r>
              <a:rPr lang="ko-KR" altLang="en-US" b="0" dirty="0">
                <a:latin typeface="+mn-ea"/>
              </a:rPr>
              <a:t>두 시계열 간 </a:t>
            </a:r>
            <a:r>
              <a:rPr lang="en-US" altLang="ko-KR" b="0" dirty="0" err="1">
                <a:latin typeface="+mn-ea"/>
              </a:rPr>
              <a:t>Timelag</a:t>
            </a:r>
            <a:r>
              <a:rPr lang="ko-KR" altLang="en-US" b="0" dirty="0">
                <a:latin typeface="+mn-ea"/>
              </a:rPr>
              <a:t>를 측정하는 함수 테스트</a:t>
            </a:r>
          </a:p>
        </p:txBody>
      </p:sp>
      <p:sp>
        <p:nvSpPr>
          <p:cNvPr id="4" name="제목 3">
            <a:extLst>
              <a:ext uri="{FF2B5EF4-FFF2-40B4-BE49-F238E27FC236}">
                <a16:creationId xmlns:a16="http://schemas.microsoft.com/office/drawing/2014/main" id="{EC23A69C-2DB8-96F3-1468-60A1C57567BB}"/>
              </a:ext>
            </a:extLst>
          </p:cNvPr>
          <p:cNvSpPr>
            <a:spLocks noGrp="1"/>
          </p:cNvSpPr>
          <p:nvPr>
            <p:ph type="title"/>
          </p:nvPr>
        </p:nvSpPr>
        <p:spPr/>
        <p:txBody>
          <a:bodyPr/>
          <a:lstStyle/>
          <a:p>
            <a:r>
              <a:rPr lang="en-US" altLang="ko-KR" dirty="0">
                <a:latin typeface="+mn-ea"/>
                <a:ea typeface="+mn-ea"/>
              </a:rPr>
              <a:t>250828 </a:t>
            </a:r>
            <a:r>
              <a:rPr lang="ko-KR" altLang="en-US" dirty="0">
                <a:latin typeface="+mn-ea"/>
                <a:ea typeface="+mn-ea"/>
              </a:rPr>
              <a:t>목 </a:t>
            </a:r>
            <a:r>
              <a:rPr lang="en-US" altLang="ko-KR" dirty="0">
                <a:latin typeface="+mn-ea"/>
                <a:ea typeface="+mn-ea"/>
              </a:rPr>
              <a:t>| </a:t>
            </a:r>
            <a:r>
              <a:rPr lang="ko-KR" altLang="en-US" dirty="0">
                <a:latin typeface="+mn-ea"/>
                <a:ea typeface="+mn-ea"/>
              </a:rPr>
              <a:t>공정간 </a:t>
            </a:r>
            <a:r>
              <a:rPr lang="en-US" altLang="ko-KR" dirty="0" err="1">
                <a:latin typeface="+mn-ea"/>
                <a:ea typeface="+mn-ea"/>
              </a:rPr>
              <a:t>Timelag</a:t>
            </a:r>
            <a:r>
              <a:rPr lang="en-US" altLang="ko-KR" dirty="0">
                <a:latin typeface="+mn-ea"/>
                <a:ea typeface="+mn-ea"/>
              </a:rPr>
              <a:t> </a:t>
            </a:r>
            <a:r>
              <a:rPr lang="ko-KR" altLang="en-US" dirty="0">
                <a:latin typeface="+mn-ea"/>
                <a:ea typeface="+mn-ea"/>
              </a:rPr>
              <a:t>측정</a:t>
            </a:r>
          </a:p>
        </p:txBody>
      </p:sp>
      <p:sp>
        <p:nvSpPr>
          <p:cNvPr id="5" name="텍스트 개체 틀 4">
            <a:extLst>
              <a:ext uri="{FF2B5EF4-FFF2-40B4-BE49-F238E27FC236}">
                <a16:creationId xmlns:a16="http://schemas.microsoft.com/office/drawing/2014/main" id="{0C950720-D58F-3170-FD65-CA3FC4E00F86}"/>
              </a:ext>
            </a:extLst>
          </p:cNvPr>
          <p:cNvSpPr>
            <a:spLocks noGrp="1"/>
          </p:cNvSpPr>
          <p:nvPr>
            <p:ph type="body" sz="quarter" idx="12"/>
          </p:nvPr>
        </p:nvSpPr>
        <p:spPr/>
        <p:txBody>
          <a:bodyPr/>
          <a:lstStyle/>
          <a:p>
            <a:r>
              <a:rPr lang="ko-KR" altLang="en-US" dirty="0">
                <a:latin typeface="+mn-ea"/>
                <a:ea typeface="+mn-ea"/>
              </a:rPr>
              <a:t>서부발전</a:t>
            </a:r>
          </a:p>
        </p:txBody>
      </p:sp>
      <p:sp>
        <p:nvSpPr>
          <p:cNvPr id="3" name="텍스트 개체 틀 2">
            <a:extLst>
              <a:ext uri="{FF2B5EF4-FFF2-40B4-BE49-F238E27FC236}">
                <a16:creationId xmlns:a16="http://schemas.microsoft.com/office/drawing/2014/main" id="{DF627429-65B1-1CA9-0BDB-55436CD73BC6}"/>
              </a:ext>
            </a:extLst>
          </p:cNvPr>
          <p:cNvSpPr>
            <a:spLocks noGrp="1"/>
          </p:cNvSpPr>
          <p:nvPr>
            <p:ph type="body" sz="quarter" idx="11"/>
          </p:nvPr>
        </p:nvSpPr>
        <p:spPr>
          <a:xfrm>
            <a:off x="362309" y="922626"/>
            <a:ext cx="9270641" cy="2658774"/>
          </a:xfrm>
        </p:spPr>
        <p:txBody>
          <a:bodyPr/>
          <a:lstStyle/>
          <a:p>
            <a:pPr marL="180000" lvl="1" indent="-180000" fontAlgn="auto" latinLnBrk="0">
              <a:spcBef>
                <a:spcPts val="0"/>
              </a:spcBef>
              <a:spcAft>
                <a:spcPts val="0"/>
              </a:spcAft>
              <a:buFont typeface="Arial" panose="020B0604020202020204" pitchFamily="34" charset="0"/>
              <a:buChar char="•"/>
            </a:pPr>
            <a:r>
              <a:rPr lang="en-US" altLang="ko-KR" sz="1400" kern="0" dirty="0">
                <a:latin typeface="+mn-ea"/>
              </a:rPr>
              <a:t>F1 : AR(1)</a:t>
            </a:r>
            <a:r>
              <a:rPr lang="ko-KR" altLang="en-US" sz="1400" kern="0" dirty="0">
                <a:latin typeface="+mn-ea"/>
              </a:rPr>
              <a:t>으로 만든 시계열</a:t>
            </a:r>
            <a:endParaRPr lang="en-US" altLang="ko-KR" sz="1400" kern="0" dirty="0">
              <a:latin typeface="+mn-ea"/>
            </a:endParaRPr>
          </a:p>
          <a:p>
            <a:pPr marL="180000" lvl="1" indent="-180000" fontAlgn="auto" latinLnBrk="0">
              <a:spcBef>
                <a:spcPts val="0"/>
              </a:spcBef>
              <a:spcAft>
                <a:spcPts val="0"/>
              </a:spcAft>
              <a:buFont typeface="Arial" panose="020B0604020202020204" pitchFamily="34" charset="0"/>
              <a:buChar char="•"/>
            </a:pPr>
            <a:r>
              <a:rPr lang="en-US" altLang="ko-KR" sz="1400" kern="0" dirty="0">
                <a:latin typeface="+mn-ea"/>
              </a:rPr>
              <a:t>F2 : F1</a:t>
            </a:r>
            <a:r>
              <a:rPr lang="ko-KR" altLang="en-US" sz="1400" kern="0" dirty="0">
                <a:latin typeface="+mn-ea"/>
              </a:rPr>
              <a:t>에 양수를 곱하고 적당한 값을 더하고 노이즈를 준 뒤 오른쪽으로 </a:t>
            </a:r>
            <a:r>
              <a:rPr lang="en-US" altLang="ko-KR" sz="1400" kern="0" dirty="0">
                <a:latin typeface="+mn-ea"/>
              </a:rPr>
              <a:t>5</a:t>
            </a:r>
            <a:r>
              <a:rPr lang="ko-KR" altLang="en-US" sz="1400" kern="0" dirty="0">
                <a:latin typeface="+mn-ea"/>
              </a:rPr>
              <a:t>만큼 이동한 시계열</a:t>
            </a:r>
            <a:endParaRPr lang="en-US" altLang="ko-KR" sz="1400" kern="0" dirty="0">
              <a:latin typeface="+mn-ea"/>
            </a:endParaRPr>
          </a:p>
          <a:p>
            <a:pPr marL="180000" lvl="1" indent="-180000" fontAlgn="auto" latinLnBrk="0">
              <a:spcBef>
                <a:spcPts val="0"/>
              </a:spcBef>
              <a:spcAft>
                <a:spcPts val="0"/>
              </a:spcAft>
              <a:buFont typeface="Arial" panose="020B0604020202020204" pitchFamily="34" charset="0"/>
              <a:buChar char="•"/>
            </a:pPr>
            <a:r>
              <a:rPr lang="en-US" altLang="ko-KR" sz="1400" kern="0" dirty="0">
                <a:latin typeface="+mn-ea"/>
              </a:rPr>
              <a:t>F3 : F1</a:t>
            </a:r>
            <a:r>
              <a:rPr lang="ko-KR" altLang="en-US" sz="1400" kern="0" dirty="0">
                <a:latin typeface="+mn-ea"/>
              </a:rPr>
              <a:t>에 음수를 곱하고 적당한 값을 더하고 노이즈를 준 뒤 왼쪽으로 </a:t>
            </a:r>
            <a:r>
              <a:rPr lang="en-US" altLang="ko-KR" sz="1400" kern="0" dirty="0">
                <a:latin typeface="+mn-ea"/>
              </a:rPr>
              <a:t>3</a:t>
            </a:r>
            <a:r>
              <a:rPr lang="ko-KR" altLang="en-US" sz="1400" kern="0" dirty="0">
                <a:latin typeface="+mn-ea"/>
              </a:rPr>
              <a:t>만큼 이동한 시계열</a:t>
            </a:r>
            <a:endParaRPr lang="en-US" altLang="ko-KR" sz="1400" kern="0" dirty="0">
              <a:latin typeface="+mn-ea"/>
            </a:endParaRPr>
          </a:p>
          <a:p>
            <a:pPr marL="180000" lvl="1" indent="-180000" fontAlgn="auto" latinLnBrk="0">
              <a:spcBef>
                <a:spcPts val="0"/>
              </a:spcBef>
              <a:spcAft>
                <a:spcPts val="0"/>
              </a:spcAft>
              <a:buFont typeface="Arial" panose="020B0604020202020204" pitchFamily="34" charset="0"/>
              <a:buChar char="•"/>
            </a:pPr>
            <a:endParaRPr lang="en-US" altLang="ko-KR" sz="1400" kern="0" dirty="0">
              <a:latin typeface="+mn-ea"/>
            </a:endParaRPr>
          </a:p>
          <a:p>
            <a:pPr marL="180000" lvl="1" indent="-180000" fontAlgn="auto" latinLnBrk="0">
              <a:spcBef>
                <a:spcPts val="0"/>
              </a:spcBef>
              <a:spcAft>
                <a:spcPts val="0"/>
              </a:spcAft>
              <a:buFont typeface="Arial" panose="020B0604020202020204" pitchFamily="34" charset="0"/>
              <a:buChar char="•"/>
            </a:pPr>
            <a:r>
              <a:rPr lang="ko-KR" altLang="en-US" sz="1400" kern="0" dirty="0">
                <a:latin typeface="+mn-ea"/>
              </a:rPr>
              <a:t>실험결과</a:t>
            </a:r>
            <a:r>
              <a:rPr lang="en-US" altLang="ko-KR" sz="1400" kern="0" dirty="0">
                <a:latin typeface="+mn-ea"/>
              </a:rPr>
              <a:t> : </a:t>
            </a:r>
            <a:r>
              <a:rPr lang="en-US" altLang="ko-KR" sz="1400" kern="0" dirty="0" err="1">
                <a:latin typeface="+mn-ea"/>
              </a:rPr>
              <a:t>timelag</a:t>
            </a:r>
            <a:r>
              <a:rPr lang="ko-KR" altLang="en-US" sz="1400" kern="0" dirty="0">
                <a:latin typeface="+mn-ea"/>
              </a:rPr>
              <a:t>를 올바르게 포착함</a:t>
            </a:r>
            <a:endParaRPr lang="en-US" altLang="ko-KR" sz="1400" kern="0" dirty="0">
              <a:latin typeface="+mn-ea"/>
            </a:endParaRPr>
          </a:p>
          <a:p>
            <a:pPr marL="180000" lvl="1" indent="-180000" fontAlgn="auto" latinLnBrk="0">
              <a:spcBef>
                <a:spcPts val="0"/>
              </a:spcBef>
              <a:spcAft>
                <a:spcPts val="0"/>
              </a:spcAft>
              <a:buFont typeface="Arial" panose="020B0604020202020204" pitchFamily="34" charset="0"/>
              <a:buChar char="•"/>
            </a:pPr>
            <a:endParaRPr lang="en-US" altLang="ko-KR" sz="1400" kern="0" dirty="0">
              <a:latin typeface="+mn-ea"/>
            </a:endParaRPr>
          </a:p>
        </p:txBody>
      </p:sp>
      <p:sp>
        <p:nvSpPr>
          <p:cNvPr id="35" name="TextBox 34">
            <a:extLst>
              <a:ext uri="{FF2B5EF4-FFF2-40B4-BE49-F238E27FC236}">
                <a16:creationId xmlns:a16="http://schemas.microsoft.com/office/drawing/2014/main" id="{A33437CD-14DA-29B3-2950-8013B6E68A09}"/>
              </a:ext>
            </a:extLst>
          </p:cNvPr>
          <p:cNvSpPr txBox="1"/>
          <p:nvPr/>
        </p:nvSpPr>
        <p:spPr>
          <a:xfrm>
            <a:off x="190310" y="6219993"/>
            <a:ext cx="9442639" cy="253916"/>
          </a:xfrm>
          <a:prstGeom prst="rect">
            <a:avLst/>
          </a:prstGeom>
          <a:noFill/>
        </p:spPr>
        <p:txBody>
          <a:bodyPr wrap="square">
            <a:spAutoFit/>
          </a:bodyPr>
          <a:lstStyle/>
          <a:p>
            <a:r>
              <a:rPr lang="en-US" altLang="ko-KR" sz="1050" dirty="0"/>
              <a:t>* </a:t>
            </a:r>
            <a:r>
              <a:rPr lang="ko-KR" altLang="en-US" sz="1050" dirty="0"/>
              <a:t>자세한 사항은 </a:t>
            </a:r>
            <a:r>
              <a:rPr lang="en-US" altLang="ko-KR" sz="1050" dirty="0"/>
              <a:t>0824_timelag/timelag_02.ipynb </a:t>
            </a:r>
            <a:r>
              <a:rPr lang="ko-KR" altLang="en-US" sz="1050" dirty="0"/>
              <a:t>참고</a:t>
            </a:r>
          </a:p>
        </p:txBody>
      </p:sp>
      <p:pic>
        <p:nvPicPr>
          <p:cNvPr id="7" name="그림 6">
            <a:extLst>
              <a:ext uri="{FF2B5EF4-FFF2-40B4-BE49-F238E27FC236}">
                <a16:creationId xmlns:a16="http://schemas.microsoft.com/office/drawing/2014/main" id="{86B8DD68-EE4B-096F-B478-30723ED65519}"/>
              </a:ext>
            </a:extLst>
          </p:cNvPr>
          <p:cNvPicPr>
            <a:picLocks noChangeAspect="1"/>
          </p:cNvPicPr>
          <p:nvPr/>
        </p:nvPicPr>
        <p:blipFill>
          <a:blip r:embed="rId2"/>
          <a:stretch>
            <a:fillRect/>
          </a:stretch>
        </p:blipFill>
        <p:spPr>
          <a:xfrm>
            <a:off x="4584901" y="1647908"/>
            <a:ext cx="5200650" cy="3962400"/>
          </a:xfrm>
          <a:prstGeom prst="rect">
            <a:avLst/>
          </a:prstGeom>
        </p:spPr>
      </p:pic>
      <p:pic>
        <p:nvPicPr>
          <p:cNvPr id="9" name="그림 8">
            <a:extLst>
              <a:ext uri="{FF2B5EF4-FFF2-40B4-BE49-F238E27FC236}">
                <a16:creationId xmlns:a16="http://schemas.microsoft.com/office/drawing/2014/main" id="{68FAF1D0-B694-8EA3-C57D-3CCB5640A789}"/>
              </a:ext>
            </a:extLst>
          </p:cNvPr>
          <p:cNvPicPr>
            <a:picLocks noChangeAspect="1"/>
          </p:cNvPicPr>
          <p:nvPr/>
        </p:nvPicPr>
        <p:blipFill>
          <a:blip r:embed="rId3"/>
          <a:stretch>
            <a:fillRect/>
          </a:stretch>
        </p:blipFill>
        <p:spPr>
          <a:xfrm>
            <a:off x="3984016" y="5562068"/>
            <a:ext cx="5801535" cy="1219370"/>
          </a:xfrm>
          <a:prstGeom prst="rect">
            <a:avLst/>
          </a:prstGeom>
        </p:spPr>
      </p:pic>
    </p:spTree>
    <p:extLst>
      <p:ext uri="{BB962C8B-B14F-4D97-AF65-F5344CB8AC3E}">
        <p14:creationId xmlns:p14="http://schemas.microsoft.com/office/powerpoint/2010/main" val="402530393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47F2D9-22B6-BFC6-BEEC-AE95491C5605}"/>
            </a:ext>
          </a:extLst>
        </p:cNvPr>
        <p:cNvGrpSpPr/>
        <p:nvPr/>
      </p:nvGrpSpPr>
      <p:grpSpPr>
        <a:xfrm>
          <a:off x="0" y="0"/>
          <a:ext cx="0" cy="0"/>
          <a:chOff x="0" y="0"/>
          <a:chExt cx="0" cy="0"/>
        </a:xfrm>
      </p:grpSpPr>
      <p:sp>
        <p:nvSpPr>
          <p:cNvPr id="4" name="제목 3">
            <a:extLst>
              <a:ext uri="{FF2B5EF4-FFF2-40B4-BE49-F238E27FC236}">
                <a16:creationId xmlns:a16="http://schemas.microsoft.com/office/drawing/2014/main" id="{1A93547C-E0BE-485B-81B7-7F25B6D5D32F}"/>
              </a:ext>
            </a:extLst>
          </p:cNvPr>
          <p:cNvSpPr>
            <a:spLocks noGrp="1"/>
          </p:cNvSpPr>
          <p:nvPr>
            <p:ph type="title"/>
          </p:nvPr>
        </p:nvSpPr>
        <p:spPr>
          <a:xfrm>
            <a:off x="200472" y="76562"/>
            <a:ext cx="8543925" cy="369332"/>
          </a:xfrm>
        </p:spPr>
        <p:txBody>
          <a:bodyPr/>
          <a:lstStyle/>
          <a:p>
            <a:r>
              <a:rPr lang="en-US" altLang="ko-KR" sz="1800" dirty="0">
                <a:latin typeface="+mn-ea"/>
              </a:rPr>
              <a:t>250828 </a:t>
            </a:r>
            <a:r>
              <a:rPr lang="ko-KR" altLang="en-US" sz="1800" dirty="0">
                <a:latin typeface="+mn-ea"/>
              </a:rPr>
              <a:t>목 </a:t>
            </a:r>
            <a:r>
              <a:rPr lang="en-US" altLang="ko-KR" sz="1800" dirty="0">
                <a:latin typeface="+mn-ea"/>
              </a:rPr>
              <a:t>| </a:t>
            </a:r>
            <a:r>
              <a:rPr lang="ko-KR" altLang="en-US" sz="1800" dirty="0">
                <a:latin typeface="+mn-ea"/>
              </a:rPr>
              <a:t>공정간 </a:t>
            </a:r>
            <a:r>
              <a:rPr lang="en-US" altLang="ko-KR" sz="1800" dirty="0">
                <a:latin typeface="+mn-ea"/>
              </a:rPr>
              <a:t>Timelag </a:t>
            </a:r>
            <a:r>
              <a:rPr lang="ko-KR" altLang="en-US" sz="1800" dirty="0">
                <a:latin typeface="+mn-ea"/>
              </a:rPr>
              <a:t>측정</a:t>
            </a:r>
            <a:endParaRPr lang="ko-KR" altLang="en-US" sz="1800" dirty="0"/>
          </a:p>
        </p:txBody>
      </p:sp>
      <p:sp>
        <p:nvSpPr>
          <p:cNvPr id="5" name="텍스트 개체 틀 4">
            <a:extLst>
              <a:ext uri="{FF2B5EF4-FFF2-40B4-BE49-F238E27FC236}">
                <a16:creationId xmlns:a16="http://schemas.microsoft.com/office/drawing/2014/main" id="{53F648A7-F21A-2875-0C3E-576E3006F51D}"/>
              </a:ext>
            </a:extLst>
          </p:cNvPr>
          <p:cNvSpPr>
            <a:spLocks noGrp="1"/>
          </p:cNvSpPr>
          <p:nvPr>
            <p:ph type="body" sz="quarter" idx="12"/>
          </p:nvPr>
        </p:nvSpPr>
        <p:spPr/>
        <p:txBody>
          <a:bodyPr/>
          <a:lstStyle/>
          <a:p>
            <a:r>
              <a:rPr lang="ko-KR" altLang="en-US" sz="1100" dirty="0"/>
              <a:t>서부발전</a:t>
            </a:r>
          </a:p>
        </p:txBody>
      </p:sp>
      <p:sp>
        <p:nvSpPr>
          <p:cNvPr id="11" name="Rectangle 2">
            <a:extLst>
              <a:ext uri="{FF2B5EF4-FFF2-40B4-BE49-F238E27FC236}">
                <a16:creationId xmlns:a16="http://schemas.microsoft.com/office/drawing/2014/main" id="{E2A889A9-FC54-1EAB-2726-01E520A44598}"/>
              </a:ext>
            </a:extLst>
          </p:cNvPr>
          <p:cNvSpPr>
            <a:spLocks noChangeArrowheads="1"/>
          </p:cNvSpPr>
          <p:nvPr/>
        </p:nvSpPr>
        <p:spPr bwMode="auto">
          <a:xfrm>
            <a:off x="-1084636" y="1915725"/>
            <a:ext cx="1396402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ko-KR" altLang="en-US" sz="1200"/>
          </a:p>
        </p:txBody>
      </p:sp>
      <p:sp>
        <p:nvSpPr>
          <p:cNvPr id="3" name="텍스트 개체 틀 2">
            <a:extLst>
              <a:ext uri="{FF2B5EF4-FFF2-40B4-BE49-F238E27FC236}">
                <a16:creationId xmlns:a16="http://schemas.microsoft.com/office/drawing/2014/main" id="{661AF3AE-C8CC-F0E0-F8AA-6B5218F47FD8}"/>
              </a:ext>
            </a:extLst>
          </p:cNvPr>
          <p:cNvSpPr>
            <a:spLocks noGrp="1"/>
          </p:cNvSpPr>
          <p:nvPr>
            <p:ph type="body" sz="quarter" idx="10"/>
          </p:nvPr>
        </p:nvSpPr>
        <p:spPr/>
        <p:txBody>
          <a:bodyPr/>
          <a:lstStyle/>
          <a:p>
            <a:r>
              <a:rPr lang="ko-KR" altLang="en-US" sz="1400" dirty="0"/>
              <a:t>도면 </a:t>
            </a:r>
            <a:r>
              <a:rPr lang="en-US" altLang="ko-KR" sz="1400" dirty="0"/>
              <a:t>1 : </a:t>
            </a:r>
            <a:r>
              <a:rPr lang="ko-KR" altLang="en-US" sz="1400" dirty="0"/>
              <a:t>전체 공정도</a:t>
            </a:r>
          </a:p>
        </p:txBody>
      </p:sp>
      <p:grpSp>
        <p:nvGrpSpPr>
          <p:cNvPr id="6" name="그룹 5">
            <a:extLst>
              <a:ext uri="{FF2B5EF4-FFF2-40B4-BE49-F238E27FC236}">
                <a16:creationId xmlns:a16="http://schemas.microsoft.com/office/drawing/2014/main" id="{4BB01B57-E290-E81C-2D29-70089D302CDE}"/>
              </a:ext>
            </a:extLst>
          </p:cNvPr>
          <p:cNvGrpSpPr/>
          <p:nvPr/>
        </p:nvGrpSpPr>
        <p:grpSpPr>
          <a:xfrm>
            <a:off x="0" y="1220091"/>
            <a:ext cx="9906000" cy="4870105"/>
            <a:chOff x="0" y="432012"/>
            <a:chExt cx="12192000" cy="5993975"/>
          </a:xfrm>
        </p:grpSpPr>
        <p:pic>
          <p:nvPicPr>
            <p:cNvPr id="7" name="그림 6">
              <a:extLst>
                <a:ext uri="{FF2B5EF4-FFF2-40B4-BE49-F238E27FC236}">
                  <a16:creationId xmlns:a16="http://schemas.microsoft.com/office/drawing/2014/main" id="{8A783FD0-34ED-1B69-02B6-5338AED8F838}"/>
                </a:ext>
              </a:extLst>
            </p:cNvPr>
            <p:cNvPicPr/>
            <p:nvPr/>
          </p:nvPicPr>
          <p:blipFill>
            <a:blip r:embed="rId2"/>
            <a:stretch>
              <a:fillRect/>
            </a:stretch>
          </p:blipFill>
          <p:spPr>
            <a:xfrm>
              <a:off x="0" y="432012"/>
              <a:ext cx="12192000" cy="5993975"/>
            </a:xfrm>
            <a:prstGeom prst="rect">
              <a:avLst/>
            </a:prstGeom>
          </p:spPr>
        </p:pic>
        <p:sp>
          <p:nvSpPr>
            <p:cNvPr id="8" name="타원 7">
              <a:extLst>
                <a:ext uri="{FF2B5EF4-FFF2-40B4-BE49-F238E27FC236}">
                  <a16:creationId xmlns:a16="http://schemas.microsoft.com/office/drawing/2014/main" id="{D583F01E-77F7-3CCB-D5F9-EFB001E56CE4}"/>
                </a:ext>
              </a:extLst>
            </p:cNvPr>
            <p:cNvSpPr/>
            <p:nvPr/>
          </p:nvSpPr>
          <p:spPr>
            <a:xfrm>
              <a:off x="1455420" y="701040"/>
              <a:ext cx="120968" cy="12525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ko-KR" sz="900" dirty="0"/>
                <a:t>1</a:t>
              </a:r>
              <a:endParaRPr lang="ko-KR" altLang="en-US" sz="900" dirty="0"/>
            </a:p>
          </p:txBody>
        </p:sp>
        <p:sp>
          <p:nvSpPr>
            <p:cNvPr id="9" name="타원 8">
              <a:extLst>
                <a:ext uri="{FF2B5EF4-FFF2-40B4-BE49-F238E27FC236}">
                  <a16:creationId xmlns:a16="http://schemas.microsoft.com/office/drawing/2014/main" id="{C1C1FDF9-551D-83DE-3790-B4DADA05A6CB}"/>
                </a:ext>
              </a:extLst>
            </p:cNvPr>
            <p:cNvSpPr/>
            <p:nvPr/>
          </p:nvSpPr>
          <p:spPr>
            <a:xfrm>
              <a:off x="1455420" y="882015"/>
              <a:ext cx="120968" cy="12525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ko-KR" sz="900" dirty="0"/>
                <a:t>2</a:t>
              </a:r>
              <a:endParaRPr lang="ko-KR" altLang="en-US" sz="900" dirty="0"/>
            </a:p>
          </p:txBody>
        </p:sp>
        <p:sp>
          <p:nvSpPr>
            <p:cNvPr id="10" name="타원 9">
              <a:extLst>
                <a:ext uri="{FF2B5EF4-FFF2-40B4-BE49-F238E27FC236}">
                  <a16:creationId xmlns:a16="http://schemas.microsoft.com/office/drawing/2014/main" id="{D45C4BA4-EC96-30E7-E69A-DF6313B4408B}"/>
                </a:ext>
              </a:extLst>
            </p:cNvPr>
            <p:cNvSpPr/>
            <p:nvPr/>
          </p:nvSpPr>
          <p:spPr>
            <a:xfrm>
              <a:off x="1455420" y="1032695"/>
              <a:ext cx="120968" cy="12525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ko-KR" sz="900" dirty="0"/>
                <a:t>3</a:t>
              </a:r>
              <a:endParaRPr lang="ko-KR" altLang="en-US" sz="900" dirty="0"/>
            </a:p>
          </p:txBody>
        </p:sp>
        <p:sp>
          <p:nvSpPr>
            <p:cNvPr id="12" name="타원 11">
              <a:extLst>
                <a:ext uri="{FF2B5EF4-FFF2-40B4-BE49-F238E27FC236}">
                  <a16:creationId xmlns:a16="http://schemas.microsoft.com/office/drawing/2014/main" id="{5A39AE61-439A-2374-3554-AD60CB7D1989}"/>
                </a:ext>
              </a:extLst>
            </p:cNvPr>
            <p:cNvSpPr/>
            <p:nvPr/>
          </p:nvSpPr>
          <p:spPr>
            <a:xfrm>
              <a:off x="1455420" y="1189751"/>
              <a:ext cx="120968" cy="12525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ko-KR" sz="900" dirty="0"/>
                <a:t>4</a:t>
              </a:r>
              <a:endParaRPr lang="ko-KR" altLang="en-US" sz="900" dirty="0"/>
            </a:p>
          </p:txBody>
        </p:sp>
        <p:sp>
          <p:nvSpPr>
            <p:cNvPr id="13" name="타원 12">
              <a:extLst>
                <a:ext uri="{FF2B5EF4-FFF2-40B4-BE49-F238E27FC236}">
                  <a16:creationId xmlns:a16="http://schemas.microsoft.com/office/drawing/2014/main" id="{1A6F62F6-A328-F55E-E9D2-A2A9C16F8C62}"/>
                </a:ext>
              </a:extLst>
            </p:cNvPr>
            <p:cNvSpPr/>
            <p:nvPr/>
          </p:nvSpPr>
          <p:spPr>
            <a:xfrm>
              <a:off x="3238977" y="1227296"/>
              <a:ext cx="120968" cy="12525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ko-KR" sz="900" dirty="0"/>
                <a:t>5</a:t>
              </a:r>
              <a:endParaRPr lang="ko-KR" altLang="en-US" sz="900" dirty="0"/>
            </a:p>
          </p:txBody>
        </p:sp>
        <p:sp>
          <p:nvSpPr>
            <p:cNvPr id="15" name="타원 14">
              <a:extLst>
                <a:ext uri="{FF2B5EF4-FFF2-40B4-BE49-F238E27FC236}">
                  <a16:creationId xmlns:a16="http://schemas.microsoft.com/office/drawing/2014/main" id="{825E535C-C74A-F23A-33EF-88232EF8FD71}"/>
                </a:ext>
              </a:extLst>
            </p:cNvPr>
            <p:cNvSpPr/>
            <p:nvPr/>
          </p:nvSpPr>
          <p:spPr>
            <a:xfrm>
              <a:off x="4334352" y="846296"/>
              <a:ext cx="120968" cy="12525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ko-KR" sz="900" dirty="0"/>
                <a:t>6</a:t>
              </a:r>
              <a:endParaRPr lang="ko-KR" altLang="en-US" sz="900" dirty="0"/>
            </a:p>
          </p:txBody>
        </p:sp>
        <p:sp>
          <p:nvSpPr>
            <p:cNvPr id="16" name="타원 15">
              <a:extLst>
                <a:ext uri="{FF2B5EF4-FFF2-40B4-BE49-F238E27FC236}">
                  <a16:creationId xmlns:a16="http://schemas.microsoft.com/office/drawing/2014/main" id="{086BBA9D-A3BB-1A6D-365D-161AA8673151}"/>
                </a:ext>
              </a:extLst>
            </p:cNvPr>
            <p:cNvSpPr/>
            <p:nvPr/>
          </p:nvSpPr>
          <p:spPr>
            <a:xfrm>
              <a:off x="5613083" y="1379696"/>
              <a:ext cx="120968" cy="12525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ko-KR" sz="900" dirty="0"/>
                <a:t>7</a:t>
              </a:r>
              <a:endParaRPr lang="ko-KR" altLang="en-US" sz="900" dirty="0"/>
            </a:p>
          </p:txBody>
        </p:sp>
        <p:sp>
          <p:nvSpPr>
            <p:cNvPr id="18" name="타원 17">
              <a:extLst>
                <a:ext uri="{FF2B5EF4-FFF2-40B4-BE49-F238E27FC236}">
                  <a16:creationId xmlns:a16="http://schemas.microsoft.com/office/drawing/2014/main" id="{08378FB4-BC02-CC07-0174-68483359B9BF}"/>
                </a:ext>
              </a:extLst>
            </p:cNvPr>
            <p:cNvSpPr/>
            <p:nvPr/>
          </p:nvSpPr>
          <p:spPr>
            <a:xfrm>
              <a:off x="6551295" y="1007269"/>
              <a:ext cx="120968" cy="12525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ko-KR" sz="900" dirty="0"/>
                <a:t>8</a:t>
              </a:r>
              <a:endParaRPr lang="ko-KR" altLang="en-US" sz="900" dirty="0"/>
            </a:p>
          </p:txBody>
        </p:sp>
        <p:sp>
          <p:nvSpPr>
            <p:cNvPr id="19" name="타원 18">
              <a:extLst>
                <a:ext uri="{FF2B5EF4-FFF2-40B4-BE49-F238E27FC236}">
                  <a16:creationId xmlns:a16="http://schemas.microsoft.com/office/drawing/2014/main" id="{447D76FD-15E7-E49C-BDDE-597A7194B8E7}"/>
                </a:ext>
              </a:extLst>
            </p:cNvPr>
            <p:cNvSpPr/>
            <p:nvPr/>
          </p:nvSpPr>
          <p:spPr>
            <a:xfrm>
              <a:off x="7575233" y="1550194"/>
              <a:ext cx="120968" cy="12525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ko-KR" sz="900" dirty="0"/>
                <a:t>9</a:t>
              </a:r>
              <a:endParaRPr lang="ko-KR" altLang="en-US" sz="900" dirty="0"/>
            </a:p>
          </p:txBody>
        </p:sp>
        <p:sp>
          <p:nvSpPr>
            <p:cNvPr id="20" name="TextBox 19">
              <a:extLst>
                <a:ext uri="{FF2B5EF4-FFF2-40B4-BE49-F238E27FC236}">
                  <a16:creationId xmlns:a16="http://schemas.microsoft.com/office/drawing/2014/main" id="{678B0100-315C-AF00-8E60-B8BC6403B832}"/>
                </a:ext>
              </a:extLst>
            </p:cNvPr>
            <p:cNvSpPr txBox="1"/>
            <p:nvPr/>
          </p:nvSpPr>
          <p:spPr>
            <a:xfrm>
              <a:off x="8372475" y="1719264"/>
              <a:ext cx="389061" cy="284101"/>
            </a:xfrm>
            <a:prstGeom prst="rect">
              <a:avLst/>
            </a:prstGeom>
            <a:noFill/>
          </p:spPr>
          <p:txBody>
            <a:bodyPr wrap="none" rtlCol="0">
              <a:spAutoFit/>
            </a:bodyPr>
            <a:lstStyle/>
            <a:p>
              <a:r>
                <a:rPr lang="en-US" altLang="ko-KR" sz="900" dirty="0"/>
                <a:t>10</a:t>
              </a:r>
              <a:endParaRPr lang="ko-KR" altLang="en-US" sz="1100" dirty="0"/>
            </a:p>
          </p:txBody>
        </p:sp>
        <p:sp>
          <p:nvSpPr>
            <p:cNvPr id="21" name="TextBox 20">
              <a:extLst>
                <a:ext uri="{FF2B5EF4-FFF2-40B4-BE49-F238E27FC236}">
                  <a16:creationId xmlns:a16="http://schemas.microsoft.com/office/drawing/2014/main" id="{FFE66C0D-D2D3-DB67-A466-590F481744EA}"/>
                </a:ext>
              </a:extLst>
            </p:cNvPr>
            <p:cNvSpPr txBox="1"/>
            <p:nvPr/>
          </p:nvSpPr>
          <p:spPr>
            <a:xfrm>
              <a:off x="4689474" y="2417763"/>
              <a:ext cx="389061" cy="284101"/>
            </a:xfrm>
            <a:prstGeom prst="rect">
              <a:avLst/>
            </a:prstGeom>
            <a:noFill/>
          </p:spPr>
          <p:txBody>
            <a:bodyPr wrap="none" rtlCol="0">
              <a:spAutoFit/>
            </a:bodyPr>
            <a:lstStyle/>
            <a:p>
              <a:r>
                <a:rPr lang="en-US" altLang="ko-KR" sz="900" dirty="0"/>
                <a:t>11</a:t>
              </a:r>
              <a:endParaRPr lang="ko-KR" altLang="en-US" sz="1100" dirty="0"/>
            </a:p>
          </p:txBody>
        </p:sp>
        <p:sp>
          <p:nvSpPr>
            <p:cNvPr id="22" name="TextBox 21">
              <a:extLst>
                <a:ext uri="{FF2B5EF4-FFF2-40B4-BE49-F238E27FC236}">
                  <a16:creationId xmlns:a16="http://schemas.microsoft.com/office/drawing/2014/main" id="{631509F1-9805-C0C0-1B72-C3F9CCFB42A4}"/>
                </a:ext>
              </a:extLst>
            </p:cNvPr>
            <p:cNvSpPr txBox="1"/>
            <p:nvPr/>
          </p:nvSpPr>
          <p:spPr>
            <a:xfrm>
              <a:off x="5580410" y="1835925"/>
              <a:ext cx="389061" cy="284101"/>
            </a:xfrm>
            <a:prstGeom prst="rect">
              <a:avLst/>
            </a:prstGeom>
            <a:noFill/>
          </p:spPr>
          <p:txBody>
            <a:bodyPr wrap="none" rtlCol="0">
              <a:spAutoFit/>
            </a:bodyPr>
            <a:lstStyle/>
            <a:p>
              <a:r>
                <a:rPr lang="en-US" altLang="ko-KR" sz="900" dirty="0"/>
                <a:t>12</a:t>
              </a:r>
              <a:endParaRPr lang="ko-KR" altLang="en-US" sz="1100" dirty="0"/>
            </a:p>
          </p:txBody>
        </p:sp>
        <p:sp>
          <p:nvSpPr>
            <p:cNvPr id="23" name="TextBox 22">
              <a:extLst>
                <a:ext uri="{FF2B5EF4-FFF2-40B4-BE49-F238E27FC236}">
                  <a16:creationId xmlns:a16="http://schemas.microsoft.com/office/drawing/2014/main" id="{DDA862A2-400E-9A26-968E-445D98650F92}"/>
                </a:ext>
              </a:extLst>
            </p:cNvPr>
            <p:cNvSpPr txBox="1"/>
            <p:nvPr/>
          </p:nvSpPr>
          <p:spPr>
            <a:xfrm>
              <a:off x="5580410" y="1996262"/>
              <a:ext cx="389061" cy="284101"/>
            </a:xfrm>
            <a:prstGeom prst="rect">
              <a:avLst/>
            </a:prstGeom>
            <a:noFill/>
          </p:spPr>
          <p:txBody>
            <a:bodyPr wrap="none" rtlCol="0">
              <a:spAutoFit/>
            </a:bodyPr>
            <a:lstStyle/>
            <a:p>
              <a:r>
                <a:rPr lang="en-US" altLang="ko-KR" sz="900" dirty="0"/>
                <a:t>13</a:t>
              </a:r>
              <a:endParaRPr lang="ko-KR" altLang="en-US" sz="1100" dirty="0"/>
            </a:p>
          </p:txBody>
        </p:sp>
        <p:sp>
          <p:nvSpPr>
            <p:cNvPr id="24" name="TextBox 23">
              <a:extLst>
                <a:ext uri="{FF2B5EF4-FFF2-40B4-BE49-F238E27FC236}">
                  <a16:creationId xmlns:a16="http://schemas.microsoft.com/office/drawing/2014/main" id="{FFB8102A-0F57-91DB-B2B0-7CAD0FA73407}"/>
                </a:ext>
              </a:extLst>
            </p:cNvPr>
            <p:cNvSpPr txBox="1"/>
            <p:nvPr/>
          </p:nvSpPr>
          <p:spPr>
            <a:xfrm>
              <a:off x="5580410" y="2156600"/>
              <a:ext cx="389061" cy="284101"/>
            </a:xfrm>
            <a:prstGeom prst="rect">
              <a:avLst/>
            </a:prstGeom>
            <a:noFill/>
          </p:spPr>
          <p:txBody>
            <a:bodyPr wrap="none" rtlCol="0">
              <a:spAutoFit/>
            </a:bodyPr>
            <a:lstStyle/>
            <a:p>
              <a:r>
                <a:rPr lang="en-US" altLang="ko-KR" sz="900" dirty="0"/>
                <a:t>14</a:t>
              </a:r>
              <a:endParaRPr lang="ko-KR" altLang="en-US" sz="1100" dirty="0"/>
            </a:p>
          </p:txBody>
        </p:sp>
        <p:sp>
          <p:nvSpPr>
            <p:cNvPr id="25" name="TextBox 24">
              <a:extLst>
                <a:ext uri="{FF2B5EF4-FFF2-40B4-BE49-F238E27FC236}">
                  <a16:creationId xmlns:a16="http://schemas.microsoft.com/office/drawing/2014/main" id="{BB96E6A5-F4C8-D56E-85F0-BE98701421ED}"/>
                </a:ext>
              </a:extLst>
            </p:cNvPr>
            <p:cNvSpPr txBox="1"/>
            <p:nvPr/>
          </p:nvSpPr>
          <p:spPr>
            <a:xfrm>
              <a:off x="5815360" y="2944000"/>
              <a:ext cx="389061" cy="284101"/>
            </a:xfrm>
            <a:prstGeom prst="rect">
              <a:avLst/>
            </a:prstGeom>
            <a:noFill/>
          </p:spPr>
          <p:txBody>
            <a:bodyPr wrap="none" rtlCol="0">
              <a:spAutoFit/>
            </a:bodyPr>
            <a:lstStyle/>
            <a:p>
              <a:r>
                <a:rPr lang="en-US" altLang="ko-KR" sz="900" dirty="0"/>
                <a:t>15</a:t>
              </a:r>
              <a:endParaRPr lang="ko-KR" altLang="en-US" sz="1100" dirty="0"/>
            </a:p>
          </p:txBody>
        </p:sp>
        <p:sp>
          <p:nvSpPr>
            <p:cNvPr id="26" name="TextBox 25">
              <a:extLst>
                <a:ext uri="{FF2B5EF4-FFF2-40B4-BE49-F238E27FC236}">
                  <a16:creationId xmlns:a16="http://schemas.microsoft.com/office/drawing/2014/main" id="{FC8C1F9F-CAB4-00F4-CE06-7BCE8D03ED42}"/>
                </a:ext>
              </a:extLst>
            </p:cNvPr>
            <p:cNvSpPr txBox="1"/>
            <p:nvPr/>
          </p:nvSpPr>
          <p:spPr>
            <a:xfrm>
              <a:off x="7331999" y="2256960"/>
              <a:ext cx="389061" cy="284101"/>
            </a:xfrm>
            <a:prstGeom prst="rect">
              <a:avLst/>
            </a:prstGeom>
            <a:noFill/>
          </p:spPr>
          <p:txBody>
            <a:bodyPr wrap="none" rtlCol="0">
              <a:spAutoFit/>
            </a:bodyPr>
            <a:lstStyle/>
            <a:p>
              <a:r>
                <a:rPr lang="en-US" altLang="ko-KR" sz="900" dirty="0"/>
                <a:t>16</a:t>
              </a:r>
              <a:endParaRPr lang="ko-KR" altLang="en-US" sz="1100" dirty="0"/>
            </a:p>
          </p:txBody>
        </p:sp>
        <p:sp>
          <p:nvSpPr>
            <p:cNvPr id="27" name="TextBox 26">
              <a:extLst>
                <a:ext uri="{FF2B5EF4-FFF2-40B4-BE49-F238E27FC236}">
                  <a16:creationId xmlns:a16="http://schemas.microsoft.com/office/drawing/2014/main" id="{43F40E69-4035-589C-0EC6-E96A13447853}"/>
                </a:ext>
              </a:extLst>
            </p:cNvPr>
            <p:cNvSpPr txBox="1"/>
            <p:nvPr/>
          </p:nvSpPr>
          <p:spPr>
            <a:xfrm>
              <a:off x="7331999" y="2655129"/>
              <a:ext cx="389061" cy="284101"/>
            </a:xfrm>
            <a:prstGeom prst="rect">
              <a:avLst/>
            </a:prstGeom>
            <a:noFill/>
          </p:spPr>
          <p:txBody>
            <a:bodyPr wrap="none" rtlCol="0">
              <a:spAutoFit/>
            </a:bodyPr>
            <a:lstStyle/>
            <a:p>
              <a:r>
                <a:rPr lang="en-US" altLang="ko-KR" sz="900" dirty="0"/>
                <a:t>17</a:t>
              </a:r>
              <a:endParaRPr lang="ko-KR" altLang="en-US" sz="1100" dirty="0"/>
            </a:p>
          </p:txBody>
        </p:sp>
        <p:sp>
          <p:nvSpPr>
            <p:cNvPr id="28" name="TextBox 27">
              <a:extLst>
                <a:ext uri="{FF2B5EF4-FFF2-40B4-BE49-F238E27FC236}">
                  <a16:creationId xmlns:a16="http://schemas.microsoft.com/office/drawing/2014/main" id="{2D0121B6-370B-A6BA-2168-FCCD102BD361}"/>
                </a:ext>
              </a:extLst>
            </p:cNvPr>
            <p:cNvSpPr txBox="1"/>
            <p:nvPr/>
          </p:nvSpPr>
          <p:spPr>
            <a:xfrm>
              <a:off x="7308649" y="3787372"/>
              <a:ext cx="389061" cy="284101"/>
            </a:xfrm>
            <a:prstGeom prst="rect">
              <a:avLst/>
            </a:prstGeom>
            <a:noFill/>
          </p:spPr>
          <p:txBody>
            <a:bodyPr wrap="none" rtlCol="0">
              <a:spAutoFit/>
            </a:bodyPr>
            <a:lstStyle/>
            <a:p>
              <a:r>
                <a:rPr lang="en-US" altLang="ko-KR" sz="900" dirty="0"/>
                <a:t>18</a:t>
              </a:r>
              <a:endParaRPr lang="ko-KR" altLang="en-US" sz="1100" dirty="0"/>
            </a:p>
          </p:txBody>
        </p:sp>
        <p:sp>
          <p:nvSpPr>
            <p:cNvPr id="29" name="TextBox 28">
              <a:extLst>
                <a:ext uri="{FF2B5EF4-FFF2-40B4-BE49-F238E27FC236}">
                  <a16:creationId xmlns:a16="http://schemas.microsoft.com/office/drawing/2014/main" id="{1564C838-DBC8-6F92-9000-A27F198C7057}"/>
                </a:ext>
              </a:extLst>
            </p:cNvPr>
            <p:cNvSpPr txBox="1"/>
            <p:nvPr/>
          </p:nvSpPr>
          <p:spPr>
            <a:xfrm>
              <a:off x="10515399" y="2193522"/>
              <a:ext cx="389061" cy="284101"/>
            </a:xfrm>
            <a:prstGeom prst="rect">
              <a:avLst/>
            </a:prstGeom>
            <a:noFill/>
          </p:spPr>
          <p:txBody>
            <a:bodyPr wrap="none" rtlCol="0">
              <a:spAutoFit/>
            </a:bodyPr>
            <a:lstStyle/>
            <a:p>
              <a:r>
                <a:rPr lang="en-US" altLang="ko-KR" sz="900" dirty="0"/>
                <a:t>19</a:t>
              </a:r>
              <a:endParaRPr lang="ko-KR" altLang="en-US" sz="1100" dirty="0"/>
            </a:p>
          </p:txBody>
        </p:sp>
        <p:sp>
          <p:nvSpPr>
            <p:cNvPr id="30" name="TextBox 29">
              <a:extLst>
                <a:ext uri="{FF2B5EF4-FFF2-40B4-BE49-F238E27FC236}">
                  <a16:creationId xmlns:a16="http://schemas.microsoft.com/office/drawing/2014/main" id="{DD0CF23C-52C5-1FFA-0763-C66D991E392B}"/>
                </a:ext>
              </a:extLst>
            </p:cNvPr>
            <p:cNvSpPr txBox="1"/>
            <p:nvPr/>
          </p:nvSpPr>
          <p:spPr>
            <a:xfrm>
              <a:off x="10528098" y="2345922"/>
              <a:ext cx="389061" cy="284101"/>
            </a:xfrm>
            <a:prstGeom prst="rect">
              <a:avLst/>
            </a:prstGeom>
            <a:noFill/>
          </p:spPr>
          <p:txBody>
            <a:bodyPr wrap="none" rtlCol="0">
              <a:spAutoFit/>
            </a:bodyPr>
            <a:lstStyle/>
            <a:p>
              <a:r>
                <a:rPr lang="en-US" altLang="ko-KR" sz="900" dirty="0"/>
                <a:t>20</a:t>
              </a:r>
              <a:endParaRPr lang="ko-KR" altLang="en-US" sz="1100" dirty="0"/>
            </a:p>
          </p:txBody>
        </p:sp>
        <p:sp>
          <p:nvSpPr>
            <p:cNvPr id="31" name="TextBox 30">
              <a:extLst>
                <a:ext uri="{FF2B5EF4-FFF2-40B4-BE49-F238E27FC236}">
                  <a16:creationId xmlns:a16="http://schemas.microsoft.com/office/drawing/2014/main" id="{D2290998-EE23-0E83-636A-9EA652AC355D}"/>
                </a:ext>
              </a:extLst>
            </p:cNvPr>
            <p:cNvSpPr txBox="1"/>
            <p:nvPr/>
          </p:nvSpPr>
          <p:spPr>
            <a:xfrm>
              <a:off x="10528098" y="2485622"/>
              <a:ext cx="389061" cy="284101"/>
            </a:xfrm>
            <a:prstGeom prst="rect">
              <a:avLst/>
            </a:prstGeom>
            <a:noFill/>
          </p:spPr>
          <p:txBody>
            <a:bodyPr wrap="none" rtlCol="0">
              <a:spAutoFit/>
            </a:bodyPr>
            <a:lstStyle/>
            <a:p>
              <a:r>
                <a:rPr lang="en-US" altLang="ko-KR" sz="900" dirty="0"/>
                <a:t>21</a:t>
              </a:r>
              <a:endParaRPr lang="ko-KR" altLang="en-US" sz="1100" dirty="0"/>
            </a:p>
          </p:txBody>
        </p:sp>
        <p:sp>
          <p:nvSpPr>
            <p:cNvPr id="32" name="TextBox 31">
              <a:extLst>
                <a:ext uri="{FF2B5EF4-FFF2-40B4-BE49-F238E27FC236}">
                  <a16:creationId xmlns:a16="http://schemas.microsoft.com/office/drawing/2014/main" id="{5A4611EA-696E-0850-A735-C63C4DE57762}"/>
                </a:ext>
              </a:extLst>
            </p:cNvPr>
            <p:cNvSpPr txBox="1"/>
            <p:nvPr/>
          </p:nvSpPr>
          <p:spPr>
            <a:xfrm>
              <a:off x="10515399" y="3615922"/>
              <a:ext cx="389061" cy="284101"/>
            </a:xfrm>
            <a:prstGeom prst="rect">
              <a:avLst/>
            </a:prstGeom>
            <a:noFill/>
          </p:spPr>
          <p:txBody>
            <a:bodyPr wrap="none" rtlCol="0">
              <a:spAutoFit/>
            </a:bodyPr>
            <a:lstStyle/>
            <a:p>
              <a:r>
                <a:rPr lang="en-US" altLang="ko-KR" sz="900" dirty="0"/>
                <a:t>22</a:t>
              </a:r>
              <a:endParaRPr lang="ko-KR" altLang="en-US" sz="1100" dirty="0"/>
            </a:p>
          </p:txBody>
        </p:sp>
      </p:grpSp>
      <p:sp>
        <p:nvSpPr>
          <p:cNvPr id="33" name="타원 32">
            <a:extLst>
              <a:ext uri="{FF2B5EF4-FFF2-40B4-BE49-F238E27FC236}">
                <a16:creationId xmlns:a16="http://schemas.microsoft.com/office/drawing/2014/main" id="{2FC55CD1-5C13-00E4-016D-1340371CB4E7}"/>
              </a:ext>
            </a:extLst>
          </p:cNvPr>
          <p:cNvSpPr/>
          <p:nvPr/>
        </p:nvSpPr>
        <p:spPr>
          <a:xfrm>
            <a:off x="1917026" y="1460536"/>
            <a:ext cx="98287" cy="98287"/>
          </a:xfrm>
          <a:prstGeom prst="ellipse">
            <a:avLst/>
          </a:prstGeom>
          <a:solidFill>
            <a:srgbClr val="00B050"/>
          </a:solidFill>
          <a:ln w="28575">
            <a:no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altLang="ko-KR" sz="600" dirty="0"/>
              <a:t>1</a:t>
            </a:r>
            <a:endParaRPr lang="ko-KR" altLang="en-US" sz="600" dirty="0"/>
          </a:p>
        </p:txBody>
      </p:sp>
      <p:sp>
        <p:nvSpPr>
          <p:cNvPr id="34" name="타원 33">
            <a:extLst>
              <a:ext uri="{FF2B5EF4-FFF2-40B4-BE49-F238E27FC236}">
                <a16:creationId xmlns:a16="http://schemas.microsoft.com/office/drawing/2014/main" id="{310D956E-7E4B-AC5E-83A9-50723A7D1CB1}"/>
              </a:ext>
            </a:extLst>
          </p:cNvPr>
          <p:cNvSpPr/>
          <p:nvPr/>
        </p:nvSpPr>
        <p:spPr>
          <a:xfrm>
            <a:off x="1917025" y="1585718"/>
            <a:ext cx="98287" cy="98287"/>
          </a:xfrm>
          <a:prstGeom prst="ellipse">
            <a:avLst/>
          </a:prstGeom>
          <a:solidFill>
            <a:srgbClr val="00B050"/>
          </a:solidFill>
          <a:ln w="28575">
            <a:no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altLang="ko-KR" sz="600" dirty="0"/>
              <a:t>2</a:t>
            </a:r>
            <a:endParaRPr lang="ko-KR" altLang="en-US" sz="600" dirty="0"/>
          </a:p>
        </p:txBody>
      </p:sp>
      <p:sp>
        <p:nvSpPr>
          <p:cNvPr id="35" name="타원 34">
            <a:extLst>
              <a:ext uri="{FF2B5EF4-FFF2-40B4-BE49-F238E27FC236}">
                <a16:creationId xmlns:a16="http://schemas.microsoft.com/office/drawing/2014/main" id="{B1B814BC-7582-2808-5508-9FB97232FC36}"/>
              </a:ext>
            </a:extLst>
          </p:cNvPr>
          <p:cNvSpPr/>
          <p:nvPr/>
        </p:nvSpPr>
        <p:spPr>
          <a:xfrm>
            <a:off x="1917025" y="1708146"/>
            <a:ext cx="98287" cy="98287"/>
          </a:xfrm>
          <a:prstGeom prst="ellipse">
            <a:avLst/>
          </a:prstGeom>
          <a:solidFill>
            <a:srgbClr val="00B050"/>
          </a:solidFill>
          <a:ln w="28575">
            <a:no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altLang="ko-KR" sz="600" dirty="0"/>
              <a:t>3</a:t>
            </a:r>
            <a:endParaRPr lang="ko-KR" altLang="en-US" sz="600" dirty="0"/>
          </a:p>
        </p:txBody>
      </p:sp>
      <p:sp>
        <p:nvSpPr>
          <p:cNvPr id="36" name="타원 35">
            <a:extLst>
              <a:ext uri="{FF2B5EF4-FFF2-40B4-BE49-F238E27FC236}">
                <a16:creationId xmlns:a16="http://schemas.microsoft.com/office/drawing/2014/main" id="{20D3778F-E8A7-B9B0-E841-4DAD6612C0C2}"/>
              </a:ext>
            </a:extLst>
          </p:cNvPr>
          <p:cNvSpPr/>
          <p:nvPr/>
        </p:nvSpPr>
        <p:spPr>
          <a:xfrm>
            <a:off x="1917025" y="1826574"/>
            <a:ext cx="98287" cy="98287"/>
          </a:xfrm>
          <a:prstGeom prst="ellipse">
            <a:avLst/>
          </a:prstGeom>
          <a:solidFill>
            <a:srgbClr val="00B050"/>
          </a:solidFill>
          <a:ln w="28575">
            <a:no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altLang="ko-KR" sz="600" dirty="0"/>
              <a:t>4</a:t>
            </a:r>
            <a:endParaRPr lang="ko-KR" altLang="en-US" sz="600" dirty="0"/>
          </a:p>
        </p:txBody>
      </p:sp>
      <p:sp>
        <p:nvSpPr>
          <p:cNvPr id="37" name="타원 36">
            <a:extLst>
              <a:ext uri="{FF2B5EF4-FFF2-40B4-BE49-F238E27FC236}">
                <a16:creationId xmlns:a16="http://schemas.microsoft.com/office/drawing/2014/main" id="{17FD8249-95A6-7D97-0E15-AB0F34C714D0}"/>
              </a:ext>
            </a:extLst>
          </p:cNvPr>
          <p:cNvSpPr/>
          <p:nvPr/>
        </p:nvSpPr>
        <p:spPr>
          <a:xfrm>
            <a:off x="3170048" y="1814793"/>
            <a:ext cx="98287" cy="98287"/>
          </a:xfrm>
          <a:prstGeom prst="ellipse">
            <a:avLst/>
          </a:prstGeom>
          <a:solidFill>
            <a:srgbClr val="00B050"/>
          </a:solidFill>
          <a:ln w="28575">
            <a:no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altLang="ko-KR" sz="600" dirty="0"/>
              <a:t>5</a:t>
            </a:r>
            <a:endParaRPr lang="ko-KR" altLang="en-US" sz="600" dirty="0"/>
          </a:p>
        </p:txBody>
      </p:sp>
      <p:sp>
        <p:nvSpPr>
          <p:cNvPr id="38" name="타원 37">
            <a:extLst>
              <a:ext uri="{FF2B5EF4-FFF2-40B4-BE49-F238E27FC236}">
                <a16:creationId xmlns:a16="http://schemas.microsoft.com/office/drawing/2014/main" id="{4A85C6E5-0460-6868-C555-05EBE208C107}"/>
              </a:ext>
            </a:extLst>
          </p:cNvPr>
          <p:cNvSpPr/>
          <p:nvPr/>
        </p:nvSpPr>
        <p:spPr>
          <a:xfrm>
            <a:off x="5089811" y="1927462"/>
            <a:ext cx="98287" cy="98287"/>
          </a:xfrm>
          <a:prstGeom prst="ellipse">
            <a:avLst/>
          </a:prstGeom>
          <a:solidFill>
            <a:srgbClr val="00B050"/>
          </a:solidFill>
          <a:ln w="28575">
            <a:no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altLang="ko-KR" sz="600" dirty="0"/>
              <a:t>7</a:t>
            </a:r>
            <a:endParaRPr lang="ko-KR" altLang="en-US" sz="600" dirty="0"/>
          </a:p>
        </p:txBody>
      </p:sp>
      <p:sp>
        <p:nvSpPr>
          <p:cNvPr id="39" name="타원 38">
            <a:extLst>
              <a:ext uri="{FF2B5EF4-FFF2-40B4-BE49-F238E27FC236}">
                <a16:creationId xmlns:a16="http://schemas.microsoft.com/office/drawing/2014/main" id="{DB7094A6-54F8-5891-1BC5-76AD06B5211D}"/>
              </a:ext>
            </a:extLst>
          </p:cNvPr>
          <p:cNvSpPr/>
          <p:nvPr/>
        </p:nvSpPr>
        <p:spPr>
          <a:xfrm>
            <a:off x="5858962" y="1619163"/>
            <a:ext cx="98287" cy="98287"/>
          </a:xfrm>
          <a:prstGeom prst="ellipse">
            <a:avLst/>
          </a:prstGeom>
          <a:solidFill>
            <a:srgbClr val="00B050"/>
          </a:solidFill>
          <a:ln w="28575">
            <a:no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altLang="ko-KR" sz="600" dirty="0"/>
              <a:t>8</a:t>
            </a:r>
            <a:endParaRPr lang="ko-KR" altLang="en-US" sz="600" dirty="0"/>
          </a:p>
        </p:txBody>
      </p:sp>
      <p:sp>
        <p:nvSpPr>
          <p:cNvPr id="40" name="타원 39">
            <a:extLst>
              <a:ext uri="{FF2B5EF4-FFF2-40B4-BE49-F238E27FC236}">
                <a16:creationId xmlns:a16="http://schemas.microsoft.com/office/drawing/2014/main" id="{F74ACE3F-841B-4516-AA5D-75550AC4369B}"/>
              </a:ext>
            </a:extLst>
          </p:cNvPr>
          <p:cNvSpPr/>
          <p:nvPr/>
        </p:nvSpPr>
        <p:spPr>
          <a:xfrm>
            <a:off x="6704349" y="2096474"/>
            <a:ext cx="98287" cy="98287"/>
          </a:xfrm>
          <a:prstGeom prst="ellipse">
            <a:avLst/>
          </a:prstGeom>
          <a:solidFill>
            <a:srgbClr val="00B050"/>
          </a:solidFill>
          <a:ln w="28575">
            <a:no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altLang="ko-KR" sz="600" dirty="0"/>
              <a:t>9</a:t>
            </a:r>
            <a:endParaRPr lang="ko-KR" altLang="en-US" sz="600" dirty="0"/>
          </a:p>
        </p:txBody>
      </p:sp>
      <p:sp>
        <p:nvSpPr>
          <p:cNvPr id="41" name="타원 40">
            <a:extLst>
              <a:ext uri="{FF2B5EF4-FFF2-40B4-BE49-F238E27FC236}">
                <a16:creationId xmlns:a16="http://schemas.microsoft.com/office/drawing/2014/main" id="{85CC3177-BB3F-70F8-8E65-14A0623BDBD9}"/>
              </a:ext>
            </a:extLst>
          </p:cNvPr>
          <p:cNvSpPr/>
          <p:nvPr/>
        </p:nvSpPr>
        <p:spPr>
          <a:xfrm>
            <a:off x="4129692" y="1560178"/>
            <a:ext cx="98287" cy="98287"/>
          </a:xfrm>
          <a:prstGeom prst="ellipse">
            <a:avLst/>
          </a:prstGeom>
          <a:solidFill>
            <a:srgbClr val="00B050"/>
          </a:solidFill>
          <a:ln w="28575">
            <a:no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altLang="ko-KR" sz="600" dirty="0"/>
              <a:t>6</a:t>
            </a:r>
            <a:endParaRPr lang="ko-KR" altLang="en-US" sz="600" dirty="0"/>
          </a:p>
        </p:txBody>
      </p:sp>
      <p:sp>
        <p:nvSpPr>
          <p:cNvPr id="42" name="타원 41">
            <a:extLst>
              <a:ext uri="{FF2B5EF4-FFF2-40B4-BE49-F238E27FC236}">
                <a16:creationId xmlns:a16="http://schemas.microsoft.com/office/drawing/2014/main" id="{B9476439-6F97-B70A-2F0E-8119614E38F2}"/>
              </a:ext>
            </a:extLst>
          </p:cNvPr>
          <p:cNvSpPr/>
          <p:nvPr/>
        </p:nvSpPr>
        <p:spPr>
          <a:xfrm>
            <a:off x="7435418" y="2360770"/>
            <a:ext cx="98287" cy="98287"/>
          </a:xfrm>
          <a:prstGeom prst="ellipse">
            <a:avLst/>
          </a:prstGeom>
          <a:solidFill>
            <a:srgbClr val="00B050"/>
          </a:solidFill>
          <a:ln w="28575">
            <a:noFill/>
          </a:ln>
        </p:spPr>
        <p:style>
          <a:lnRef idx="2">
            <a:schemeClr val="accent6">
              <a:shade val="15000"/>
            </a:schemeClr>
          </a:lnRef>
          <a:fillRef idx="1">
            <a:schemeClr val="accent6"/>
          </a:fillRef>
          <a:effectRef idx="0">
            <a:schemeClr val="accent6"/>
          </a:effectRef>
          <a:fontRef idx="minor">
            <a:schemeClr val="lt1"/>
          </a:fontRef>
        </p:style>
        <p:txBody>
          <a:bodyPr lIns="0" tIns="0" rIns="0" bIns="0" rtlCol="0" anchor="ctr"/>
          <a:lstStyle/>
          <a:p>
            <a:pPr algn="ctr"/>
            <a:r>
              <a:rPr lang="en-US" altLang="ko-KR" sz="400" dirty="0"/>
              <a:t>10</a:t>
            </a:r>
            <a:endParaRPr lang="ko-KR" altLang="en-US" sz="400" dirty="0"/>
          </a:p>
        </p:txBody>
      </p:sp>
      <p:sp>
        <p:nvSpPr>
          <p:cNvPr id="43" name="타원 42">
            <a:extLst>
              <a:ext uri="{FF2B5EF4-FFF2-40B4-BE49-F238E27FC236}">
                <a16:creationId xmlns:a16="http://schemas.microsoft.com/office/drawing/2014/main" id="{6B87CCEB-6ABE-3B32-ED78-84F225A48338}"/>
              </a:ext>
            </a:extLst>
          </p:cNvPr>
          <p:cNvSpPr/>
          <p:nvPr/>
        </p:nvSpPr>
        <p:spPr>
          <a:xfrm>
            <a:off x="4583753" y="2896900"/>
            <a:ext cx="98287" cy="98287"/>
          </a:xfrm>
          <a:prstGeom prst="ellipse">
            <a:avLst/>
          </a:prstGeom>
          <a:solidFill>
            <a:srgbClr val="FF0000"/>
          </a:solidFill>
          <a:ln w="28575">
            <a:noFill/>
          </a:ln>
        </p:spPr>
        <p:style>
          <a:lnRef idx="2">
            <a:schemeClr val="accent6">
              <a:shade val="15000"/>
            </a:schemeClr>
          </a:lnRef>
          <a:fillRef idx="1">
            <a:schemeClr val="accent6"/>
          </a:fillRef>
          <a:effectRef idx="0">
            <a:schemeClr val="accent6"/>
          </a:effectRef>
          <a:fontRef idx="minor">
            <a:schemeClr val="lt1"/>
          </a:fontRef>
        </p:style>
        <p:txBody>
          <a:bodyPr lIns="0" tIns="0" rIns="0" bIns="0" rtlCol="0" anchor="ctr"/>
          <a:lstStyle/>
          <a:p>
            <a:pPr algn="ctr"/>
            <a:r>
              <a:rPr lang="en-US" altLang="ko-KR" sz="400" dirty="0"/>
              <a:t>11</a:t>
            </a:r>
            <a:endParaRPr lang="ko-KR" altLang="en-US" sz="400" dirty="0"/>
          </a:p>
        </p:txBody>
      </p:sp>
      <p:sp>
        <p:nvSpPr>
          <p:cNvPr id="44" name="타원 43">
            <a:extLst>
              <a:ext uri="{FF2B5EF4-FFF2-40B4-BE49-F238E27FC236}">
                <a16:creationId xmlns:a16="http://schemas.microsoft.com/office/drawing/2014/main" id="{EB734518-5B3D-18C7-D239-D9F14A7BE91D}"/>
              </a:ext>
            </a:extLst>
          </p:cNvPr>
          <p:cNvSpPr/>
          <p:nvPr/>
        </p:nvSpPr>
        <p:spPr>
          <a:xfrm>
            <a:off x="5361179" y="3296552"/>
            <a:ext cx="98287" cy="98287"/>
          </a:xfrm>
          <a:prstGeom prst="ellipse">
            <a:avLst/>
          </a:prstGeom>
          <a:solidFill>
            <a:srgbClr val="FFC000"/>
          </a:solidFill>
          <a:ln w="28575">
            <a:noFill/>
          </a:ln>
        </p:spPr>
        <p:style>
          <a:lnRef idx="2">
            <a:schemeClr val="accent6">
              <a:shade val="15000"/>
            </a:schemeClr>
          </a:lnRef>
          <a:fillRef idx="1">
            <a:schemeClr val="accent6"/>
          </a:fillRef>
          <a:effectRef idx="0">
            <a:schemeClr val="accent6"/>
          </a:effectRef>
          <a:fontRef idx="minor">
            <a:schemeClr val="lt1"/>
          </a:fontRef>
        </p:style>
        <p:txBody>
          <a:bodyPr lIns="0" tIns="0" rIns="0" bIns="0" rtlCol="0" anchor="ctr"/>
          <a:lstStyle/>
          <a:p>
            <a:pPr algn="ctr"/>
            <a:r>
              <a:rPr lang="en-US" altLang="ko-KR" sz="400" dirty="0"/>
              <a:t>15</a:t>
            </a:r>
            <a:endParaRPr lang="ko-KR" altLang="en-US" sz="400" dirty="0"/>
          </a:p>
        </p:txBody>
      </p:sp>
      <p:sp>
        <p:nvSpPr>
          <p:cNvPr id="45" name="타원 44">
            <a:extLst>
              <a:ext uri="{FF2B5EF4-FFF2-40B4-BE49-F238E27FC236}">
                <a16:creationId xmlns:a16="http://schemas.microsoft.com/office/drawing/2014/main" id="{E84FAABF-B1D2-2253-155F-BC815F7E90AB}"/>
              </a:ext>
            </a:extLst>
          </p:cNvPr>
          <p:cNvSpPr/>
          <p:nvPr/>
        </p:nvSpPr>
        <p:spPr>
          <a:xfrm>
            <a:off x="9837453" y="2847756"/>
            <a:ext cx="98287" cy="98287"/>
          </a:xfrm>
          <a:prstGeom prst="ellipse">
            <a:avLst/>
          </a:prstGeom>
          <a:solidFill>
            <a:schemeClr val="bg2">
              <a:lumMod val="50000"/>
            </a:schemeClr>
          </a:solidFill>
          <a:ln w="28575">
            <a:noFill/>
          </a:ln>
        </p:spPr>
        <p:style>
          <a:lnRef idx="2">
            <a:schemeClr val="accent6">
              <a:shade val="15000"/>
            </a:schemeClr>
          </a:lnRef>
          <a:fillRef idx="1">
            <a:schemeClr val="accent6"/>
          </a:fillRef>
          <a:effectRef idx="0">
            <a:schemeClr val="accent6"/>
          </a:effectRef>
          <a:fontRef idx="minor">
            <a:schemeClr val="lt1"/>
          </a:fontRef>
        </p:style>
        <p:txBody>
          <a:bodyPr lIns="0" tIns="0" rIns="0" bIns="0" rtlCol="0" anchor="ctr"/>
          <a:lstStyle/>
          <a:p>
            <a:pPr algn="ctr"/>
            <a:r>
              <a:rPr lang="en-US" altLang="ko-KR" sz="400" dirty="0"/>
              <a:t>20</a:t>
            </a:r>
            <a:endParaRPr lang="ko-KR" altLang="en-US" sz="400" dirty="0"/>
          </a:p>
        </p:txBody>
      </p:sp>
      <p:sp>
        <p:nvSpPr>
          <p:cNvPr id="46" name="타원 45">
            <a:extLst>
              <a:ext uri="{FF2B5EF4-FFF2-40B4-BE49-F238E27FC236}">
                <a16:creationId xmlns:a16="http://schemas.microsoft.com/office/drawing/2014/main" id="{AF713CE7-CD1E-D201-67EE-1FFB7C413758}"/>
              </a:ext>
            </a:extLst>
          </p:cNvPr>
          <p:cNvSpPr/>
          <p:nvPr/>
        </p:nvSpPr>
        <p:spPr>
          <a:xfrm>
            <a:off x="9830097" y="2963661"/>
            <a:ext cx="98287" cy="98287"/>
          </a:xfrm>
          <a:prstGeom prst="ellipse">
            <a:avLst/>
          </a:prstGeom>
          <a:solidFill>
            <a:schemeClr val="accent1"/>
          </a:solidFill>
          <a:ln w="28575">
            <a:noFill/>
          </a:ln>
        </p:spPr>
        <p:style>
          <a:lnRef idx="2">
            <a:schemeClr val="accent6">
              <a:shade val="15000"/>
            </a:schemeClr>
          </a:lnRef>
          <a:fillRef idx="1">
            <a:schemeClr val="accent6"/>
          </a:fillRef>
          <a:effectRef idx="0">
            <a:schemeClr val="accent6"/>
          </a:effectRef>
          <a:fontRef idx="minor">
            <a:schemeClr val="lt1"/>
          </a:fontRef>
        </p:style>
        <p:txBody>
          <a:bodyPr lIns="0" tIns="0" rIns="0" bIns="0" rtlCol="0" anchor="ctr"/>
          <a:lstStyle/>
          <a:p>
            <a:pPr algn="ctr"/>
            <a:r>
              <a:rPr lang="en-US" altLang="ko-KR" sz="400" dirty="0"/>
              <a:t>21</a:t>
            </a:r>
            <a:endParaRPr lang="ko-KR" altLang="en-US" sz="400" dirty="0"/>
          </a:p>
        </p:txBody>
      </p:sp>
      <p:sp>
        <p:nvSpPr>
          <p:cNvPr id="47" name="타원 46">
            <a:extLst>
              <a:ext uri="{FF2B5EF4-FFF2-40B4-BE49-F238E27FC236}">
                <a16:creationId xmlns:a16="http://schemas.microsoft.com/office/drawing/2014/main" id="{6AA44150-6572-7317-0B5A-F97A91020CED}"/>
              </a:ext>
            </a:extLst>
          </p:cNvPr>
          <p:cNvSpPr/>
          <p:nvPr/>
        </p:nvSpPr>
        <p:spPr>
          <a:xfrm>
            <a:off x="5322928" y="2441900"/>
            <a:ext cx="98287" cy="98287"/>
          </a:xfrm>
          <a:prstGeom prst="ellipse">
            <a:avLst/>
          </a:prstGeom>
          <a:solidFill>
            <a:srgbClr val="FFC000"/>
          </a:solidFill>
          <a:ln w="28575">
            <a:noFill/>
          </a:ln>
        </p:spPr>
        <p:style>
          <a:lnRef idx="2">
            <a:schemeClr val="accent6">
              <a:shade val="15000"/>
            </a:schemeClr>
          </a:lnRef>
          <a:fillRef idx="1">
            <a:schemeClr val="accent6"/>
          </a:fillRef>
          <a:effectRef idx="0">
            <a:schemeClr val="accent6"/>
          </a:effectRef>
          <a:fontRef idx="minor">
            <a:schemeClr val="lt1"/>
          </a:fontRef>
        </p:style>
        <p:txBody>
          <a:bodyPr lIns="0" tIns="0" rIns="0" bIns="0" rtlCol="0" anchor="ctr"/>
          <a:lstStyle/>
          <a:p>
            <a:pPr algn="ctr"/>
            <a:r>
              <a:rPr lang="en-US" altLang="ko-KR" sz="400" dirty="0"/>
              <a:t>12</a:t>
            </a:r>
            <a:endParaRPr lang="ko-KR" altLang="en-US" sz="400" dirty="0"/>
          </a:p>
        </p:txBody>
      </p:sp>
      <p:sp>
        <p:nvSpPr>
          <p:cNvPr id="48" name="타원 47">
            <a:extLst>
              <a:ext uri="{FF2B5EF4-FFF2-40B4-BE49-F238E27FC236}">
                <a16:creationId xmlns:a16="http://schemas.microsoft.com/office/drawing/2014/main" id="{DEC96A0F-5520-15BD-F72D-97E6548D2A08}"/>
              </a:ext>
            </a:extLst>
          </p:cNvPr>
          <p:cNvSpPr/>
          <p:nvPr/>
        </p:nvSpPr>
        <p:spPr>
          <a:xfrm>
            <a:off x="5322928" y="2553030"/>
            <a:ext cx="98287" cy="98287"/>
          </a:xfrm>
          <a:prstGeom prst="ellipse">
            <a:avLst/>
          </a:prstGeom>
          <a:solidFill>
            <a:srgbClr val="FFC000"/>
          </a:solidFill>
          <a:ln w="28575">
            <a:noFill/>
          </a:ln>
        </p:spPr>
        <p:style>
          <a:lnRef idx="2">
            <a:schemeClr val="accent6">
              <a:shade val="15000"/>
            </a:schemeClr>
          </a:lnRef>
          <a:fillRef idx="1">
            <a:schemeClr val="accent6"/>
          </a:fillRef>
          <a:effectRef idx="0">
            <a:schemeClr val="accent6"/>
          </a:effectRef>
          <a:fontRef idx="minor">
            <a:schemeClr val="lt1"/>
          </a:fontRef>
        </p:style>
        <p:txBody>
          <a:bodyPr lIns="0" tIns="0" rIns="0" bIns="0" rtlCol="0" anchor="ctr"/>
          <a:lstStyle/>
          <a:p>
            <a:pPr algn="ctr"/>
            <a:r>
              <a:rPr lang="en-US" altLang="ko-KR" sz="400" dirty="0"/>
              <a:t>13</a:t>
            </a:r>
            <a:endParaRPr lang="ko-KR" altLang="en-US" sz="400" dirty="0"/>
          </a:p>
        </p:txBody>
      </p:sp>
      <p:sp>
        <p:nvSpPr>
          <p:cNvPr id="49" name="타원 48">
            <a:extLst>
              <a:ext uri="{FF2B5EF4-FFF2-40B4-BE49-F238E27FC236}">
                <a16:creationId xmlns:a16="http://schemas.microsoft.com/office/drawing/2014/main" id="{B1900CDC-1EB0-62DD-DFA8-9C7A836E0638}"/>
              </a:ext>
            </a:extLst>
          </p:cNvPr>
          <p:cNvSpPr/>
          <p:nvPr/>
        </p:nvSpPr>
        <p:spPr>
          <a:xfrm>
            <a:off x="5322928" y="2668678"/>
            <a:ext cx="98287" cy="98287"/>
          </a:xfrm>
          <a:prstGeom prst="ellipse">
            <a:avLst/>
          </a:prstGeom>
          <a:solidFill>
            <a:srgbClr val="FFC000"/>
          </a:solidFill>
          <a:ln w="28575">
            <a:noFill/>
          </a:ln>
        </p:spPr>
        <p:style>
          <a:lnRef idx="2">
            <a:schemeClr val="accent6">
              <a:shade val="15000"/>
            </a:schemeClr>
          </a:lnRef>
          <a:fillRef idx="1">
            <a:schemeClr val="accent6"/>
          </a:fillRef>
          <a:effectRef idx="0">
            <a:schemeClr val="accent6"/>
          </a:effectRef>
          <a:fontRef idx="minor">
            <a:schemeClr val="lt1"/>
          </a:fontRef>
        </p:style>
        <p:txBody>
          <a:bodyPr lIns="0" tIns="0" rIns="0" bIns="0" rtlCol="0" anchor="ctr"/>
          <a:lstStyle/>
          <a:p>
            <a:pPr algn="ctr"/>
            <a:r>
              <a:rPr lang="en-US" altLang="ko-KR" sz="400" dirty="0"/>
              <a:t>14</a:t>
            </a:r>
            <a:endParaRPr lang="ko-KR" altLang="en-US" sz="400" dirty="0"/>
          </a:p>
        </p:txBody>
      </p:sp>
      <p:sp>
        <p:nvSpPr>
          <p:cNvPr id="50" name="타원 49">
            <a:extLst>
              <a:ext uri="{FF2B5EF4-FFF2-40B4-BE49-F238E27FC236}">
                <a16:creationId xmlns:a16="http://schemas.microsoft.com/office/drawing/2014/main" id="{09197692-97AB-9942-0291-7EDE33214DE1}"/>
              </a:ext>
            </a:extLst>
          </p:cNvPr>
          <p:cNvSpPr/>
          <p:nvPr/>
        </p:nvSpPr>
        <p:spPr>
          <a:xfrm>
            <a:off x="6554783" y="2871917"/>
            <a:ext cx="98287" cy="98287"/>
          </a:xfrm>
          <a:prstGeom prst="ellipse">
            <a:avLst/>
          </a:prstGeom>
          <a:solidFill>
            <a:srgbClr val="FFC000"/>
          </a:solidFill>
          <a:ln w="28575">
            <a:noFill/>
          </a:ln>
        </p:spPr>
        <p:style>
          <a:lnRef idx="2">
            <a:schemeClr val="accent6">
              <a:shade val="15000"/>
            </a:schemeClr>
          </a:lnRef>
          <a:fillRef idx="1">
            <a:schemeClr val="accent6"/>
          </a:fillRef>
          <a:effectRef idx="0">
            <a:schemeClr val="accent6"/>
          </a:effectRef>
          <a:fontRef idx="minor">
            <a:schemeClr val="lt1"/>
          </a:fontRef>
        </p:style>
        <p:txBody>
          <a:bodyPr lIns="0" tIns="0" rIns="0" bIns="0" rtlCol="0" anchor="ctr"/>
          <a:lstStyle/>
          <a:p>
            <a:pPr algn="ctr"/>
            <a:r>
              <a:rPr lang="en-US" altLang="ko-KR" sz="400" dirty="0"/>
              <a:t>16</a:t>
            </a:r>
            <a:endParaRPr lang="ko-KR" altLang="en-US" sz="400" dirty="0"/>
          </a:p>
        </p:txBody>
      </p:sp>
      <p:sp>
        <p:nvSpPr>
          <p:cNvPr id="51" name="타원 50">
            <a:extLst>
              <a:ext uri="{FF2B5EF4-FFF2-40B4-BE49-F238E27FC236}">
                <a16:creationId xmlns:a16="http://schemas.microsoft.com/office/drawing/2014/main" id="{8829CB50-AA69-E296-3F02-FDE61F3D4BBC}"/>
              </a:ext>
            </a:extLst>
          </p:cNvPr>
          <p:cNvSpPr/>
          <p:nvPr/>
        </p:nvSpPr>
        <p:spPr>
          <a:xfrm>
            <a:off x="6556037" y="3162737"/>
            <a:ext cx="98287" cy="98287"/>
          </a:xfrm>
          <a:prstGeom prst="ellipse">
            <a:avLst/>
          </a:prstGeom>
          <a:solidFill>
            <a:srgbClr val="FFC000"/>
          </a:solidFill>
          <a:ln w="28575">
            <a:noFill/>
          </a:ln>
        </p:spPr>
        <p:style>
          <a:lnRef idx="2">
            <a:schemeClr val="accent6">
              <a:shade val="15000"/>
            </a:schemeClr>
          </a:lnRef>
          <a:fillRef idx="1">
            <a:schemeClr val="accent6"/>
          </a:fillRef>
          <a:effectRef idx="0">
            <a:schemeClr val="accent6"/>
          </a:effectRef>
          <a:fontRef idx="minor">
            <a:schemeClr val="lt1"/>
          </a:fontRef>
        </p:style>
        <p:txBody>
          <a:bodyPr lIns="0" tIns="0" rIns="0" bIns="0" rtlCol="0" anchor="ctr"/>
          <a:lstStyle/>
          <a:p>
            <a:pPr algn="ctr"/>
            <a:r>
              <a:rPr lang="en-US" altLang="ko-KR" sz="400" dirty="0"/>
              <a:t>17</a:t>
            </a:r>
          </a:p>
        </p:txBody>
      </p:sp>
      <p:sp>
        <p:nvSpPr>
          <p:cNvPr id="52" name="타원 51">
            <a:extLst>
              <a:ext uri="{FF2B5EF4-FFF2-40B4-BE49-F238E27FC236}">
                <a16:creationId xmlns:a16="http://schemas.microsoft.com/office/drawing/2014/main" id="{4BF4DA9F-9233-91DD-5E9C-F7E0F99E5707}"/>
              </a:ext>
            </a:extLst>
          </p:cNvPr>
          <p:cNvSpPr/>
          <p:nvPr/>
        </p:nvSpPr>
        <p:spPr>
          <a:xfrm>
            <a:off x="6571675" y="3982935"/>
            <a:ext cx="98287" cy="98287"/>
          </a:xfrm>
          <a:prstGeom prst="ellipse">
            <a:avLst/>
          </a:prstGeom>
          <a:solidFill>
            <a:srgbClr val="FFC000"/>
          </a:solidFill>
          <a:ln w="28575">
            <a:noFill/>
          </a:ln>
        </p:spPr>
        <p:style>
          <a:lnRef idx="2">
            <a:schemeClr val="accent6">
              <a:shade val="15000"/>
            </a:schemeClr>
          </a:lnRef>
          <a:fillRef idx="1">
            <a:schemeClr val="accent6"/>
          </a:fillRef>
          <a:effectRef idx="0">
            <a:schemeClr val="accent6"/>
          </a:effectRef>
          <a:fontRef idx="minor">
            <a:schemeClr val="lt1"/>
          </a:fontRef>
        </p:style>
        <p:txBody>
          <a:bodyPr lIns="0" tIns="0" rIns="0" bIns="0" rtlCol="0" anchor="ctr"/>
          <a:lstStyle/>
          <a:p>
            <a:pPr algn="ctr"/>
            <a:r>
              <a:rPr lang="en-US" altLang="ko-KR" sz="400" dirty="0"/>
              <a:t>18</a:t>
            </a:r>
          </a:p>
        </p:txBody>
      </p:sp>
      <p:sp>
        <p:nvSpPr>
          <p:cNvPr id="53" name="타원 52">
            <a:extLst>
              <a:ext uri="{FF2B5EF4-FFF2-40B4-BE49-F238E27FC236}">
                <a16:creationId xmlns:a16="http://schemas.microsoft.com/office/drawing/2014/main" id="{DAAECF91-F54F-D5EA-9484-1A3BCBAC03E6}"/>
              </a:ext>
            </a:extLst>
          </p:cNvPr>
          <p:cNvSpPr/>
          <p:nvPr/>
        </p:nvSpPr>
        <p:spPr>
          <a:xfrm>
            <a:off x="9837451" y="2710544"/>
            <a:ext cx="98287" cy="98287"/>
          </a:xfrm>
          <a:prstGeom prst="ellipse">
            <a:avLst/>
          </a:prstGeom>
          <a:solidFill>
            <a:srgbClr val="FF0000"/>
          </a:solidFill>
          <a:ln w="28575">
            <a:noFill/>
          </a:ln>
        </p:spPr>
        <p:style>
          <a:lnRef idx="2">
            <a:schemeClr val="accent6">
              <a:shade val="15000"/>
            </a:schemeClr>
          </a:lnRef>
          <a:fillRef idx="1">
            <a:schemeClr val="accent6"/>
          </a:fillRef>
          <a:effectRef idx="0">
            <a:schemeClr val="accent6"/>
          </a:effectRef>
          <a:fontRef idx="minor">
            <a:schemeClr val="lt1"/>
          </a:fontRef>
        </p:style>
        <p:txBody>
          <a:bodyPr lIns="0" tIns="0" rIns="0" bIns="0" rtlCol="0" anchor="ctr"/>
          <a:lstStyle/>
          <a:p>
            <a:pPr algn="ctr"/>
            <a:r>
              <a:rPr lang="en-US" altLang="ko-KR" sz="400" dirty="0"/>
              <a:t>19</a:t>
            </a:r>
            <a:endParaRPr lang="ko-KR" altLang="en-US" sz="400" dirty="0"/>
          </a:p>
        </p:txBody>
      </p:sp>
      <p:sp>
        <p:nvSpPr>
          <p:cNvPr id="54" name="타원 53">
            <a:extLst>
              <a:ext uri="{FF2B5EF4-FFF2-40B4-BE49-F238E27FC236}">
                <a16:creationId xmlns:a16="http://schemas.microsoft.com/office/drawing/2014/main" id="{0F691182-9B52-EEE4-CA28-9FDA574E0014}"/>
              </a:ext>
            </a:extLst>
          </p:cNvPr>
          <p:cNvSpPr/>
          <p:nvPr/>
        </p:nvSpPr>
        <p:spPr>
          <a:xfrm>
            <a:off x="9818904" y="3870404"/>
            <a:ext cx="98287" cy="98287"/>
          </a:xfrm>
          <a:prstGeom prst="ellipse">
            <a:avLst/>
          </a:prstGeom>
          <a:solidFill>
            <a:schemeClr val="accent1"/>
          </a:solidFill>
          <a:ln w="28575">
            <a:noFill/>
          </a:ln>
        </p:spPr>
        <p:style>
          <a:lnRef idx="2">
            <a:schemeClr val="accent6">
              <a:shade val="15000"/>
            </a:schemeClr>
          </a:lnRef>
          <a:fillRef idx="1">
            <a:schemeClr val="accent6"/>
          </a:fillRef>
          <a:effectRef idx="0">
            <a:schemeClr val="accent6"/>
          </a:effectRef>
          <a:fontRef idx="minor">
            <a:schemeClr val="lt1"/>
          </a:fontRef>
        </p:style>
        <p:txBody>
          <a:bodyPr lIns="0" tIns="0" rIns="0" bIns="0" rtlCol="0" anchor="ctr"/>
          <a:lstStyle/>
          <a:p>
            <a:pPr algn="ctr"/>
            <a:r>
              <a:rPr lang="en-US" altLang="ko-KR" sz="400" dirty="0"/>
              <a:t>22</a:t>
            </a:r>
            <a:endParaRPr lang="ko-KR" altLang="en-US" sz="400" dirty="0"/>
          </a:p>
        </p:txBody>
      </p:sp>
      <p:cxnSp>
        <p:nvCxnSpPr>
          <p:cNvPr id="55" name="직선 연결선 54">
            <a:extLst>
              <a:ext uri="{FF2B5EF4-FFF2-40B4-BE49-F238E27FC236}">
                <a16:creationId xmlns:a16="http://schemas.microsoft.com/office/drawing/2014/main" id="{C06872E3-5D39-0DB9-15F3-229607B96521}"/>
              </a:ext>
            </a:extLst>
          </p:cNvPr>
          <p:cNvCxnSpPr>
            <a:stCxn id="35" idx="1"/>
            <a:endCxn id="37" idx="2"/>
          </p:cNvCxnSpPr>
          <p:nvPr/>
        </p:nvCxnSpPr>
        <p:spPr>
          <a:xfrm>
            <a:off x="1931419" y="1722540"/>
            <a:ext cx="1238629" cy="141397"/>
          </a:xfrm>
          <a:prstGeom prst="line">
            <a:avLst/>
          </a:prstGeom>
          <a:ln w="571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7" name="직선 연결선 56">
            <a:extLst>
              <a:ext uri="{FF2B5EF4-FFF2-40B4-BE49-F238E27FC236}">
                <a16:creationId xmlns:a16="http://schemas.microsoft.com/office/drawing/2014/main" id="{140D1C08-41EB-0242-C904-A3ADC394C763}"/>
              </a:ext>
            </a:extLst>
          </p:cNvPr>
          <p:cNvCxnSpPr>
            <a:cxnSpLocks/>
            <a:stCxn id="35" idx="7"/>
          </p:cNvCxnSpPr>
          <p:nvPr/>
        </p:nvCxnSpPr>
        <p:spPr>
          <a:xfrm>
            <a:off x="2000918" y="1722540"/>
            <a:ext cx="4959774" cy="658859"/>
          </a:xfrm>
          <a:prstGeom prst="line">
            <a:avLst/>
          </a:prstGeom>
          <a:ln w="57150">
            <a:solidFill>
              <a:srgbClr val="7030A0"/>
            </a:solidFill>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D2FAFD2B-0EDB-020B-BF4A-82699FBB858B}"/>
              </a:ext>
            </a:extLst>
          </p:cNvPr>
          <p:cNvSpPr txBox="1"/>
          <p:nvPr/>
        </p:nvSpPr>
        <p:spPr>
          <a:xfrm>
            <a:off x="2331230" y="1459344"/>
            <a:ext cx="522900" cy="307777"/>
          </a:xfrm>
          <a:prstGeom prst="rect">
            <a:avLst/>
          </a:prstGeom>
          <a:solidFill>
            <a:schemeClr val="accent4"/>
          </a:solidFill>
        </p:spPr>
        <p:txBody>
          <a:bodyPr wrap="none" rtlCol="0">
            <a:spAutoFit/>
          </a:bodyPr>
          <a:lstStyle/>
          <a:p>
            <a:pPr algn="l"/>
            <a:r>
              <a:rPr lang="en-US" altLang="ko-KR" b="0" dirty="0">
                <a:latin typeface="+mn-ea"/>
                <a:ea typeface="+mn-ea"/>
              </a:rPr>
              <a:t>0.95</a:t>
            </a:r>
            <a:endParaRPr lang="ko-KR" altLang="en-US" b="0" dirty="0">
              <a:latin typeface="+mn-ea"/>
              <a:ea typeface="+mn-ea"/>
            </a:endParaRPr>
          </a:p>
        </p:txBody>
      </p:sp>
      <p:sp>
        <p:nvSpPr>
          <p:cNvPr id="61" name="TextBox 60">
            <a:extLst>
              <a:ext uri="{FF2B5EF4-FFF2-40B4-BE49-F238E27FC236}">
                <a16:creationId xmlns:a16="http://schemas.microsoft.com/office/drawing/2014/main" id="{C0A1347C-539B-9940-C763-445BFF97554D}"/>
              </a:ext>
            </a:extLst>
          </p:cNvPr>
          <p:cNvSpPr txBox="1"/>
          <p:nvPr/>
        </p:nvSpPr>
        <p:spPr>
          <a:xfrm>
            <a:off x="3868242" y="1720656"/>
            <a:ext cx="522900" cy="307777"/>
          </a:xfrm>
          <a:prstGeom prst="rect">
            <a:avLst/>
          </a:prstGeom>
          <a:solidFill>
            <a:schemeClr val="accent4"/>
          </a:solidFill>
        </p:spPr>
        <p:txBody>
          <a:bodyPr wrap="none" rtlCol="0">
            <a:spAutoFit/>
          </a:bodyPr>
          <a:lstStyle/>
          <a:p>
            <a:pPr algn="l"/>
            <a:r>
              <a:rPr lang="en-US" altLang="ko-KR" b="0" dirty="0">
                <a:latin typeface="+mn-ea"/>
                <a:ea typeface="+mn-ea"/>
              </a:rPr>
              <a:t>0.73</a:t>
            </a:r>
            <a:endParaRPr lang="ko-KR" altLang="en-US" b="0" dirty="0">
              <a:latin typeface="+mn-ea"/>
              <a:ea typeface="+mn-ea"/>
            </a:endParaRPr>
          </a:p>
        </p:txBody>
      </p:sp>
    </p:spTree>
    <p:extLst>
      <p:ext uri="{BB962C8B-B14F-4D97-AF65-F5344CB8AC3E}">
        <p14:creationId xmlns:p14="http://schemas.microsoft.com/office/powerpoint/2010/main" val="231561963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67E2920C-2B7C-02DA-F906-DBF6C9F268A2}"/>
              </a:ext>
            </a:extLst>
          </p:cNvPr>
          <p:cNvSpPr>
            <a:spLocks noGrp="1"/>
          </p:cNvSpPr>
          <p:nvPr>
            <p:ph type="body" sz="quarter" idx="10"/>
          </p:nvPr>
        </p:nvSpPr>
        <p:spPr/>
        <p:txBody>
          <a:bodyPr/>
          <a:lstStyle/>
          <a:p>
            <a:r>
              <a:rPr lang="ko-KR" altLang="en-US" dirty="0"/>
              <a:t>서로 상관관계가 높은 </a:t>
            </a:r>
            <a:r>
              <a:rPr lang="ko-KR" altLang="en-US" dirty="0" err="1"/>
              <a:t>컬럼끼리의</a:t>
            </a:r>
            <a:r>
              <a:rPr lang="ko-KR" altLang="en-US" dirty="0"/>
              <a:t> 상관관계도 및 시간간격도</a:t>
            </a:r>
          </a:p>
        </p:txBody>
      </p:sp>
      <p:sp>
        <p:nvSpPr>
          <p:cNvPr id="3" name="텍스트 개체 틀 2">
            <a:extLst>
              <a:ext uri="{FF2B5EF4-FFF2-40B4-BE49-F238E27FC236}">
                <a16:creationId xmlns:a16="http://schemas.microsoft.com/office/drawing/2014/main" id="{6F076B56-8867-67C7-0F37-9F9D0C05AC30}"/>
              </a:ext>
            </a:extLst>
          </p:cNvPr>
          <p:cNvSpPr>
            <a:spLocks noGrp="1"/>
          </p:cNvSpPr>
          <p:nvPr>
            <p:ph type="body" sz="quarter" idx="11"/>
          </p:nvPr>
        </p:nvSpPr>
        <p:spPr/>
        <p:txBody>
          <a:bodyPr/>
          <a:lstStyle/>
          <a:p>
            <a:pPr marL="180000" indent="-180000">
              <a:buFont typeface="Arial" panose="020B0604020202020204" pitchFamily="34" charset="0"/>
              <a:buChar char="•"/>
            </a:pPr>
            <a:r>
              <a:rPr lang="en-US" altLang="ko-KR" dirty="0" err="1">
                <a:solidFill>
                  <a:srgbClr val="0000FF"/>
                </a:solidFill>
              </a:rPr>
              <a:t>data_jan_smooth</a:t>
            </a:r>
            <a:r>
              <a:rPr lang="ko-KR" altLang="en-US" dirty="0">
                <a:solidFill>
                  <a:srgbClr val="0000FF"/>
                </a:solidFill>
              </a:rPr>
              <a:t> 기준 상관관계도</a:t>
            </a:r>
            <a:endParaRPr lang="en-US" altLang="ko-KR" dirty="0">
              <a:solidFill>
                <a:srgbClr val="0000FF"/>
              </a:solidFill>
            </a:endParaRPr>
          </a:p>
          <a:p>
            <a:pPr marL="180000" indent="-180000">
              <a:buFont typeface="Arial" panose="020B0604020202020204" pitchFamily="34" charset="0"/>
              <a:buChar char="•"/>
            </a:pPr>
            <a:r>
              <a:rPr lang="ko-KR" altLang="en-US" dirty="0">
                <a:solidFill>
                  <a:srgbClr val="FF0000"/>
                </a:solidFill>
              </a:rPr>
              <a:t>평균 </a:t>
            </a:r>
            <a:r>
              <a:rPr lang="en-US" altLang="ko-KR" dirty="0" err="1">
                <a:solidFill>
                  <a:srgbClr val="FF0000"/>
                </a:solidFill>
              </a:rPr>
              <a:t>timelag</a:t>
            </a:r>
            <a:endParaRPr lang="en-US" altLang="ko-KR" dirty="0">
              <a:solidFill>
                <a:srgbClr val="FF0000"/>
              </a:solidFill>
            </a:endParaRPr>
          </a:p>
        </p:txBody>
      </p:sp>
      <p:sp>
        <p:nvSpPr>
          <p:cNvPr id="4" name="제목 3">
            <a:extLst>
              <a:ext uri="{FF2B5EF4-FFF2-40B4-BE49-F238E27FC236}">
                <a16:creationId xmlns:a16="http://schemas.microsoft.com/office/drawing/2014/main" id="{E918E9DE-EA47-5723-6560-A897FED5B619}"/>
              </a:ext>
            </a:extLst>
          </p:cNvPr>
          <p:cNvSpPr>
            <a:spLocks noGrp="1"/>
          </p:cNvSpPr>
          <p:nvPr>
            <p:ph type="title"/>
          </p:nvPr>
        </p:nvSpPr>
        <p:spPr>
          <a:xfrm>
            <a:off x="200472" y="76562"/>
            <a:ext cx="8543925" cy="400110"/>
          </a:xfrm>
        </p:spPr>
        <p:txBody>
          <a:bodyPr/>
          <a:lstStyle/>
          <a:p>
            <a:r>
              <a:rPr lang="en-US" altLang="ko-KR" dirty="0">
                <a:latin typeface="+mn-ea"/>
              </a:rPr>
              <a:t>250828 </a:t>
            </a:r>
            <a:r>
              <a:rPr lang="ko-KR" altLang="en-US" dirty="0">
                <a:latin typeface="+mn-ea"/>
              </a:rPr>
              <a:t>목 </a:t>
            </a:r>
            <a:r>
              <a:rPr lang="en-US" altLang="ko-KR" dirty="0">
                <a:latin typeface="+mn-ea"/>
              </a:rPr>
              <a:t>| </a:t>
            </a:r>
            <a:r>
              <a:rPr lang="ko-KR" altLang="en-US" dirty="0">
                <a:latin typeface="+mn-ea"/>
              </a:rPr>
              <a:t>공정간 </a:t>
            </a:r>
            <a:r>
              <a:rPr lang="en-US" altLang="ko-KR" dirty="0" err="1">
                <a:latin typeface="+mn-ea"/>
              </a:rPr>
              <a:t>Timelag</a:t>
            </a:r>
            <a:r>
              <a:rPr lang="en-US" altLang="ko-KR" dirty="0">
                <a:latin typeface="+mn-ea"/>
              </a:rPr>
              <a:t> </a:t>
            </a:r>
            <a:r>
              <a:rPr lang="ko-KR" altLang="en-US" dirty="0">
                <a:latin typeface="+mn-ea"/>
              </a:rPr>
              <a:t>측정</a:t>
            </a:r>
            <a:endParaRPr lang="ko-KR" altLang="en-US" dirty="0"/>
          </a:p>
        </p:txBody>
      </p:sp>
      <p:sp>
        <p:nvSpPr>
          <p:cNvPr id="5" name="텍스트 개체 틀 4">
            <a:extLst>
              <a:ext uri="{FF2B5EF4-FFF2-40B4-BE49-F238E27FC236}">
                <a16:creationId xmlns:a16="http://schemas.microsoft.com/office/drawing/2014/main" id="{8F4DE7BC-A2BF-C851-55C0-002A5B1F59D5}"/>
              </a:ext>
            </a:extLst>
          </p:cNvPr>
          <p:cNvSpPr>
            <a:spLocks noGrp="1"/>
          </p:cNvSpPr>
          <p:nvPr>
            <p:ph type="body" sz="quarter" idx="12"/>
          </p:nvPr>
        </p:nvSpPr>
        <p:spPr/>
        <p:txBody>
          <a:bodyPr/>
          <a:lstStyle/>
          <a:p>
            <a:r>
              <a:rPr lang="ko-KR" altLang="en-US" dirty="0"/>
              <a:t>서부발전</a:t>
            </a:r>
          </a:p>
        </p:txBody>
      </p:sp>
      <p:sp>
        <p:nvSpPr>
          <p:cNvPr id="6" name="직사각형 5">
            <a:extLst>
              <a:ext uri="{FF2B5EF4-FFF2-40B4-BE49-F238E27FC236}">
                <a16:creationId xmlns:a16="http://schemas.microsoft.com/office/drawing/2014/main" id="{E2F85E33-7875-B327-B048-CBAF28E6B92D}"/>
              </a:ext>
            </a:extLst>
          </p:cNvPr>
          <p:cNvSpPr/>
          <p:nvPr/>
        </p:nvSpPr>
        <p:spPr bwMode="auto">
          <a:xfrm>
            <a:off x="6738499" y="3579467"/>
            <a:ext cx="1098182" cy="540775"/>
          </a:xfrm>
          <a:prstGeom prst="rect">
            <a:avLst/>
          </a:prstGeom>
          <a:solidFill>
            <a:srgbClr val="1AA0CA"/>
          </a:solidFill>
          <a:ln>
            <a:noFill/>
          </a:ln>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1896"/>
            <a:r>
              <a:rPr lang="en-US" altLang="ko-KR">
                <a:solidFill>
                  <a:prstClr val="white"/>
                </a:solidFill>
                <a:latin typeface="맑은 고딕" panose="020B0503020000020004" pitchFamily="50" charset="-127"/>
                <a:ea typeface="맑은 고딕" panose="020B0503020000020004" pitchFamily="50" charset="-127"/>
              </a:rPr>
              <a:t>NOX </a:t>
            </a:r>
            <a:r>
              <a:rPr lang="ko-KR" altLang="en-US" dirty="0">
                <a:solidFill>
                  <a:prstClr val="white"/>
                </a:solidFill>
                <a:latin typeface="맑은 고딕" panose="020B0503020000020004" pitchFamily="50" charset="-127"/>
                <a:ea typeface="맑은 고딕" panose="020B0503020000020004" pitchFamily="50" charset="-127"/>
              </a:rPr>
              <a:t>농도</a:t>
            </a:r>
          </a:p>
        </p:txBody>
      </p:sp>
      <p:sp>
        <p:nvSpPr>
          <p:cNvPr id="7" name="직사각형 6">
            <a:extLst>
              <a:ext uri="{FF2B5EF4-FFF2-40B4-BE49-F238E27FC236}">
                <a16:creationId xmlns:a16="http://schemas.microsoft.com/office/drawing/2014/main" id="{6D6C486C-C2D0-5401-20D5-B81D098D785F}"/>
              </a:ext>
            </a:extLst>
          </p:cNvPr>
          <p:cNvSpPr/>
          <p:nvPr/>
        </p:nvSpPr>
        <p:spPr bwMode="auto">
          <a:xfrm>
            <a:off x="4231273" y="2731820"/>
            <a:ext cx="1098182" cy="540775"/>
          </a:xfrm>
          <a:prstGeom prst="rect">
            <a:avLst/>
          </a:prstGeom>
          <a:solidFill>
            <a:srgbClr val="1AA0CA"/>
          </a:solidFill>
          <a:ln>
            <a:noFill/>
          </a:ln>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1896"/>
            <a:r>
              <a:rPr lang="ko-KR" altLang="en-US" sz="1200" dirty="0">
                <a:solidFill>
                  <a:prstClr val="white"/>
                </a:solidFill>
                <a:latin typeface="맑은 고딕" panose="020B0503020000020004" pitchFamily="50" charset="-127"/>
                <a:ea typeface="맑은 고딕" panose="020B0503020000020004" pitchFamily="50" charset="-127"/>
              </a:rPr>
              <a:t>발전기 출력</a:t>
            </a:r>
          </a:p>
        </p:txBody>
      </p:sp>
      <p:sp>
        <p:nvSpPr>
          <p:cNvPr id="8" name="직사각형 7">
            <a:extLst>
              <a:ext uri="{FF2B5EF4-FFF2-40B4-BE49-F238E27FC236}">
                <a16:creationId xmlns:a16="http://schemas.microsoft.com/office/drawing/2014/main" id="{3D41A8B1-BCFC-35A7-87D4-86AD753BB253}"/>
              </a:ext>
            </a:extLst>
          </p:cNvPr>
          <p:cNvSpPr/>
          <p:nvPr/>
        </p:nvSpPr>
        <p:spPr bwMode="auto">
          <a:xfrm>
            <a:off x="4231273" y="4157113"/>
            <a:ext cx="1098182" cy="540775"/>
          </a:xfrm>
          <a:prstGeom prst="rect">
            <a:avLst/>
          </a:prstGeom>
          <a:solidFill>
            <a:srgbClr val="1AA0CA"/>
          </a:solidFill>
          <a:ln>
            <a:noFill/>
          </a:ln>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1896"/>
            <a:r>
              <a:rPr lang="ko-KR" altLang="en-US" sz="1100" b="0" dirty="0"/>
              <a:t>가스터빈 압축기 출구 압력</a:t>
            </a:r>
            <a:endParaRPr lang="ko-KR" altLang="en-US" sz="1100" dirty="0">
              <a:solidFill>
                <a:prstClr val="white"/>
              </a:solidFill>
              <a:latin typeface="맑은 고딕" panose="020B0503020000020004" pitchFamily="50" charset="-127"/>
              <a:ea typeface="맑은 고딕" panose="020B0503020000020004" pitchFamily="50" charset="-127"/>
            </a:endParaRPr>
          </a:p>
        </p:txBody>
      </p:sp>
      <p:sp>
        <p:nvSpPr>
          <p:cNvPr id="10" name="직사각형 9">
            <a:extLst>
              <a:ext uri="{FF2B5EF4-FFF2-40B4-BE49-F238E27FC236}">
                <a16:creationId xmlns:a16="http://schemas.microsoft.com/office/drawing/2014/main" id="{4B5A9872-6AB6-A380-CAE7-68C9BB4533CE}"/>
              </a:ext>
            </a:extLst>
          </p:cNvPr>
          <p:cNvSpPr/>
          <p:nvPr/>
        </p:nvSpPr>
        <p:spPr bwMode="auto">
          <a:xfrm>
            <a:off x="4231273" y="3456758"/>
            <a:ext cx="1098182" cy="540775"/>
          </a:xfrm>
          <a:prstGeom prst="rect">
            <a:avLst/>
          </a:prstGeom>
          <a:solidFill>
            <a:srgbClr val="1AA0CA"/>
          </a:solidFill>
          <a:ln>
            <a:noFill/>
          </a:ln>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1896"/>
            <a:r>
              <a:rPr lang="en-US" altLang="ko-KR" b="0" dirty="0"/>
              <a:t>IGV </a:t>
            </a:r>
            <a:r>
              <a:rPr lang="ko-KR" altLang="en-US" b="0" dirty="0"/>
              <a:t>개도</a:t>
            </a:r>
            <a:endParaRPr lang="ko-KR" altLang="en-US" dirty="0">
              <a:solidFill>
                <a:prstClr val="white"/>
              </a:solidFill>
              <a:latin typeface="맑은 고딕" panose="020B0503020000020004" pitchFamily="50" charset="-127"/>
              <a:ea typeface="맑은 고딕" panose="020B0503020000020004" pitchFamily="50" charset="-127"/>
            </a:endParaRPr>
          </a:p>
        </p:txBody>
      </p:sp>
      <p:cxnSp>
        <p:nvCxnSpPr>
          <p:cNvPr id="12" name="직선 연결선 11">
            <a:extLst>
              <a:ext uri="{FF2B5EF4-FFF2-40B4-BE49-F238E27FC236}">
                <a16:creationId xmlns:a16="http://schemas.microsoft.com/office/drawing/2014/main" id="{B3A441B6-64BB-1D07-996D-37F282D41BD3}"/>
              </a:ext>
            </a:extLst>
          </p:cNvPr>
          <p:cNvCxnSpPr>
            <a:stCxn id="8" idx="3"/>
            <a:endCxn id="6" idx="1"/>
          </p:cNvCxnSpPr>
          <p:nvPr/>
        </p:nvCxnSpPr>
        <p:spPr>
          <a:xfrm flipV="1">
            <a:off x="5329455" y="3849855"/>
            <a:ext cx="1409044" cy="577646"/>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직선 연결선 12">
            <a:extLst>
              <a:ext uri="{FF2B5EF4-FFF2-40B4-BE49-F238E27FC236}">
                <a16:creationId xmlns:a16="http://schemas.microsoft.com/office/drawing/2014/main" id="{AAD874DF-B3E8-40A6-2FBB-98D63B27CDBB}"/>
              </a:ext>
            </a:extLst>
          </p:cNvPr>
          <p:cNvCxnSpPr>
            <a:cxnSpLocks/>
            <a:stCxn id="10" idx="3"/>
            <a:endCxn id="6" idx="1"/>
          </p:cNvCxnSpPr>
          <p:nvPr/>
        </p:nvCxnSpPr>
        <p:spPr>
          <a:xfrm>
            <a:off x="5329455" y="3727146"/>
            <a:ext cx="1409044" cy="122709"/>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직선 연결선 15">
            <a:extLst>
              <a:ext uri="{FF2B5EF4-FFF2-40B4-BE49-F238E27FC236}">
                <a16:creationId xmlns:a16="http://schemas.microsoft.com/office/drawing/2014/main" id="{45768AE7-8CA2-B944-0FB6-6FE15B6A0BB4}"/>
              </a:ext>
            </a:extLst>
          </p:cNvPr>
          <p:cNvCxnSpPr>
            <a:cxnSpLocks/>
            <a:stCxn id="7" idx="3"/>
            <a:endCxn id="6" idx="1"/>
          </p:cNvCxnSpPr>
          <p:nvPr/>
        </p:nvCxnSpPr>
        <p:spPr>
          <a:xfrm>
            <a:off x="5329455" y="3002208"/>
            <a:ext cx="1409044" cy="847647"/>
          </a:xfrm>
          <a:prstGeom prst="line">
            <a:avLst/>
          </a:prstGeom>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54D1243A-D8FA-9EAB-7789-E3D4F69C61EA}"/>
              </a:ext>
            </a:extLst>
          </p:cNvPr>
          <p:cNvSpPr txBox="1"/>
          <p:nvPr/>
        </p:nvSpPr>
        <p:spPr>
          <a:xfrm>
            <a:off x="5638089" y="3162309"/>
            <a:ext cx="1191352" cy="307777"/>
          </a:xfrm>
          <a:prstGeom prst="rect">
            <a:avLst/>
          </a:prstGeom>
          <a:noFill/>
        </p:spPr>
        <p:txBody>
          <a:bodyPr wrap="none" rtlCol="0">
            <a:spAutoFit/>
          </a:bodyPr>
          <a:lstStyle/>
          <a:p>
            <a:pPr algn="l"/>
            <a:r>
              <a:rPr lang="en-US" altLang="ko-KR" dirty="0">
                <a:solidFill>
                  <a:srgbClr val="0000FF"/>
                </a:solidFill>
                <a:latin typeface="+mn-ea"/>
                <a:ea typeface="+mn-ea"/>
              </a:rPr>
              <a:t>0.35, </a:t>
            </a:r>
            <a:r>
              <a:rPr lang="en-US" altLang="ko-KR" dirty="0">
                <a:solidFill>
                  <a:srgbClr val="FF0000"/>
                </a:solidFill>
                <a:latin typeface="+mn-ea"/>
                <a:ea typeface="+mn-ea"/>
              </a:rPr>
              <a:t>4.52</a:t>
            </a:r>
            <a:r>
              <a:rPr lang="ko-KR" altLang="en-US" dirty="0">
                <a:solidFill>
                  <a:srgbClr val="FF0000"/>
                </a:solidFill>
                <a:latin typeface="+mn-ea"/>
                <a:ea typeface="+mn-ea"/>
              </a:rPr>
              <a:t>초</a:t>
            </a:r>
          </a:p>
        </p:txBody>
      </p:sp>
      <p:sp>
        <p:nvSpPr>
          <p:cNvPr id="20" name="TextBox 19">
            <a:extLst>
              <a:ext uri="{FF2B5EF4-FFF2-40B4-BE49-F238E27FC236}">
                <a16:creationId xmlns:a16="http://schemas.microsoft.com/office/drawing/2014/main" id="{AAB0C0EA-5CFC-8697-898E-858AA7E50036}"/>
              </a:ext>
            </a:extLst>
          </p:cNvPr>
          <p:cNvSpPr txBox="1"/>
          <p:nvPr/>
        </p:nvSpPr>
        <p:spPr>
          <a:xfrm>
            <a:off x="5645669" y="3592795"/>
            <a:ext cx="1191352" cy="307777"/>
          </a:xfrm>
          <a:prstGeom prst="rect">
            <a:avLst/>
          </a:prstGeom>
          <a:noFill/>
        </p:spPr>
        <p:txBody>
          <a:bodyPr wrap="none" rtlCol="0">
            <a:spAutoFit/>
          </a:bodyPr>
          <a:lstStyle/>
          <a:p>
            <a:pPr algn="l"/>
            <a:r>
              <a:rPr lang="en-US" altLang="ko-KR" dirty="0">
                <a:solidFill>
                  <a:srgbClr val="0000FF"/>
                </a:solidFill>
                <a:latin typeface="+mn-ea"/>
                <a:ea typeface="+mn-ea"/>
              </a:rPr>
              <a:t>0.39, </a:t>
            </a:r>
            <a:r>
              <a:rPr lang="en-US" altLang="ko-KR" dirty="0">
                <a:solidFill>
                  <a:srgbClr val="FF0000"/>
                </a:solidFill>
                <a:latin typeface="+mn-ea"/>
                <a:ea typeface="+mn-ea"/>
              </a:rPr>
              <a:t>0.20</a:t>
            </a:r>
            <a:r>
              <a:rPr lang="ko-KR" altLang="en-US" dirty="0">
                <a:solidFill>
                  <a:srgbClr val="FF0000"/>
                </a:solidFill>
                <a:latin typeface="+mn-ea"/>
                <a:ea typeface="+mn-ea"/>
              </a:rPr>
              <a:t>초</a:t>
            </a:r>
          </a:p>
        </p:txBody>
      </p:sp>
      <p:sp>
        <p:nvSpPr>
          <p:cNvPr id="21" name="TextBox 20">
            <a:extLst>
              <a:ext uri="{FF2B5EF4-FFF2-40B4-BE49-F238E27FC236}">
                <a16:creationId xmlns:a16="http://schemas.microsoft.com/office/drawing/2014/main" id="{8D9D89D8-0665-4D86-FB89-6994FE490F9E}"/>
              </a:ext>
            </a:extLst>
          </p:cNvPr>
          <p:cNvSpPr txBox="1"/>
          <p:nvPr/>
        </p:nvSpPr>
        <p:spPr>
          <a:xfrm>
            <a:off x="5612028" y="4041135"/>
            <a:ext cx="1191352" cy="307777"/>
          </a:xfrm>
          <a:prstGeom prst="rect">
            <a:avLst/>
          </a:prstGeom>
          <a:noFill/>
        </p:spPr>
        <p:txBody>
          <a:bodyPr wrap="none" rtlCol="0">
            <a:spAutoFit/>
          </a:bodyPr>
          <a:lstStyle/>
          <a:p>
            <a:pPr algn="l"/>
            <a:r>
              <a:rPr lang="en-US" altLang="ko-KR" dirty="0">
                <a:solidFill>
                  <a:srgbClr val="0000FF"/>
                </a:solidFill>
                <a:latin typeface="+mn-ea"/>
                <a:ea typeface="+mn-ea"/>
              </a:rPr>
              <a:t>0.38</a:t>
            </a:r>
            <a:r>
              <a:rPr lang="en-US" altLang="ko-KR" dirty="0">
                <a:solidFill>
                  <a:srgbClr val="FF0000"/>
                </a:solidFill>
                <a:latin typeface="+mn-ea"/>
                <a:ea typeface="+mn-ea"/>
              </a:rPr>
              <a:t>, 0.00</a:t>
            </a:r>
            <a:r>
              <a:rPr lang="ko-KR" altLang="en-US" dirty="0">
                <a:solidFill>
                  <a:srgbClr val="FF0000"/>
                </a:solidFill>
                <a:latin typeface="+mn-ea"/>
                <a:ea typeface="+mn-ea"/>
              </a:rPr>
              <a:t>초</a:t>
            </a:r>
          </a:p>
        </p:txBody>
      </p:sp>
      <p:sp>
        <p:nvSpPr>
          <p:cNvPr id="22" name="직사각형 21">
            <a:extLst>
              <a:ext uri="{FF2B5EF4-FFF2-40B4-BE49-F238E27FC236}">
                <a16:creationId xmlns:a16="http://schemas.microsoft.com/office/drawing/2014/main" id="{610DD4CA-36E5-9085-9D2F-1CFCC9E8B387}"/>
              </a:ext>
            </a:extLst>
          </p:cNvPr>
          <p:cNvSpPr/>
          <p:nvPr/>
        </p:nvSpPr>
        <p:spPr bwMode="auto">
          <a:xfrm>
            <a:off x="4231273" y="4857468"/>
            <a:ext cx="1098182" cy="540775"/>
          </a:xfrm>
          <a:prstGeom prst="rect">
            <a:avLst/>
          </a:prstGeom>
          <a:solidFill>
            <a:srgbClr val="1AA0CA"/>
          </a:solidFill>
          <a:ln>
            <a:noFill/>
          </a:ln>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1896"/>
            <a:r>
              <a:rPr lang="ko-KR" altLang="en-US" sz="1100" b="0" dirty="0"/>
              <a:t>배기가스 유량</a:t>
            </a:r>
            <a:endParaRPr lang="ko-KR" altLang="en-US" sz="1100" dirty="0">
              <a:solidFill>
                <a:prstClr val="white"/>
              </a:solidFill>
              <a:latin typeface="맑은 고딕" panose="020B0503020000020004" pitchFamily="50" charset="-127"/>
              <a:ea typeface="맑은 고딕" panose="020B0503020000020004" pitchFamily="50" charset="-127"/>
            </a:endParaRPr>
          </a:p>
        </p:txBody>
      </p:sp>
      <p:sp>
        <p:nvSpPr>
          <p:cNvPr id="23" name="TextBox 22">
            <a:extLst>
              <a:ext uri="{FF2B5EF4-FFF2-40B4-BE49-F238E27FC236}">
                <a16:creationId xmlns:a16="http://schemas.microsoft.com/office/drawing/2014/main" id="{FAD427D5-6F35-0D63-BAE4-250AD6242B42}"/>
              </a:ext>
            </a:extLst>
          </p:cNvPr>
          <p:cNvSpPr txBox="1"/>
          <p:nvPr/>
        </p:nvSpPr>
        <p:spPr>
          <a:xfrm>
            <a:off x="5645669" y="4553193"/>
            <a:ext cx="1191352" cy="307777"/>
          </a:xfrm>
          <a:prstGeom prst="rect">
            <a:avLst/>
          </a:prstGeom>
          <a:noFill/>
        </p:spPr>
        <p:txBody>
          <a:bodyPr wrap="none" rtlCol="0">
            <a:spAutoFit/>
          </a:bodyPr>
          <a:lstStyle/>
          <a:p>
            <a:pPr algn="l"/>
            <a:r>
              <a:rPr lang="en-US" altLang="ko-KR" dirty="0">
                <a:solidFill>
                  <a:srgbClr val="0000FF"/>
                </a:solidFill>
                <a:latin typeface="+mn-ea"/>
                <a:ea typeface="+mn-ea"/>
              </a:rPr>
              <a:t>0.37, </a:t>
            </a:r>
            <a:r>
              <a:rPr lang="en-US" altLang="ko-KR" dirty="0">
                <a:solidFill>
                  <a:srgbClr val="FF0000"/>
                </a:solidFill>
                <a:latin typeface="+mn-ea"/>
                <a:ea typeface="+mn-ea"/>
              </a:rPr>
              <a:t>0.12</a:t>
            </a:r>
            <a:r>
              <a:rPr lang="ko-KR" altLang="en-US" dirty="0">
                <a:solidFill>
                  <a:srgbClr val="FF0000"/>
                </a:solidFill>
                <a:latin typeface="+mn-ea"/>
                <a:ea typeface="+mn-ea"/>
              </a:rPr>
              <a:t>초</a:t>
            </a:r>
          </a:p>
        </p:txBody>
      </p:sp>
      <p:cxnSp>
        <p:nvCxnSpPr>
          <p:cNvPr id="25" name="직선 연결선 24">
            <a:extLst>
              <a:ext uri="{FF2B5EF4-FFF2-40B4-BE49-F238E27FC236}">
                <a16:creationId xmlns:a16="http://schemas.microsoft.com/office/drawing/2014/main" id="{8CADF86E-330D-A11E-A612-AAE427D7FB08}"/>
              </a:ext>
            </a:extLst>
          </p:cNvPr>
          <p:cNvCxnSpPr>
            <a:cxnSpLocks/>
            <a:stCxn id="22" idx="3"/>
            <a:endCxn id="6" idx="1"/>
          </p:cNvCxnSpPr>
          <p:nvPr/>
        </p:nvCxnSpPr>
        <p:spPr>
          <a:xfrm flipV="1">
            <a:off x="5329455" y="3849855"/>
            <a:ext cx="1409044" cy="1278001"/>
          </a:xfrm>
          <a:prstGeom prst="line">
            <a:avLst/>
          </a:prstGeom>
        </p:spPr>
        <p:style>
          <a:lnRef idx="1">
            <a:schemeClr val="accent1"/>
          </a:lnRef>
          <a:fillRef idx="0">
            <a:schemeClr val="accent1"/>
          </a:fillRef>
          <a:effectRef idx="0">
            <a:schemeClr val="accent1"/>
          </a:effectRef>
          <a:fontRef idx="minor">
            <a:schemeClr val="tx1"/>
          </a:fontRef>
        </p:style>
      </p:cxnSp>
      <p:sp>
        <p:nvSpPr>
          <p:cNvPr id="28" name="직사각형 27">
            <a:extLst>
              <a:ext uri="{FF2B5EF4-FFF2-40B4-BE49-F238E27FC236}">
                <a16:creationId xmlns:a16="http://schemas.microsoft.com/office/drawing/2014/main" id="{EB9563E6-3CFF-8E94-9116-81C5AC3C14DC}"/>
              </a:ext>
            </a:extLst>
          </p:cNvPr>
          <p:cNvSpPr/>
          <p:nvPr/>
        </p:nvSpPr>
        <p:spPr bwMode="auto">
          <a:xfrm>
            <a:off x="1676284" y="3727145"/>
            <a:ext cx="1098182" cy="540775"/>
          </a:xfrm>
          <a:prstGeom prst="rect">
            <a:avLst/>
          </a:prstGeom>
          <a:solidFill>
            <a:srgbClr val="1AA0CA"/>
          </a:solidFill>
          <a:ln>
            <a:noFill/>
          </a:ln>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1896"/>
            <a:r>
              <a:rPr lang="ko-KR" altLang="en-US" sz="1100" dirty="0">
                <a:solidFill>
                  <a:prstClr val="white"/>
                </a:solidFill>
                <a:latin typeface="맑은 고딕" panose="020B0503020000020004" pitchFamily="50" charset="-127"/>
                <a:ea typeface="맑은 고딕" panose="020B0503020000020004" pitchFamily="50" charset="-127"/>
              </a:rPr>
              <a:t>합성가스 유량</a:t>
            </a:r>
          </a:p>
        </p:txBody>
      </p:sp>
      <p:cxnSp>
        <p:nvCxnSpPr>
          <p:cNvPr id="29" name="직선 연결선 28">
            <a:extLst>
              <a:ext uri="{FF2B5EF4-FFF2-40B4-BE49-F238E27FC236}">
                <a16:creationId xmlns:a16="http://schemas.microsoft.com/office/drawing/2014/main" id="{7E33084F-B0C0-2CFF-40D9-07AFAF8185CC}"/>
              </a:ext>
            </a:extLst>
          </p:cNvPr>
          <p:cNvCxnSpPr>
            <a:cxnSpLocks/>
            <a:stCxn id="28" idx="3"/>
            <a:endCxn id="7" idx="1"/>
          </p:cNvCxnSpPr>
          <p:nvPr/>
        </p:nvCxnSpPr>
        <p:spPr>
          <a:xfrm flipV="1">
            <a:off x="2774466" y="3002208"/>
            <a:ext cx="1456807" cy="995325"/>
          </a:xfrm>
          <a:prstGeom prst="line">
            <a:avLst/>
          </a:prstGeom>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F4386F5A-C56B-1693-654D-EB2F88445B67}"/>
              </a:ext>
            </a:extLst>
          </p:cNvPr>
          <p:cNvSpPr txBox="1"/>
          <p:nvPr/>
        </p:nvSpPr>
        <p:spPr>
          <a:xfrm>
            <a:off x="3138443" y="3149241"/>
            <a:ext cx="1191352" cy="307777"/>
          </a:xfrm>
          <a:prstGeom prst="rect">
            <a:avLst/>
          </a:prstGeom>
          <a:noFill/>
        </p:spPr>
        <p:txBody>
          <a:bodyPr wrap="none" rtlCol="0">
            <a:spAutoFit/>
          </a:bodyPr>
          <a:lstStyle/>
          <a:p>
            <a:pPr algn="l"/>
            <a:r>
              <a:rPr lang="en-US" altLang="ko-KR" dirty="0">
                <a:solidFill>
                  <a:srgbClr val="0000FF"/>
                </a:solidFill>
                <a:latin typeface="+mn-ea"/>
                <a:ea typeface="+mn-ea"/>
              </a:rPr>
              <a:t>0.65, </a:t>
            </a:r>
            <a:r>
              <a:rPr lang="en-US" altLang="ko-KR" dirty="0">
                <a:solidFill>
                  <a:srgbClr val="FF0000"/>
                </a:solidFill>
                <a:latin typeface="+mn-ea"/>
                <a:ea typeface="+mn-ea"/>
              </a:rPr>
              <a:t>1.42</a:t>
            </a:r>
            <a:r>
              <a:rPr lang="ko-KR" altLang="en-US" dirty="0">
                <a:solidFill>
                  <a:srgbClr val="FF0000"/>
                </a:solidFill>
                <a:latin typeface="+mn-ea"/>
                <a:ea typeface="+mn-ea"/>
              </a:rPr>
              <a:t>초</a:t>
            </a:r>
          </a:p>
        </p:txBody>
      </p:sp>
      <p:cxnSp>
        <p:nvCxnSpPr>
          <p:cNvPr id="33" name="직선 연결선 32">
            <a:extLst>
              <a:ext uri="{FF2B5EF4-FFF2-40B4-BE49-F238E27FC236}">
                <a16:creationId xmlns:a16="http://schemas.microsoft.com/office/drawing/2014/main" id="{3FB4C3AE-3576-608D-BEA3-96EDA4341F86}"/>
              </a:ext>
            </a:extLst>
          </p:cNvPr>
          <p:cNvCxnSpPr>
            <a:cxnSpLocks/>
            <a:stCxn id="28" idx="3"/>
            <a:endCxn id="10" idx="1"/>
          </p:cNvCxnSpPr>
          <p:nvPr/>
        </p:nvCxnSpPr>
        <p:spPr>
          <a:xfrm flipV="1">
            <a:off x="2774466" y="3727146"/>
            <a:ext cx="1456807" cy="270387"/>
          </a:xfrm>
          <a:prstGeom prst="line">
            <a:avLst/>
          </a:prstGeom>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9DB9F765-81CA-BAFD-1F76-EBBEF992E5C5}"/>
              </a:ext>
            </a:extLst>
          </p:cNvPr>
          <p:cNvSpPr txBox="1"/>
          <p:nvPr/>
        </p:nvSpPr>
        <p:spPr>
          <a:xfrm>
            <a:off x="3078418" y="3669642"/>
            <a:ext cx="1191352" cy="307777"/>
          </a:xfrm>
          <a:prstGeom prst="rect">
            <a:avLst/>
          </a:prstGeom>
          <a:noFill/>
        </p:spPr>
        <p:txBody>
          <a:bodyPr wrap="none" rtlCol="0">
            <a:spAutoFit/>
          </a:bodyPr>
          <a:lstStyle/>
          <a:p>
            <a:pPr algn="l"/>
            <a:r>
              <a:rPr lang="en-US" altLang="ko-KR" dirty="0">
                <a:solidFill>
                  <a:srgbClr val="0000FF"/>
                </a:solidFill>
                <a:latin typeface="+mn-ea"/>
                <a:ea typeface="+mn-ea"/>
              </a:rPr>
              <a:t>0.45, </a:t>
            </a:r>
            <a:r>
              <a:rPr lang="en-US" altLang="ko-KR" dirty="0">
                <a:solidFill>
                  <a:srgbClr val="FF0000"/>
                </a:solidFill>
                <a:latin typeface="+mn-ea"/>
                <a:ea typeface="+mn-ea"/>
              </a:rPr>
              <a:t>1.90</a:t>
            </a:r>
            <a:r>
              <a:rPr lang="ko-KR" altLang="en-US" dirty="0">
                <a:solidFill>
                  <a:srgbClr val="FF0000"/>
                </a:solidFill>
                <a:latin typeface="+mn-ea"/>
                <a:ea typeface="+mn-ea"/>
              </a:rPr>
              <a:t>초</a:t>
            </a:r>
          </a:p>
        </p:txBody>
      </p:sp>
      <p:cxnSp>
        <p:nvCxnSpPr>
          <p:cNvPr id="37" name="직선 연결선 36">
            <a:extLst>
              <a:ext uri="{FF2B5EF4-FFF2-40B4-BE49-F238E27FC236}">
                <a16:creationId xmlns:a16="http://schemas.microsoft.com/office/drawing/2014/main" id="{60BE3C32-8F2F-DD61-2E22-CA4EDAC321A2}"/>
              </a:ext>
            </a:extLst>
          </p:cNvPr>
          <p:cNvCxnSpPr>
            <a:cxnSpLocks/>
            <a:stCxn id="28" idx="3"/>
            <a:endCxn id="8" idx="1"/>
          </p:cNvCxnSpPr>
          <p:nvPr/>
        </p:nvCxnSpPr>
        <p:spPr>
          <a:xfrm>
            <a:off x="2774466" y="3997533"/>
            <a:ext cx="1456807" cy="429968"/>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직선 연결선 39">
            <a:extLst>
              <a:ext uri="{FF2B5EF4-FFF2-40B4-BE49-F238E27FC236}">
                <a16:creationId xmlns:a16="http://schemas.microsoft.com/office/drawing/2014/main" id="{1161BD59-73E9-AB73-5FEE-4BEFC370CF14}"/>
              </a:ext>
            </a:extLst>
          </p:cNvPr>
          <p:cNvCxnSpPr>
            <a:cxnSpLocks/>
            <a:stCxn id="28" idx="3"/>
            <a:endCxn id="22" idx="1"/>
          </p:cNvCxnSpPr>
          <p:nvPr/>
        </p:nvCxnSpPr>
        <p:spPr>
          <a:xfrm>
            <a:off x="2774466" y="3997533"/>
            <a:ext cx="1456807" cy="1130323"/>
          </a:xfrm>
          <a:prstGeom prst="line">
            <a:avLst/>
          </a:prstGeom>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7FAE37C5-5B6E-EBD4-216D-F5ED915CCF23}"/>
              </a:ext>
            </a:extLst>
          </p:cNvPr>
          <p:cNvSpPr txBox="1"/>
          <p:nvPr/>
        </p:nvSpPr>
        <p:spPr>
          <a:xfrm>
            <a:off x="3181656" y="4097346"/>
            <a:ext cx="1191352" cy="307777"/>
          </a:xfrm>
          <a:prstGeom prst="rect">
            <a:avLst/>
          </a:prstGeom>
          <a:noFill/>
        </p:spPr>
        <p:txBody>
          <a:bodyPr wrap="none" rtlCol="0">
            <a:spAutoFit/>
          </a:bodyPr>
          <a:lstStyle/>
          <a:p>
            <a:pPr algn="l"/>
            <a:r>
              <a:rPr lang="en-US" altLang="ko-KR" dirty="0">
                <a:solidFill>
                  <a:srgbClr val="0000FF"/>
                </a:solidFill>
                <a:latin typeface="+mn-ea"/>
                <a:ea typeface="+mn-ea"/>
              </a:rPr>
              <a:t>0.60, </a:t>
            </a:r>
            <a:r>
              <a:rPr lang="en-US" altLang="ko-KR" dirty="0">
                <a:solidFill>
                  <a:srgbClr val="FF0000"/>
                </a:solidFill>
                <a:latin typeface="+mn-ea"/>
                <a:ea typeface="+mn-ea"/>
              </a:rPr>
              <a:t>2.40</a:t>
            </a:r>
            <a:r>
              <a:rPr lang="ko-KR" altLang="en-US" dirty="0">
                <a:solidFill>
                  <a:srgbClr val="FF0000"/>
                </a:solidFill>
                <a:latin typeface="+mn-ea"/>
                <a:ea typeface="+mn-ea"/>
              </a:rPr>
              <a:t>초</a:t>
            </a:r>
          </a:p>
        </p:txBody>
      </p:sp>
      <p:sp>
        <p:nvSpPr>
          <p:cNvPr id="44" name="TextBox 43">
            <a:extLst>
              <a:ext uri="{FF2B5EF4-FFF2-40B4-BE49-F238E27FC236}">
                <a16:creationId xmlns:a16="http://schemas.microsoft.com/office/drawing/2014/main" id="{1164E47F-4C35-F860-C813-EB23F77B344D}"/>
              </a:ext>
            </a:extLst>
          </p:cNvPr>
          <p:cNvSpPr txBox="1"/>
          <p:nvPr/>
        </p:nvSpPr>
        <p:spPr>
          <a:xfrm>
            <a:off x="3157076" y="4554546"/>
            <a:ext cx="1191352" cy="307777"/>
          </a:xfrm>
          <a:prstGeom prst="rect">
            <a:avLst/>
          </a:prstGeom>
          <a:noFill/>
        </p:spPr>
        <p:txBody>
          <a:bodyPr wrap="none" rtlCol="0">
            <a:spAutoFit/>
          </a:bodyPr>
          <a:lstStyle/>
          <a:p>
            <a:pPr algn="l"/>
            <a:r>
              <a:rPr lang="en-US" altLang="ko-KR" dirty="0">
                <a:solidFill>
                  <a:srgbClr val="0000FF"/>
                </a:solidFill>
                <a:latin typeface="+mn-ea"/>
                <a:ea typeface="+mn-ea"/>
              </a:rPr>
              <a:t>0.61, </a:t>
            </a:r>
            <a:r>
              <a:rPr lang="en-US" altLang="ko-KR" dirty="0">
                <a:solidFill>
                  <a:srgbClr val="FF0000"/>
                </a:solidFill>
                <a:latin typeface="+mn-ea"/>
                <a:ea typeface="+mn-ea"/>
              </a:rPr>
              <a:t>3.48</a:t>
            </a:r>
            <a:r>
              <a:rPr lang="ko-KR" altLang="en-US" dirty="0">
                <a:solidFill>
                  <a:srgbClr val="FF0000"/>
                </a:solidFill>
                <a:latin typeface="+mn-ea"/>
                <a:ea typeface="+mn-ea"/>
              </a:rPr>
              <a:t>초</a:t>
            </a:r>
          </a:p>
        </p:txBody>
      </p:sp>
      <p:sp>
        <p:nvSpPr>
          <p:cNvPr id="45" name="TextBox 44">
            <a:extLst>
              <a:ext uri="{FF2B5EF4-FFF2-40B4-BE49-F238E27FC236}">
                <a16:creationId xmlns:a16="http://schemas.microsoft.com/office/drawing/2014/main" id="{2F046149-348C-554E-8FA6-B1E8DA076F1E}"/>
              </a:ext>
            </a:extLst>
          </p:cNvPr>
          <p:cNvSpPr txBox="1"/>
          <p:nvPr/>
        </p:nvSpPr>
        <p:spPr>
          <a:xfrm>
            <a:off x="190310" y="6219993"/>
            <a:ext cx="9442639" cy="253916"/>
          </a:xfrm>
          <a:prstGeom prst="rect">
            <a:avLst/>
          </a:prstGeom>
          <a:noFill/>
        </p:spPr>
        <p:txBody>
          <a:bodyPr wrap="square">
            <a:spAutoFit/>
          </a:bodyPr>
          <a:lstStyle/>
          <a:p>
            <a:r>
              <a:rPr lang="en-US" altLang="ko-KR" sz="1050" dirty="0"/>
              <a:t>* </a:t>
            </a:r>
            <a:r>
              <a:rPr lang="ko-KR" altLang="en-US" sz="1050" dirty="0"/>
              <a:t>자세한 사항은 </a:t>
            </a:r>
            <a:r>
              <a:rPr lang="en-US" altLang="ko-KR" sz="1050" dirty="0"/>
              <a:t>analyze_result_01.ipynb </a:t>
            </a:r>
            <a:r>
              <a:rPr lang="ko-KR" altLang="en-US" sz="1050" dirty="0"/>
              <a:t>참고</a:t>
            </a:r>
          </a:p>
        </p:txBody>
      </p:sp>
    </p:spTree>
    <p:extLst>
      <p:ext uri="{BB962C8B-B14F-4D97-AF65-F5344CB8AC3E}">
        <p14:creationId xmlns:p14="http://schemas.microsoft.com/office/powerpoint/2010/main" val="383209790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NAME" val="SingleBoatShape"/>
</p:tagLst>
</file>

<file path=ppt/tags/tag10.xml><?xml version="1.0" encoding="utf-8"?>
<p:tagLst xmlns:a="http://schemas.openxmlformats.org/drawingml/2006/main" xmlns:r="http://schemas.openxmlformats.org/officeDocument/2006/relationships" xmlns:p="http://schemas.openxmlformats.org/presentationml/2006/main">
  <p:tag name="NAME" val="SingleBoatText"/>
</p:tagLst>
</file>

<file path=ppt/tags/tag11.xml><?xml version="1.0" encoding="utf-8"?>
<p:tagLst xmlns:a="http://schemas.openxmlformats.org/drawingml/2006/main" xmlns:r="http://schemas.openxmlformats.org/officeDocument/2006/relationships" xmlns:p="http://schemas.openxmlformats.org/presentationml/2006/main">
  <p:tag name="NAME" val="SingleBoatShape"/>
</p:tagLst>
</file>

<file path=ppt/tags/tag12.xml><?xml version="1.0" encoding="utf-8"?>
<p:tagLst xmlns:a="http://schemas.openxmlformats.org/drawingml/2006/main" xmlns:r="http://schemas.openxmlformats.org/officeDocument/2006/relationships" xmlns:p="http://schemas.openxmlformats.org/presentationml/2006/main">
  <p:tag name="NAME" val="SingleBoatText"/>
</p:tagLst>
</file>

<file path=ppt/tags/tag13.xml><?xml version="1.0" encoding="utf-8"?>
<p:tagLst xmlns:a="http://schemas.openxmlformats.org/drawingml/2006/main" xmlns:r="http://schemas.openxmlformats.org/officeDocument/2006/relationships" xmlns:p="http://schemas.openxmlformats.org/presentationml/2006/main">
  <p:tag name="NAME" val="SingleBoat"/>
</p:tagLst>
</file>

<file path=ppt/tags/tag14.xml><?xml version="1.0" encoding="utf-8"?>
<p:tagLst xmlns:a="http://schemas.openxmlformats.org/drawingml/2006/main" xmlns:r="http://schemas.openxmlformats.org/officeDocument/2006/relationships" xmlns:p="http://schemas.openxmlformats.org/presentationml/2006/main">
  <p:tag name="NAME" val="SingleBoat"/>
</p:tagLst>
</file>

<file path=ppt/tags/tag15.xml><?xml version="1.0" encoding="utf-8"?>
<p:tagLst xmlns:a="http://schemas.openxmlformats.org/drawingml/2006/main" xmlns:r="http://schemas.openxmlformats.org/officeDocument/2006/relationships" xmlns:p="http://schemas.openxmlformats.org/presentationml/2006/main">
  <p:tag name="NAME" val="SingleBoat"/>
</p:tagLst>
</file>

<file path=ppt/tags/tag16.xml><?xml version="1.0" encoding="utf-8"?>
<p:tagLst xmlns:a="http://schemas.openxmlformats.org/drawingml/2006/main" xmlns:r="http://schemas.openxmlformats.org/officeDocument/2006/relationships" xmlns:p="http://schemas.openxmlformats.org/presentationml/2006/main">
  <p:tag name="NAME" val="SingleBoat"/>
</p:tagLst>
</file>

<file path=ppt/tags/tag17.xml><?xml version="1.0" encoding="utf-8"?>
<p:tagLst xmlns:a="http://schemas.openxmlformats.org/drawingml/2006/main" xmlns:r="http://schemas.openxmlformats.org/officeDocument/2006/relationships" xmlns:p="http://schemas.openxmlformats.org/presentationml/2006/main">
  <p:tag name="NAME" val="SingleBoat"/>
</p:tagLst>
</file>

<file path=ppt/tags/tag18.xml><?xml version="1.0" encoding="utf-8"?>
<p:tagLst xmlns:a="http://schemas.openxmlformats.org/drawingml/2006/main" xmlns:r="http://schemas.openxmlformats.org/officeDocument/2006/relationships" xmlns:p="http://schemas.openxmlformats.org/presentationml/2006/main">
  <p:tag name="NAME" val="SingleBoatShape"/>
</p:tagLst>
</file>

<file path=ppt/tags/tag19.xml><?xml version="1.0" encoding="utf-8"?>
<p:tagLst xmlns:a="http://schemas.openxmlformats.org/drawingml/2006/main" xmlns:r="http://schemas.openxmlformats.org/officeDocument/2006/relationships" xmlns:p="http://schemas.openxmlformats.org/presentationml/2006/main">
  <p:tag name="NAME" val="SingleBoatText"/>
</p:tagLst>
</file>

<file path=ppt/tags/tag2.xml><?xml version="1.0" encoding="utf-8"?>
<p:tagLst xmlns:a="http://schemas.openxmlformats.org/drawingml/2006/main" xmlns:r="http://schemas.openxmlformats.org/officeDocument/2006/relationships" xmlns:p="http://schemas.openxmlformats.org/presentationml/2006/main">
  <p:tag name="NAME" val="SingleBoatText"/>
</p:tagLst>
</file>

<file path=ppt/tags/tag20.xml><?xml version="1.0" encoding="utf-8"?>
<p:tagLst xmlns:a="http://schemas.openxmlformats.org/drawingml/2006/main" xmlns:r="http://schemas.openxmlformats.org/officeDocument/2006/relationships" xmlns:p="http://schemas.openxmlformats.org/presentationml/2006/main">
  <p:tag name="NAME" val="SingleBoatShape"/>
</p:tagLst>
</file>

<file path=ppt/tags/tag21.xml><?xml version="1.0" encoding="utf-8"?>
<p:tagLst xmlns:a="http://schemas.openxmlformats.org/drawingml/2006/main" xmlns:r="http://schemas.openxmlformats.org/officeDocument/2006/relationships" xmlns:p="http://schemas.openxmlformats.org/presentationml/2006/main">
  <p:tag name="NAME" val="SingleBoatText"/>
</p:tagLst>
</file>

<file path=ppt/tags/tag22.xml><?xml version="1.0" encoding="utf-8"?>
<p:tagLst xmlns:a="http://schemas.openxmlformats.org/drawingml/2006/main" xmlns:r="http://schemas.openxmlformats.org/officeDocument/2006/relationships" xmlns:p="http://schemas.openxmlformats.org/presentationml/2006/main">
  <p:tag name="NAME" val="SingleBoatShape"/>
</p:tagLst>
</file>

<file path=ppt/tags/tag23.xml><?xml version="1.0" encoding="utf-8"?>
<p:tagLst xmlns:a="http://schemas.openxmlformats.org/drawingml/2006/main" xmlns:r="http://schemas.openxmlformats.org/officeDocument/2006/relationships" xmlns:p="http://schemas.openxmlformats.org/presentationml/2006/main">
  <p:tag name="NAME" val="SingleBoatText"/>
</p:tagLst>
</file>

<file path=ppt/tags/tag24.xml><?xml version="1.0" encoding="utf-8"?>
<p:tagLst xmlns:a="http://schemas.openxmlformats.org/drawingml/2006/main" xmlns:r="http://schemas.openxmlformats.org/officeDocument/2006/relationships" xmlns:p="http://schemas.openxmlformats.org/presentationml/2006/main">
  <p:tag name="NAME" val="SingleBoatShape"/>
</p:tagLst>
</file>

<file path=ppt/tags/tag25.xml><?xml version="1.0" encoding="utf-8"?>
<p:tagLst xmlns:a="http://schemas.openxmlformats.org/drawingml/2006/main" xmlns:r="http://schemas.openxmlformats.org/officeDocument/2006/relationships" xmlns:p="http://schemas.openxmlformats.org/presentationml/2006/main">
  <p:tag name="NAME" val="SingleBoatText"/>
</p:tagLst>
</file>

<file path=ppt/tags/tag26.xml><?xml version="1.0" encoding="utf-8"?>
<p:tagLst xmlns:a="http://schemas.openxmlformats.org/drawingml/2006/main" xmlns:r="http://schemas.openxmlformats.org/officeDocument/2006/relationships" xmlns:p="http://schemas.openxmlformats.org/presentationml/2006/main">
  <p:tag name="NAME" val="SingleBoatShape"/>
</p:tagLst>
</file>

<file path=ppt/tags/tag27.xml><?xml version="1.0" encoding="utf-8"?>
<p:tagLst xmlns:a="http://schemas.openxmlformats.org/drawingml/2006/main" xmlns:r="http://schemas.openxmlformats.org/officeDocument/2006/relationships" xmlns:p="http://schemas.openxmlformats.org/presentationml/2006/main">
  <p:tag name="NAME" val="SingleBoatText"/>
</p:tagLst>
</file>

<file path=ppt/tags/tag28.xml><?xml version="1.0" encoding="utf-8"?>
<p:tagLst xmlns:a="http://schemas.openxmlformats.org/drawingml/2006/main" xmlns:r="http://schemas.openxmlformats.org/officeDocument/2006/relationships" xmlns:p="http://schemas.openxmlformats.org/presentationml/2006/main">
  <p:tag name="NAME" val="SingleBoatShape"/>
</p:tagLst>
</file>

<file path=ppt/tags/tag29.xml><?xml version="1.0" encoding="utf-8"?>
<p:tagLst xmlns:a="http://schemas.openxmlformats.org/drawingml/2006/main" xmlns:r="http://schemas.openxmlformats.org/officeDocument/2006/relationships" xmlns:p="http://schemas.openxmlformats.org/presentationml/2006/main">
  <p:tag name="NAME" val="SingleBoatText"/>
</p:tagLst>
</file>

<file path=ppt/tags/tag3.xml><?xml version="1.0" encoding="utf-8"?>
<p:tagLst xmlns:a="http://schemas.openxmlformats.org/drawingml/2006/main" xmlns:r="http://schemas.openxmlformats.org/officeDocument/2006/relationships" xmlns:p="http://schemas.openxmlformats.org/presentationml/2006/main">
  <p:tag name="NAME" val="SingleBoatShape"/>
</p:tagLst>
</file>

<file path=ppt/tags/tag30.xml><?xml version="1.0" encoding="utf-8"?>
<p:tagLst xmlns:a="http://schemas.openxmlformats.org/drawingml/2006/main" xmlns:r="http://schemas.openxmlformats.org/officeDocument/2006/relationships" xmlns:p="http://schemas.openxmlformats.org/presentationml/2006/main">
  <p:tag name="NAME" val="SingleBoatShape"/>
</p:tagLst>
</file>

<file path=ppt/tags/tag31.xml><?xml version="1.0" encoding="utf-8"?>
<p:tagLst xmlns:a="http://schemas.openxmlformats.org/drawingml/2006/main" xmlns:r="http://schemas.openxmlformats.org/officeDocument/2006/relationships" xmlns:p="http://schemas.openxmlformats.org/presentationml/2006/main">
  <p:tag name="NAME" val="SingleBoatText"/>
</p:tagLst>
</file>

<file path=ppt/tags/tag32.xml><?xml version="1.0" encoding="utf-8"?>
<p:tagLst xmlns:a="http://schemas.openxmlformats.org/drawingml/2006/main" xmlns:r="http://schemas.openxmlformats.org/officeDocument/2006/relationships" xmlns:p="http://schemas.openxmlformats.org/presentationml/2006/main">
  <p:tag name="NAME" val="SingleBoatShape"/>
</p:tagLst>
</file>

<file path=ppt/tags/tag33.xml><?xml version="1.0" encoding="utf-8"?>
<p:tagLst xmlns:a="http://schemas.openxmlformats.org/drawingml/2006/main" xmlns:r="http://schemas.openxmlformats.org/officeDocument/2006/relationships" xmlns:p="http://schemas.openxmlformats.org/presentationml/2006/main">
  <p:tag name="NAME" val="SingleBoatText"/>
</p:tagLst>
</file>

<file path=ppt/tags/tag34.xml><?xml version="1.0" encoding="utf-8"?>
<p:tagLst xmlns:a="http://schemas.openxmlformats.org/drawingml/2006/main" xmlns:r="http://schemas.openxmlformats.org/officeDocument/2006/relationships" xmlns:p="http://schemas.openxmlformats.org/presentationml/2006/main">
  <p:tag name="NAME" val="SingleBoatShape"/>
</p:tagLst>
</file>

<file path=ppt/tags/tag35.xml><?xml version="1.0" encoding="utf-8"?>
<p:tagLst xmlns:a="http://schemas.openxmlformats.org/drawingml/2006/main" xmlns:r="http://schemas.openxmlformats.org/officeDocument/2006/relationships" xmlns:p="http://schemas.openxmlformats.org/presentationml/2006/main">
  <p:tag name="NAME" val="SingleBoatText"/>
</p:tagLst>
</file>

<file path=ppt/tags/tag36.xml><?xml version="1.0" encoding="utf-8"?>
<p:tagLst xmlns:a="http://schemas.openxmlformats.org/drawingml/2006/main" xmlns:r="http://schemas.openxmlformats.org/officeDocument/2006/relationships" xmlns:p="http://schemas.openxmlformats.org/presentationml/2006/main">
  <p:tag name="NAME" val="SingleBoatShape"/>
</p:tagLst>
</file>

<file path=ppt/tags/tag37.xml><?xml version="1.0" encoding="utf-8"?>
<p:tagLst xmlns:a="http://schemas.openxmlformats.org/drawingml/2006/main" xmlns:r="http://schemas.openxmlformats.org/officeDocument/2006/relationships" xmlns:p="http://schemas.openxmlformats.org/presentationml/2006/main">
  <p:tag name="NAME" val="SingleBoatText"/>
</p:tagLst>
</file>

<file path=ppt/tags/tag4.xml><?xml version="1.0" encoding="utf-8"?>
<p:tagLst xmlns:a="http://schemas.openxmlformats.org/drawingml/2006/main" xmlns:r="http://schemas.openxmlformats.org/officeDocument/2006/relationships" xmlns:p="http://schemas.openxmlformats.org/presentationml/2006/main">
  <p:tag name="NAME" val="SingleBoatText"/>
</p:tagLst>
</file>

<file path=ppt/tags/tag5.xml><?xml version="1.0" encoding="utf-8"?>
<p:tagLst xmlns:a="http://schemas.openxmlformats.org/drawingml/2006/main" xmlns:r="http://schemas.openxmlformats.org/officeDocument/2006/relationships" xmlns:p="http://schemas.openxmlformats.org/presentationml/2006/main">
  <p:tag name="NAME" val="SingleBoatShape"/>
</p:tagLst>
</file>

<file path=ppt/tags/tag6.xml><?xml version="1.0" encoding="utf-8"?>
<p:tagLst xmlns:a="http://schemas.openxmlformats.org/drawingml/2006/main" xmlns:r="http://schemas.openxmlformats.org/officeDocument/2006/relationships" xmlns:p="http://schemas.openxmlformats.org/presentationml/2006/main">
  <p:tag name="NAME" val="SingleBoatText"/>
</p:tagLst>
</file>

<file path=ppt/tags/tag7.xml><?xml version="1.0" encoding="utf-8"?>
<p:tagLst xmlns:a="http://schemas.openxmlformats.org/drawingml/2006/main" xmlns:r="http://schemas.openxmlformats.org/officeDocument/2006/relationships" xmlns:p="http://schemas.openxmlformats.org/presentationml/2006/main">
  <p:tag name="NAME" val="SingleBoatShape"/>
</p:tagLst>
</file>

<file path=ppt/tags/tag8.xml><?xml version="1.0" encoding="utf-8"?>
<p:tagLst xmlns:a="http://schemas.openxmlformats.org/drawingml/2006/main" xmlns:r="http://schemas.openxmlformats.org/officeDocument/2006/relationships" xmlns:p="http://schemas.openxmlformats.org/presentationml/2006/main">
  <p:tag name="NAME" val="SingleBoatText"/>
</p:tagLst>
</file>

<file path=ppt/tags/tag9.xml><?xml version="1.0" encoding="utf-8"?>
<p:tagLst xmlns:a="http://schemas.openxmlformats.org/drawingml/2006/main" xmlns:r="http://schemas.openxmlformats.org/officeDocument/2006/relationships" xmlns:p="http://schemas.openxmlformats.org/presentationml/2006/main">
  <p:tag name="NAME" val="SingleBoatShape"/>
</p:tagLst>
</file>

<file path=ppt/theme/theme1.xml><?xml version="1.0" encoding="utf-8"?>
<a:theme xmlns:a="http://schemas.openxmlformats.org/drawingml/2006/main" name="1_디자인 사용자 지정">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1AA0CA"/>
        </a:solidFill>
        <a:ln>
          <a:noFill/>
        </a:ln>
        <a:effectLst/>
      </a:spPr>
      <a:bodyPr rtlCol="0" anchor="ctr"/>
      <a:lstStyle>
        <a:defPPr algn="ctr" defTabSz="911896">
          <a:defRPr dirty="0">
            <a:solidFill>
              <a:prstClr val="white"/>
            </a:solidFill>
            <a:latin typeface="맑은 고딕" panose="020B0503020000020004" pitchFamily="50" charset="-127"/>
            <a:ea typeface="맑은 고딕" panose="020B0503020000020004" pitchFamily="50" charset="-127"/>
          </a:defRPr>
        </a:defPPr>
      </a:lstStyle>
      <a:style>
        <a:lnRef idx="2">
          <a:schemeClr val="accent2">
            <a:shade val="50000"/>
          </a:schemeClr>
        </a:lnRef>
        <a:fillRef idx="1">
          <a:schemeClr val="accent2"/>
        </a:fillRef>
        <a:effectRef idx="0">
          <a:schemeClr val="accent2"/>
        </a:effectRef>
        <a:fontRef idx="minor">
          <a:schemeClr val="lt1"/>
        </a:fontRef>
      </a:style>
    </a:spDef>
    <a:txDef>
      <a:spPr>
        <a:noFill/>
      </a:spPr>
      <a:bodyPr wrap="square" rtlCol="0">
        <a:spAutoFit/>
      </a:bodyPr>
      <a:lstStyle>
        <a:defPPr algn="l">
          <a:defRPr b="0" smtClean="0">
            <a:latin typeface="+mn-ea"/>
            <a:ea typeface="+mn-ea"/>
          </a:defRPr>
        </a:defPPr>
      </a:lstStyle>
    </a:txDef>
  </a:objectDefaults>
  <a:extraClrSchemeLst/>
</a:theme>
</file>

<file path=ppt/theme/theme2.xml><?xml version="1.0" encoding="utf-8"?>
<a:theme xmlns:a="http://schemas.openxmlformats.org/drawingml/2006/main" name="Office 테마">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테마">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제조분야 사업 실적_수정안</Template>
  <TotalTime>92501</TotalTime>
  <Words>25947</Words>
  <Application>Microsoft Office PowerPoint</Application>
  <PresentationFormat>A4 용지(210x297mm)</PresentationFormat>
  <Paragraphs>2539</Paragraphs>
  <Slides>102</Slides>
  <Notes>55</Notes>
  <HiddenSlides>0</HiddenSlides>
  <MMClips>0</MMClips>
  <ScaleCrop>false</ScaleCrop>
  <HeadingPairs>
    <vt:vector size="6" baseType="variant">
      <vt:variant>
        <vt:lpstr>사용한 글꼴</vt:lpstr>
      </vt:variant>
      <vt:variant>
        <vt:i4>7</vt:i4>
      </vt:variant>
      <vt:variant>
        <vt:lpstr>테마</vt:lpstr>
      </vt:variant>
      <vt:variant>
        <vt:i4>1</vt:i4>
      </vt:variant>
      <vt:variant>
        <vt:lpstr>슬라이드 제목</vt:lpstr>
      </vt:variant>
      <vt:variant>
        <vt:i4>102</vt:i4>
      </vt:variant>
    </vt:vector>
  </HeadingPairs>
  <TitlesOfParts>
    <vt:vector size="110" baseType="lpstr">
      <vt:lpstr>굴림</vt:lpstr>
      <vt:lpstr>맑은 고딕</vt:lpstr>
      <vt:lpstr>-윤명조130</vt:lpstr>
      <vt:lpstr>Arial</vt:lpstr>
      <vt:lpstr>Cambria Math</vt:lpstr>
      <vt:lpstr>Times New Roman</vt:lpstr>
      <vt:lpstr>Wingdings</vt:lpstr>
      <vt:lpstr>1_디자인 사용자 지정</vt:lpstr>
      <vt:lpstr>PowerPoint 프레젠테이션</vt:lpstr>
      <vt:lpstr>2025. 08. 05 화 | 강화학습 이론 파악</vt:lpstr>
      <vt:lpstr>2025. 08. 05 화 | 강화학습 이론 파악</vt:lpstr>
      <vt:lpstr>2025. 08. 05 화 | 강화학습 이론 파악</vt:lpstr>
      <vt:lpstr>2025. 08. 05 화 | 강화학습 이론 파악</vt:lpstr>
      <vt:lpstr>2025. 08. 06 수 | 강화학습 이론 파악</vt:lpstr>
      <vt:lpstr>2025. 08. 06 수 | 환경 구성 문제</vt:lpstr>
      <vt:lpstr>2025. 08. 06 수 | 환경 구성 문제</vt:lpstr>
      <vt:lpstr>2025. 08. 06 수 | 환경 적용문제 (DQN, DDPG)</vt:lpstr>
      <vt:lpstr>2025. 08. 07 목 | 환경 적용문제 (DQN, DDPG → ECM)</vt:lpstr>
      <vt:lpstr>2025. 08. 07 목 | Q-learning 예제 파이썬 코드 구현</vt:lpstr>
      <vt:lpstr>2025. 08. 07 목 | 강화학습을 구현하기 위한 환경모델의 필요성</vt:lpstr>
      <vt:lpstr>2025. 08. 11 월 | state transition 모델링을 위한 EDA</vt:lpstr>
      <vt:lpstr>2025. 08. 11 월 | reward 모델링시 사용한 데이터의 컬럼 목록</vt:lpstr>
      <vt:lpstr>2025. 08. 11 월 | feature들 간의 상관관계 파악</vt:lpstr>
      <vt:lpstr>2025. 08. 11 월 | feature들 간의 상관관계 파악</vt:lpstr>
      <vt:lpstr>2025. 08. 11 월 | feature selection 결과</vt:lpstr>
      <vt:lpstr>2025. 08. 12 화 | ECM으로 DDPG 실행</vt:lpstr>
      <vt:lpstr>2025. 08. 12 화 | ECM으로 DDPG 실행</vt:lpstr>
      <vt:lpstr>2025. 08. 14 목 | 탐색적 데이터 분석</vt:lpstr>
      <vt:lpstr>250818 월 | 원시 데이터 파악</vt:lpstr>
      <vt:lpstr>250818 월 | 원시 데이터 파악</vt:lpstr>
      <vt:lpstr>250818 월 | 원시 데이터 파악</vt:lpstr>
      <vt:lpstr>250818 월 | 원시 데이터 파악</vt:lpstr>
      <vt:lpstr>250818 월 | 원시 데이터 파악</vt:lpstr>
      <vt:lpstr>250818 월 | 원시 데이터 파악</vt:lpstr>
      <vt:lpstr>250818 월 | 원시 데이터 파악</vt:lpstr>
      <vt:lpstr>250818 월 | 원시 데이터 파악</vt:lpstr>
      <vt:lpstr>250818 월 | 원시 데이터 파악</vt:lpstr>
      <vt:lpstr>250814 목 | 군집 분석</vt:lpstr>
      <vt:lpstr>250814 목 | 군집 분석</vt:lpstr>
      <vt:lpstr>250814 목 | 군집 분석</vt:lpstr>
      <vt:lpstr>250814 목 | 군집 분석</vt:lpstr>
      <vt:lpstr>250814 목 | 군집 분석</vt:lpstr>
      <vt:lpstr>250814 목 | 군집 분석</vt:lpstr>
      <vt:lpstr>250814 목 | 군집 분석</vt:lpstr>
      <vt:lpstr>250814 목 | 군집 분석</vt:lpstr>
      <vt:lpstr>250814 목 | 군집 분석</vt:lpstr>
      <vt:lpstr>250814 목 | 군집 분석</vt:lpstr>
      <vt:lpstr>250814 목 | 군집 분석</vt:lpstr>
      <vt:lpstr>250814 목 | 군집 분석</vt:lpstr>
      <vt:lpstr>250814 목 | 군집 분석</vt:lpstr>
      <vt:lpstr>250814 목 | 군집 분석</vt:lpstr>
      <vt:lpstr>250819 화 | 상관도 분석</vt:lpstr>
      <vt:lpstr>250818 월 | 상관분석</vt:lpstr>
      <vt:lpstr>250818 월 | 상관분석</vt:lpstr>
      <vt:lpstr>250818 월 | 상관분석</vt:lpstr>
      <vt:lpstr>250818 월 | 상관분석</vt:lpstr>
      <vt:lpstr>250818 월 | 상관분석</vt:lpstr>
      <vt:lpstr>250818 월 | 상관분석</vt:lpstr>
      <vt:lpstr>250814 목 | 전이 원인 탐색</vt:lpstr>
      <vt:lpstr>250814 목 | 전이 원인 탐색</vt:lpstr>
      <vt:lpstr>250814 목 | 전이 원인 탐색</vt:lpstr>
      <vt:lpstr>250814 목 | 전이 원인 탐색</vt:lpstr>
      <vt:lpstr>250814 목 | 전이 원인 탐색</vt:lpstr>
      <vt:lpstr>250820 수 | 탐색적 데이터 분석 장표 초안 작성</vt:lpstr>
      <vt:lpstr>250821 목 | 간단한 알고리즘에 대하여 DDPG를 python으로 구현</vt:lpstr>
      <vt:lpstr>250821 목 | 간단한 알고리즘에 대하여 DDPG를 python으로 구현</vt:lpstr>
      <vt:lpstr>250821 목 | mountainCar</vt:lpstr>
      <vt:lpstr>250822 금 | 서부발전 문제 해결방안(파이썬)</vt:lpstr>
      <vt:lpstr>250822 금 | 서부발전에 DDPG 적용 (python)</vt:lpstr>
      <vt:lpstr>250822 금 | 서부발전에 DDPG 적용 (python)</vt:lpstr>
      <vt:lpstr>250822 금 | 강화학습 회의 및 결과</vt:lpstr>
      <vt:lpstr>250822 금 | (아이디어) testbed 환경 및 데이터 생성의 필요성</vt:lpstr>
      <vt:lpstr>250822 금 | (아이디어) 지도학습 실험</vt:lpstr>
      <vt:lpstr>250822 금 | (아이디어) 지도학습 실험</vt:lpstr>
      <vt:lpstr>250825 월 | 서부발전 컨퍼런스 콜</vt:lpstr>
      <vt:lpstr>250826 화 | 계절별 데이터 전처리 및 특이사항</vt:lpstr>
      <vt:lpstr>250826 화 | 계절별 데이터 전처리 및 특이사항</vt:lpstr>
      <vt:lpstr>250826 화 | 계절별 데이터 전처리 및 특이사항</vt:lpstr>
      <vt:lpstr>250826 화 | 계절별 데이터 전처리 및 특이사항</vt:lpstr>
      <vt:lpstr>250826 화 | 계절별 데이터 전처리 및 특이사항</vt:lpstr>
      <vt:lpstr>250826 화 | 계절별 데이터 전처리 및 특이사항</vt:lpstr>
      <vt:lpstr>250826 화 | 계절별 데이터 전처리 및 특이사항</vt:lpstr>
      <vt:lpstr>250826 화 | 계절별 데이터 전처리 및 특이사항</vt:lpstr>
      <vt:lpstr>250826 화 | 계절별 데이터 전처리 및 특이사항</vt:lpstr>
      <vt:lpstr>250826 화 | 계절별 데이터 전처리 및 특이사항</vt:lpstr>
      <vt:lpstr>250826 화 | 계절별 데이터 전처리 및 특이사항</vt:lpstr>
      <vt:lpstr>250826 화 | 계절별 데이터 전처리 및 특이사항</vt:lpstr>
      <vt:lpstr>250826 화 | 계절별 데이터 전처리 및 특이사항</vt:lpstr>
      <vt:lpstr>250826 화 | 계절별 데이터 전처리 및 특이사항</vt:lpstr>
      <vt:lpstr>250826 화 | 계절별 데이터 전처리 및 특이사항</vt:lpstr>
      <vt:lpstr>250826 화 | 계절별 데이터 전처리 및 특이사항</vt:lpstr>
      <vt:lpstr>250827 수 | 도면 태그 넘버링</vt:lpstr>
      <vt:lpstr>250827 수 | 도면 태그 넘버링</vt:lpstr>
      <vt:lpstr>250827 수 | 도면 태그 넘버링</vt:lpstr>
      <vt:lpstr>250827 수 | 도면 태그 넘버링</vt:lpstr>
      <vt:lpstr>250827 수 | 도면 태그 넘버링</vt:lpstr>
      <vt:lpstr>250827 수 | 데이터 컬럼 다시 정리</vt:lpstr>
      <vt:lpstr>250827 수 | 데이터 컬럼 다시 정리</vt:lpstr>
      <vt:lpstr>250827 수 | 데이터 컬럼 다시 정리</vt:lpstr>
      <vt:lpstr>250827 수 | 데이터 컬럼 다시 정리</vt:lpstr>
      <vt:lpstr>250827 수 | state에 들어갈 주요 컬럼 선정 (잠정)</vt:lpstr>
      <vt:lpstr>250828 목 | 공정간 Timelag 측정</vt:lpstr>
      <vt:lpstr>250828 목 | 공정간 Timelag 측정</vt:lpstr>
      <vt:lpstr>250828 목 | 공정간 Timelag 측정</vt:lpstr>
      <vt:lpstr>250828 목 | 공정간 Timelag 측정</vt:lpstr>
      <vt:lpstr>250828 목 | 공정간 Timelag 측정</vt:lpstr>
      <vt:lpstr>250828 목 | 공정간 Timelag 측정</vt:lpstr>
      <vt:lpstr>250828 목 | 공정간 Timelag 측정</vt:lpstr>
      <vt:lpstr>250828 목 | 공정간 Timelag 측정</vt:lpstr>
      <vt:lpstr>PowerPoint 프레젠테이션</vt:lpstr>
    </vt:vector>
  </TitlesOfParts>
  <Company>ECMIner</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슬라이드 0</dc:title>
  <dc:creator>ECMiner</dc:creator>
  <cp:lastModifiedBy>ECM</cp:lastModifiedBy>
  <cp:revision>6188</cp:revision>
  <cp:lastPrinted>2025-07-14T07:44:34Z</cp:lastPrinted>
  <dcterms:created xsi:type="dcterms:W3CDTF">2011-12-28T05:39:44Z</dcterms:created>
  <dcterms:modified xsi:type="dcterms:W3CDTF">2025-08-28T12:48:46Z</dcterms:modified>
</cp:coreProperties>
</file>